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comments/comment2.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328" r:id="rId3"/>
    <p:sldId id="318" r:id="rId4"/>
    <p:sldId id="391" r:id="rId5"/>
    <p:sldId id="394" r:id="rId6"/>
    <p:sldId id="392" r:id="rId7"/>
    <p:sldId id="385" r:id="rId8"/>
    <p:sldId id="395" r:id="rId9"/>
    <p:sldId id="386" r:id="rId10"/>
    <p:sldId id="387" r:id="rId11"/>
    <p:sldId id="396" r:id="rId12"/>
    <p:sldId id="388" r:id="rId13"/>
    <p:sldId id="390" r:id="rId14"/>
    <p:sldId id="398" r:id="rId15"/>
    <p:sldId id="397" r:id="rId16"/>
    <p:sldId id="393" r:id="rId17"/>
    <p:sldId id="260" r:id="rId1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tor Souza" initials="VS" lastIdx="26" clrIdx="0">
    <p:extLst>
      <p:ext uri="{19B8F6BF-5375-455C-9EA6-DF929625EA0E}">
        <p15:presenceInfo xmlns:p15="http://schemas.microsoft.com/office/powerpoint/2012/main" userId="270af20de8839729" providerId="Windows Live"/>
      </p:ext>
    </p:extLst>
  </p:cmAuthor>
  <p:cmAuthor id="2" name="Eduardo Destefani Stefanato" initials="EDS" lastIdx="2" clrIdx="1">
    <p:extLst>
      <p:ext uri="{19B8F6BF-5375-455C-9EA6-DF929625EA0E}">
        <p15:presenceInfo xmlns:p15="http://schemas.microsoft.com/office/powerpoint/2012/main" userId="0278201ed03d398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75A4"/>
    <a:srgbClr val="FDE61D"/>
    <a:srgbClr val="1F908B"/>
    <a:srgbClr val="400050"/>
    <a:srgbClr val="5F9E6E"/>
    <a:srgbClr val="CC8963"/>
    <a:srgbClr val="83CAFF"/>
    <a:srgbClr val="99FFCC"/>
    <a:srgbClr val="F7F7F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Estilo Claro 1 - Ênfas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EC20E35-A176-4012-BC5E-935CFFF8708E}" styleName="Estilo Mé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66" autoAdjust="0"/>
    <p:restoredTop sz="95380" autoAdjust="0"/>
  </p:normalViewPr>
  <p:slideViewPr>
    <p:cSldViewPr snapToGrid="0">
      <p:cViewPr varScale="1">
        <p:scale>
          <a:sx n="90" d="100"/>
          <a:sy n="90" d="100"/>
        </p:scale>
        <p:origin x="450"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2-06T22:45:00.691" idx="23">
    <p:pos x="10" y="10"/>
    <p:text>While CNNs are typically realized by a contracting path built from convolutional, pooling and fully connected layers, FCN adds an expanding path built with deconvolutional or unpooling layers</p:text>
    <p:extLst>
      <p:ext uri="{C676402C-5697-4E1C-873F-D02D1690AC5C}">
        <p15:threadingInfo xmlns:p15="http://schemas.microsoft.com/office/powerpoint/2012/main" timeZoneBias="180"/>
      </p:ext>
    </p:extLst>
  </p:cm>
  <p:cm authorId="1" dt="2022-02-06T22:45:35.490" idx="24">
    <p:pos x="146" y="146"/>
    <p:text>O caminho em expansão recupera o espaço informação através da fusão de elementos saltados dos vários níveis de resolução em a via de contratação</p:text>
    <p:extLst>
      <p:ext uri="{C676402C-5697-4E1C-873F-D02D1690AC5C}">
        <p15:threadingInfo xmlns:p15="http://schemas.microsoft.com/office/powerpoint/2012/main" timeZoneBias="180"/>
      </p:ext>
    </p:extLst>
  </p:cm>
  <p:cm authorId="1" dt="2022-02-06T22:47:59.248" idx="25">
    <p:pos x="282" y="282"/>
    <p:text>A saída das camadas convolucionais representa recursos de alto nível nos dados. Embora essa saída possa ser achatada e conectada à camada de saída, adicionar uma camada totalmente conectada é uma maneira (geralmente) barata de aprender combinações não lineares desses recursos.
Essencialmente, as camadas convolucionais estão fornecendo um espaço de característica significativo, de baixa dimensão e de certa forma invariável, e a camada totalmente conectada está aprendendo uma função (possivelmente não linear) nesse espaço.</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2-06T21:58:33.641" idx="22">
    <p:pos x="10" y="10"/>
    <p:text>Nas FCNs padrão, apenas as ligações de saltos longos são utilizadas para saltar características desde o caminho de contratação até ao caminho de expansão, a fim de recuperar informação espacial perdida durante a amostragem.</p:text>
    <p:extLst>
      <p:ext uri="{C676402C-5697-4E1C-873F-D02D1690AC5C}">
        <p15:threadingInfo xmlns:p15="http://schemas.microsoft.com/office/powerpoint/2012/main" timeZoneBias="180"/>
      </p:ext>
    </p:extLst>
  </p:cm>
  <p:cm authorId="1" dt="2022-02-06T22:53:11.008" idx="26">
    <p:pos x="146" y="146"/>
    <p:text>UNet is dedicated to solving this problem. The reason it is able to localise and distinguish borders is by doing classification on every pixel, so the input and output share the same size.</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D31022-55B7-4855-8879-41F9667A82FF}" type="datetimeFigureOut">
              <a:rPr lang="pt-BR" smtClean="0"/>
              <a:t>09/02/2022</a:t>
            </a:fld>
            <a:endParaRPr lang="pt-BR" dirty="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6EAD10-15BB-4709-8BCC-48F70624A2FB}" type="slidenum">
              <a:rPr lang="pt-BR" smtClean="0"/>
              <a:t>‹nº›</a:t>
            </a:fld>
            <a:endParaRPr lang="pt-BR" dirty="0"/>
          </a:p>
        </p:txBody>
      </p:sp>
    </p:spTree>
    <p:extLst>
      <p:ext uri="{BB962C8B-B14F-4D97-AF65-F5344CB8AC3E}">
        <p14:creationId xmlns:p14="http://schemas.microsoft.com/office/powerpoint/2010/main" val="2944863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5"/>
          </p:nvPr>
        </p:nvSpPr>
        <p:spPr/>
        <p:txBody>
          <a:bodyPr/>
          <a:lstStyle/>
          <a:p>
            <a:fld id="{DD6EAD10-15BB-4709-8BCC-48F70624A2FB}" type="slidenum">
              <a:rPr lang="pt-BR" smtClean="0"/>
              <a:t>10</a:t>
            </a:fld>
            <a:endParaRPr lang="pt-BR" dirty="0"/>
          </a:p>
        </p:txBody>
      </p:sp>
    </p:spTree>
    <p:extLst>
      <p:ext uri="{BB962C8B-B14F-4D97-AF65-F5344CB8AC3E}">
        <p14:creationId xmlns:p14="http://schemas.microsoft.com/office/powerpoint/2010/main" val="850431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5"/>
          </p:nvPr>
        </p:nvSpPr>
        <p:spPr/>
        <p:txBody>
          <a:bodyPr/>
          <a:lstStyle/>
          <a:p>
            <a:fld id="{DD6EAD10-15BB-4709-8BCC-48F70624A2FB}" type="slidenum">
              <a:rPr lang="pt-BR" smtClean="0"/>
              <a:t>12</a:t>
            </a:fld>
            <a:endParaRPr lang="pt-BR" dirty="0"/>
          </a:p>
        </p:txBody>
      </p:sp>
    </p:spTree>
    <p:extLst>
      <p:ext uri="{BB962C8B-B14F-4D97-AF65-F5344CB8AC3E}">
        <p14:creationId xmlns:p14="http://schemas.microsoft.com/office/powerpoint/2010/main" val="465822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5"/>
          </p:nvPr>
        </p:nvSpPr>
        <p:spPr/>
        <p:txBody>
          <a:bodyPr/>
          <a:lstStyle/>
          <a:p>
            <a:fld id="{DD6EAD10-15BB-4709-8BCC-48F70624A2FB}" type="slidenum">
              <a:rPr lang="pt-BR" smtClean="0"/>
              <a:t>13</a:t>
            </a:fld>
            <a:endParaRPr lang="pt-BR" dirty="0"/>
          </a:p>
        </p:txBody>
      </p:sp>
    </p:spTree>
    <p:extLst>
      <p:ext uri="{BB962C8B-B14F-4D97-AF65-F5344CB8AC3E}">
        <p14:creationId xmlns:p14="http://schemas.microsoft.com/office/powerpoint/2010/main" val="921269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5"/>
          </p:nvPr>
        </p:nvSpPr>
        <p:spPr/>
        <p:txBody>
          <a:bodyPr/>
          <a:lstStyle/>
          <a:p>
            <a:fld id="{DD6EAD10-15BB-4709-8BCC-48F70624A2FB}" type="slidenum">
              <a:rPr lang="pt-BR" smtClean="0"/>
              <a:t>14</a:t>
            </a:fld>
            <a:endParaRPr lang="pt-BR" dirty="0"/>
          </a:p>
        </p:txBody>
      </p:sp>
    </p:spTree>
    <p:extLst>
      <p:ext uri="{BB962C8B-B14F-4D97-AF65-F5344CB8AC3E}">
        <p14:creationId xmlns:p14="http://schemas.microsoft.com/office/powerpoint/2010/main" val="992641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5"/>
          </p:nvPr>
        </p:nvSpPr>
        <p:spPr/>
        <p:txBody>
          <a:bodyPr/>
          <a:lstStyle/>
          <a:p>
            <a:fld id="{DD6EAD10-15BB-4709-8BCC-48F70624A2FB}" type="slidenum">
              <a:rPr lang="pt-BR" smtClean="0"/>
              <a:t>16</a:t>
            </a:fld>
            <a:endParaRPr lang="pt-BR" dirty="0"/>
          </a:p>
        </p:txBody>
      </p:sp>
    </p:spTree>
    <p:extLst>
      <p:ext uri="{BB962C8B-B14F-4D97-AF65-F5344CB8AC3E}">
        <p14:creationId xmlns:p14="http://schemas.microsoft.com/office/powerpoint/2010/main" val="1289971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0374C8-76ED-4584-B0E0-8D1F17AE7BBD}"/>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949F6F5C-BEA1-4DB9-87DF-DC95B3311F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2D44B841-2E81-4736-901E-20A7B0BE402E}"/>
              </a:ext>
            </a:extLst>
          </p:cNvPr>
          <p:cNvSpPr>
            <a:spLocks noGrp="1"/>
          </p:cNvSpPr>
          <p:nvPr>
            <p:ph type="dt" sz="half" idx="10"/>
          </p:nvPr>
        </p:nvSpPr>
        <p:spPr/>
        <p:txBody>
          <a:bodyPr/>
          <a:lstStyle/>
          <a:p>
            <a:fld id="{6004336D-0FF9-4DB4-AEDB-624FB647E776}" type="datetimeFigureOut">
              <a:rPr lang="pt-BR" smtClean="0"/>
              <a:t>09/02/2022</a:t>
            </a:fld>
            <a:endParaRPr lang="pt-BR" dirty="0"/>
          </a:p>
        </p:txBody>
      </p:sp>
      <p:sp>
        <p:nvSpPr>
          <p:cNvPr id="5" name="Espaço Reservado para Rodapé 4">
            <a:extLst>
              <a:ext uri="{FF2B5EF4-FFF2-40B4-BE49-F238E27FC236}">
                <a16:creationId xmlns:a16="http://schemas.microsoft.com/office/drawing/2014/main" id="{6192DFDA-B451-43B1-BDA7-416ADFA19AE2}"/>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2FAFE7B9-FB09-43A8-8BC8-E13CA5250851}"/>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25519719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4ADD1F-56EC-4344-8CD4-20A000800252}"/>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C3315C19-AA5F-4835-8ACD-5F87956EEEC1}"/>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DBD176B-4F48-4D83-BDF9-4D75DCDB4430}"/>
              </a:ext>
            </a:extLst>
          </p:cNvPr>
          <p:cNvSpPr>
            <a:spLocks noGrp="1"/>
          </p:cNvSpPr>
          <p:nvPr>
            <p:ph type="dt" sz="half" idx="10"/>
          </p:nvPr>
        </p:nvSpPr>
        <p:spPr/>
        <p:txBody>
          <a:bodyPr/>
          <a:lstStyle/>
          <a:p>
            <a:fld id="{6004336D-0FF9-4DB4-AEDB-624FB647E776}" type="datetimeFigureOut">
              <a:rPr lang="pt-BR" smtClean="0"/>
              <a:t>09/02/2022</a:t>
            </a:fld>
            <a:endParaRPr lang="pt-BR" dirty="0"/>
          </a:p>
        </p:txBody>
      </p:sp>
      <p:sp>
        <p:nvSpPr>
          <p:cNvPr id="5" name="Espaço Reservado para Rodapé 4">
            <a:extLst>
              <a:ext uri="{FF2B5EF4-FFF2-40B4-BE49-F238E27FC236}">
                <a16:creationId xmlns:a16="http://schemas.microsoft.com/office/drawing/2014/main" id="{73678050-D06B-484D-A2A6-EA1DA8B45E65}"/>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906B861F-277D-424D-820C-5BA051E42906}"/>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15606622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53D4409-8C07-414A-9555-7DD2AF120260}"/>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044DC34D-1ED5-48C1-A8CE-127C5168FC6C}"/>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0652DE6-5796-4CBD-9863-CE0EB295095A}"/>
              </a:ext>
            </a:extLst>
          </p:cNvPr>
          <p:cNvSpPr>
            <a:spLocks noGrp="1"/>
          </p:cNvSpPr>
          <p:nvPr>
            <p:ph type="dt" sz="half" idx="10"/>
          </p:nvPr>
        </p:nvSpPr>
        <p:spPr/>
        <p:txBody>
          <a:bodyPr/>
          <a:lstStyle/>
          <a:p>
            <a:fld id="{6004336D-0FF9-4DB4-AEDB-624FB647E776}" type="datetimeFigureOut">
              <a:rPr lang="pt-BR" smtClean="0"/>
              <a:t>09/02/2022</a:t>
            </a:fld>
            <a:endParaRPr lang="pt-BR" dirty="0"/>
          </a:p>
        </p:txBody>
      </p:sp>
      <p:sp>
        <p:nvSpPr>
          <p:cNvPr id="5" name="Espaço Reservado para Rodapé 4">
            <a:extLst>
              <a:ext uri="{FF2B5EF4-FFF2-40B4-BE49-F238E27FC236}">
                <a16:creationId xmlns:a16="http://schemas.microsoft.com/office/drawing/2014/main" id="{6353D7EB-A790-43EF-B370-5EC76AFF5027}"/>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28714268-886A-47A7-BCD7-BCEF05704EC0}"/>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9860794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9386AD-623B-4EBA-8BFD-45E419ED044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F0F9D1A-241C-431E-90A3-C1E6E5827909}"/>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54DC051-8D87-42A8-A5ED-FF17DD61860D}"/>
              </a:ext>
            </a:extLst>
          </p:cNvPr>
          <p:cNvSpPr>
            <a:spLocks noGrp="1"/>
          </p:cNvSpPr>
          <p:nvPr>
            <p:ph type="dt" sz="half" idx="10"/>
          </p:nvPr>
        </p:nvSpPr>
        <p:spPr/>
        <p:txBody>
          <a:bodyPr/>
          <a:lstStyle/>
          <a:p>
            <a:fld id="{6004336D-0FF9-4DB4-AEDB-624FB647E776}" type="datetimeFigureOut">
              <a:rPr lang="pt-BR" smtClean="0"/>
              <a:t>09/02/2022</a:t>
            </a:fld>
            <a:endParaRPr lang="pt-BR" dirty="0"/>
          </a:p>
        </p:txBody>
      </p:sp>
      <p:sp>
        <p:nvSpPr>
          <p:cNvPr id="5" name="Espaço Reservado para Rodapé 4">
            <a:extLst>
              <a:ext uri="{FF2B5EF4-FFF2-40B4-BE49-F238E27FC236}">
                <a16:creationId xmlns:a16="http://schemas.microsoft.com/office/drawing/2014/main" id="{7E006AB2-FB52-47B6-8D80-914747B9C321}"/>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061CC451-05C0-494E-9FAB-86379B914F42}"/>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37277262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854A81-ED86-4B9B-8429-178963A166CC}"/>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028DEF8A-674C-4753-9B04-B78AF1211B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E76D6B80-DB30-426C-B02A-DBC3AF468D41}"/>
              </a:ext>
            </a:extLst>
          </p:cNvPr>
          <p:cNvSpPr>
            <a:spLocks noGrp="1"/>
          </p:cNvSpPr>
          <p:nvPr>
            <p:ph type="dt" sz="half" idx="10"/>
          </p:nvPr>
        </p:nvSpPr>
        <p:spPr/>
        <p:txBody>
          <a:bodyPr/>
          <a:lstStyle/>
          <a:p>
            <a:fld id="{6004336D-0FF9-4DB4-AEDB-624FB647E776}" type="datetimeFigureOut">
              <a:rPr lang="pt-BR" smtClean="0"/>
              <a:t>09/02/2022</a:t>
            </a:fld>
            <a:endParaRPr lang="pt-BR" dirty="0"/>
          </a:p>
        </p:txBody>
      </p:sp>
      <p:sp>
        <p:nvSpPr>
          <p:cNvPr id="5" name="Espaço Reservado para Rodapé 4">
            <a:extLst>
              <a:ext uri="{FF2B5EF4-FFF2-40B4-BE49-F238E27FC236}">
                <a16:creationId xmlns:a16="http://schemas.microsoft.com/office/drawing/2014/main" id="{41F61315-4151-4A96-B761-1903F94F4FD1}"/>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11AD350E-6507-455C-8A7B-45270AD2E526}"/>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407181338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F50637-5A57-488B-9047-E15BA076FF91}"/>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63DBE4BC-E5B0-46E1-8A71-B62C9E4F4792}"/>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07975662-7B8B-4E43-BE69-8FFC23824944}"/>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5E9C1372-8A50-4316-BA54-FB0146323FB9}"/>
              </a:ext>
            </a:extLst>
          </p:cNvPr>
          <p:cNvSpPr>
            <a:spLocks noGrp="1"/>
          </p:cNvSpPr>
          <p:nvPr>
            <p:ph type="dt" sz="half" idx="10"/>
          </p:nvPr>
        </p:nvSpPr>
        <p:spPr/>
        <p:txBody>
          <a:bodyPr/>
          <a:lstStyle/>
          <a:p>
            <a:fld id="{6004336D-0FF9-4DB4-AEDB-624FB647E776}" type="datetimeFigureOut">
              <a:rPr lang="pt-BR" smtClean="0"/>
              <a:t>09/02/2022</a:t>
            </a:fld>
            <a:endParaRPr lang="pt-BR" dirty="0"/>
          </a:p>
        </p:txBody>
      </p:sp>
      <p:sp>
        <p:nvSpPr>
          <p:cNvPr id="6" name="Espaço Reservado para Rodapé 5">
            <a:extLst>
              <a:ext uri="{FF2B5EF4-FFF2-40B4-BE49-F238E27FC236}">
                <a16:creationId xmlns:a16="http://schemas.microsoft.com/office/drawing/2014/main" id="{530E509F-0361-464C-9DFD-2A517649975A}"/>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64F06A6A-F986-4C13-918F-CD16EFC6679E}"/>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8526463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E95B6E-9E12-42AF-8290-3A94B7AB7B82}"/>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6EB86987-F45D-4EFA-9471-09D462AAD2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9B9C5CBA-8B8C-41B1-9B59-E9887AFC001D}"/>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771C4994-E4B5-450A-B405-35B8CBFBB1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107EE5AB-E5B6-4BEE-BB10-7C83840BE292}"/>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02E004EB-FF7F-4CA2-8F27-368E6A8C4420}"/>
              </a:ext>
            </a:extLst>
          </p:cNvPr>
          <p:cNvSpPr>
            <a:spLocks noGrp="1"/>
          </p:cNvSpPr>
          <p:nvPr>
            <p:ph type="dt" sz="half" idx="10"/>
          </p:nvPr>
        </p:nvSpPr>
        <p:spPr/>
        <p:txBody>
          <a:bodyPr/>
          <a:lstStyle/>
          <a:p>
            <a:fld id="{6004336D-0FF9-4DB4-AEDB-624FB647E776}" type="datetimeFigureOut">
              <a:rPr lang="pt-BR" smtClean="0"/>
              <a:t>09/02/2022</a:t>
            </a:fld>
            <a:endParaRPr lang="pt-BR" dirty="0"/>
          </a:p>
        </p:txBody>
      </p:sp>
      <p:sp>
        <p:nvSpPr>
          <p:cNvPr id="8" name="Espaço Reservado para Rodapé 7">
            <a:extLst>
              <a:ext uri="{FF2B5EF4-FFF2-40B4-BE49-F238E27FC236}">
                <a16:creationId xmlns:a16="http://schemas.microsoft.com/office/drawing/2014/main" id="{D6F146BD-BA8A-49FA-8599-41EB5465D7AC}"/>
              </a:ext>
            </a:extLst>
          </p:cNvPr>
          <p:cNvSpPr>
            <a:spLocks noGrp="1"/>
          </p:cNvSpPr>
          <p:nvPr>
            <p:ph type="ftr" sz="quarter" idx="11"/>
          </p:nvPr>
        </p:nvSpPr>
        <p:spPr/>
        <p:txBody>
          <a:bodyPr/>
          <a:lstStyle/>
          <a:p>
            <a:endParaRPr lang="pt-BR" dirty="0"/>
          </a:p>
        </p:txBody>
      </p:sp>
      <p:sp>
        <p:nvSpPr>
          <p:cNvPr id="9" name="Espaço Reservado para Número de Slide 8">
            <a:extLst>
              <a:ext uri="{FF2B5EF4-FFF2-40B4-BE49-F238E27FC236}">
                <a16:creationId xmlns:a16="http://schemas.microsoft.com/office/drawing/2014/main" id="{82EDD1C9-0004-4060-8FDE-622117CF5269}"/>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42136971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1A208D-6853-4296-9604-0E5B882D1E0C}"/>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E0753767-77E1-4921-B07C-25A79EFCEA50}"/>
              </a:ext>
            </a:extLst>
          </p:cNvPr>
          <p:cNvSpPr>
            <a:spLocks noGrp="1"/>
          </p:cNvSpPr>
          <p:nvPr>
            <p:ph type="dt" sz="half" idx="10"/>
          </p:nvPr>
        </p:nvSpPr>
        <p:spPr/>
        <p:txBody>
          <a:bodyPr/>
          <a:lstStyle/>
          <a:p>
            <a:fld id="{6004336D-0FF9-4DB4-AEDB-624FB647E776}" type="datetimeFigureOut">
              <a:rPr lang="pt-BR" smtClean="0"/>
              <a:t>09/02/2022</a:t>
            </a:fld>
            <a:endParaRPr lang="pt-BR" dirty="0"/>
          </a:p>
        </p:txBody>
      </p:sp>
      <p:sp>
        <p:nvSpPr>
          <p:cNvPr id="4" name="Espaço Reservado para Rodapé 3">
            <a:extLst>
              <a:ext uri="{FF2B5EF4-FFF2-40B4-BE49-F238E27FC236}">
                <a16:creationId xmlns:a16="http://schemas.microsoft.com/office/drawing/2014/main" id="{0B43A0F3-0D46-4A03-938F-2F78B2ADC74E}"/>
              </a:ext>
            </a:extLst>
          </p:cNvPr>
          <p:cNvSpPr>
            <a:spLocks noGrp="1"/>
          </p:cNvSpPr>
          <p:nvPr>
            <p:ph type="ftr" sz="quarter" idx="11"/>
          </p:nvPr>
        </p:nvSpPr>
        <p:spPr/>
        <p:txBody>
          <a:bodyPr/>
          <a:lstStyle/>
          <a:p>
            <a:endParaRPr lang="pt-BR" dirty="0"/>
          </a:p>
        </p:txBody>
      </p:sp>
      <p:sp>
        <p:nvSpPr>
          <p:cNvPr id="5" name="Espaço Reservado para Número de Slide 4">
            <a:extLst>
              <a:ext uri="{FF2B5EF4-FFF2-40B4-BE49-F238E27FC236}">
                <a16:creationId xmlns:a16="http://schemas.microsoft.com/office/drawing/2014/main" id="{F1EDA165-095B-49DB-B293-C09E2E4275AE}"/>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39610902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E3E6761C-B0EA-4C78-8337-236ED469BEAC}"/>
              </a:ext>
            </a:extLst>
          </p:cNvPr>
          <p:cNvSpPr>
            <a:spLocks noGrp="1"/>
          </p:cNvSpPr>
          <p:nvPr>
            <p:ph type="dt" sz="half" idx="10"/>
          </p:nvPr>
        </p:nvSpPr>
        <p:spPr/>
        <p:txBody>
          <a:bodyPr/>
          <a:lstStyle/>
          <a:p>
            <a:fld id="{6004336D-0FF9-4DB4-AEDB-624FB647E776}" type="datetimeFigureOut">
              <a:rPr lang="pt-BR" smtClean="0"/>
              <a:t>09/02/2022</a:t>
            </a:fld>
            <a:endParaRPr lang="pt-BR" dirty="0"/>
          </a:p>
        </p:txBody>
      </p:sp>
      <p:sp>
        <p:nvSpPr>
          <p:cNvPr id="3" name="Espaço Reservado para Rodapé 2">
            <a:extLst>
              <a:ext uri="{FF2B5EF4-FFF2-40B4-BE49-F238E27FC236}">
                <a16:creationId xmlns:a16="http://schemas.microsoft.com/office/drawing/2014/main" id="{C96418A8-264D-46AB-8F3C-75B544E87622}"/>
              </a:ext>
            </a:extLst>
          </p:cNvPr>
          <p:cNvSpPr>
            <a:spLocks noGrp="1"/>
          </p:cNvSpPr>
          <p:nvPr>
            <p:ph type="ftr" sz="quarter" idx="1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BFF6B5BC-98F7-42D5-8EE9-5E022AE359B3}"/>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33996346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EAF7B5-CC3F-4999-AFE9-6403416DBD0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B7F0F07B-F6D2-40A0-AF91-934DBCBC9B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B60D455D-EA70-4529-9BA3-C0C538E300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4A489AE-BE42-4769-9593-AB4F946B4789}"/>
              </a:ext>
            </a:extLst>
          </p:cNvPr>
          <p:cNvSpPr>
            <a:spLocks noGrp="1"/>
          </p:cNvSpPr>
          <p:nvPr>
            <p:ph type="dt" sz="half" idx="10"/>
          </p:nvPr>
        </p:nvSpPr>
        <p:spPr/>
        <p:txBody>
          <a:bodyPr/>
          <a:lstStyle/>
          <a:p>
            <a:fld id="{6004336D-0FF9-4DB4-AEDB-624FB647E776}" type="datetimeFigureOut">
              <a:rPr lang="pt-BR" smtClean="0"/>
              <a:t>09/02/2022</a:t>
            </a:fld>
            <a:endParaRPr lang="pt-BR" dirty="0"/>
          </a:p>
        </p:txBody>
      </p:sp>
      <p:sp>
        <p:nvSpPr>
          <p:cNvPr id="6" name="Espaço Reservado para Rodapé 5">
            <a:extLst>
              <a:ext uri="{FF2B5EF4-FFF2-40B4-BE49-F238E27FC236}">
                <a16:creationId xmlns:a16="http://schemas.microsoft.com/office/drawing/2014/main" id="{2C0D065D-B670-4E3B-A40A-9CD8809D20EE}"/>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6B8EE014-AAD7-438F-B123-7556EDE8C455}"/>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35483889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9ED439-9512-447C-ACAE-58197C2AD3ED}"/>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EA342FEC-BDD1-4282-AF9F-92C23CC891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a:extLst>
              <a:ext uri="{FF2B5EF4-FFF2-40B4-BE49-F238E27FC236}">
                <a16:creationId xmlns:a16="http://schemas.microsoft.com/office/drawing/2014/main" id="{24C76C84-54CE-4A09-9925-CD99AAB9E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546D4837-DF6B-406D-BEF3-22370512610D}"/>
              </a:ext>
            </a:extLst>
          </p:cNvPr>
          <p:cNvSpPr>
            <a:spLocks noGrp="1"/>
          </p:cNvSpPr>
          <p:nvPr>
            <p:ph type="dt" sz="half" idx="10"/>
          </p:nvPr>
        </p:nvSpPr>
        <p:spPr/>
        <p:txBody>
          <a:bodyPr/>
          <a:lstStyle/>
          <a:p>
            <a:fld id="{6004336D-0FF9-4DB4-AEDB-624FB647E776}" type="datetimeFigureOut">
              <a:rPr lang="pt-BR" smtClean="0"/>
              <a:t>09/02/2022</a:t>
            </a:fld>
            <a:endParaRPr lang="pt-BR" dirty="0"/>
          </a:p>
        </p:txBody>
      </p:sp>
      <p:sp>
        <p:nvSpPr>
          <p:cNvPr id="6" name="Espaço Reservado para Rodapé 5">
            <a:extLst>
              <a:ext uri="{FF2B5EF4-FFF2-40B4-BE49-F238E27FC236}">
                <a16:creationId xmlns:a16="http://schemas.microsoft.com/office/drawing/2014/main" id="{F29631CA-289F-4379-A3FC-A91FA69C8FC5}"/>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4D2D20C2-4B69-4B4F-9434-9927E8F35CAF}"/>
              </a:ext>
            </a:extLst>
          </p:cNvPr>
          <p:cNvSpPr>
            <a:spLocks noGrp="1"/>
          </p:cNvSpPr>
          <p:nvPr>
            <p:ph type="sldNum" sz="quarter" idx="12"/>
          </p:nvPr>
        </p:nvSpPr>
        <p:spPr/>
        <p:txBody>
          <a:bodyPr/>
          <a:lstStyle/>
          <a:p>
            <a:fld id="{61DDA4AA-2C28-4C69-ACE4-1A76EF344B99}" type="slidenum">
              <a:rPr lang="pt-BR" smtClean="0"/>
              <a:t>‹nº›</a:t>
            </a:fld>
            <a:endParaRPr lang="pt-BR" dirty="0"/>
          </a:p>
        </p:txBody>
      </p:sp>
    </p:spTree>
    <p:extLst>
      <p:ext uri="{BB962C8B-B14F-4D97-AF65-F5344CB8AC3E}">
        <p14:creationId xmlns:p14="http://schemas.microsoft.com/office/powerpoint/2010/main" val="34659597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D4690030-DDE5-4170-AE79-602E12BF48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057788A9-FB6D-4A81-9209-37F81EBBCC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16E0F7F-5B96-477A-B7A1-139B4C7A77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04336D-0FF9-4DB4-AEDB-624FB647E776}" type="datetimeFigureOut">
              <a:rPr lang="pt-BR" smtClean="0"/>
              <a:t>09/02/2022</a:t>
            </a:fld>
            <a:endParaRPr lang="pt-BR" dirty="0"/>
          </a:p>
        </p:txBody>
      </p:sp>
      <p:sp>
        <p:nvSpPr>
          <p:cNvPr id="5" name="Espaço Reservado para Rodapé 4">
            <a:extLst>
              <a:ext uri="{FF2B5EF4-FFF2-40B4-BE49-F238E27FC236}">
                <a16:creationId xmlns:a16="http://schemas.microsoft.com/office/drawing/2014/main" id="{854263E9-A3D3-4DB2-9AA8-12F9ECF313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Espaço Reservado para Número de Slide 5">
            <a:extLst>
              <a:ext uri="{FF2B5EF4-FFF2-40B4-BE49-F238E27FC236}">
                <a16:creationId xmlns:a16="http://schemas.microsoft.com/office/drawing/2014/main" id="{9BBB1BA8-9AAD-4EDE-9C24-F58AFB882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DDA4AA-2C28-4C69-ACE4-1A76EF344B99}" type="slidenum">
              <a:rPr lang="pt-BR" smtClean="0"/>
              <a:t>‹nº›</a:t>
            </a:fld>
            <a:endParaRPr lang="pt-BR" dirty="0"/>
          </a:p>
        </p:txBody>
      </p:sp>
    </p:spTree>
    <p:extLst>
      <p:ext uri="{BB962C8B-B14F-4D97-AF65-F5344CB8AC3E}">
        <p14:creationId xmlns:p14="http://schemas.microsoft.com/office/powerpoint/2010/main" val="1625988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towardsdatascience.com/unet-line-by-line-explanation-9b191c76baf5" TargetMode="External"/><Relationship Id="rId2" Type="http://schemas.openxmlformats.org/officeDocument/2006/relationships/hyperlink" Target="https://doi.org/10.1007/s00405-008-0594-z"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Cantos Arredondados 3">
            <a:extLst>
              <a:ext uri="{FF2B5EF4-FFF2-40B4-BE49-F238E27FC236}">
                <a16:creationId xmlns:a16="http://schemas.microsoft.com/office/drawing/2014/main" id="{3FA768BF-D696-4746-B00E-14180F453458}"/>
              </a:ext>
            </a:extLst>
          </p:cNvPr>
          <p:cNvSpPr/>
          <p:nvPr/>
        </p:nvSpPr>
        <p:spPr>
          <a:xfrm>
            <a:off x="1174161" y="719870"/>
            <a:ext cx="9843677" cy="12158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5400" dirty="0" err="1"/>
              <a:t>Segmentation</a:t>
            </a:r>
            <a:r>
              <a:rPr lang="pt-BR" sz="5400" dirty="0"/>
              <a:t> </a:t>
            </a:r>
            <a:r>
              <a:rPr lang="pt-BR" sz="5400" dirty="0" err="1"/>
              <a:t>of</a:t>
            </a:r>
            <a:r>
              <a:rPr lang="pt-BR" sz="5400" dirty="0"/>
              <a:t> </a:t>
            </a:r>
            <a:r>
              <a:rPr lang="pt-BR" sz="5400" dirty="0" err="1"/>
              <a:t>images</a:t>
            </a:r>
            <a:endParaRPr lang="pt-BR" sz="5400" dirty="0"/>
          </a:p>
        </p:txBody>
      </p:sp>
      <p:grpSp>
        <p:nvGrpSpPr>
          <p:cNvPr id="2" name="Agrupar 1">
            <a:extLst>
              <a:ext uri="{FF2B5EF4-FFF2-40B4-BE49-F238E27FC236}">
                <a16:creationId xmlns:a16="http://schemas.microsoft.com/office/drawing/2014/main" id="{FAC3822F-5010-4D8B-A9F3-814A238492C4}"/>
              </a:ext>
            </a:extLst>
          </p:cNvPr>
          <p:cNvGrpSpPr/>
          <p:nvPr/>
        </p:nvGrpSpPr>
        <p:grpSpPr>
          <a:xfrm>
            <a:off x="0" y="6622742"/>
            <a:ext cx="12191997" cy="243396"/>
            <a:chOff x="0" y="6622742"/>
            <a:chExt cx="12191997" cy="243396"/>
          </a:xfrm>
        </p:grpSpPr>
        <p:sp>
          <p:nvSpPr>
            <p:cNvPr id="6" name="Retângulo 5">
              <a:extLst>
                <a:ext uri="{FF2B5EF4-FFF2-40B4-BE49-F238E27FC236}">
                  <a16:creationId xmlns:a16="http://schemas.microsoft.com/office/drawing/2014/main" id="{E10DA3B0-0146-4F76-ACB5-C06AFD60BD5D}"/>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Federal </a:t>
              </a:r>
              <a:r>
                <a:rPr lang="pt-BR" sz="1600" dirty="0" err="1"/>
                <a:t>University</a:t>
              </a:r>
              <a:r>
                <a:rPr lang="pt-BR" sz="1600" dirty="0"/>
                <a:t> </a:t>
              </a:r>
              <a:r>
                <a:rPr lang="pt-BR" sz="1600" dirty="0" err="1"/>
                <a:t>of</a:t>
              </a:r>
              <a:r>
                <a:rPr lang="pt-BR" sz="1600" dirty="0"/>
                <a:t> Espírito Santo </a:t>
              </a:r>
            </a:p>
          </p:txBody>
        </p:sp>
        <p:sp>
          <p:nvSpPr>
            <p:cNvPr id="7" name="Retângulo 6">
              <a:extLst>
                <a:ext uri="{FF2B5EF4-FFF2-40B4-BE49-F238E27FC236}">
                  <a16:creationId xmlns:a16="http://schemas.microsoft.com/office/drawing/2014/main" id="{F1A727D3-2FD1-4AFC-A260-A1882A8BD550}"/>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8" name="Retângulo 7">
              <a:extLst>
                <a:ext uri="{FF2B5EF4-FFF2-40B4-BE49-F238E27FC236}">
                  <a16:creationId xmlns:a16="http://schemas.microsoft.com/office/drawing/2014/main" id="{F7A25CB2-36BC-4883-A1C8-B037D1F3920C}"/>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Segmentation of images</a:t>
              </a:r>
            </a:p>
          </p:txBody>
        </p:sp>
      </p:grpSp>
      <p:sp>
        <p:nvSpPr>
          <p:cNvPr id="9" name="CaixaDeTexto 8">
            <a:extLst>
              <a:ext uri="{FF2B5EF4-FFF2-40B4-BE49-F238E27FC236}">
                <a16:creationId xmlns:a16="http://schemas.microsoft.com/office/drawing/2014/main" id="{D47DFC5F-65E4-41C1-85F4-7FB83135EEA7}"/>
              </a:ext>
            </a:extLst>
          </p:cNvPr>
          <p:cNvSpPr txBox="1"/>
          <p:nvPr/>
        </p:nvSpPr>
        <p:spPr>
          <a:xfrm>
            <a:off x="3968315" y="4116071"/>
            <a:ext cx="4255366" cy="1754326"/>
          </a:xfrm>
          <a:prstGeom prst="rect">
            <a:avLst/>
          </a:prstGeom>
          <a:noFill/>
        </p:spPr>
        <p:txBody>
          <a:bodyPr wrap="square" rtlCol="0">
            <a:spAutoFit/>
          </a:bodyPr>
          <a:lstStyle/>
          <a:p>
            <a:pPr algn="ctr"/>
            <a:r>
              <a:rPr lang="pt-BR" b="1" dirty="0">
                <a:effectLst>
                  <a:outerShdw blurRad="38100" dist="38100" dir="2700000" algn="tl">
                    <a:srgbClr val="000000">
                      <a:alpha val="43137"/>
                    </a:srgbClr>
                  </a:outerShdw>
                </a:effectLst>
              </a:rPr>
              <a:t>Vitor Souza Premoli Pinto de Oliveira</a:t>
            </a:r>
            <a:r>
              <a:rPr lang="pt-BR" dirty="0">
                <a:effectLst>
                  <a:outerShdw blurRad="38100" dist="38100" dir="2700000" algn="tl">
                    <a:srgbClr val="000000">
                      <a:alpha val="43137"/>
                    </a:srgbClr>
                  </a:outerShdw>
                </a:effectLst>
              </a:rPr>
              <a:t>¹</a:t>
            </a:r>
          </a:p>
          <a:p>
            <a:pPr algn="ctr"/>
            <a:endParaRPr lang="pt-BR" dirty="0">
              <a:effectLst>
                <a:outerShdw blurRad="38100" dist="38100" dir="2700000" algn="tl">
                  <a:srgbClr val="000000">
                    <a:alpha val="43137"/>
                  </a:srgbClr>
                </a:outerShdw>
              </a:effectLst>
            </a:endParaRPr>
          </a:p>
          <a:p>
            <a:pPr algn="ctr"/>
            <a:endParaRPr lang="pt-BR" dirty="0">
              <a:effectLst>
                <a:outerShdw blurRad="38100" dist="38100" dir="2700000" algn="tl">
                  <a:srgbClr val="000000">
                    <a:alpha val="43137"/>
                  </a:srgbClr>
                </a:outerShdw>
              </a:effectLst>
            </a:endParaRPr>
          </a:p>
          <a:p>
            <a:pPr algn="ctr"/>
            <a:r>
              <a:rPr lang="pt-BR" dirty="0">
                <a:effectLst>
                  <a:outerShdw blurRad="38100" dist="38100" dir="2700000" algn="tl">
                    <a:srgbClr val="000000">
                      <a:alpha val="43137"/>
                    </a:srgbClr>
                  </a:outerShdw>
                </a:effectLst>
              </a:rPr>
              <a:t>¹Federal </a:t>
            </a:r>
            <a:r>
              <a:rPr lang="pt-BR" dirty="0" err="1">
                <a:effectLst>
                  <a:outerShdw blurRad="38100" dist="38100" dir="2700000" algn="tl">
                    <a:srgbClr val="000000">
                      <a:alpha val="43137"/>
                    </a:srgbClr>
                  </a:outerShdw>
                </a:effectLst>
              </a:rPr>
              <a:t>University</a:t>
            </a:r>
            <a:r>
              <a:rPr lang="pt-BR" dirty="0">
                <a:effectLst>
                  <a:outerShdw blurRad="38100" dist="38100" dir="2700000" algn="tl">
                    <a:srgbClr val="000000">
                      <a:alpha val="43137"/>
                    </a:srgbClr>
                  </a:outerShdw>
                </a:effectLst>
              </a:rPr>
              <a:t> </a:t>
            </a:r>
            <a:r>
              <a:rPr lang="pt-BR" dirty="0" err="1">
                <a:effectLst>
                  <a:outerShdw blurRad="38100" dist="38100" dir="2700000" algn="tl">
                    <a:srgbClr val="000000">
                      <a:alpha val="43137"/>
                    </a:srgbClr>
                  </a:outerShdw>
                </a:effectLst>
              </a:rPr>
              <a:t>of</a:t>
            </a:r>
            <a:r>
              <a:rPr lang="pt-BR" dirty="0">
                <a:effectLst>
                  <a:outerShdw blurRad="38100" dist="38100" dir="2700000" algn="tl">
                    <a:srgbClr val="000000">
                      <a:alpha val="43137"/>
                    </a:srgbClr>
                  </a:outerShdw>
                </a:effectLst>
              </a:rPr>
              <a:t> Espírito Santo </a:t>
            </a:r>
          </a:p>
          <a:p>
            <a:pPr algn="ctr"/>
            <a:endParaRPr lang="pt-BR" dirty="0">
              <a:effectLst>
                <a:outerShdw blurRad="38100" dist="38100" dir="2700000" algn="tl">
                  <a:srgbClr val="000000">
                    <a:alpha val="43137"/>
                  </a:srgbClr>
                </a:outerShdw>
              </a:effectLst>
            </a:endParaRPr>
          </a:p>
          <a:p>
            <a:pPr algn="ctr"/>
            <a:r>
              <a:rPr lang="pt-BR" b="1" dirty="0">
                <a:effectLst>
                  <a:outerShdw blurRad="38100" dist="38100" dir="2700000" algn="tl">
                    <a:srgbClr val="000000">
                      <a:alpha val="43137"/>
                    </a:srgbClr>
                  </a:outerShdw>
                </a:effectLst>
              </a:rPr>
              <a:t>Artificial Intelligence Applied to Images</a:t>
            </a:r>
          </a:p>
        </p:txBody>
      </p:sp>
      <p:grpSp>
        <p:nvGrpSpPr>
          <p:cNvPr id="10" name="Agrupar 9">
            <a:extLst>
              <a:ext uri="{FF2B5EF4-FFF2-40B4-BE49-F238E27FC236}">
                <a16:creationId xmlns:a16="http://schemas.microsoft.com/office/drawing/2014/main" id="{9C6864E4-F5BA-4A1B-8BBF-F3A4EEA37186}"/>
              </a:ext>
            </a:extLst>
          </p:cNvPr>
          <p:cNvGrpSpPr/>
          <p:nvPr/>
        </p:nvGrpSpPr>
        <p:grpSpPr>
          <a:xfrm>
            <a:off x="4377428" y="2302701"/>
            <a:ext cx="3437139" cy="1446390"/>
            <a:chOff x="4649608" y="2302701"/>
            <a:chExt cx="3437139" cy="1446390"/>
          </a:xfrm>
        </p:grpSpPr>
        <p:pic>
          <p:nvPicPr>
            <p:cNvPr id="11" name="Picture 2" descr="Universidade Federal do Oeste do Pará">
              <a:extLst>
                <a:ext uri="{FF2B5EF4-FFF2-40B4-BE49-F238E27FC236}">
                  <a16:creationId xmlns:a16="http://schemas.microsoft.com/office/drawing/2014/main" id="{A0316A29-E151-4B9A-AB57-16F34288CE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9233" y="2302701"/>
              <a:ext cx="1377514" cy="1446390"/>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m 11">
              <a:extLst>
                <a:ext uri="{FF2B5EF4-FFF2-40B4-BE49-F238E27FC236}">
                  <a16:creationId xmlns:a16="http://schemas.microsoft.com/office/drawing/2014/main" id="{5FDD1611-8531-4440-ACFC-C17E95F41FC0}"/>
                </a:ext>
              </a:extLst>
            </p:cNvPr>
            <p:cNvPicPr>
              <a:picLocks noChangeAspect="1"/>
            </p:cNvPicPr>
            <p:nvPr/>
          </p:nvPicPr>
          <p:blipFill>
            <a:blip r:embed="rId3"/>
            <a:stretch>
              <a:fillRect/>
            </a:stretch>
          </p:blipFill>
          <p:spPr>
            <a:xfrm>
              <a:off x="4649608" y="2302701"/>
              <a:ext cx="1446390" cy="1446390"/>
            </a:xfrm>
            <a:prstGeom prst="rect">
              <a:avLst/>
            </a:prstGeom>
          </p:spPr>
        </p:pic>
      </p:grpSp>
    </p:spTree>
    <p:extLst>
      <p:ext uri="{BB962C8B-B14F-4D97-AF65-F5344CB8AC3E}">
        <p14:creationId xmlns:p14="http://schemas.microsoft.com/office/powerpoint/2010/main" val="40457551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Federal </a:t>
            </a:r>
            <a:r>
              <a:rPr lang="pt-BR" sz="1600" dirty="0" err="1"/>
              <a:t>University</a:t>
            </a:r>
            <a:r>
              <a:rPr lang="pt-BR" sz="1600" dirty="0"/>
              <a:t> </a:t>
            </a:r>
            <a:r>
              <a:rPr lang="pt-BR" sz="1600" dirty="0" err="1"/>
              <a:t>of</a:t>
            </a:r>
            <a:r>
              <a:rPr lang="pt-BR" sz="1600" dirty="0"/>
              <a:t> Espírito Santo </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Segmentation of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Biomedical</a:t>
            </a:r>
            <a:r>
              <a:rPr lang="pt-BR" dirty="0"/>
              <a:t> </a:t>
            </a:r>
            <a:r>
              <a:rPr lang="pt-BR" dirty="0" err="1"/>
              <a:t>images</a:t>
            </a:r>
            <a:endParaRPr lang="pt-BR" dirty="0"/>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Segmentation of images</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U-Net: Convolutional Networks</a:t>
              </a:r>
              <a:endParaRPr lang="en-US" dirty="0"/>
            </a:p>
          </p:txBody>
        </p:sp>
      </p:grpSp>
      <p:pic>
        <p:nvPicPr>
          <p:cNvPr id="2052" name="Picture 4">
            <a:extLst>
              <a:ext uri="{FF2B5EF4-FFF2-40B4-BE49-F238E27FC236}">
                <a16:creationId xmlns:a16="http://schemas.microsoft.com/office/drawing/2014/main" id="{8A4EEEDC-6C49-46AE-B3B8-8859AA1F7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8" y="1355106"/>
            <a:ext cx="5766577" cy="4147788"/>
          </a:xfrm>
          <a:prstGeom prst="rect">
            <a:avLst/>
          </a:prstGeom>
          <a:noFill/>
          <a:extLst>
            <a:ext uri="{909E8E84-426E-40DD-AFC4-6F175D3DCCD1}">
              <a14:hiddenFill xmlns:a14="http://schemas.microsoft.com/office/drawing/2010/main">
                <a:solidFill>
                  <a:srgbClr val="FFFFFF"/>
                </a:solidFill>
              </a14:hiddenFill>
            </a:ext>
          </a:extLst>
        </p:spPr>
      </p:pic>
      <p:sp>
        <p:nvSpPr>
          <p:cNvPr id="21" name="CaixaDeTexto 20">
            <a:extLst>
              <a:ext uri="{FF2B5EF4-FFF2-40B4-BE49-F238E27FC236}">
                <a16:creationId xmlns:a16="http://schemas.microsoft.com/office/drawing/2014/main" id="{6D6FE9E1-7846-48DF-A583-B7B15F354580}"/>
              </a:ext>
            </a:extLst>
          </p:cNvPr>
          <p:cNvSpPr txBox="1"/>
          <p:nvPr/>
        </p:nvSpPr>
        <p:spPr>
          <a:xfrm>
            <a:off x="5925879" y="5686291"/>
            <a:ext cx="5595382" cy="646331"/>
          </a:xfrm>
          <a:prstGeom prst="rect">
            <a:avLst/>
          </a:prstGeom>
          <a:noFill/>
        </p:spPr>
        <p:txBody>
          <a:bodyPr wrap="square">
            <a:spAutoFit/>
          </a:bodyPr>
          <a:lstStyle/>
          <a:p>
            <a:pPr algn="just"/>
            <a:r>
              <a:rPr lang="en-US" sz="1200" dirty="0"/>
              <a:t>U-net architecture. Blue boxes represent multi-channel feature maps, while </a:t>
            </a:r>
            <a:r>
              <a:rPr lang="en-US" sz="1200" dirty="0" err="1"/>
              <a:t>while</a:t>
            </a:r>
            <a:r>
              <a:rPr lang="en-US" sz="1200" dirty="0"/>
              <a:t> boxes represent copied feature maps. The arrows of different colors represent different operations</a:t>
            </a:r>
          </a:p>
        </p:txBody>
      </p:sp>
      <p:sp>
        <p:nvSpPr>
          <p:cNvPr id="23" name="CaixaDeTexto 22">
            <a:extLst>
              <a:ext uri="{FF2B5EF4-FFF2-40B4-BE49-F238E27FC236}">
                <a16:creationId xmlns:a16="http://schemas.microsoft.com/office/drawing/2014/main" id="{0C001612-DE56-43DE-A38C-D03BA5D951F8}"/>
              </a:ext>
            </a:extLst>
          </p:cNvPr>
          <p:cNvSpPr txBox="1"/>
          <p:nvPr/>
        </p:nvSpPr>
        <p:spPr>
          <a:xfrm>
            <a:off x="329425" y="2184834"/>
            <a:ext cx="5766573" cy="2585323"/>
          </a:xfrm>
          <a:prstGeom prst="rect">
            <a:avLst/>
          </a:prstGeom>
          <a:noFill/>
        </p:spPr>
        <p:txBody>
          <a:bodyPr wrap="square">
            <a:spAutoFit/>
          </a:bodyPr>
          <a:lstStyle/>
          <a:p>
            <a:pPr algn="just"/>
            <a:r>
              <a:rPr lang="en-US" b="0" i="0" dirty="0" err="1">
                <a:effectLst/>
              </a:rPr>
              <a:t>UNet</a:t>
            </a:r>
            <a:r>
              <a:rPr lang="en-US" b="0" i="0" dirty="0">
                <a:effectLst/>
              </a:rPr>
              <a:t>, evolved from the traditional convolutional neural network, was first designed and applied in 2015 to process biomedical images(</a:t>
            </a:r>
            <a:r>
              <a:rPr lang="en-US" sz="1800" dirty="0">
                <a:solidFill>
                  <a:schemeClr val="accent1"/>
                </a:solidFill>
              </a:rPr>
              <a:t>ZHANG</a:t>
            </a:r>
            <a:r>
              <a:rPr lang="en-US" sz="1800" dirty="0"/>
              <a:t>, </a:t>
            </a:r>
            <a:r>
              <a:rPr lang="en-US" sz="1800" dirty="0">
                <a:solidFill>
                  <a:schemeClr val="accent1"/>
                </a:solidFill>
              </a:rPr>
              <a:t>2022</a:t>
            </a:r>
            <a:r>
              <a:rPr lang="en-US" b="0" i="0" dirty="0">
                <a:effectLst/>
              </a:rPr>
              <a:t>). </a:t>
            </a:r>
          </a:p>
          <a:p>
            <a:pPr algn="just"/>
            <a:endParaRPr lang="en-US" dirty="0"/>
          </a:p>
          <a:p>
            <a:pPr algn="just"/>
            <a:r>
              <a:rPr lang="en-US" b="0" i="0" dirty="0">
                <a:effectLst/>
              </a:rPr>
              <a:t>As a general convolutional neural network focuses its task on image classification, where input is an image and output is one label, but in biomedical cases, it requires us not only to distinguish whether there is a disease, but also to </a:t>
            </a:r>
            <a:r>
              <a:rPr lang="en-US" b="0" i="0" dirty="0" err="1">
                <a:effectLst/>
              </a:rPr>
              <a:t>localise</a:t>
            </a:r>
            <a:r>
              <a:rPr lang="en-US" b="0" i="0" dirty="0">
                <a:effectLst/>
              </a:rPr>
              <a:t> the area of abnormality</a:t>
            </a:r>
            <a:endParaRPr lang="en-US" dirty="0"/>
          </a:p>
        </p:txBody>
      </p:sp>
    </p:spTree>
    <p:extLst>
      <p:ext uri="{BB962C8B-B14F-4D97-AF65-F5344CB8AC3E}">
        <p14:creationId xmlns:p14="http://schemas.microsoft.com/office/powerpoint/2010/main" val="158960664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EF4DD443-B17D-4621-AFB3-B813022E32AD}"/>
              </a:ext>
            </a:extLst>
          </p:cNvPr>
          <p:cNvSpPr/>
          <p:nvPr/>
        </p:nvSpPr>
        <p:spPr>
          <a:xfrm>
            <a:off x="-3" y="2920753"/>
            <a:ext cx="6096000" cy="50824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SEGMENTATION OF IMAGES</a:t>
            </a:r>
          </a:p>
        </p:txBody>
      </p:sp>
      <p:sp>
        <p:nvSpPr>
          <p:cNvPr id="10" name="Retângulo 9">
            <a:extLst>
              <a:ext uri="{FF2B5EF4-FFF2-40B4-BE49-F238E27FC236}">
                <a16:creationId xmlns:a16="http://schemas.microsoft.com/office/drawing/2014/main" id="{32EAE86A-AC0A-44E9-A6FD-4C4A9BC7E272}"/>
              </a:ext>
            </a:extLst>
          </p:cNvPr>
          <p:cNvSpPr/>
          <p:nvPr/>
        </p:nvSpPr>
        <p:spPr>
          <a:xfrm>
            <a:off x="6096000" y="2920752"/>
            <a:ext cx="6096000" cy="508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Kaggle applications with Keras</a:t>
            </a:r>
            <a:endParaRPr lang="en-US" dirty="0"/>
          </a:p>
        </p:txBody>
      </p:sp>
      <p:sp>
        <p:nvSpPr>
          <p:cNvPr id="11" name="Retângulo 10">
            <a:extLst>
              <a:ext uri="{FF2B5EF4-FFF2-40B4-BE49-F238E27FC236}">
                <a16:creationId xmlns:a16="http://schemas.microsoft.com/office/drawing/2014/main" id="{B4B573CE-5917-4F7B-A087-573EA9FBE806}"/>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Federal </a:t>
            </a:r>
            <a:r>
              <a:rPr lang="pt-BR" sz="1600" dirty="0" err="1"/>
              <a:t>University</a:t>
            </a:r>
            <a:r>
              <a:rPr lang="pt-BR" sz="1600" dirty="0"/>
              <a:t> </a:t>
            </a:r>
            <a:r>
              <a:rPr lang="pt-BR" sz="1600" dirty="0" err="1"/>
              <a:t>of</a:t>
            </a:r>
            <a:r>
              <a:rPr lang="pt-BR" sz="1600" dirty="0"/>
              <a:t> Espírito Santo </a:t>
            </a:r>
          </a:p>
        </p:txBody>
      </p:sp>
      <p:sp>
        <p:nvSpPr>
          <p:cNvPr id="12" name="Retângulo 11">
            <a:extLst>
              <a:ext uri="{FF2B5EF4-FFF2-40B4-BE49-F238E27FC236}">
                <a16:creationId xmlns:a16="http://schemas.microsoft.com/office/drawing/2014/main" id="{88B6457B-98E5-4595-832A-1AA0E690550B}"/>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6" name="Retângulo 15">
            <a:extLst>
              <a:ext uri="{FF2B5EF4-FFF2-40B4-BE49-F238E27FC236}">
                <a16:creationId xmlns:a16="http://schemas.microsoft.com/office/drawing/2014/main" id="{DD2A0A9F-896D-4F8C-8D95-E261F306581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Segmentation of images</a:t>
            </a:r>
          </a:p>
        </p:txBody>
      </p:sp>
    </p:spTree>
    <p:extLst>
      <p:ext uri="{BB962C8B-B14F-4D97-AF65-F5344CB8AC3E}">
        <p14:creationId xmlns:p14="http://schemas.microsoft.com/office/powerpoint/2010/main" val="17321839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Federal </a:t>
            </a:r>
            <a:r>
              <a:rPr lang="pt-BR" sz="1600" dirty="0" err="1"/>
              <a:t>University</a:t>
            </a:r>
            <a:r>
              <a:rPr lang="pt-BR" sz="1600" dirty="0"/>
              <a:t> </a:t>
            </a:r>
            <a:r>
              <a:rPr lang="pt-BR" sz="1600" dirty="0" err="1"/>
              <a:t>of</a:t>
            </a:r>
            <a:r>
              <a:rPr lang="pt-BR" sz="1600" dirty="0"/>
              <a:t> Espírito Santo </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Segmentation of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Biomedical</a:t>
            </a:r>
            <a:r>
              <a:rPr lang="pt-BR" dirty="0"/>
              <a:t> </a:t>
            </a:r>
            <a:r>
              <a:rPr lang="pt-BR" dirty="0" err="1"/>
              <a:t>images</a:t>
            </a:r>
            <a:endParaRPr lang="pt-BR" dirty="0"/>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Segmentation of images</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Kaggle applications with Keras</a:t>
              </a:r>
              <a:endParaRPr lang="en-US" dirty="0"/>
            </a:p>
          </p:txBody>
        </p:sp>
      </p:grpSp>
      <p:pic>
        <p:nvPicPr>
          <p:cNvPr id="1026" name="Picture 2">
            <a:extLst>
              <a:ext uri="{FF2B5EF4-FFF2-40B4-BE49-F238E27FC236}">
                <a16:creationId xmlns:a16="http://schemas.microsoft.com/office/drawing/2014/main" id="{6C6525D6-75F7-4658-B809-8D56DD697E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842" y="1986379"/>
            <a:ext cx="5586494" cy="29515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CF0749B-8ABF-491B-9911-538BF1E2D3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4215" y="1134042"/>
            <a:ext cx="5022111" cy="5330594"/>
          </a:xfrm>
          <a:prstGeom prst="rect">
            <a:avLst/>
          </a:prstGeom>
          <a:noFill/>
          <a:extLst>
            <a:ext uri="{909E8E84-426E-40DD-AFC4-6F175D3DCCD1}">
              <a14:hiddenFill xmlns:a14="http://schemas.microsoft.com/office/drawing/2010/main">
                <a:solidFill>
                  <a:srgbClr val="FFFFFF"/>
                </a:solidFill>
              </a14:hiddenFill>
            </a:ext>
          </a:extLst>
        </p:spPr>
      </p:pic>
      <p:sp>
        <p:nvSpPr>
          <p:cNvPr id="20" name="CaixaDeTexto 19">
            <a:extLst>
              <a:ext uri="{FF2B5EF4-FFF2-40B4-BE49-F238E27FC236}">
                <a16:creationId xmlns:a16="http://schemas.microsoft.com/office/drawing/2014/main" id="{80C7F599-6971-43B0-80FA-0B3F48F06C78}"/>
              </a:ext>
            </a:extLst>
          </p:cNvPr>
          <p:cNvSpPr txBox="1"/>
          <p:nvPr/>
        </p:nvSpPr>
        <p:spPr>
          <a:xfrm>
            <a:off x="142654" y="5164804"/>
            <a:ext cx="6371561" cy="1231106"/>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2000" b="1" dirty="0"/>
              <a:t>U-Net lung segmentation (Montgomery + Shenzhen)</a:t>
            </a:r>
          </a:p>
          <a:p>
            <a:pPr algn="just"/>
            <a:endParaRPr lang="en-US" dirty="0"/>
          </a:p>
          <a:p>
            <a:pPr algn="just"/>
            <a:r>
              <a:rPr lang="en-US" dirty="0"/>
              <a:t>https://www.kaggle.com/eduardomineo/u-net-lung-segmentation-montgomery-shenzhen/notebook</a:t>
            </a:r>
          </a:p>
        </p:txBody>
      </p:sp>
    </p:spTree>
    <p:extLst>
      <p:ext uri="{BB962C8B-B14F-4D97-AF65-F5344CB8AC3E}">
        <p14:creationId xmlns:p14="http://schemas.microsoft.com/office/powerpoint/2010/main" val="252289254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fade">
                                      <p:cBhvr>
                                        <p:cTn id="15"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Federal </a:t>
            </a:r>
            <a:r>
              <a:rPr lang="pt-BR" sz="1600" dirty="0" err="1"/>
              <a:t>University</a:t>
            </a:r>
            <a:r>
              <a:rPr lang="pt-BR" sz="1600" dirty="0"/>
              <a:t> </a:t>
            </a:r>
            <a:r>
              <a:rPr lang="pt-BR" sz="1600" dirty="0" err="1"/>
              <a:t>of</a:t>
            </a:r>
            <a:r>
              <a:rPr lang="pt-BR" sz="1600" dirty="0"/>
              <a:t> Espírito Santo </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Segmentation of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Biomedical</a:t>
            </a:r>
            <a:r>
              <a:rPr lang="pt-BR" dirty="0"/>
              <a:t> </a:t>
            </a:r>
            <a:r>
              <a:rPr lang="pt-BR" dirty="0" err="1"/>
              <a:t>images</a:t>
            </a:r>
            <a:endParaRPr lang="pt-BR" dirty="0"/>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Segmentation of images</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Kaggle applications with Keras</a:t>
              </a:r>
              <a:endParaRPr lang="en-US" dirty="0"/>
            </a:p>
          </p:txBody>
        </p:sp>
      </p:grpSp>
      <p:pic>
        <p:nvPicPr>
          <p:cNvPr id="1026" name="Picture 2">
            <a:extLst>
              <a:ext uri="{FF2B5EF4-FFF2-40B4-BE49-F238E27FC236}">
                <a16:creationId xmlns:a16="http://schemas.microsoft.com/office/drawing/2014/main" id="{6C6525D6-75F7-4658-B809-8D56DD697E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80405" y="1231343"/>
            <a:ext cx="9458256" cy="1578568"/>
          </a:xfrm>
          <a:prstGeom prst="rect">
            <a:avLst/>
          </a:prstGeom>
          <a:noFill/>
          <a:extLst>
            <a:ext uri="{909E8E84-426E-40DD-AFC4-6F175D3DCCD1}">
              <a14:hiddenFill xmlns:a14="http://schemas.microsoft.com/office/drawing/2010/main">
                <a:solidFill>
                  <a:srgbClr val="FFFFFF"/>
                </a:solidFill>
              </a14:hiddenFill>
            </a:ext>
          </a:extLst>
        </p:spPr>
      </p:pic>
      <p:sp>
        <p:nvSpPr>
          <p:cNvPr id="20" name="CaixaDeTexto 19">
            <a:extLst>
              <a:ext uri="{FF2B5EF4-FFF2-40B4-BE49-F238E27FC236}">
                <a16:creationId xmlns:a16="http://schemas.microsoft.com/office/drawing/2014/main" id="{80C7F599-6971-43B0-80FA-0B3F48F06C78}"/>
              </a:ext>
            </a:extLst>
          </p:cNvPr>
          <p:cNvSpPr txBox="1"/>
          <p:nvPr/>
        </p:nvSpPr>
        <p:spPr>
          <a:xfrm>
            <a:off x="273789" y="5126103"/>
            <a:ext cx="6371561" cy="1231106"/>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2000" b="1" dirty="0"/>
              <a:t>Lung segmentation from Chest X-Ray dataset</a:t>
            </a:r>
          </a:p>
          <a:p>
            <a:pPr algn="just"/>
            <a:endParaRPr lang="en-US" dirty="0"/>
          </a:p>
          <a:p>
            <a:pPr algn="just"/>
            <a:r>
              <a:rPr lang="en-US" dirty="0"/>
              <a:t>https://www.kaggle.com/nikhilpandey360/lung-segmentation-from-chest-x-ray-dataset/notebook</a:t>
            </a:r>
          </a:p>
        </p:txBody>
      </p:sp>
      <p:pic>
        <p:nvPicPr>
          <p:cNvPr id="13" name="Picture 2">
            <a:extLst>
              <a:ext uri="{FF2B5EF4-FFF2-40B4-BE49-F238E27FC236}">
                <a16:creationId xmlns:a16="http://schemas.microsoft.com/office/drawing/2014/main" id="{416824BF-02E6-4827-8FB9-9CC61D0F7C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380405" y="3282003"/>
            <a:ext cx="9431189" cy="1578568"/>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a:extLst>
              <a:ext uri="{FF2B5EF4-FFF2-40B4-BE49-F238E27FC236}">
                <a16:creationId xmlns:a16="http://schemas.microsoft.com/office/drawing/2014/main" id="{E1439304-448C-49E4-84CC-1F88B195E74E}"/>
              </a:ext>
            </a:extLst>
          </p:cNvPr>
          <p:cNvSpPr txBox="1"/>
          <p:nvPr/>
        </p:nvSpPr>
        <p:spPr>
          <a:xfrm>
            <a:off x="1565888" y="926037"/>
            <a:ext cx="1275907" cy="369332"/>
          </a:xfrm>
          <a:prstGeom prst="rect">
            <a:avLst/>
          </a:prstGeom>
          <a:noFill/>
        </p:spPr>
        <p:txBody>
          <a:bodyPr wrap="square" rtlCol="0">
            <a:spAutoFit/>
          </a:bodyPr>
          <a:lstStyle/>
          <a:p>
            <a:r>
              <a:rPr lang="pt-BR" dirty="0"/>
              <a:t>Training set</a:t>
            </a:r>
            <a:endParaRPr lang="en-US" dirty="0"/>
          </a:p>
        </p:txBody>
      </p:sp>
      <p:sp>
        <p:nvSpPr>
          <p:cNvPr id="21" name="CaixaDeTexto 20">
            <a:extLst>
              <a:ext uri="{FF2B5EF4-FFF2-40B4-BE49-F238E27FC236}">
                <a16:creationId xmlns:a16="http://schemas.microsoft.com/office/drawing/2014/main" id="{68352874-BDEF-4888-868D-65BC228BD8B8}"/>
              </a:ext>
            </a:extLst>
          </p:cNvPr>
          <p:cNvSpPr txBox="1"/>
          <p:nvPr/>
        </p:nvSpPr>
        <p:spPr>
          <a:xfrm>
            <a:off x="1552353" y="2966104"/>
            <a:ext cx="1275907" cy="369332"/>
          </a:xfrm>
          <a:prstGeom prst="rect">
            <a:avLst/>
          </a:prstGeom>
          <a:noFill/>
        </p:spPr>
        <p:txBody>
          <a:bodyPr wrap="square" rtlCol="0">
            <a:spAutoFit/>
          </a:bodyPr>
          <a:lstStyle/>
          <a:p>
            <a:r>
              <a:rPr lang="pt-BR" dirty="0" err="1"/>
              <a:t>Testing</a:t>
            </a:r>
            <a:r>
              <a:rPr lang="pt-BR" dirty="0"/>
              <a:t> set</a:t>
            </a:r>
            <a:endParaRPr lang="en-US" dirty="0"/>
          </a:p>
        </p:txBody>
      </p:sp>
    </p:spTree>
    <p:extLst>
      <p:ext uri="{BB962C8B-B14F-4D97-AF65-F5344CB8AC3E}">
        <p14:creationId xmlns:p14="http://schemas.microsoft.com/office/powerpoint/2010/main" val="31392605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Federal </a:t>
            </a:r>
            <a:r>
              <a:rPr lang="pt-BR" sz="1600" dirty="0" err="1"/>
              <a:t>University</a:t>
            </a:r>
            <a:r>
              <a:rPr lang="pt-BR" sz="1600" dirty="0"/>
              <a:t> </a:t>
            </a:r>
            <a:r>
              <a:rPr lang="pt-BR" sz="1600" dirty="0" err="1"/>
              <a:t>of</a:t>
            </a:r>
            <a:r>
              <a:rPr lang="pt-BR" sz="1600" dirty="0"/>
              <a:t> Espírito Santo </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Segmentation of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Biomedical</a:t>
            </a:r>
            <a:r>
              <a:rPr lang="pt-BR" dirty="0"/>
              <a:t> </a:t>
            </a:r>
            <a:r>
              <a:rPr lang="pt-BR" dirty="0" err="1"/>
              <a:t>images</a:t>
            </a:r>
            <a:endParaRPr lang="pt-BR" dirty="0"/>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Segmentation of images</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Kaggle applications with Keras</a:t>
              </a:r>
              <a:endParaRPr lang="en-US" dirty="0"/>
            </a:p>
          </p:txBody>
        </p:sp>
      </p:grpSp>
      <p:pic>
        <p:nvPicPr>
          <p:cNvPr id="4" name="Imagem 3">
            <a:extLst>
              <a:ext uri="{FF2B5EF4-FFF2-40B4-BE49-F238E27FC236}">
                <a16:creationId xmlns:a16="http://schemas.microsoft.com/office/drawing/2014/main" id="{10E2DB1D-0825-4293-92A0-05DB24430D0B}"/>
              </a:ext>
            </a:extLst>
          </p:cNvPr>
          <p:cNvPicPr>
            <a:picLocks noChangeAspect="1"/>
          </p:cNvPicPr>
          <p:nvPr/>
        </p:nvPicPr>
        <p:blipFill>
          <a:blip r:embed="rId3"/>
          <a:stretch>
            <a:fillRect/>
          </a:stretch>
        </p:blipFill>
        <p:spPr>
          <a:xfrm>
            <a:off x="6794205" y="1174598"/>
            <a:ext cx="4949697" cy="4822168"/>
          </a:xfrm>
          <a:prstGeom prst="rect">
            <a:avLst/>
          </a:prstGeom>
          <a:ln>
            <a:noFill/>
          </a:ln>
          <a:effectLst>
            <a:outerShdw blurRad="292100" dist="139700" dir="2700000" algn="tl" rotWithShape="0">
              <a:srgbClr val="333333">
                <a:alpha val="65000"/>
              </a:srgbClr>
            </a:outerShdw>
          </a:effectLst>
        </p:spPr>
      </p:pic>
      <p:pic>
        <p:nvPicPr>
          <p:cNvPr id="6" name="Imagem 5">
            <a:extLst>
              <a:ext uri="{FF2B5EF4-FFF2-40B4-BE49-F238E27FC236}">
                <a16:creationId xmlns:a16="http://schemas.microsoft.com/office/drawing/2014/main" id="{CC3FA1D6-DE6A-488D-AB74-D0924D74ED25}"/>
              </a:ext>
            </a:extLst>
          </p:cNvPr>
          <p:cNvPicPr>
            <a:picLocks noChangeAspect="1"/>
          </p:cNvPicPr>
          <p:nvPr/>
        </p:nvPicPr>
        <p:blipFill>
          <a:blip r:embed="rId4"/>
          <a:stretch>
            <a:fillRect/>
          </a:stretch>
        </p:blipFill>
        <p:spPr>
          <a:xfrm>
            <a:off x="170120" y="2478829"/>
            <a:ext cx="6358270" cy="1634588"/>
          </a:xfrm>
          <a:prstGeom prst="rect">
            <a:avLst/>
          </a:prstGeom>
          <a:ln>
            <a:solidFill>
              <a:schemeClr val="accent1">
                <a:lumMod val="7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6779692"/>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EF4DD443-B17D-4621-AFB3-B813022E32AD}"/>
              </a:ext>
            </a:extLst>
          </p:cNvPr>
          <p:cNvSpPr/>
          <p:nvPr/>
        </p:nvSpPr>
        <p:spPr>
          <a:xfrm>
            <a:off x="-3" y="2920753"/>
            <a:ext cx="6096000" cy="50824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SEGMENTATION OF IMAGES</a:t>
            </a:r>
          </a:p>
        </p:txBody>
      </p:sp>
      <p:sp>
        <p:nvSpPr>
          <p:cNvPr id="10" name="Retângulo 9">
            <a:extLst>
              <a:ext uri="{FF2B5EF4-FFF2-40B4-BE49-F238E27FC236}">
                <a16:creationId xmlns:a16="http://schemas.microsoft.com/office/drawing/2014/main" id="{32EAE86A-AC0A-44E9-A6FD-4C4A9BC7E272}"/>
              </a:ext>
            </a:extLst>
          </p:cNvPr>
          <p:cNvSpPr/>
          <p:nvPr/>
        </p:nvSpPr>
        <p:spPr>
          <a:xfrm>
            <a:off x="6096000" y="2920752"/>
            <a:ext cx="6096000" cy="508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Conclusion</a:t>
            </a:r>
            <a:endParaRPr lang="en-US" dirty="0"/>
          </a:p>
        </p:txBody>
      </p:sp>
      <p:sp>
        <p:nvSpPr>
          <p:cNvPr id="11" name="Retângulo 10">
            <a:extLst>
              <a:ext uri="{FF2B5EF4-FFF2-40B4-BE49-F238E27FC236}">
                <a16:creationId xmlns:a16="http://schemas.microsoft.com/office/drawing/2014/main" id="{B4B573CE-5917-4F7B-A087-573EA9FBE806}"/>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Federal </a:t>
            </a:r>
            <a:r>
              <a:rPr lang="pt-BR" sz="1600" dirty="0" err="1"/>
              <a:t>University</a:t>
            </a:r>
            <a:r>
              <a:rPr lang="pt-BR" sz="1600" dirty="0"/>
              <a:t> </a:t>
            </a:r>
            <a:r>
              <a:rPr lang="pt-BR" sz="1600" dirty="0" err="1"/>
              <a:t>of</a:t>
            </a:r>
            <a:r>
              <a:rPr lang="pt-BR" sz="1600" dirty="0"/>
              <a:t> Espírito Santo </a:t>
            </a:r>
          </a:p>
        </p:txBody>
      </p:sp>
      <p:sp>
        <p:nvSpPr>
          <p:cNvPr id="12" name="Retângulo 11">
            <a:extLst>
              <a:ext uri="{FF2B5EF4-FFF2-40B4-BE49-F238E27FC236}">
                <a16:creationId xmlns:a16="http://schemas.microsoft.com/office/drawing/2014/main" id="{88B6457B-98E5-4595-832A-1AA0E690550B}"/>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6" name="Retângulo 15">
            <a:extLst>
              <a:ext uri="{FF2B5EF4-FFF2-40B4-BE49-F238E27FC236}">
                <a16:creationId xmlns:a16="http://schemas.microsoft.com/office/drawing/2014/main" id="{DD2A0A9F-896D-4F8C-8D95-E261F306581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Segmentation of images</a:t>
            </a:r>
          </a:p>
        </p:txBody>
      </p:sp>
    </p:spTree>
    <p:extLst>
      <p:ext uri="{BB962C8B-B14F-4D97-AF65-F5344CB8AC3E}">
        <p14:creationId xmlns:p14="http://schemas.microsoft.com/office/powerpoint/2010/main" val="8116314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Federal </a:t>
            </a:r>
            <a:r>
              <a:rPr lang="pt-BR" sz="1600" dirty="0" err="1"/>
              <a:t>University</a:t>
            </a:r>
            <a:r>
              <a:rPr lang="pt-BR" sz="1600" dirty="0"/>
              <a:t> </a:t>
            </a:r>
            <a:r>
              <a:rPr lang="pt-BR" sz="1600" dirty="0" err="1"/>
              <a:t>of</a:t>
            </a:r>
            <a:r>
              <a:rPr lang="pt-BR" sz="1600" dirty="0"/>
              <a:t> Espírito Santo </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Segmentation of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Others neural networks</a:t>
            </a:r>
            <a:endParaRPr lang="pt-BR" dirty="0"/>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Segmentation of images</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Conclusion</a:t>
              </a:r>
              <a:endParaRPr lang="en-US" dirty="0"/>
            </a:p>
          </p:txBody>
        </p:sp>
      </p:grpSp>
      <p:sp>
        <p:nvSpPr>
          <p:cNvPr id="2" name="CaixaDeTexto 1">
            <a:extLst>
              <a:ext uri="{FF2B5EF4-FFF2-40B4-BE49-F238E27FC236}">
                <a16:creationId xmlns:a16="http://schemas.microsoft.com/office/drawing/2014/main" id="{409661C9-181C-4FFA-8097-A36220EF6448}"/>
              </a:ext>
            </a:extLst>
          </p:cNvPr>
          <p:cNvSpPr txBox="1"/>
          <p:nvPr/>
        </p:nvSpPr>
        <p:spPr>
          <a:xfrm>
            <a:off x="379227" y="1441204"/>
            <a:ext cx="5716771" cy="4247317"/>
          </a:xfrm>
          <a:prstGeom prst="rect">
            <a:avLst/>
          </a:prstGeom>
          <a:noFill/>
        </p:spPr>
        <p:txBody>
          <a:bodyPr wrap="square" rtlCol="0">
            <a:spAutoFit/>
          </a:bodyPr>
          <a:lstStyle/>
          <a:p>
            <a:pPr algn="just"/>
            <a:r>
              <a:rPr lang="pt-BR" b="1" dirty="0" err="1"/>
              <a:t>Metrics</a:t>
            </a:r>
            <a:r>
              <a:rPr lang="pt-BR" b="1" dirty="0"/>
              <a:t>: </a:t>
            </a:r>
          </a:p>
          <a:p>
            <a:pPr algn="just"/>
            <a:endParaRPr lang="pt-BR" dirty="0"/>
          </a:p>
          <a:p>
            <a:pPr algn="just"/>
            <a:r>
              <a:rPr lang="pt-BR" dirty="0"/>
              <a:t>“</a:t>
            </a:r>
            <a:r>
              <a:rPr lang="en-US" dirty="0"/>
              <a:t>The network performed well on all the data sets; the mean Dice coefficient for the test data was larger than 0.963[…] he corresponding increase in the Dice coefficient from 0.965 to 0.966 was small since the enhancements were mainly at the edges of the bones (</a:t>
            </a:r>
            <a:r>
              <a:rPr lang="en-US" dirty="0">
                <a:solidFill>
                  <a:schemeClr val="accent1"/>
                </a:solidFill>
              </a:rPr>
              <a:t>SÁNCHEZ</a:t>
            </a:r>
            <a:r>
              <a:rPr lang="en-US" dirty="0"/>
              <a:t>, </a:t>
            </a:r>
            <a:r>
              <a:rPr lang="en-US" dirty="0">
                <a:solidFill>
                  <a:schemeClr val="accent1"/>
                </a:solidFill>
              </a:rPr>
              <a:t>2020</a:t>
            </a:r>
            <a:r>
              <a:rPr lang="en-US" dirty="0"/>
              <a:t>).</a:t>
            </a:r>
          </a:p>
          <a:p>
            <a:pPr algn="just"/>
            <a:endParaRPr lang="en-US" dirty="0"/>
          </a:p>
          <a:p>
            <a:pPr algn="just"/>
            <a:r>
              <a:rPr lang="en-US" dirty="0"/>
              <a:t>“We match the performance of </a:t>
            </a:r>
            <a:r>
              <a:rPr lang="en-US" b="1" dirty="0" err="1">
                <a:effectLst>
                  <a:outerShdw blurRad="38100" dist="38100" dir="2700000" algn="tl">
                    <a:srgbClr val="000000">
                      <a:alpha val="43137"/>
                    </a:srgbClr>
                  </a:outerShdw>
                </a:effectLst>
              </a:rPr>
              <a:t>UNet</a:t>
            </a:r>
            <a:r>
              <a:rPr lang="en-US" dirty="0"/>
              <a:t>, for which predictions are averaged over seven rotations of the input images, while using less parameters and without sophisticated class weighting. Note that among other </a:t>
            </a:r>
            <a:r>
              <a:rPr lang="en-US" b="1" dirty="0">
                <a:effectLst>
                  <a:outerShdw blurRad="38100" dist="38100" dir="2700000" algn="tl">
                    <a:srgbClr val="000000">
                      <a:alpha val="43137"/>
                    </a:srgbClr>
                  </a:outerShdw>
                </a:effectLst>
              </a:rPr>
              <a:t>FCN</a:t>
            </a:r>
            <a:r>
              <a:rPr lang="en-US" dirty="0"/>
              <a:t> available on the leader board, </a:t>
            </a:r>
            <a:r>
              <a:rPr lang="en-US" b="1" dirty="0" err="1">
                <a:effectLst>
                  <a:outerShdw blurRad="38100" dist="38100" dir="2700000" algn="tl">
                    <a:srgbClr val="000000">
                      <a:alpha val="43137"/>
                    </a:srgbClr>
                  </a:outerShdw>
                </a:effectLst>
              </a:rPr>
              <a:t>CUMedVision</a:t>
            </a:r>
            <a:r>
              <a:rPr lang="en-US" dirty="0"/>
              <a:t> is using postprocessing in order to boost performance” (Bibliographic review by </a:t>
            </a:r>
            <a:r>
              <a:rPr lang="en-US" sz="1800" b="0" i="0" dirty="0">
                <a:solidFill>
                  <a:schemeClr val="accent1"/>
                </a:solidFill>
                <a:effectLst/>
              </a:rPr>
              <a:t>DROZDZAL</a:t>
            </a:r>
            <a:r>
              <a:rPr lang="en-US" sz="1800" b="0" i="0" dirty="0">
                <a:effectLst/>
              </a:rPr>
              <a:t>, </a:t>
            </a:r>
            <a:r>
              <a:rPr lang="en-US" sz="1800" b="0" i="0" dirty="0">
                <a:solidFill>
                  <a:schemeClr val="accent1"/>
                </a:solidFill>
                <a:effectLst/>
              </a:rPr>
              <a:t>2016</a:t>
            </a:r>
            <a:r>
              <a:rPr lang="en-US" sz="1800" b="0" i="0" dirty="0">
                <a:effectLst/>
              </a:rPr>
              <a:t>).</a:t>
            </a:r>
            <a:endParaRPr lang="en-US" dirty="0"/>
          </a:p>
        </p:txBody>
      </p:sp>
      <p:pic>
        <p:nvPicPr>
          <p:cNvPr id="4" name="Picture 2" descr="How to Download Kaggle Datasets on Ubuntu | endtoend.ai">
            <a:extLst>
              <a:ext uri="{FF2B5EF4-FFF2-40B4-BE49-F238E27FC236}">
                <a16:creationId xmlns:a16="http://schemas.microsoft.com/office/drawing/2014/main" id="{A56F4675-8ED6-4DAD-B54D-31139F5A0A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0044" y="2458224"/>
            <a:ext cx="4702729" cy="3136605"/>
          </a:xfrm>
          <a:prstGeom prst="rect">
            <a:avLst/>
          </a:prstGeom>
          <a:noFill/>
          <a:extLst>
            <a:ext uri="{909E8E84-426E-40DD-AFC4-6F175D3DCCD1}">
              <a14:hiddenFill xmlns:a14="http://schemas.microsoft.com/office/drawing/2010/main">
                <a:solidFill>
                  <a:srgbClr val="FFFFFF"/>
                </a:solidFill>
              </a14:hiddenFill>
            </a:ext>
          </a:extLst>
        </p:spPr>
      </p:pic>
      <p:sp>
        <p:nvSpPr>
          <p:cNvPr id="22" name="CaixaDeTexto 21">
            <a:extLst>
              <a:ext uri="{FF2B5EF4-FFF2-40B4-BE49-F238E27FC236}">
                <a16:creationId xmlns:a16="http://schemas.microsoft.com/office/drawing/2014/main" id="{18241C2D-6162-4953-9FE9-736EC30B6DAF}"/>
              </a:ext>
            </a:extLst>
          </p:cNvPr>
          <p:cNvSpPr txBox="1"/>
          <p:nvPr/>
        </p:nvSpPr>
        <p:spPr>
          <a:xfrm>
            <a:off x="6296470" y="1811893"/>
            <a:ext cx="5695060" cy="646331"/>
          </a:xfrm>
          <a:prstGeom prst="rect">
            <a:avLst/>
          </a:prstGeom>
          <a:noFill/>
        </p:spPr>
        <p:txBody>
          <a:bodyPr wrap="square">
            <a:spAutoFit/>
          </a:bodyPr>
          <a:lstStyle/>
          <a:p>
            <a:pPr algn="just"/>
            <a:r>
              <a:rPr lang="en-US" dirty="0"/>
              <a:t>Many examples using U-net and easy availability of the code either through Kaggle or </a:t>
            </a:r>
            <a:r>
              <a:rPr lang="en-US" dirty="0" err="1"/>
              <a:t>Github</a:t>
            </a:r>
            <a:r>
              <a:rPr lang="en-US" dirty="0"/>
              <a:t>.</a:t>
            </a:r>
          </a:p>
        </p:txBody>
      </p:sp>
    </p:spTree>
    <p:extLst>
      <p:ext uri="{BB962C8B-B14F-4D97-AF65-F5344CB8AC3E}">
        <p14:creationId xmlns:p14="http://schemas.microsoft.com/office/powerpoint/2010/main" val="391166191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319247A8-379D-4007-B2D8-8CF01692EC01}"/>
              </a:ext>
            </a:extLst>
          </p:cNvPr>
          <p:cNvSpPr/>
          <p:nvPr/>
        </p:nvSpPr>
        <p:spPr>
          <a:xfrm>
            <a:off x="6096000" y="32109"/>
            <a:ext cx="6095996" cy="6613864"/>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Retângulo: Cantos Arredondados 3">
            <a:extLst>
              <a:ext uri="{FF2B5EF4-FFF2-40B4-BE49-F238E27FC236}">
                <a16:creationId xmlns:a16="http://schemas.microsoft.com/office/drawing/2014/main" id="{3FA768BF-D696-4746-B00E-14180F453458}"/>
              </a:ext>
            </a:extLst>
          </p:cNvPr>
          <p:cNvSpPr/>
          <p:nvPr/>
        </p:nvSpPr>
        <p:spPr>
          <a:xfrm>
            <a:off x="589751" y="1013984"/>
            <a:ext cx="5054833" cy="58880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err="1"/>
              <a:t>Segmentation</a:t>
            </a:r>
            <a:r>
              <a:rPr lang="pt-BR" sz="2400" dirty="0"/>
              <a:t> </a:t>
            </a:r>
            <a:r>
              <a:rPr lang="pt-BR" sz="2400" dirty="0" err="1"/>
              <a:t>of</a:t>
            </a:r>
            <a:r>
              <a:rPr lang="pt-BR" sz="2400" dirty="0"/>
              <a:t> </a:t>
            </a:r>
            <a:r>
              <a:rPr lang="pt-BR" sz="2400" dirty="0" err="1"/>
              <a:t>images</a:t>
            </a:r>
            <a:endParaRPr lang="pt-BR" sz="2400" dirty="0"/>
          </a:p>
        </p:txBody>
      </p:sp>
      <p:sp>
        <p:nvSpPr>
          <p:cNvPr id="2" name="CaixaDeTexto 1">
            <a:extLst>
              <a:ext uri="{FF2B5EF4-FFF2-40B4-BE49-F238E27FC236}">
                <a16:creationId xmlns:a16="http://schemas.microsoft.com/office/drawing/2014/main" id="{5DE41299-F4ED-4E72-8673-99A927E59BAA}"/>
              </a:ext>
            </a:extLst>
          </p:cNvPr>
          <p:cNvSpPr txBox="1"/>
          <p:nvPr/>
        </p:nvSpPr>
        <p:spPr>
          <a:xfrm>
            <a:off x="8386863" y="59554"/>
            <a:ext cx="1514261" cy="400110"/>
          </a:xfrm>
          <a:prstGeom prst="rect">
            <a:avLst/>
          </a:prstGeom>
          <a:noFill/>
        </p:spPr>
        <p:txBody>
          <a:bodyPr wrap="none" rtlCol="0">
            <a:spAutoFit/>
          </a:bodyPr>
          <a:lstStyle/>
          <a:p>
            <a:r>
              <a:rPr lang="pt-BR" sz="2000" b="1" dirty="0"/>
              <a:t>REFERENCES</a:t>
            </a:r>
          </a:p>
        </p:txBody>
      </p:sp>
      <p:sp>
        <p:nvSpPr>
          <p:cNvPr id="3" name="CaixaDeTexto 2">
            <a:extLst>
              <a:ext uri="{FF2B5EF4-FFF2-40B4-BE49-F238E27FC236}">
                <a16:creationId xmlns:a16="http://schemas.microsoft.com/office/drawing/2014/main" id="{00EAB6DA-051A-43C9-90D3-B6E347FE47DD}"/>
              </a:ext>
            </a:extLst>
          </p:cNvPr>
          <p:cNvSpPr txBox="1"/>
          <p:nvPr/>
        </p:nvSpPr>
        <p:spPr>
          <a:xfrm>
            <a:off x="6201892" y="498469"/>
            <a:ext cx="5884204" cy="5847755"/>
          </a:xfrm>
          <a:prstGeom prst="rect">
            <a:avLst/>
          </a:prstGeom>
          <a:noFill/>
        </p:spPr>
        <p:txBody>
          <a:bodyPr wrap="square" rtlCol="0">
            <a:spAutoFit/>
          </a:bodyPr>
          <a:lstStyle/>
          <a:p>
            <a:pPr algn="just"/>
            <a:r>
              <a:rPr lang="pt-BR" sz="1100" dirty="0" err="1"/>
              <a:t>Tingelhoff</a:t>
            </a:r>
            <a:r>
              <a:rPr lang="pt-BR" sz="1100" dirty="0"/>
              <a:t> K, </a:t>
            </a:r>
            <a:r>
              <a:rPr lang="pt-BR" sz="1100" dirty="0" err="1"/>
              <a:t>Eichhorn</a:t>
            </a:r>
            <a:r>
              <a:rPr lang="pt-BR" sz="1100" dirty="0"/>
              <a:t> KWG, Wagner I, </a:t>
            </a:r>
            <a:r>
              <a:rPr lang="pt-BR" sz="1100" dirty="0" err="1"/>
              <a:t>Kunkel</a:t>
            </a:r>
            <a:r>
              <a:rPr lang="pt-BR" sz="1100" dirty="0"/>
              <a:t> ME, Moral AI, </a:t>
            </a:r>
            <a:r>
              <a:rPr lang="pt-BR" sz="1100" dirty="0" err="1"/>
              <a:t>Rilk</a:t>
            </a:r>
            <a:r>
              <a:rPr lang="pt-BR" sz="1100" dirty="0"/>
              <a:t> ME, et al. </a:t>
            </a:r>
            <a:r>
              <a:rPr lang="pt-BR" sz="1100" dirty="0" err="1"/>
              <a:t>Analysis</a:t>
            </a:r>
            <a:r>
              <a:rPr lang="pt-BR" sz="1100" dirty="0"/>
              <a:t> </a:t>
            </a:r>
            <a:r>
              <a:rPr lang="pt-BR" sz="1100" dirty="0" err="1"/>
              <a:t>of</a:t>
            </a:r>
            <a:r>
              <a:rPr lang="pt-BR" sz="1100" dirty="0"/>
              <a:t> manual </a:t>
            </a:r>
            <a:r>
              <a:rPr lang="pt-BR" sz="1100" dirty="0" err="1"/>
              <a:t>segmentation</a:t>
            </a:r>
            <a:r>
              <a:rPr lang="pt-BR" sz="1100" dirty="0"/>
              <a:t> in paranasal CT </a:t>
            </a:r>
            <a:r>
              <a:rPr lang="pt-BR" sz="1100" dirty="0" err="1"/>
              <a:t>images</a:t>
            </a:r>
            <a:r>
              <a:rPr lang="pt-BR" sz="1100" dirty="0"/>
              <a:t>. </a:t>
            </a:r>
            <a:r>
              <a:rPr lang="pt-BR" sz="1100" dirty="0" err="1"/>
              <a:t>Eur</a:t>
            </a:r>
            <a:r>
              <a:rPr lang="pt-BR" sz="1100" dirty="0"/>
              <a:t> </a:t>
            </a:r>
            <a:r>
              <a:rPr lang="pt-BR" sz="1100" dirty="0" err="1"/>
              <a:t>Arch</a:t>
            </a:r>
            <a:r>
              <a:rPr lang="pt-BR" sz="1100" dirty="0"/>
              <a:t> </a:t>
            </a:r>
            <a:r>
              <a:rPr lang="pt-BR" sz="1100" dirty="0" err="1"/>
              <a:t>Otorhinolaryngol</a:t>
            </a:r>
            <a:r>
              <a:rPr lang="pt-BR" sz="1100" dirty="0"/>
              <a:t> 2008;265(9):1061–70. </a:t>
            </a:r>
            <a:r>
              <a:rPr lang="pt-BR" sz="1100" dirty="0">
                <a:hlinkClick r:id="rId2"/>
              </a:rPr>
              <a:t>https://doi.org/10.1007/s00405-008-0594-z</a:t>
            </a:r>
            <a:r>
              <a:rPr lang="pt-BR" sz="1100" dirty="0"/>
              <a:t>.</a:t>
            </a:r>
          </a:p>
          <a:p>
            <a:pPr algn="just"/>
            <a:endParaRPr lang="pt-BR" sz="1100" dirty="0"/>
          </a:p>
          <a:p>
            <a:pPr algn="just"/>
            <a:r>
              <a:rPr lang="en-US" sz="1100" dirty="0"/>
              <a:t>Gonzalez RC, Woods RE. Digital Image Processing. 4th ed. New York, NY: Pearson; 2018.</a:t>
            </a:r>
          </a:p>
          <a:p>
            <a:pPr algn="just"/>
            <a:endParaRPr lang="en-US" sz="1100" dirty="0"/>
          </a:p>
          <a:p>
            <a:pPr algn="just"/>
            <a:r>
              <a:rPr lang="en-US" sz="1100" dirty="0"/>
              <a:t>SÁNCHEZ, José Carlos González et al. Segmentation of bones in medical dual-energy computed tomography volumes using the 3D U-Net. </a:t>
            </a:r>
            <a:r>
              <a:rPr lang="en-US" sz="1100" dirty="0" err="1"/>
              <a:t>Physica</a:t>
            </a:r>
            <a:r>
              <a:rPr lang="en-US" sz="1100" dirty="0"/>
              <a:t> Medica, v. 69, p. 241-247, 2020.</a:t>
            </a:r>
          </a:p>
          <a:p>
            <a:pPr algn="just"/>
            <a:endParaRPr lang="en-US" sz="1100" dirty="0"/>
          </a:p>
          <a:p>
            <a:pPr algn="just"/>
            <a:r>
              <a:rPr lang="en-US" sz="1100" dirty="0" err="1"/>
              <a:t>Shelhamer</a:t>
            </a:r>
            <a:r>
              <a:rPr lang="en-US" sz="1100" dirty="0"/>
              <a:t> E, Long J, Darrell T. Fully convolutional networks for semantic segmentation. IEEE Trans Pattern Anal Mach </a:t>
            </a:r>
            <a:r>
              <a:rPr lang="en-US" sz="1100" dirty="0" err="1"/>
              <a:t>Intell</a:t>
            </a:r>
            <a:r>
              <a:rPr lang="en-US" sz="1100" dirty="0"/>
              <a:t> 2017;39(04):640–51. https://doi. org/10.1109/TPAMI.2016.2572683.</a:t>
            </a:r>
          </a:p>
          <a:p>
            <a:pPr algn="just"/>
            <a:endParaRPr lang="en-US" sz="1100" dirty="0"/>
          </a:p>
          <a:p>
            <a:pPr algn="just"/>
            <a:r>
              <a:rPr lang="en-US" sz="1100" dirty="0" err="1"/>
              <a:t>Ronneberger</a:t>
            </a:r>
            <a:r>
              <a:rPr lang="en-US" sz="1100" dirty="0"/>
              <a:t> O, Fischer P, </a:t>
            </a:r>
            <a:r>
              <a:rPr lang="en-US" sz="1100" dirty="0" err="1"/>
              <a:t>Brox</a:t>
            </a:r>
            <a:r>
              <a:rPr lang="en-US" sz="1100" dirty="0"/>
              <a:t> T. U-net: Convolutional networks for biomedical image segmentation. In: Medical Image Computing and Computer-Assisted Intervention (MICCAI); vol. 9351 of LNCS. Springer; 2015, p. 234–241. (available on arXiv:1505.04597 [cs.CV]).</a:t>
            </a:r>
          </a:p>
          <a:p>
            <a:pPr algn="just"/>
            <a:endParaRPr lang="en-US" sz="1100" dirty="0"/>
          </a:p>
          <a:p>
            <a:pPr algn="just"/>
            <a:r>
              <a:rPr lang="en-US" sz="1100" dirty="0" err="1"/>
              <a:t>Çiçek</a:t>
            </a:r>
            <a:r>
              <a:rPr lang="en-US" sz="1100" dirty="0"/>
              <a:t> Ö, Abdulkadir A, </a:t>
            </a:r>
            <a:r>
              <a:rPr lang="en-US" sz="1100" dirty="0" err="1"/>
              <a:t>Lienkamp</a:t>
            </a:r>
            <a:r>
              <a:rPr lang="en-US" sz="1100" dirty="0"/>
              <a:t> SS, </a:t>
            </a:r>
            <a:r>
              <a:rPr lang="en-US" sz="1100" dirty="0" err="1"/>
              <a:t>Brox</a:t>
            </a:r>
            <a:r>
              <a:rPr lang="en-US" sz="1100" dirty="0"/>
              <a:t> T, </a:t>
            </a:r>
            <a:r>
              <a:rPr lang="en-US" sz="1100" dirty="0" err="1"/>
              <a:t>Ronneberger</a:t>
            </a:r>
            <a:r>
              <a:rPr lang="en-US" sz="1100" dirty="0"/>
              <a:t> O. 3D U-net: Learning dense volumetric segmentation from sparse annotation. In: </a:t>
            </a:r>
            <a:r>
              <a:rPr lang="en-US" sz="1100" dirty="0" err="1"/>
              <a:t>Ourselin</a:t>
            </a:r>
            <a:r>
              <a:rPr lang="en-US" sz="1100" dirty="0"/>
              <a:t> S, </a:t>
            </a:r>
            <a:r>
              <a:rPr lang="en-US" sz="1100" dirty="0" err="1"/>
              <a:t>Joskowicz</a:t>
            </a:r>
            <a:r>
              <a:rPr lang="en-US" sz="1100" dirty="0"/>
              <a:t> L, </a:t>
            </a:r>
            <a:r>
              <a:rPr lang="en-US" sz="1100" dirty="0" err="1"/>
              <a:t>Sabuncu</a:t>
            </a:r>
            <a:r>
              <a:rPr lang="en-US" sz="1100" dirty="0"/>
              <a:t> MR, </a:t>
            </a:r>
            <a:r>
              <a:rPr lang="en-US" sz="1100" dirty="0" err="1"/>
              <a:t>Unal</a:t>
            </a:r>
            <a:r>
              <a:rPr lang="en-US" sz="1100" dirty="0"/>
              <a:t> G, Wells W, editors. Medical Image Computing and </a:t>
            </a:r>
            <a:r>
              <a:rPr lang="en-US" sz="1100" dirty="0" err="1"/>
              <a:t>ComputerAssisted</a:t>
            </a:r>
            <a:r>
              <a:rPr lang="en-US" sz="1100" dirty="0"/>
              <a:t> Intervention – MICCAI 2016. Cham: Springer International Publishing; 2016, p. 424–432.https://doi.org/10.1007/978-3-319-46723-8_49. </a:t>
            </a:r>
          </a:p>
          <a:p>
            <a:pPr algn="just"/>
            <a:endParaRPr lang="en-US" sz="1100" dirty="0"/>
          </a:p>
          <a:p>
            <a:pPr algn="just"/>
            <a:r>
              <a:rPr lang="en-US" sz="1100" dirty="0"/>
              <a:t>ZHANG, Jeremy. </a:t>
            </a:r>
            <a:r>
              <a:rPr lang="en-US" sz="1100" b="1" dirty="0" err="1"/>
              <a:t>UNet</a:t>
            </a:r>
            <a:r>
              <a:rPr lang="en-US" sz="1100" b="1" dirty="0"/>
              <a:t> — Line by Line Explanation:</a:t>
            </a:r>
            <a:r>
              <a:rPr lang="en-US" sz="1100" dirty="0"/>
              <a:t> Example </a:t>
            </a:r>
            <a:r>
              <a:rPr lang="en-US" sz="1100" dirty="0" err="1"/>
              <a:t>UNet</a:t>
            </a:r>
            <a:r>
              <a:rPr lang="en-US" sz="1100" dirty="0"/>
              <a:t> Implementation. Available in</a:t>
            </a:r>
            <a:r>
              <a:rPr lang="pt-BR" sz="1100" dirty="0"/>
              <a:t>: </a:t>
            </a:r>
            <a:r>
              <a:rPr lang="en-US" sz="1100" dirty="0">
                <a:hlinkClick r:id="rId3"/>
              </a:rPr>
              <a:t>https://towardsdatascience.com/unet-line-by-line-explanation-9b191c76baf5</a:t>
            </a:r>
            <a:r>
              <a:rPr lang="pt-BR" sz="1100" dirty="0"/>
              <a:t> . Access in: 08 FEB. 2022</a:t>
            </a:r>
          </a:p>
          <a:p>
            <a:pPr algn="just"/>
            <a:endParaRPr lang="pt-BR" sz="1100" dirty="0"/>
          </a:p>
          <a:p>
            <a:pPr algn="just"/>
            <a:r>
              <a:rPr lang="en-US" sz="1100" b="0" i="0" dirty="0">
                <a:effectLst/>
              </a:rPr>
              <a:t>DROZDZAL, Michal et al. The importance of skip connections in biomedical image segmentation. In: </a:t>
            </a:r>
            <a:r>
              <a:rPr lang="en-US" sz="1100" b="1" i="0" dirty="0">
                <a:effectLst/>
              </a:rPr>
              <a:t>Deep learning and data labeling for medical applications</a:t>
            </a:r>
            <a:r>
              <a:rPr lang="en-US" sz="1100" b="0" i="0" dirty="0">
                <a:effectLst/>
              </a:rPr>
              <a:t>. Springer, Cham, 2016. p. 179-187.</a:t>
            </a:r>
            <a:endParaRPr lang="pt-BR" sz="1100" b="1" dirty="0"/>
          </a:p>
          <a:p>
            <a:pPr algn="just"/>
            <a:endParaRPr lang="pt-BR" sz="1100" b="1" dirty="0"/>
          </a:p>
          <a:p>
            <a:pPr algn="just"/>
            <a:r>
              <a:rPr lang="pt-BR" sz="1100" b="1" dirty="0"/>
              <a:t>EXTRA </a:t>
            </a:r>
          </a:p>
          <a:p>
            <a:pPr algn="just"/>
            <a:endParaRPr lang="pt-BR" sz="1100" b="1" dirty="0"/>
          </a:p>
          <a:p>
            <a:pPr algn="just"/>
            <a:r>
              <a:rPr lang="en-US" sz="1100" b="0" i="0" dirty="0">
                <a:effectLst/>
              </a:rPr>
              <a:t>RONNEBERGER, Olaf; FISCHER, Philipp; BROX, Thomas. U-net: Convolutional networks for biomedical image segmentation. In: </a:t>
            </a:r>
            <a:r>
              <a:rPr lang="en-US" sz="1100" b="1" i="0" dirty="0">
                <a:effectLst/>
              </a:rPr>
              <a:t>International Conference on Medical image computing and computer-assisted intervention</a:t>
            </a:r>
            <a:r>
              <a:rPr lang="en-US" sz="1100" b="0" i="0" dirty="0">
                <a:effectLst/>
              </a:rPr>
              <a:t>. Springer, Cham, 2015. p. 234-241.</a:t>
            </a:r>
            <a:endParaRPr lang="en-US" sz="1100" b="1" dirty="0"/>
          </a:p>
        </p:txBody>
      </p:sp>
      <p:sp>
        <p:nvSpPr>
          <p:cNvPr id="12" name="CaixaDeTexto 11">
            <a:extLst>
              <a:ext uri="{FF2B5EF4-FFF2-40B4-BE49-F238E27FC236}">
                <a16:creationId xmlns:a16="http://schemas.microsoft.com/office/drawing/2014/main" id="{A06647D1-3339-45B2-AA9D-E5D00F3DE2DD}"/>
              </a:ext>
            </a:extLst>
          </p:cNvPr>
          <p:cNvSpPr txBox="1"/>
          <p:nvPr/>
        </p:nvSpPr>
        <p:spPr>
          <a:xfrm>
            <a:off x="793439" y="4164618"/>
            <a:ext cx="4647458" cy="1384995"/>
          </a:xfrm>
          <a:prstGeom prst="rect">
            <a:avLst/>
          </a:prstGeom>
          <a:noFill/>
        </p:spPr>
        <p:txBody>
          <a:bodyPr wrap="square" rtlCol="0">
            <a:spAutoFit/>
          </a:bodyPr>
          <a:lstStyle/>
          <a:p>
            <a:pPr algn="ctr"/>
            <a:r>
              <a:rPr lang="pt-BR" sz="1400" b="1" dirty="0"/>
              <a:t>Vitor Souza Premoli Pinto de Oliveira</a:t>
            </a:r>
            <a:r>
              <a:rPr lang="pt-BR" sz="1400" dirty="0"/>
              <a:t>¹</a:t>
            </a:r>
          </a:p>
          <a:p>
            <a:pPr algn="ctr"/>
            <a:endParaRPr lang="pt-BR" sz="1400" dirty="0"/>
          </a:p>
          <a:p>
            <a:pPr algn="ctr"/>
            <a:endParaRPr lang="pt-BR" sz="1400" dirty="0"/>
          </a:p>
          <a:p>
            <a:pPr algn="ctr"/>
            <a:r>
              <a:rPr lang="pt-BR" sz="1400" dirty="0"/>
              <a:t>¹Federal </a:t>
            </a:r>
            <a:r>
              <a:rPr lang="pt-BR" sz="1400" dirty="0" err="1"/>
              <a:t>University</a:t>
            </a:r>
            <a:r>
              <a:rPr lang="pt-BR" sz="1400" dirty="0"/>
              <a:t> </a:t>
            </a:r>
            <a:r>
              <a:rPr lang="pt-BR" sz="1400" dirty="0" err="1"/>
              <a:t>of</a:t>
            </a:r>
            <a:r>
              <a:rPr lang="pt-BR" sz="1400" dirty="0"/>
              <a:t> Espírito Santo </a:t>
            </a:r>
          </a:p>
          <a:p>
            <a:pPr algn="ctr"/>
            <a:endParaRPr lang="pt-BR" sz="1400" dirty="0"/>
          </a:p>
          <a:p>
            <a:pPr algn="ctr"/>
            <a:r>
              <a:rPr lang="pt-BR" sz="1400" b="1" dirty="0"/>
              <a:t>Artificial Intelligence Applied to Images</a:t>
            </a:r>
          </a:p>
        </p:txBody>
      </p:sp>
      <p:sp>
        <p:nvSpPr>
          <p:cNvPr id="11" name="Retângulo 10">
            <a:extLst>
              <a:ext uri="{FF2B5EF4-FFF2-40B4-BE49-F238E27FC236}">
                <a16:creationId xmlns:a16="http://schemas.microsoft.com/office/drawing/2014/main" id="{AC2DEA65-530C-478B-950C-367319AEEA56}"/>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Federal </a:t>
            </a:r>
            <a:r>
              <a:rPr lang="pt-BR" sz="1600" dirty="0" err="1"/>
              <a:t>University</a:t>
            </a:r>
            <a:r>
              <a:rPr lang="pt-BR" sz="1600" dirty="0"/>
              <a:t> </a:t>
            </a:r>
            <a:r>
              <a:rPr lang="pt-BR" sz="1600" dirty="0" err="1"/>
              <a:t>of</a:t>
            </a:r>
            <a:r>
              <a:rPr lang="pt-BR" sz="1600" dirty="0"/>
              <a:t> Espírito Santo </a:t>
            </a:r>
          </a:p>
        </p:txBody>
      </p:sp>
      <p:sp>
        <p:nvSpPr>
          <p:cNvPr id="16" name="Retângulo 15">
            <a:extLst>
              <a:ext uri="{FF2B5EF4-FFF2-40B4-BE49-F238E27FC236}">
                <a16:creationId xmlns:a16="http://schemas.microsoft.com/office/drawing/2014/main" id="{B594D077-0595-43D9-9A08-F54B9A6BAE2A}"/>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7" name="Retângulo 16">
            <a:extLst>
              <a:ext uri="{FF2B5EF4-FFF2-40B4-BE49-F238E27FC236}">
                <a16:creationId xmlns:a16="http://schemas.microsoft.com/office/drawing/2014/main" id="{2AF3AA5D-8702-4D07-8CE4-DA9147ABC01D}"/>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Segmentation of images</a:t>
            </a:r>
          </a:p>
        </p:txBody>
      </p:sp>
      <p:grpSp>
        <p:nvGrpSpPr>
          <p:cNvPr id="13" name="Agrupar 12">
            <a:extLst>
              <a:ext uri="{FF2B5EF4-FFF2-40B4-BE49-F238E27FC236}">
                <a16:creationId xmlns:a16="http://schemas.microsoft.com/office/drawing/2014/main" id="{5C00E561-1F29-4935-A5C7-F954A373A6B5}"/>
              </a:ext>
            </a:extLst>
          </p:cNvPr>
          <p:cNvGrpSpPr/>
          <p:nvPr/>
        </p:nvGrpSpPr>
        <p:grpSpPr>
          <a:xfrm>
            <a:off x="1695566" y="2232546"/>
            <a:ext cx="2843202" cy="1196454"/>
            <a:chOff x="4649608" y="2302701"/>
            <a:chExt cx="3437139" cy="1446390"/>
          </a:xfrm>
        </p:grpSpPr>
        <p:pic>
          <p:nvPicPr>
            <p:cNvPr id="14" name="Picture 2" descr="Universidade Federal do Oeste do Pará">
              <a:extLst>
                <a:ext uri="{FF2B5EF4-FFF2-40B4-BE49-F238E27FC236}">
                  <a16:creationId xmlns:a16="http://schemas.microsoft.com/office/drawing/2014/main" id="{DC650AAE-B453-48BD-BE2C-A074881431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9233" y="2302701"/>
              <a:ext cx="1377514" cy="1446390"/>
            </a:xfrm>
            <a:prstGeom prst="rect">
              <a:avLst/>
            </a:prstGeom>
            <a:noFill/>
            <a:extLst>
              <a:ext uri="{909E8E84-426E-40DD-AFC4-6F175D3DCCD1}">
                <a14:hiddenFill xmlns:a14="http://schemas.microsoft.com/office/drawing/2010/main">
                  <a:solidFill>
                    <a:srgbClr val="FFFFFF"/>
                  </a:solidFill>
                </a14:hiddenFill>
              </a:ext>
            </a:extLst>
          </p:spPr>
        </p:pic>
        <p:pic>
          <p:nvPicPr>
            <p:cNvPr id="15" name="Imagem 14">
              <a:extLst>
                <a:ext uri="{FF2B5EF4-FFF2-40B4-BE49-F238E27FC236}">
                  <a16:creationId xmlns:a16="http://schemas.microsoft.com/office/drawing/2014/main" id="{EAA2442A-D687-43F6-99CB-F830C1B2A35A}"/>
                </a:ext>
              </a:extLst>
            </p:cNvPr>
            <p:cNvPicPr>
              <a:picLocks noChangeAspect="1"/>
            </p:cNvPicPr>
            <p:nvPr/>
          </p:nvPicPr>
          <p:blipFill>
            <a:blip r:embed="rId5"/>
            <a:stretch>
              <a:fillRect/>
            </a:stretch>
          </p:blipFill>
          <p:spPr>
            <a:xfrm>
              <a:off x="4649608" y="2302701"/>
              <a:ext cx="1446390" cy="1446390"/>
            </a:xfrm>
            <a:prstGeom prst="rect">
              <a:avLst/>
            </a:prstGeom>
          </p:spPr>
        </p:pic>
      </p:grpSp>
    </p:spTree>
    <p:extLst>
      <p:ext uri="{BB962C8B-B14F-4D97-AF65-F5344CB8AC3E}">
        <p14:creationId xmlns:p14="http://schemas.microsoft.com/office/powerpoint/2010/main" val="300692209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D8D3D714-E540-4CAC-9CE1-02BF6641732C}"/>
              </a:ext>
            </a:extLst>
          </p:cNvPr>
          <p:cNvSpPr/>
          <p:nvPr/>
        </p:nvSpPr>
        <p:spPr>
          <a:xfrm>
            <a:off x="1" y="2747"/>
            <a:ext cx="12191996"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bg1"/>
                </a:solidFill>
              </a:rPr>
              <a:t>Intoduction</a:t>
            </a:r>
          </a:p>
        </p:txBody>
      </p:sp>
      <p:sp>
        <p:nvSpPr>
          <p:cNvPr id="10" name="Retângulo 9">
            <a:extLst>
              <a:ext uri="{FF2B5EF4-FFF2-40B4-BE49-F238E27FC236}">
                <a16:creationId xmlns:a16="http://schemas.microsoft.com/office/drawing/2014/main" id="{96CB65EF-44AA-46B3-8BE4-D243CD041401}"/>
              </a:ext>
            </a:extLst>
          </p:cNvPr>
          <p:cNvSpPr/>
          <p:nvPr/>
        </p:nvSpPr>
        <p:spPr>
          <a:xfrm>
            <a:off x="3" y="393364"/>
            <a:ext cx="12191997" cy="39061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Objectives</a:t>
            </a:r>
          </a:p>
        </p:txBody>
      </p:sp>
      <p:grpSp>
        <p:nvGrpSpPr>
          <p:cNvPr id="6" name="Agrupar 5">
            <a:extLst>
              <a:ext uri="{FF2B5EF4-FFF2-40B4-BE49-F238E27FC236}">
                <a16:creationId xmlns:a16="http://schemas.microsoft.com/office/drawing/2014/main" id="{867CD26E-D3B8-41F5-9FF6-CED628FF8531}"/>
              </a:ext>
            </a:extLst>
          </p:cNvPr>
          <p:cNvGrpSpPr/>
          <p:nvPr/>
        </p:nvGrpSpPr>
        <p:grpSpPr>
          <a:xfrm>
            <a:off x="0" y="6622742"/>
            <a:ext cx="12191997" cy="243396"/>
            <a:chOff x="0" y="6622742"/>
            <a:chExt cx="12191997" cy="243396"/>
          </a:xfrm>
        </p:grpSpPr>
        <p:sp>
          <p:nvSpPr>
            <p:cNvPr id="9" name="Retângulo 8">
              <a:extLst>
                <a:ext uri="{FF2B5EF4-FFF2-40B4-BE49-F238E27FC236}">
                  <a16:creationId xmlns:a16="http://schemas.microsoft.com/office/drawing/2014/main" id="{727C61CD-C1A3-4F9A-A011-010372FBCA4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Federal </a:t>
              </a:r>
              <a:r>
                <a:rPr lang="pt-BR" sz="1600" dirty="0" err="1"/>
                <a:t>University</a:t>
              </a:r>
              <a:r>
                <a:rPr lang="pt-BR" sz="1600" dirty="0"/>
                <a:t> </a:t>
              </a:r>
              <a:r>
                <a:rPr lang="pt-BR" sz="1600" dirty="0" err="1"/>
                <a:t>of</a:t>
              </a:r>
              <a:r>
                <a:rPr lang="pt-BR" sz="1600" dirty="0"/>
                <a:t> Espírito Santo </a:t>
              </a:r>
            </a:p>
          </p:txBody>
        </p:sp>
        <p:sp>
          <p:nvSpPr>
            <p:cNvPr id="12" name="Retângulo 11">
              <a:extLst>
                <a:ext uri="{FF2B5EF4-FFF2-40B4-BE49-F238E27FC236}">
                  <a16:creationId xmlns:a16="http://schemas.microsoft.com/office/drawing/2014/main" id="{93EB7524-194E-4591-BC79-42EC9DDE83A3}"/>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AAE6AF5A-59D1-41AB-A7F9-FE406A6ADBFF}"/>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Segmentation of images</a:t>
              </a:r>
            </a:p>
          </p:txBody>
        </p:sp>
      </p:grpSp>
      <p:sp>
        <p:nvSpPr>
          <p:cNvPr id="13" name="CaixaDeTexto 12">
            <a:extLst>
              <a:ext uri="{FF2B5EF4-FFF2-40B4-BE49-F238E27FC236}">
                <a16:creationId xmlns:a16="http://schemas.microsoft.com/office/drawing/2014/main" id="{C788FE86-76D0-4BDA-902B-FF5C65C029AD}"/>
              </a:ext>
            </a:extLst>
          </p:cNvPr>
          <p:cNvSpPr txBox="1"/>
          <p:nvPr/>
        </p:nvSpPr>
        <p:spPr>
          <a:xfrm>
            <a:off x="748904" y="1769115"/>
            <a:ext cx="4854454" cy="3785652"/>
          </a:xfrm>
          <a:prstGeom prst="rect">
            <a:avLst/>
          </a:prstGeom>
          <a:noFill/>
        </p:spPr>
        <p:txBody>
          <a:bodyPr wrap="square">
            <a:spAutoFit/>
          </a:bodyPr>
          <a:lstStyle/>
          <a:p>
            <a:pPr marL="342900" indent="-342900" algn="just">
              <a:buFont typeface="+mj-lt"/>
              <a:buAutoNum type="arabicPeriod"/>
            </a:pPr>
            <a:r>
              <a:rPr lang="en-US" sz="2000" dirty="0"/>
              <a:t>Introduction;</a:t>
            </a:r>
          </a:p>
          <a:p>
            <a:pPr marL="971550" lvl="1" indent="-514350" algn="just">
              <a:buFont typeface="+mj-lt"/>
              <a:buAutoNum type="romanUcPeriod"/>
            </a:pPr>
            <a:r>
              <a:rPr lang="en-US" sz="2000" dirty="0"/>
              <a:t>Rats’ tibias segmentation;</a:t>
            </a:r>
          </a:p>
          <a:p>
            <a:pPr marL="971550" lvl="1" indent="-514350" algn="just">
              <a:buFont typeface="+mj-lt"/>
              <a:buAutoNum type="romanUcPeriod"/>
            </a:pPr>
            <a:r>
              <a:rPr lang="en-US" sz="2000" dirty="0"/>
              <a:t>Fully Convolutional Network (FCN);</a:t>
            </a:r>
          </a:p>
          <a:p>
            <a:pPr marL="342900" indent="-342900" algn="just">
              <a:buFont typeface="+mj-lt"/>
              <a:buAutoNum type="arabicPeriod"/>
            </a:pPr>
            <a:endParaRPr lang="en-US" sz="2000" dirty="0"/>
          </a:p>
          <a:p>
            <a:pPr marL="342900" indent="-342900" algn="just">
              <a:buFont typeface="+mj-lt"/>
              <a:buAutoNum type="arabicPeriod"/>
            </a:pPr>
            <a:r>
              <a:rPr lang="en-US" sz="2000" dirty="0"/>
              <a:t>U-Net: Convolutional Networks;</a:t>
            </a:r>
          </a:p>
          <a:p>
            <a:pPr marL="971550" lvl="1" indent="-514350" algn="just">
              <a:buFont typeface="+mj-lt"/>
              <a:buAutoNum type="romanUcPeriod"/>
            </a:pPr>
            <a:r>
              <a:rPr lang="en-US" sz="2000" dirty="0"/>
              <a:t>Skip connection;</a:t>
            </a:r>
          </a:p>
          <a:p>
            <a:pPr marL="971550" lvl="1" indent="-514350" algn="just">
              <a:buFont typeface="+mj-lt"/>
              <a:buAutoNum type="romanUcPeriod"/>
            </a:pPr>
            <a:r>
              <a:rPr lang="en-US" sz="2000" dirty="0"/>
              <a:t>Biomedical images;</a:t>
            </a:r>
          </a:p>
          <a:p>
            <a:pPr marL="342900" indent="-342900" algn="just">
              <a:buFont typeface="+mj-lt"/>
              <a:buAutoNum type="arabicPeriod"/>
            </a:pPr>
            <a:endParaRPr lang="en-US" sz="2000" dirty="0"/>
          </a:p>
          <a:p>
            <a:pPr marL="342900" indent="-342900" algn="just">
              <a:buFont typeface="+mj-lt"/>
              <a:buAutoNum type="arabicPeriod"/>
            </a:pPr>
            <a:r>
              <a:rPr lang="en-US" sz="2000" dirty="0"/>
              <a:t>Kaggle applications with Keras;</a:t>
            </a:r>
          </a:p>
          <a:p>
            <a:pPr marL="342900" indent="-342900" algn="just">
              <a:buFont typeface="+mj-lt"/>
              <a:buAutoNum type="arabicPeriod"/>
            </a:pPr>
            <a:endParaRPr lang="en-US" sz="2000" dirty="0"/>
          </a:p>
          <a:p>
            <a:pPr marL="342900" indent="-342900" algn="just">
              <a:buFont typeface="+mj-lt"/>
              <a:buAutoNum type="arabicPeriod"/>
            </a:pPr>
            <a:r>
              <a:rPr lang="en-US" sz="2000" dirty="0"/>
              <a:t>Conclusion</a:t>
            </a:r>
          </a:p>
          <a:p>
            <a:pPr marL="971550" lvl="1" indent="-514350" algn="just">
              <a:buFont typeface="+mj-lt"/>
              <a:buAutoNum type="romanUcPeriod"/>
            </a:pPr>
            <a:r>
              <a:rPr lang="en-US" sz="2000" dirty="0"/>
              <a:t>Others neural networks;</a:t>
            </a:r>
          </a:p>
        </p:txBody>
      </p:sp>
      <p:pic>
        <p:nvPicPr>
          <p:cNvPr id="1026" name="Picture 2">
            <a:extLst>
              <a:ext uri="{FF2B5EF4-FFF2-40B4-BE49-F238E27FC236}">
                <a16:creationId xmlns:a16="http://schemas.microsoft.com/office/drawing/2014/main" id="{ABF46B5C-BB9C-4C65-8ABB-DBDD0DD163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8773568" y="4108338"/>
            <a:ext cx="2800477" cy="186358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eras: the Python deep learning API">
            <a:extLst>
              <a:ext uri="{FF2B5EF4-FFF2-40B4-BE49-F238E27FC236}">
                <a16:creationId xmlns:a16="http://schemas.microsoft.com/office/drawing/2014/main" id="{A6C0BBE4-F015-41B1-BCA0-0D75E69D3A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282" y="2071733"/>
            <a:ext cx="4974265" cy="144253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ensorflow online tutorial online -">
            <a:extLst>
              <a:ext uri="{FF2B5EF4-FFF2-40B4-BE49-F238E27FC236}">
                <a16:creationId xmlns:a16="http://schemas.microsoft.com/office/drawing/2014/main" id="{71F1DA9E-75E0-4CE0-A8E9-B237763B1B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7009" y="4066927"/>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35586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EF4DD443-B17D-4621-AFB3-B813022E32AD}"/>
              </a:ext>
            </a:extLst>
          </p:cNvPr>
          <p:cNvSpPr/>
          <p:nvPr/>
        </p:nvSpPr>
        <p:spPr>
          <a:xfrm>
            <a:off x="-3" y="2920753"/>
            <a:ext cx="6096000" cy="50824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SEGMENTATION OF IMAGES</a:t>
            </a:r>
          </a:p>
        </p:txBody>
      </p:sp>
      <p:sp>
        <p:nvSpPr>
          <p:cNvPr id="10" name="Retângulo 9">
            <a:extLst>
              <a:ext uri="{FF2B5EF4-FFF2-40B4-BE49-F238E27FC236}">
                <a16:creationId xmlns:a16="http://schemas.microsoft.com/office/drawing/2014/main" id="{32EAE86A-AC0A-44E9-A6FD-4C4A9BC7E272}"/>
              </a:ext>
            </a:extLst>
          </p:cNvPr>
          <p:cNvSpPr/>
          <p:nvPr/>
        </p:nvSpPr>
        <p:spPr>
          <a:xfrm>
            <a:off x="6096000" y="2920752"/>
            <a:ext cx="6096000" cy="508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Introduction</a:t>
            </a:r>
            <a:endParaRPr lang="en-US" dirty="0"/>
          </a:p>
        </p:txBody>
      </p:sp>
      <p:sp>
        <p:nvSpPr>
          <p:cNvPr id="11" name="Retângulo 10">
            <a:extLst>
              <a:ext uri="{FF2B5EF4-FFF2-40B4-BE49-F238E27FC236}">
                <a16:creationId xmlns:a16="http://schemas.microsoft.com/office/drawing/2014/main" id="{B4B573CE-5917-4F7B-A087-573EA9FBE806}"/>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Federal </a:t>
            </a:r>
            <a:r>
              <a:rPr lang="pt-BR" sz="1600" dirty="0" err="1"/>
              <a:t>University</a:t>
            </a:r>
            <a:r>
              <a:rPr lang="pt-BR" sz="1600" dirty="0"/>
              <a:t> </a:t>
            </a:r>
            <a:r>
              <a:rPr lang="pt-BR" sz="1600" dirty="0" err="1"/>
              <a:t>of</a:t>
            </a:r>
            <a:r>
              <a:rPr lang="pt-BR" sz="1600" dirty="0"/>
              <a:t> Espírito Santo </a:t>
            </a:r>
          </a:p>
        </p:txBody>
      </p:sp>
      <p:sp>
        <p:nvSpPr>
          <p:cNvPr id="12" name="Retângulo 11">
            <a:extLst>
              <a:ext uri="{FF2B5EF4-FFF2-40B4-BE49-F238E27FC236}">
                <a16:creationId xmlns:a16="http://schemas.microsoft.com/office/drawing/2014/main" id="{88B6457B-98E5-4595-832A-1AA0E690550B}"/>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6" name="Retângulo 15">
            <a:extLst>
              <a:ext uri="{FF2B5EF4-FFF2-40B4-BE49-F238E27FC236}">
                <a16:creationId xmlns:a16="http://schemas.microsoft.com/office/drawing/2014/main" id="{DD2A0A9F-896D-4F8C-8D95-E261F306581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Segmentation of images</a:t>
            </a:r>
          </a:p>
        </p:txBody>
      </p:sp>
    </p:spTree>
    <p:extLst>
      <p:ext uri="{BB962C8B-B14F-4D97-AF65-F5344CB8AC3E}">
        <p14:creationId xmlns:p14="http://schemas.microsoft.com/office/powerpoint/2010/main" val="501881293"/>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Federal University of Espírito Santo </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Segmentation of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Rats’ tibias segmentation</a:t>
            </a:r>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Segmentation of images</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Introduction</a:t>
              </a:r>
              <a:endParaRPr lang="en-US" dirty="0"/>
            </a:p>
          </p:txBody>
        </p:sp>
      </p:grpSp>
      <p:pic>
        <p:nvPicPr>
          <p:cNvPr id="3" name="Imagem 2">
            <a:extLst>
              <a:ext uri="{FF2B5EF4-FFF2-40B4-BE49-F238E27FC236}">
                <a16:creationId xmlns:a16="http://schemas.microsoft.com/office/drawing/2014/main" id="{F4AFEB1E-DF86-484A-BE33-EE9673F2D1BB}"/>
              </a:ext>
            </a:extLst>
          </p:cNvPr>
          <p:cNvPicPr>
            <a:picLocks noChangeAspect="1"/>
          </p:cNvPicPr>
          <p:nvPr/>
        </p:nvPicPr>
        <p:blipFill>
          <a:blip r:embed="rId2"/>
          <a:stretch>
            <a:fillRect/>
          </a:stretch>
        </p:blipFill>
        <p:spPr>
          <a:xfrm>
            <a:off x="1021277" y="1343709"/>
            <a:ext cx="4712218" cy="4719304"/>
          </a:xfrm>
          <a:prstGeom prst="rect">
            <a:avLst/>
          </a:prstGeom>
          <a:ln>
            <a:noFill/>
          </a:ln>
          <a:effectLst>
            <a:outerShdw blurRad="292100" dist="139700" dir="2700000" algn="tl" rotWithShape="0">
              <a:srgbClr val="333333">
                <a:alpha val="65000"/>
              </a:srgbClr>
            </a:outerShdw>
          </a:effectLst>
        </p:spPr>
      </p:pic>
      <p:pic>
        <p:nvPicPr>
          <p:cNvPr id="5" name="Imagem 4">
            <a:extLst>
              <a:ext uri="{FF2B5EF4-FFF2-40B4-BE49-F238E27FC236}">
                <a16:creationId xmlns:a16="http://schemas.microsoft.com/office/drawing/2014/main" id="{45364B7D-36A4-42BB-8C6A-D26E4D126C63}"/>
              </a:ext>
            </a:extLst>
          </p:cNvPr>
          <p:cNvPicPr>
            <a:picLocks noChangeAspect="1"/>
          </p:cNvPicPr>
          <p:nvPr/>
        </p:nvPicPr>
        <p:blipFill>
          <a:blip r:embed="rId3"/>
          <a:stretch>
            <a:fillRect/>
          </a:stretch>
        </p:blipFill>
        <p:spPr>
          <a:xfrm>
            <a:off x="6690517" y="1512821"/>
            <a:ext cx="5203599" cy="43244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1417834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Federal University of Espírito Santo </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Segmentation of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Rats’ tibias segmentation</a:t>
            </a:r>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Segmentation of images</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Introduction</a:t>
              </a:r>
              <a:endParaRPr lang="en-US" dirty="0"/>
            </a:p>
          </p:txBody>
        </p:sp>
      </p:grpSp>
      <p:pic>
        <p:nvPicPr>
          <p:cNvPr id="3" name="Imagem 2">
            <a:extLst>
              <a:ext uri="{FF2B5EF4-FFF2-40B4-BE49-F238E27FC236}">
                <a16:creationId xmlns:a16="http://schemas.microsoft.com/office/drawing/2014/main" id="{F4AFEB1E-DF86-484A-BE33-EE9673F2D1BB}"/>
              </a:ext>
            </a:extLst>
          </p:cNvPr>
          <p:cNvPicPr>
            <a:picLocks noChangeAspect="1"/>
          </p:cNvPicPr>
          <p:nvPr/>
        </p:nvPicPr>
        <p:blipFill>
          <a:blip r:embed="rId2"/>
          <a:stretch>
            <a:fillRect/>
          </a:stretch>
        </p:blipFill>
        <p:spPr>
          <a:xfrm>
            <a:off x="6883584" y="1343709"/>
            <a:ext cx="4712218" cy="4719304"/>
          </a:xfrm>
          <a:prstGeom prst="rect">
            <a:avLst/>
          </a:prstGeom>
          <a:ln>
            <a:noFill/>
          </a:ln>
          <a:effectLst>
            <a:outerShdw blurRad="292100" dist="139700" dir="2700000" algn="tl" rotWithShape="0">
              <a:srgbClr val="333333">
                <a:alpha val="65000"/>
              </a:srgbClr>
            </a:outerShdw>
          </a:effectLst>
        </p:spPr>
      </p:pic>
      <p:sp>
        <p:nvSpPr>
          <p:cNvPr id="13" name="CaixaDeTexto 12">
            <a:extLst>
              <a:ext uri="{FF2B5EF4-FFF2-40B4-BE49-F238E27FC236}">
                <a16:creationId xmlns:a16="http://schemas.microsoft.com/office/drawing/2014/main" id="{6ABB98B1-8172-4507-9943-265DA25B8BB6}"/>
              </a:ext>
            </a:extLst>
          </p:cNvPr>
          <p:cNvSpPr txBox="1"/>
          <p:nvPr/>
        </p:nvSpPr>
        <p:spPr>
          <a:xfrm>
            <a:off x="191385" y="3107453"/>
            <a:ext cx="6166884" cy="1191816"/>
          </a:xfrm>
          <a:prstGeom prst="roundRect">
            <a:avLst/>
          </a:prstGeom>
          <a:ln w="28575"/>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3200" dirty="0"/>
              <a:t>is it possible to segment the mouse tibia image by neural networks?</a:t>
            </a:r>
            <a:endParaRPr lang="pt-BR" sz="3200" dirty="0"/>
          </a:p>
        </p:txBody>
      </p:sp>
    </p:spTree>
    <p:extLst>
      <p:ext uri="{BB962C8B-B14F-4D97-AF65-F5344CB8AC3E}">
        <p14:creationId xmlns:p14="http://schemas.microsoft.com/office/powerpoint/2010/main" val="36057768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Federal University of Espírito Santo </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Segmentation of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Rats’ tibias segmentation</a:t>
            </a:r>
            <a:endParaRPr lang="pt-BR" dirty="0"/>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Segmentation of images</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Introduction</a:t>
              </a:r>
              <a:endParaRPr lang="en-US" dirty="0"/>
            </a:p>
          </p:txBody>
        </p:sp>
      </p:grpSp>
      <p:pic>
        <p:nvPicPr>
          <p:cNvPr id="3" name="Imagem 2">
            <a:extLst>
              <a:ext uri="{FF2B5EF4-FFF2-40B4-BE49-F238E27FC236}">
                <a16:creationId xmlns:a16="http://schemas.microsoft.com/office/drawing/2014/main" id="{F4AFEB1E-DF86-484A-BE33-EE9673F2D1BB}"/>
              </a:ext>
            </a:extLst>
          </p:cNvPr>
          <p:cNvPicPr>
            <a:picLocks noChangeAspect="1"/>
          </p:cNvPicPr>
          <p:nvPr/>
        </p:nvPicPr>
        <p:blipFill>
          <a:blip r:embed="rId2"/>
          <a:stretch>
            <a:fillRect/>
          </a:stretch>
        </p:blipFill>
        <p:spPr>
          <a:xfrm>
            <a:off x="6879815" y="1512821"/>
            <a:ext cx="4712218" cy="4719304"/>
          </a:xfrm>
          <a:prstGeom prst="rect">
            <a:avLst/>
          </a:prstGeom>
          <a:ln>
            <a:noFill/>
          </a:ln>
          <a:effectLst>
            <a:outerShdw blurRad="292100" dist="139700" dir="2700000" algn="tl" rotWithShape="0">
              <a:srgbClr val="333333">
                <a:alpha val="65000"/>
              </a:srgbClr>
            </a:outerShdw>
          </a:effectLst>
        </p:spPr>
      </p:pic>
      <p:sp>
        <p:nvSpPr>
          <p:cNvPr id="13" name="CaixaDeTexto 12">
            <a:extLst>
              <a:ext uri="{FF2B5EF4-FFF2-40B4-BE49-F238E27FC236}">
                <a16:creationId xmlns:a16="http://schemas.microsoft.com/office/drawing/2014/main" id="{0CCFC558-7E49-4DCA-8DD9-3B755A6029E1}"/>
              </a:ext>
            </a:extLst>
          </p:cNvPr>
          <p:cNvSpPr txBox="1"/>
          <p:nvPr/>
        </p:nvSpPr>
        <p:spPr>
          <a:xfrm>
            <a:off x="245432" y="1718202"/>
            <a:ext cx="5850566" cy="4247317"/>
          </a:xfrm>
          <a:prstGeom prst="rect">
            <a:avLst/>
          </a:prstGeom>
          <a:noFill/>
        </p:spPr>
        <p:txBody>
          <a:bodyPr wrap="square">
            <a:spAutoFit/>
          </a:bodyPr>
          <a:lstStyle/>
          <a:p>
            <a:pPr algn="just"/>
            <a:r>
              <a:rPr lang="en-US" dirty="0"/>
              <a:t>Manual segmentation methods can be very tedious, time-consuming and subject to inter and intraindividual variability (</a:t>
            </a:r>
            <a:r>
              <a:rPr lang="pt-BR" sz="1800" dirty="0">
                <a:solidFill>
                  <a:schemeClr val="accent1"/>
                </a:solidFill>
              </a:rPr>
              <a:t>TINGELHOF</a:t>
            </a:r>
            <a:r>
              <a:rPr lang="pt-BR" dirty="0"/>
              <a:t>, </a:t>
            </a:r>
            <a:r>
              <a:rPr lang="pt-BR" dirty="0">
                <a:solidFill>
                  <a:schemeClr val="accent1"/>
                </a:solidFill>
              </a:rPr>
              <a:t>2008</a:t>
            </a:r>
            <a:r>
              <a:rPr lang="pt-BR" dirty="0"/>
              <a:t>)</a:t>
            </a:r>
            <a:r>
              <a:rPr lang="en-US" dirty="0"/>
              <a:t>. </a:t>
            </a:r>
          </a:p>
          <a:p>
            <a:pPr algn="just"/>
            <a:endParaRPr lang="en-US" dirty="0"/>
          </a:p>
          <a:p>
            <a:pPr algn="just"/>
            <a:r>
              <a:rPr lang="en-US" dirty="0"/>
              <a:t>Automatic segmentation methods can overcome these problems, nevertheless their performance is in many cases adversely affected by low tissue contrast and image artifacts. Traditional segmentation methods are often based on conventional computer vision and machine learning approaches(</a:t>
            </a:r>
            <a:r>
              <a:rPr lang="en-US" sz="1800" dirty="0">
                <a:solidFill>
                  <a:schemeClr val="accent1"/>
                </a:solidFill>
              </a:rPr>
              <a:t>GONZALEZ &amp; WOODS</a:t>
            </a:r>
            <a:r>
              <a:rPr lang="en-US" sz="1800" dirty="0"/>
              <a:t>, </a:t>
            </a:r>
            <a:r>
              <a:rPr lang="en-US" sz="1800" dirty="0">
                <a:solidFill>
                  <a:schemeClr val="accent1"/>
                </a:solidFill>
              </a:rPr>
              <a:t>2018</a:t>
            </a:r>
            <a:r>
              <a:rPr lang="en-US" sz="1800" dirty="0"/>
              <a:t>)(</a:t>
            </a:r>
            <a:r>
              <a:rPr lang="en-US" sz="1800" dirty="0">
                <a:solidFill>
                  <a:schemeClr val="accent1"/>
                </a:solidFill>
              </a:rPr>
              <a:t>SÁNCHEZ</a:t>
            </a:r>
            <a:r>
              <a:rPr lang="en-US" sz="1800" dirty="0"/>
              <a:t>, </a:t>
            </a:r>
            <a:r>
              <a:rPr lang="en-US" sz="1800" dirty="0">
                <a:solidFill>
                  <a:schemeClr val="accent1"/>
                </a:solidFill>
              </a:rPr>
              <a:t>2020</a:t>
            </a:r>
            <a:r>
              <a:rPr lang="en-US" sz="1800" dirty="0"/>
              <a:t>)</a:t>
            </a:r>
            <a:r>
              <a:rPr lang="en-US" dirty="0"/>
              <a:t>. </a:t>
            </a:r>
          </a:p>
          <a:p>
            <a:pPr algn="just"/>
            <a:endParaRPr lang="en-US" dirty="0"/>
          </a:p>
          <a:p>
            <a:pPr algn="just"/>
            <a:r>
              <a:rPr lang="en-US" dirty="0"/>
              <a:t>Recently, methods based on deep learning have demonstrated a potential to notably outperform the traditional methods in medical image analysis </a:t>
            </a:r>
            <a:r>
              <a:rPr lang="en-US" sz="1800" dirty="0"/>
              <a:t>(</a:t>
            </a:r>
            <a:r>
              <a:rPr lang="en-US" sz="1800" dirty="0">
                <a:solidFill>
                  <a:schemeClr val="accent1"/>
                </a:solidFill>
              </a:rPr>
              <a:t>SÁNCHEZ</a:t>
            </a:r>
            <a:r>
              <a:rPr lang="en-US" sz="1800" dirty="0"/>
              <a:t>, </a:t>
            </a:r>
            <a:r>
              <a:rPr lang="en-US" sz="1800" dirty="0">
                <a:solidFill>
                  <a:schemeClr val="accent1"/>
                </a:solidFill>
              </a:rPr>
              <a:t>2020</a:t>
            </a:r>
            <a:r>
              <a:rPr lang="en-US" sz="1800" dirty="0"/>
              <a:t>)</a:t>
            </a:r>
            <a:r>
              <a:rPr lang="en-US" dirty="0"/>
              <a:t>.</a:t>
            </a:r>
          </a:p>
        </p:txBody>
      </p:sp>
    </p:spTree>
    <p:extLst>
      <p:ext uri="{BB962C8B-B14F-4D97-AF65-F5344CB8AC3E}">
        <p14:creationId xmlns:p14="http://schemas.microsoft.com/office/powerpoint/2010/main" val="64594522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Federal University of Espírito Santo </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Segmentation of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Fully</a:t>
            </a:r>
            <a:r>
              <a:rPr lang="pt-BR" dirty="0"/>
              <a:t> </a:t>
            </a:r>
            <a:r>
              <a:rPr lang="pt-BR" dirty="0" err="1"/>
              <a:t>Convolutional</a:t>
            </a:r>
            <a:r>
              <a:rPr lang="pt-BR" dirty="0"/>
              <a:t> Network (FCN)</a:t>
            </a:r>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Segmentation of images</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Introduction</a:t>
              </a:r>
            </a:p>
          </p:txBody>
        </p:sp>
      </p:grpSp>
      <p:sp>
        <p:nvSpPr>
          <p:cNvPr id="20" name="CaixaDeTexto 19">
            <a:extLst>
              <a:ext uri="{FF2B5EF4-FFF2-40B4-BE49-F238E27FC236}">
                <a16:creationId xmlns:a16="http://schemas.microsoft.com/office/drawing/2014/main" id="{3487C241-51AD-4F00-9230-B27220E5CC17}"/>
              </a:ext>
            </a:extLst>
          </p:cNvPr>
          <p:cNvSpPr txBox="1"/>
          <p:nvPr/>
        </p:nvSpPr>
        <p:spPr>
          <a:xfrm>
            <a:off x="349544" y="2769389"/>
            <a:ext cx="5746454" cy="1477328"/>
          </a:xfrm>
          <a:prstGeom prst="rect">
            <a:avLst/>
          </a:prstGeom>
          <a:noFill/>
        </p:spPr>
        <p:txBody>
          <a:bodyPr wrap="square">
            <a:spAutoFit/>
          </a:bodyPr>
          <a:lstStyle/>
          <a:p>
            <a:pPr algn="just"/>
            <a:r>
              <a:rPr lang="en-US" dirty="0"/>
              <a:t>Fully Convolutional Networks (</a:t>
            </a:r>
            <a:r>
              <a:rPr lang="en-US" b="1" dirty="0">
                <a:effectLst>
                  <a:outerShdw blurRad="38100" dist="38100" dir="2700000" algn="tl">
                    <a:srgbClr val="000000">
                      <a:alpha val="43137"/>
                    </a:srgbClr>
                  </a:outerShdw>
                </a:effectLst>
              </a:rPr>
              <a:t>FCN</a:t>
            </a:r>
            <a:r>
              <a:rPr lang="en-US" dirty="0"/>
              <a:t>) emerged from a structural change in the composition of conventional classification CNNs. Its history is recent, and its purpose is different: instead of classifying the image as a whole, its purpose is to segment it into different classes.</a:t>
            </a:r>
          </a:p>
        </p:txBody>
      </p:sp>
      <p:pic>
        <p:nvPicPr>
          <p:cNvPr id="1026" name="Picture 2" descr="Image + + + Classification result Numclass Convolution Max pooling  Deconvolution Image Numclass Classification result Full connect CNN FCN |  Semantic Scholar">
            <a:extLst>
              <a:ext uri="{FF2B5EF4-FFF2-40B4-BE49-F238E27FC236}">
                <a16:creationId xmlns:a16="http://schemas.microsoft.com/office/drawing/2014/main" id="{BF407CCE-DBCE-4C56-BB67-8541EBC7B1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2081" y="1451565"/>
            <a:ext cx="5563837" cy="395486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5" name="CaixaDeTexto 24">
            <a:extLst>
              <a:ext uri="{FF2B5EF4-FFF2-40B4-BE49-F238E27FC236}">
                <a16:creationId xmlns:a16="http://schemas.microsoft.com/office/drawing/2014/main" id="{1D271D03-7B92-4373-B5B0-7142166EA062}"/>
              </a:ext>
            </a:extLst>
          </p:cNvPr>
          <p:cNvSpPr txBox="1"/>
          <p:nvPr/>
        </p:nvSpPr>
        <p:spPr>
          <a:xfrm>
            <a:off x="9346018" y="5460590"/>
            <a:ext cx="2579900" cy="369332"/>
          </a:xfrm>
          <a:prstGeom prst="rect">
            <a:avLst/>
          </a:prstGeom>
          <a:noFill/>
        </p:spPr>
        <p:txBody>
          <a:bodyPr wrap="square">
            <a:spAutoFit/>
          </a:bodyPr>
          <a:lstStyle/>
          <a:p>
            <a:r>
              <a:rPr lang="pt-BR" sz="1800" dirty="0">
                <a:solidFill>
                  <a:schemeClr val="accent1"/>
                </a:solidFill>
              </a:rPr>
              <a:t>LI, CHEN, LIU, JIAO </a:t>
            </a:r>
            <a:r>
              <a:rPr lang="pt-BR" sz="1800" dirty="0"/>
              <a:t>(</a:t>
            </a:r>
            <a:r>
              <a:rPr lang="pt-BR" sz="1800" dirty="0">
                <a:solidFill>
                  <a:schemeClr val="accent1"/>
                </a:solidFill>
              </a:rPr>
              <a:t>2018</a:t>
            </a:r>
            <a:r>
              <a:rPr lang="pt-BR" sz="1800" dirty="0"/>
              <a:t>)</a:t>
            </a:r>
            <a:endParaRPr lang="en-US" dirty="0">
              <a:solidFill>
                <a:schemeClr val="accent1"/>
              </a:solidFill>
            </a:endParaRPr>
          </a:p>
        </p:txBody>
      </p:sp>
    </p:spTree>
    <p:extLst>
      <p:ext uri="{BB962C8B-B14F-4D97-AF65-F5344CB8AC3E}">
        <p14:creationId xmlns:p14="http://schemas.microsoft.com/office/powerpoint/2010/main" val="64996769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EF4DD443-B17D-4621-AFB3-B813022E32AD}"/>
              </a:ext>
            </a:extLst>
          </p:cNvPr>
          <p:cNvSpPr/>
          <p:nvPr/>
        </p:nvSpPr>
        <p:spPr>
          <a:xfrm>
            <a:off x="-3" y="2920753"/>
            <a:ext cx="6096000" cy="50824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SEGMENTATION OF IMAGES</a:t>
            </a:r>
          </a:p>
        </p:txBody>
      </p:sp>
      <p:sp>
        <p:nvSpPr>
          <p:cNvPr id="10" name="Retângulo 9">
            <a:extLst>
              <a:ext uri="{FF2B5EF4-FFF2-40B4-BE49-F238E27FC236}">
                <a16:creationId xmlns:a16="http://schemas.microsoft.com/office/drawing/2014/main" id="{32EAE86A-AC0A-44E9-A6FD-4C4A9BC7E272}"/>
              </a:ext>
            </a:extLst>
          </p:cNvPr>
          <p:cNvSpPr/>
          <p:nvPr/>
        </p:nvSpPr>
        <p:spPr>
          <a:xfrm>
            <a:off x="6096000" y="2920752"/>
            <a:ext cx="6096000" cy="508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U-Net: Convolutional Networks</a:t>
            </a:r>
            <a:endParaRPr lang="en-US" dirty="0"/>
          </a:p>
        </p:txBody>
      </p:sp>
      <p:sp>
        <p:nvSpPr>
          <p:cNvPr id="11" name="Retângulo 10">
            <a:extLst>
              <a:ext uri="{FF2B5EF4-FFF2-40B4-BE49-F238E27FC236}">
                <a16:creationId xmlns:a16="http://schemas.microsoft.com/office/drawing/2014/main" id="{B4B573CE-5917-4F7B-A087-573EA9FBE806}"/>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Federal </a:t>
            </a:r>
            <a:r>
              <a:rPr lang="pt-BR" sz="1600" dirty="0" err="1"/>
              <a:t>University</a:t>
            </a:r>
            <a:r>
              <a:rPr lang="pt-BR" sz="1600" dirty="0"/>
              <a:t> </a:t>
            </a:r>
            <a:r>
              <a:rPr lang="pt-BR" sz="1600" dirty="0" err="1"/>
              <a:t>of</a:t>
            </a:r>
            <a:r>
              <a:rPr lang="pt-BR" sz="1600" dirty="0"/>
              <a:t> Espírito Santo </a:t>
            </a:r>
          </a:p>
        </p:txBody>
      </p:sp>
      <p:sp>
        <p:nvSpPr>
          <p:cNvPr id="12" name="Retângulo 11">
            <a:extLst>
              <a:ext uri="{FF2B5EF4-FFF2-40B4-BE49-F238E27FC236}">
                <a16:creationId xmlns:a16="http://schemas.microsoft.com/office/drawing/2014/main" id="{88B6457B-98E5-4595-832A-1AA0E690550B}"/>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6" name="Retângulo 15">
            <a:extLst>
              <a:ext uri="{FF2B5EF4-FFF2-40B4-BE49-F238E27FC236}">
                <a16:creationId xmlns:a16="http://schemas.microsoft.com/office/drawing/2014/main" id="{DD2A0A9F-896D-4F8C-8D95-E261F306581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Segmentation of images</a:t>
            </a:r>
          </a:p>
        </p:txBody>
      </p:sp>
    </p:spTree>
    <p:extLst>
      <p:ext uri="{BB962C8B-B14F-4D97-AF65-F5344CB8AC3E}">
        <p14:creationId xmlns:p14="http://schemas.microsoft.com/office/powerpoint/2010/main" val="419868770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6EF34C2E-32CA-4E60-BCD8-1291FC23A392}"/>
              </a:ext>
            </a:extLst>
          </p:cNvPr>
          <p:cNvSpPr/>
          <p:nvPr/>
        </p:nvSpPr>
        <p:spPr>
          <a:xfrm>
            <a:off x="0" y="6622742"/>
            <a:ext cx="4036379" cy="2433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Federal </a:t>
            </a:r>
            <a:r>
              <a:rPr lang="pt-BR" sz="1600" dirty="0" err="1"/>
              <a:t>University</a:t>
            </a:r>
            <a:r>
              <a:rPr lang="pt-BR" sz="1600" dirty="0"/>
              <a:t> </a:t>
            </a:r>
            <a:r>
              <a:rPr lang="pt-BR" sz="1600" dirty="0" err="1"/>
              <a:t>of</a:t>
            </a:r>
            <a:r>
              <a:rPr lang="pt-BR" sz="1600" dirty="0"/>
              <a:t> Espírito Santo </a:t>
            </a:r>
          </a:p>
        </p:txBody>
      </p:sp>
      <p:sp>
        <p:nvSpPr>
          <p:cNvPr id="14" name="Retângulo 13">
            <a:extLst>
              <a:ext uri="{FF2B5EF4-FFF2-40B4-BE49-F238E27FC236}">
                <a16:creationId xmlns:a16="http://schemas.microsoft.com/office/drawing/2014/main" id="{F270FCAF-28B1-4535-86EA-9A092282B40E}"/>
              </a:ext>
            </a:extLst>
          </p:cNvPr>
          <p:cNvSpPr/>
          <p:nvPr/>
        </p:nvSpPr>
        <p:spPr>
          <a:xfrm>
            <a:off x="4036379" y="6622742"/>
            <a:ext cx="4119239" cy="2433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t>Artificial Intelligence Applied to Images</a:t>
            </a:r>
          </a:p>
        </p:txBody>
      </p:sp>
      <p:sp>
        <p:nvSpPr>
          <p:cNvPr id="15" name="Retângulo 14">
            <a:extLst>
              <a:ext uri="{FF2B5EF4-FFF2-40B4-BE49-F238E27FC236}">
                <a16:creationId xmlns:a16="http://schemas.microsoft.com/office/drawing/2014/main" id="{FE29CC41-F003-4000-B8F6-1CA19323F7B5}"/>
              </a:ext>
            </a:extLst>
          </p:cNvPr>
          <p:cNvSpPr/>
          <p:nvPr/>
        </p:nvSpPr>
        <p:spPr>
          <a:xfrm>
            <a:off x="8155618" y="6622742"/>
            <a:ext cx="4036379" cy="243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Segmentation of images</a:t>
            </a:r>
          </a:p>
        </p:txBody>
      </p:sp>
      <p:sp>
        <p:nvSpPr>
          <p:cNvPr id="16" name="Retângulo 15">
            <a:extLst>
              <a:ext uri="{FF2B5EF4-FFF2-40B4-BE49-F238E27FC236}">
                <a16:creationId xmlns:a16="http://schemas.microsoft.com/office/drawing/2014/main" id="{5BEAE9F9-41B2-49FD-97B9-E33D5E96D589}"/>
              </a:ext>
            </a:extLst>
          </p:cNvPr>
          <p:cNvSpPr/>
          <p:nvPr/>
        </p:nvSpPr>
        <p:spPr>
          <a:xfrm>
            <a:off x="3" y="393364"/>
            <a:ext cx="12191997" cy="39061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Skip</a:t>
            </a:r>
            <a:r>
              <a:rPr lang="pt-BR" dirty="0"/>
              <a:t> connection</a:t>
            </a:r>
          </a:p>
        </p:txBody>
      </p:sp>
      <p:grpSp>
        <p:nvGrpSpPr>
          <p:cNvPr id="17" name="Agrupar 16">
            <a:extLst>
              <a:ext uri="{FF2B5EF4-FFF2-40B4-BE49-F238E27FC236}">
                <a16:creationId xmlns:a16="http://schemas.microsoft.com/office/drawing/2014/main" id="{98B01FC4-1D68-42E6-8E14-D8136F6AFF4F}"/>
              </a:ext>
            </a:extLst>
          </p:cNvPr>
          <p:cNvGrpSpPr/>
          <p:nvPr/>
        </p:nvGrpSpPr>
        <p:grpSpPr>
          <a:xfrm>
            <a:off x="1" y="2747"/>
            <a:ext cx="12191999" cy="390617"/>
            <a:chOff x="1" y="2747"/>
            <a:chExt cx="12191999" cy="390617"/>
          </a:xfrm>
        </p:grpSpPr>
        <p:sp>
          <p:nvSpPr>
            <p:cNvPr id="18" name="Retângulo 17">
              <a:extLst>
                <a:ext uri="{FF2B5EF4-FFF2-40B4-BE49-F238E27FC236}">
                  <a16:creationId xmlns:a16="http://schemas.microsoft.com/office/drawing/2014/main" id="{AED42A86-E48D-476F-AB14-E6CC2BA1B128}"/>
                </a:ext>
              </a:extLst>
            </p:cNvPr>
            <p:cNvSpPr/>
            <p:nvPr/>
          </p:nvSpPr>
          <p:spPr>
            <a:xfrm>
              <a:off x="1" y="2747"/>
              <a:ext cx="6096000" cy="390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Segmentation of images</a:t>
              </a:r>
            </a:p>
          </p:txBody>
        </p:sp>
        <p:sp>
          <p:nvSpPr>
            <p:cNvPr id="19" name="Retângulo 18">
              <a:extLst>
                <a:ext uri="{FF2B5EF4-FFF2-40B4-BE49-F238E27FC236}">
                  <a16:creationId xmlns:a16="http://schemas.microsoft.com/office/drawing/2014/main" id="{87BDBCBE-6332-45D8-98DE-4AF24A12274D}"/>
                </a:ext>
              </a:extLst>
            </p:cNvPr>
            <p:cNvSpPr/>
            <p:nvPr/>
          </p:nvSpPr>
          <p:spPr>
            <a:xfrm>
              <a:off x="6096000" y="2747"/>
              <a:ext cx="6096000" cy="390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U-Net: Convolutional Networks</a:t>
              </a:r>
              <a:endParaRPr lang="en-US" dirty="0"/>
            </a:p>
          </p:txBody>
        </p:sp>
      </p:grpSp>
      <p:sp>
        <p:nvSpPr>
          <p:cNvPr id="22" name="CaixaDeTexto 21">
            <a:extLst>
              <a:ext uri="{FF2B5EF4-FFF2-40B4-BE49-F238E27FC236}">
                <a16:creationId xmlns:a16="http://schemas.microsoft.com/office/drawing/2014/main" id="{33E08BE8-152A-428B-9261-7A515AA68CC7}"/>
              </a:ext>
            </a:extLst>
          </p:cNvPr>
          <p:cNvSpPr txBox="1"/>
          <p:nvPr/>
        </p:nvSpPr>
        <p:spPr>
          <a:xfrm>
            <a:off x="362389" y="1302704"/>
            <a:ext cx="5733609" cy="4801314"/>
          </a:xfrm>
          <a:prstGeom prst="rect">
            <a:avLst/>
          </a:prstGeom>
          <a:noFill/>
        </p:spPr>
        <p:txBody>
          <a:bodyPr wrap="square">
            <a:spAutoFit/>
          </a:bodyPr>
          <a:lstStyle/>
          <a:p>
            <a:pPr algn="just"/>
            <a:r>
              <a:rPr lang="en-US" dirty="0"/>
              <a:t>A convolutional layer consists of a set of learnable filters (kernels) that can detect specific features in the input image. The resulting feature maps represent abstractions of the input image; the deeper the CNN network is the more abstract information the feature maps contain. One or more subsequent fully connected layers combined with a </a:t>
            </a:r>
            <a:r>
              <a:rPr lang="en-US" dirty="0" err="1"/>
              <a:t>softmax</a:t>
            </a:r>
            <a:r>
              <a:rPr lang="en-US" dirty="0"/>
              <a:t> layer can be used for classification tasks. For image segmentation, however, the encoded abstract information has to be decoded to form the segmented image.</a:t>
            </a:r>
          </a:p>
          <a:p>
            <a:pPr algn="just"/>
            <a:endParaRPr lang="en-US" dirty="0"/>
          </a:p>
          <a:p>
            <a:pPr algn="just"/>
            <a:r>
              <a:rPr lang="en-US" dirty="0"/>
              <a:t>This approach was first applied in the fully convolutional network (FCN) by </a:t>
            </a:r>
            <a:r>
              <a:rPr lang="en-US" dirty="0" err="1">
                <a:solidFill>
                  <a:schemeClr val="accent1"/>
                </a:solidFill>
              </a:rPr>
              <a:t>Shelhamer</a:t>
            </a:r>
            <a:r>
              <a:rPr lang="en-US" dirty="0"/>
              <a:t> (</a:t>
            </a:r>
            <a:r>
              <a:rPr lang="en-US" dirty="0">
                <a:solidFill>
                  <a:schemeClr val="accent1"/>
                </a:solidFill>
              </a:rPr>
              <a:t>2017</a:t>
            </a:r>
            <a:r>
              <a:rPr lang="en-US" dirty="0"/>
              <a:t>). Better segmentation results were achieved when the encoder and decoder parts were organized in levels and connected with skip connections. This design known as the U-Net was first implemented by </a:t>
            </a:r>
            <a:r>
              <a:rPr lang="en-US" dirty="0" err="1">
                <a:solidFill>
                  <a:schemeClr val="accent1"/>
                </a:solidFill>
              </a:rPr>
              <a:t>Ronneberger</a:t>
            </a:r>
            <a:r>
              <a:rPr lang="en-US" dirty="0">
                <a:solidFill>
                  <a:schemeClr val="accent1"/>
                </a:solidFill>
              </a:rPr>
              <a:t> et al </a:t>
            </a:r>
            <a:r>
              <a:rPr lang="en-US" dirty="0"/>
              <a:t>(</a:t>
            </a:r>
            <a:r>
              <a:rPr lang="en-US" dirty="0">
                <a:solidFill>
                  <a:schemeClr val="accent1"/>
                </a:solidFill>
              </a:rPr>
              <a:t>2015</a:t>
            </a:r>
            <a:r>
              <a:rPr lang="en-US" dirty="0"/>
              <a:t>), in 2D and later extended to 3D by </a:t>
            </a:r>
            <a:r>
              <a:rPr lang="en-US" dirty="0" err="1">
                <a:solidFill>
                  <a:schemeClr val="accent1"/>
                </a:solidFill>
              </a:rPr>
              <a:t>Çiçek</a:t>
            </a:r>
            <a:r>
              <a:rPr lang="en-US" dirty="0">
                <a:solidFill>
                  <a:schemeClr val="accent1"/>
                </a:solidFill>
              </a:rPr>
              <a:t> </a:t>
            </a:r>
            <a:r>
              <a:rPr lang="en-US" dirty="0"/>
              <a:t>(</a:t>
            </a:r>
            <a:r>
              <a:rPr lang="en-US" dirty="0">
                <a:solidFill>
                  <a:schemeClr val="accent1"/>
                </a:solidFill>
              </a:rPr>
              <a:t>2016</a:t>
            </a:r>
            <a:r>
              <a:rPr lang="en-US" dirty="0"/>
              <a:t>). </a:t>
            </a:r>
          </a:p>
        </p:txBody>
      </p:sp>
      <p:pic>
        <p:nvPicPr>
          <p:cNvPr id="24" name="Picture 2" descr="Image + + + Classification result Numclass Convolution Max pooling  Deconvolution Image Numclass Classification result Full connect CNN FCN |  Semantic Scholar">
            <a:extLst>
              <a:ext uri="{FF2B5EF4-FFF2-40B4-BE49-F238E27FC236}">
                <a16:creationId xmlns:a16="http://schemas.microsoft.com/office/drawing/2014/main" id="{DD260658-4E15-4270-87DE-D64747C338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2081" y="1451565"/>
            <a:ext cx="5563837" cy="3954869"/>
          </a:xfrm>
          <a:prstGeom prst="rect">
            <a:avLst/>
          </a:prstGeom>
          <a:noFill/>
          <a:extLst>
            <a:ext uri="{909E8E84-426E-40DD-AFC4-6F175D3DCCD1}">
              <a14:hiddenFill xmlns:a14="http://schemas.microsoft.com/office/drawing/2010/main">
                <a:solidFill>
                  <a:srgbClr val="FFFFFF"/>
                </a:solidFill>
              </a14:hiddenFill>
            </a:ext>
          </a:extLst>
        </p:spPr>
      </p:pic>
      <p:sp>
        <p:nvSpPr>
          <p:cNvPr id="26" name="CaixaDeTexto 25">
            <a:extLst>
              <a:ext uri="{FF2B5EF4-FFF2-40B4-BE49-F238E27FC236}">
                <a16:creationId xmlns:a16="http://schemas.microsoft.com/office/drawing/2014/main" id="{5DBE2CC4-AD80-43AC-95D3-5D1A62CFAC4B}"/>
              </a:ext>
            </a:extLst>
          </p:cNvPr>
          <p:cNvSpPr txBox="1"/>
          <p:nvPr/>
        </p:nvSpPr>
        <p:spPr>
          <a:xfrm>
            <a:off x="9346018" y="5460590"/>
            <a:ext cx="2579900" cy="369332"/>
          </a:xfrm>
          <a:prstGeom prst="rect">
            <a:avLst/>
          </a:prstGeom>
          <a:noFill/>
        </p:spPr>
        <p:txBody>
          <a:bodyPr wrap="square">
            <a:spAutoFit/>
          </a:bodyPr>
          <a:lstStyle/>
          <a:p>
            <a:r>
              <a:rPr lang="pt-BR" sz="1800" dirty="0">
                <a:solidFill>
                  <a:schemeClr val="accent1"/>
                </a:solidFill>
              </a:rPr>
              <a:t>LI, CHEN, LIU, JIAO </a:t>
            </a:r>
            <a:r>
              <a:rPr lang="pt-BR" sz="1800" dirty="0"/>
              <a:t>(</a:t>
            </a:r>
            <a:r>
              <a:rPr lang="pt-BR" sz="1800" dirty="0">
                <a:solidFill>
                  <a:schemeClr val="accent1"/>
                </a:solidFill>
              </a:rPr>
              <a:t>2018</a:t>
            </a:r>
            <a:r>
              <a:rPr lang="pt-BR" sz="1800" dirty="0"/>
              <a:t>)</a:t>
            </a:r>
            <a:endParaRPr lang="en-US" dirty="0">
              <a:solidFill>
                <a:schemeClr val="accent1"/>
              </a:solidFill>
            </a:endParaRPr>
          </a:p>
        </p:txBody>
      </p:sp>
    </p:spTree>
    <p:extLst>
      <p:ext uri="{BB962C8B-B14F-4D97-AF65-F5344CB8AC3E}">
        <p14:creationId xmlns:p14="http://schemas.microsoft.com/office/powerpoint/2010/main" val="157610040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12133</TotalTime>
  <Words>1406</Words>
  <Application>Microsoft Office PowerPoint</Application>
  <PresentationFormat>Widescreen</PresentationFormat>
  <Paragraphs>172</Paragraphs>
  <Slides>17</Slides>
  <Notes>5</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17</vt:i4>
      </vt:variant>
    </vt:vector>
  </HeadingPairs>
  <TitlesOfParts>
    <vt:vector size="21" baseType="lpstr">
      <vt:lpstr>Arial</vt:lpstr>
      <vt:lpstr>Calibri</vt:lpstr>
      <vt:lpstr>Calibri Light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Eduardo Destefani Stefanato</dc:creator>
  <cp:lastModifiedBy>Vitor Souza</cp:lastModifiedBy>
  <cp:revision>867</cp:revision>
  <dcterms:created xsi:type="dcterms:W3CDTF">2020-02-14T12:16:32Z</dcterms:created>
  <dcterms:modified xsi:type="dcterms:W3CDTF">2022-02-09T17:58:14Z</dcterms:modified>
</cp:coreProperties>
</file>