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8" r:id="rId3"/>
    <p:sldId id="318" r:id="rId4"/>
    <p:sldId id="385" r:id="rId5"/>
    <p:sldId id="386" r:id="rId6"/>
    <p:sldId id="412" r:id="rId7"/>
    <p:sldId id="413" r:id="rId8"/>
    <p:sldId id="393" r:id="rId9"/>
    <p:sldId id="394" r:id="rId10"/>
    <p:sldId id="401" r:id="rId11"/>
    <p:sldId id="405" r:id="rId12"/>
    <p:sldId id="414" r:id="rId13"/>
    <p:sldId id="415" r:id="rId14"/>
    <p:sldId id="395" r:id="rId15"/>
    <p:sldId id="397" r:id="rId16"/>
    <p:sldId id="400" r:id="rId17"/>
    <p:sldId id="411" r:id="rId18"/>
    <p:sldId id="416" r:id="rId19"/>
    <p:sldId id="420" r:id="rId20"/>
    <p:sldId id="421" r:id="rId21"/>
    <p:sldId id="427" r:id="rId22"/>
    <p:sldId id="422" r:id="rId23"/>
    <p:sldId id="423" r:id="rId24"/>
    <p:sldId id="417" r:id="rId25"/>
    <p:sldId id="418" r:id="rId26"/>
    <p:sldId id="419" r:id="rId27"/>
    <p:sldId id="424" r:id="rId28"/>
    <p:sldId id="425" r:id="rId29"/>
    <p:sldId id="426" r:id="rId30"/>
    <p:sldId id="428" r:id="rId31"/>
    <p:sldId id="26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Souza" initials="VS" lastIdx="21" clrIdx="0">
    <p:extLst>
      <p:ext uri="{19B8F6BF-5375-455C-9EA6-DF929625EA0E}">
        <p15:presenceInfo xmlns:p15="http://schemas.microsoft.com/office/powerpoint/2012/main" userId="270af20de8839729" providerId="Windows Live"/>
      </p:ext>
    </p:extLst>
  </p:cmAuthor>
  <p:cmAuthor id="2" name="Eduardo Destefani Stefanato" initials="EDS" lastIdx="2" clrIdx="1">
    <p:extLst>
      <p:ext uri="{19B8F6BF-5375-455C-9EA6-DF929625EA0E}">
        <p15:presenceInfo xmlns:p15="http://schemas.microsoft.com/office/powerpoint/2012/main" userId="0278201ed03d3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5A4"/>
    <a:srgbClr val="FDE61D"/>
    <a:srgbClr val="1F908B"/>
    <a:srgbClr val="400050"/>
    <a:srgbClr val="5F9E6E"/>
    <a:srgbClr val="CC8963"/>
    <a:srgbClr val="83CAFF"/>
    <a:srgbClr val="99FFCC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1022-55B7-4855-8879-41F9667A82FF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AD10-15BB-4709-8BCC-48F70624A2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6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74C8-76ED-4584-B0E0-8D1F17AE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F6F5C-BEA1-4DB9-87DF-DC95B331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4B841-2E81-4736-901E-20A7B0BE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2DFDA-B451-43B1-BDA7-416ADFA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FE7B9-FB09-43A8-8BC8-E13CA52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97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ADD1F-56EC-4344-8CD4-20A0008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15C19-AA5F-4835-8ACD-5F87956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D176B-4F48-4D83-BDF9-4D75DCDB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78050-D06B-484D-A2A6-EA1DA8B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B861F-277D-424D-820C-5BA051E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66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D4409-8C07-414A-9555-7DD2AF120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4DC34D-1ED5-48C1-A8CE-127C5168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2DE6-5796-4CBD-9863-CE0EB29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D7EB-A790-43EF-B370-5EC76AF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14268-886A-47A7-BCD7-BCEF057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07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86AD-623B-4EBA-8BFD-45E419E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F9D1A-241C-431E-90A3-C1E6E582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C051-8D87-42A8-A5ED-FF17DD6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06AB2-FB52-47B6-8D80-914747B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CC451-05C0-494E-9FAB-86379B9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2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4A81-ED86-4B9B-8429-178963A1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DEF8A-674C-4753-9B04-B78AF121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D6B80-DB30-426C-B02A-DBC3AF46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1315-4151-4A96-B761-1903F94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D350E-6507-455C-8A7B-45270AD2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1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0637-5A57-488B-9047-E15BA07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BE4BC-E5B0-46E1-8A71-B62C9E4F4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75662-7B8B-4E43-BE69-8FFC2382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C1372-8A50-4316-BA54-FB014632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E509F-0361-464C-9DFD-2A51764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06A6A-F986-4C13-918F-CD16EFC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64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5B6E-9E12-42AF-8290-3A94B7AB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86987-F45D-4EFA-9471-09D462AA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C5CBA-8B8C-41B1-9B59-E9887AFC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C4994-E4B5-450A-B405-35B8CBFB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7EE5AB-E5B6-4BEE-BB10-7C83840B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E004EB-FF7F-4CA2-8F27-368E6A8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146BD-BA8A-49FA-8599-41EB5465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DD1C9-0004-4060-8FDE-622117C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69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A208D-6853-4296-9604-0E5B882D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53767-77E1-4921-B07C-25A79EF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43A0F3-0D46-4A03-938F-2F78B2A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EDA165-095B-49DB-B293-C09E2E4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09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E6761C-B0EA-4C78-8337-236ED46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6418A8-264D-46AB-8F3C-75B544E8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6B5BC-98F7-42D5-8EE9-5E022AE3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3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F7B5-CC3F-4999-AFE9-6403416D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0F07B-F6D2-40A0-AF91-934DBCB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0D455D-EA70-4529-9BA3-C0C538E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489AE-BE42-4769-9593-AB4F946B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065D-B670-4E3B-A40A-9CD8809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EE014-AAD7-438F-B123-7556EDE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38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D439-9512-447C-ACAE-58197C2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342FEC-BDD1-4282-AF9F-92C23CC8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76C84-54CE-4A09-9925-CD99AAB9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4837-DF6B-406D-BEF3-2237051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631CA-289F-4379-A3FC-A91FA69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D20C2-4B69-4B4F-9434-9927E8F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9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690030-DDE5-4170-AE79-602E12B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788A9-FB6D-4A81-9209-37F81EBB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0F7F-5B96-477A-B7A1-139B4C7A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36D-0FF9-4DB4-AEDB-624FB647E776}" type="datetimeFigureOut">
              <a:rPr lang="pt-BR" smtClean="0"/>
              <a:t>09/12/2021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63E9-A3D3-4DB2-9AA8-12F9ECF3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B1BA8-9AAD-4EDE-9C24-F58AFB88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9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dityakadiwal/water-potability" TargetMode="External"/><Relationship Id="rId2" Type="http://schemas.openxmlformats.org/officeDocument/2006/relationships/hyperlink" Target="https://scikit-learn.org/stable/modules/grid_search.html#grid-search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1235654" y="719870"/>
            <a:ext cx="9843677" cy="12158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ANN: </a:t>
            </a:r>
            <a:r>
              <a:rPr lang="en-US" sz="4400" dirty="0" err="1"/>
              <a:t>ConvNet</a:t>
            </a:r>
            <a:r>
              <a:rPr lang="en-US" sz="4400" dirty="0"/>
              <a:t> with Keras</a:t>
            </a:r>
            <a:endParaRPr lang="pt-BR" sz="440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AC3822F-5010-4D8B-A9F3-814A238492C4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10DA3B0-0146-4F76-ACB5-C06AFD60BD5D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Federal </a:t>
              </a:r>
              <a:r>
                <a:rPr lang="pt-BR" sz="1600" dirty="0" err="1"/>
                <a:t>University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Espírito Santo 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A727D3-2FD1-4AFC-A260-A1882A8BD550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7A25CB2-36BC-4883-A1C8-B037D1F3920C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7DFC5F-65E4-41C1-85F4-7FB83135EEA7}"/>
              </a:ext>
            </a:extLst>
          </p:cNvPr>
          <p:cNvSpPr txBox="1"/>
          <p:nvPr/>
        </p:nvSpPr>
        <p:spPr>
          <a:xfrm>
            <a:off x="3968315" y="4116071"/>
            <a:ext cx="4255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 Souza Premoli Pinto de Oliveira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¹Federal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Espírito Santo 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Applied to Images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C6864E4-F5BA-4A1B-8BBF-F3A4EEA37186}"/>
              </a:ext>
            </a:extLst>
          </p:cNvPr>
          <p:cNvGrpSpPr/>
          <p:nvPr/>
        </p:nvGrpSpPr>
        <p:grpSpPr>
          <a:xfrm>
            <a:off x="4377428" y="2302701"/>
            <a:ext cx="3437139" cy="1446390"/>
            <a:chOff x="4649608" y="2302701"/>
            <a:chExt cx="3437139" cy="1446390"/>
          </a:xfrm>
        </p:grpSpPr>
        <p:pic>
          <p:nvPicPr>
            <p:cNvPr id="11" name="Picture 2" descr="Universidade Federal do Oeste do Pará">
              <a:extLst>
                <a:ext uri="{FF2B5EF4-FFF2-40B4-BE49-F238E27FC236}">
                  <a16:creationId xmlns:a16="http://schemas.microsoft.com/office/drawing/2014/main" id="{A0316A29-E151-4B9A-AB57-16F34288C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33" y="2302701"/>
              <a:ext cx="1377514" cy="14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FDD1611-8531-4440-ACFC-C17E95F41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608" y="2302701"/>
              <a:ext cx="1446390" cy="1446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75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CONVOLutional</a:t>
              </a:r>
              <a:r>
                <a:rPr lang="en-US" dirty="0"/>
                <a:t> neural network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D10923A-A107-432B-AA90-A744C104C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6" y="1174598"/>
            <a:ext cx="11174603" cy="5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9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CONVOLutional</a:t>
              </a:r>
              <a:r>
                <a:rPr lang="en-US" dirty="0"/>
                <a:t> neural network</a:t>
              </a:r>
            </a:p>
          </p:txBody>
        </p:sp>
      </p:grpSp>
      <p:pic>
        <p:nvPicPr>
          <p:cNvPr id="4098" name="Picture 2" descr="What are Convolutional Neural Networks? | IBM">
            <a:extLst>
              <a:ext uri="{FF2B5EF4-FFF2-40B4-BE49-F238E27FC236}">
                <a16:creationId xmlns:a16="http://schemas.microsoft.com/office/drawing/2014/main" id="{F90EBB8C-2142-46A0-A905-CFE0FA4D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31" y="1109855"/>
            <a:ext cx="8917580" cy="518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3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CONVOLutional</a:t>
              </a:r>
              <a:r>
                <a:rPr lang="en-US" dirty="0"/>
                <a:t> neural network</a:t>
              </a:r>
            </a:p>
          </p:txBody>
        </p:sp>
      </p:grpSp>
      <p:pic>
        <p:nvPicPr>
          <p:cNvPr id="3074" name="Picture 2" descr="An eight-layer convolutional neural network with stochastic pooling, batch  normalization and dropout for fingerspelling recognition of Chinese sign  language | SpringerLink">
            <a:extLst>
              <a:ext uri="{FF2B5EF4-FFF2-40B4-BE49-F238E27FC236}">
                <a16:creationId xmlns:a16="http://schemas.microsoft.com/office/drawing/2014/main" id="{88C069EC-BF16-42D4-83B7-63183D36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5" y="1298299"/>
            <a:ext cx="65246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4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CONVOLutional</a:t>
              </a:r>
              <a:r>
                <a:rPr lang="en-US" dirty="0"/>
                <a:t> neural network</a:t>
              </a: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A6CEF8C0-6EA6-43A8-ACDF-738D51112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1" b="1"/>
          <a:stretch/>
        </p:blipFill>
        <p:spPr bwMode="auto">
          <a:xfrm>
            <a:off x="6360569" y="951621"/>
            <a:ext cx="3889438" cy="540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3858BF3-8843-4AF1-8B66-0EA8D8620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60"/>
          <a:stretch/>
        </p:blipFill>
        <p:spPr bwMode="auto">
          <a:xfrm>
            <a:off x="1752599" y="1159752"/>
            <a:ext cx="3889437" cy="498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Direita 1">
            <a:extLst>
              <a:ext uri="{FF2B5EF4-FFF2-40B4-BE49-F238E27FC236}">
                <a16:creationId xmlns:a16="http://schemas.microsoft.com/office/drawing/2014/main" id="{0AA6631A-344F-4B77-B7AD-1A5FA0895D64}"/>
              </a:ext>
            </a:extLst>
          </p:cNvPr>
          <p:cNvSpPr/>
          <p:nvPr/>
        </p:nvSpPr>
        <p:spPr>
          <a:xfrm>
            <a:off x="9436729" y="2295526"/>
            <a:ext cx="1002672" cy="4120094"/>
          </a:xfrm>
          <a:prstGeom prst="rightBrace">
            <a:avLst>
              <a:gd name="adj1" fmla="val 8333"/>
              <a:gd name="adj2" fmla="val 4810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5E9D49-87AA-41C7-80FA-620610AABB7E}"/>
              </a:ext>
            </a:extLst>
          </p:cNvPr>
          <p:cNvSpPr txBox="1"/>
          <p:nvPr/>
        </p:nvSpPr>
        <p:spPr>
          <a:xfrm>
            <a:off x="10601325" y="40195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MLP</a:t>
            </a:r>
            <a:endParaRPr lang="en-US" b="1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C8740DE-3B4C-4DA3-96C0-DA7A73E2258C}"/>
              </a:ext>
            </a:extLst>
          </p:cNvPr>
          <p:cNvSpPr/>
          <p:nvPr/>
        </p:nvSpPr>
        <p:spPr>
          <a:xfrm>
            <a:off x="1752599" y="2552700"/>
            <a:ext cx="3889437" cy="51816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4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HYPERPARAMETERS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 Search CV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92297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13" name="CustomShape 3">
            <a:extLst>
              <a:ext uri="{FF2B5EF4-FFF2-40B4-BE49-F238E27FC236}">
                <a16:creationId xmlns:a16="http://schemas.microsoft.com/office/drawing/2014/main" id="{777AA619-88EA-49B7-A874-325BBE16B515}"/>
              </a:ext>
            </a:extLst>
          </p:cNvPr>
          <p:cNvSpPr/>
          <p:nvPr/>
        </p:nvSpPr>
        <p:spPr>
          <a:xfrm>
            <a:off x="350872" y="1164770"/>
            <a:ext cx="5578551" cy="4938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05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CNN_model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second_kernel_size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Sequential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convolution</a:t>
            </a:r>
            <a:endParaRPr lang="pt-B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pt-B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#second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pooling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2d +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dropout</a:t>
            </a:r>
            <a:endParaRPr lang="pt-B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pt-B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pt-B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(AveragePooling2D(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(rate=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b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#third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convolution</a:t>
            </a:r>
            <a:r>
              <a:rPr lang="pt-B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 </a:t>
            </a:r>
            <a:endParaRPr lang="pt-B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pt-B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pt-B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 </a:t>
            </a: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4140DE81-BE8F-4868-B043-9A0947E4A8D8}"/>
              </a:ext>
            </a:extLst>
          </p:cNvPr>
          <p:cNvSpPr/>
          <p:nvPr/>
        </p:nvSpPr>
        <p:spPr>
          <a:xfrm>
            <a:off x="6262578" y="895627"/>
            <a:ext cx="5578551" cy="5615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fourth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pooling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2d +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dropout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(AveragePooling2D(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(rate=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final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- MLP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Flatten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#Transforming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in vector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Flatten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command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therefore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use a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simple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mlp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for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classification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i, nodes </a:t>
            </a:r>
            <a:r>
              <a:rPr lang="pt-B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i==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(nodes,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(rate=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(nodes,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(rate=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#output    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CNNkeras.add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Compile model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CNNkeras.</a:t>
            </a:r>
            <a:r>
              <a:rPr lang="pt-BR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sparse_categorical_crossentropy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1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CNNkeras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Grid Search?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342495-7FD0-4684-9DE9-D5696C55914E}"/>
              </a:ext>
            </a:extLst>
          </p:cNvPr>
          <p:cNvSpPr txBox="1"/>
          <p:nvPr/>
        </p:nvSpPr>
        <p:spPr>
          <a:xfrm>
            <a:off x="188728" y="1287391"/>
            <a:ext cx="55847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Hyper-parameters are parameters that are not directly learnt within estimators. In scikit-learn they are passed as arguments to the constructor of the estimator classes.(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</a:rPr>
              <a:t>SCIKIT-LEARN, 2021</a:t>
            </a:r>
            <a:r>
              <a:rPr lang="pt-BR" sz="1800" dirty="0"/>
              <a:t>)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r>
              <a:rPr lang="en-US" dirty="0"/>
              <a:t> is a module in Scikit Learn and is used extensively to automate much of the tuning process. The primary purpose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r>
              <a:rPr lang="en-US" dirty="0"/>
              <a:t> is to create combinations of parameters and then evaluate them.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Based on a "list"" of parameters,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r>
              <a:rPr lang="en-US" dirty="0"/>
              <a:t> will create the combinations and then evaluate them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D2E6AA-3D0D-463A-B20F-561BEE66F206}"/>
              </a:ext>
            </a:extLst>
          </p:cNvPr>
          <p:cNvSpPr txBox="1"/>
          <p:nvPr/>
        </p:nvSpPr>
        <p:spPr>
          <a:xfrm>
            <a:off x="519778" y="4821154"/>
            <a:ext cx="505644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/>
              <a:t>sklearn.model_selection </a:t>
            </a:r>
            <a:r>
              <a:rPr lang="en-US" b="1" dirty="0"/>
              <a:t>import </a:t>
            </a:r>
            <a:r>
              <a:rPr lang="en-US" dirty="0"/>
              <a:t>GridSearchCV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798039-9AA2-4F8C-9690-960E4B7E834A}"/>
              </a:ext>
            </a:extLst>
          </p:cNvPr>
          <p:cNvSpPr txBox="1"/>
          <p:nvPr/>
        </p:nvSpPr>
        <p:spPr>
          <a:xfrm>
            <a:off x="859300" y="5570609"/>
            <a:ext cx="4243608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 err="1"/>
              <a:t>keras.callbacks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EarlyStopping</a:t>
            </a:r>
            <a:endParaRPr lang="pt-BR" dirty="0"/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AE00DE8C-5E43-473A-A77D-CDA5629C04CC}"/>
              </a:ext>
            </a:extLst>
          </p:cNvPr>
          <p:cNvSpPr/>
          <p:nvPr/>
        </p:nvSpPr>
        <p:spPr>
          <a:xfrm>
            <a:off x="6095998" y="1040898"/>
            <a:ext cx="5996763" cy="5476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 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mode 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patience=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restore_best_weights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#My scores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 = {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'f1'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: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fbeta_score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beta =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'micro'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#Grid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#final_kernel_size = [(5,5),(4,4),(3,3),(1,1)], 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tanh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StratifiedKFold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#,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seed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KerasClassifier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build_fn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estimator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cv=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=scores,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refit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grid_result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grid.fit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callbacks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776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Grid Search?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D2E6AA-3D0D-463A-B20F-561BEE66F206}"/>
              </a:ext>
            </a:extLst>
          </p:cNvPr>
          <p:cNvSpPr txBox="1"/>
          <p:nvPr/>
        </p:nvSpPr>
        <p:spPr>
          <a:xfrm>
            <a:off x="717035" y="4834429"/>
            <a:ext cx="505644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/>
              <a:t>sklearn.model_selection </a:t>
            </a:r>
            <a:r>
              <a:rPr lang="en-US" b="1" dirty="0"/>
              <a:t>import </a:t>
            </a:r>
            <a:r>
              <a:rPr lang="en-US" dirty="0"/>
              <a:t>GridSearchCV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7FD326-2850-424C-AFB3-5B9CFAE51A40}"/>
              </a:ext>
            </a:extLst>
          </p:cNvPr>
          <p:cNvSpPr txBox="1"/>
          <p:nvPr/>
        </p:nvSpPr>
        <p:spPr>
          <a:xfrm>
            <a:off x="434884" y="2577130"/>
            <a:ext cx="5226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timaLTStd"/>
              </a:rPr>
              <a:t>Test the accuracy of the network on a test data set. If the accuracy is less than optimal, change one or more parameters of the network topology and start over (</a:t>
            </a:r>
            <a:r>
              <a:rPr lang="en-US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OptimaLTStd"/>
              </a:rPr>
              <a:t>ROIGER, 2017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timaLTStd"/>
              </a:rPr>
              <a:t>).</a:t>
            </a:r>
            <a:endParaRPr lang="pt-BR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E462F709-8984-4C1D-AC06-7828E6B807B6}"/>
              </a:ext>
            </a:extLst>
          </p:cNvPr>
          <p:cNvSpPr/>
          <p:nvPr/>
        </p:nvSpPr>
        <p:spPr>
          <a:xfrm>
            <a:off x="6095998" y="1040898"/>
            <a:ext cx="5996763" cy="5476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 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mode 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patience=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restore_best_weights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#My scores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 = {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'f1'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: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fbeta_score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beta =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'micro'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#Grid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#final_kernel_size = [(5,5),(4,4),(3,3),(1,1)], 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tanh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StratifiedKFold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#,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seed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KerasClassifier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build_fn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estimator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cv=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=scores,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refit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grid_result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grid.fit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callbacks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E06F866-4827-472D-9A3D-559A2A39F6FE}"/>
              </a:ext>
            </a:extLst>
          </p:cNvPr>
          <p:cNvSpPr txBox="1"/>
          <p:nvPr/>
        </p:nvSpPr>
        <p:spPr>
          <a:xfrm>
            <a:off x="1123453" y="5570608"/>
            <a:ext cx="4243608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 err="1"/>
              <a:t>keras.callbacks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EarlyStopping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6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Grid Search?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D2E6AA-3D0D-463A-B20F-561BEE66F206}"/>
              </a:ext>
            </a:extLst>
          </p:cNvPr>
          <p:cNvSpPr txBox="1"/>
          <p:nvPr/>
        </p:nvSpPr>
        <p:spPr>
          <a:xfrm>
            <a:off x="717035" y="4834429"/>
            <a:ext cx="505644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/>
              <a:t>sklearn.model_selection </a:t>
            </a:r>
            <a:r>
              <a:rPr lang="en-US" b="1" dirty="0"/>
              <a:t>import </a:t>
            </a:r>
            <a:r>
              <a:rPr lang="en-US" dirty="0"/>
              <a:t>GridSearchCV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7FD326-2850-424C-AFB3-5B9CFAE51A40}"/>
              </a:ext>
            </a:extLst>
          </p:cNvPr>
          <p:cNvSpPr txBox="1"/>
          <p:nvPr/>
        </p:nvSpPr>
        <p:spPr>
          <a:xfrm>
            <a:off x="434884" y="2577130"/>
            <a:ext cx="5226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OptimaLTStd"/>
              </a:rPr>
              <a:t>Test the accuracy of the network on a test data set. If the accuracy is less than optimal, change one or more parameters of the network topology and start over (</a:t>
            </a:r>
            <a:r>
              <a:rPr lang="en-US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OptimaLTStd"/>
              </a:rPr>
              <a:t>ROIGER, 2017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timaLTStd"/>
              </a:rPr>
              <a:t>).</a:t>
            </a:r>
            <a:endParaRPr lang="pt-BR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E462F709-8984-4C1D-AC06-7828E6B807B6}"/>
              </a:ext>
            </a:extLst>
          </p:cNvPr>
          <p:cNvSpPr/>
          <p:nvPr/>
        </p:nvSpPr>
        <p:spPr>
          <a:xfrm>
            <a:off x="6095998" y="1040898"/>
            <a:ext cx="5996763" cy="5476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 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mode 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patience=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restore_best_weights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#My scores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 = {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'f1'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: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fbeta_score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beta =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'micro'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#Grid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#final_kernel_size = [(5,5),(4,4),(3,3),(1,1)], 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tanh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StratifiedKFold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#, 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seed</a:t>
            </a:r>
            <a:r>
              <a:rPr lang="pt-B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KerasClassifier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build_fn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estimator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Kmodel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cv=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=scores,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refit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grid_result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grid.fit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y_testing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callbacks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pt-B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pt-B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E06F866-4827-472D-9A3D-559A2A39F6FE}"/>
              </a:ext>
            </a:extLst>
          </p:cNvPr>
          <p:cNvSpPr txBox="1"/>
          <p:nvPr/>
        </p:nvSpPr>
        <p:spPr>
          <a:xfrm>
            <a:off x="1123453" y="5570608"/>
            <a:ext cx="4243608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from </a:t>
            </a:r>
            <a:r>
              <a:rPr lang="en-US" dirty="0" err="1"/>
              <a:t>keras.callbacks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EarlyStopping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25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Grid Search?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24" name="CustomShape 3">
            <a:extLst>
              <a:ext uri="{FF2B5EF4-FFF2-40B4-BE49-F238E27FC236}">
                <a16:creationId xmlns:a16="http://schemas.microsoft.com/office/drawing/2014/main" id="{C0243434-65FE-43A2-8008-3EE5AB4C0007}"/>
              </a:ext>
            </a:extLst>
          </p:cNvPr>
          <p:cNvSpPr/>
          <p:nvPr/>
        </p:nvSpPr>
        <p:spPr>
          <a:xfrm>
            <a:off x="397166" y="1174598"/>
            <a:ext cx="5996763" cy="4399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grid_result.best_params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'</a:t>
            </a:r>
            <a:r>
              <a:rPr lang="pt-BR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tanh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1000, </a:t>
            </a: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0.2, </a:t>
            </a: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64, 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(5, 5),</a:t>
            </a: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[9, 10], </a:t>
            </a: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'Adam’, </a:t>
            </a:r>
          </a:p>
          <a:p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'</a:t>
            </a:r>
            <a:r>
              <a:rPr lang="pt-BR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second_kernel_size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(5, 5), '</a:t>
            </a:r>
            <a:r>
              <a:rPr lang="pt-BR" sz="20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(3, 3)}</a:t>
            </a:r>
            <a:endParaRPr lang="pt-B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9394CE7-CE5F-4069-A50E-B88AE3A01C90}"/>
              </a:ext>
            </a:extLst>
          </p:cNvPr>
          <p:cNvSpPr txBox="1"/>
          <p:nvPr/>
        </p:nvSpPr>
        <p:spPr>
          <a:xfrm>
            <a:off x="7172883" y="2228154"/>
            <a:ext cx="36221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mean_test_accuracy</a:t>
            </a:r>
            <a:r>
              <a:rPr lang="pt-BR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0.982714	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std_test_accuracy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0.003501	</a:t>
            </a:r>
          </a:p>
          <a:p>
            <a:r>
              <a:rPr lang="pt-BR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mean_test_f1 =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0.982714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BR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std_test_f1 =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0.003501</a:t>
            </a:r>
          </a:p>
        </p:txBody>
      </p:sp>
    </p:spTree>
    <p:extLst>
      <p:ext uri="{BB962C8B-B14F-4D97-AF65-F5344CB8AC3E}">
        <p14:creationId xmlns:p14="http://schemas.microsoft.com/office/powerpoint/2010/main" val="188919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12191996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Intoduction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Objectives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67CD26E-D3B8-41F5-9FF6-CED628FF8531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7C61CD-C1A3-4F9A-A011-010372FBCA42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Federal </a:t>
              </a:r>
              <a:r>
                <a:rPr lang="pt-BR" sz="1600" dirty="0" err="1"/>
                <a:t>University</a:t>
              </a:r>
              <a:r>
                <a:rPr lang="pt-BR" sz="1600" dirty="0"/>
                <a:t> </a:t>
              </a:r>
              <a:r>
                <a:rPr lang="pt-BR" sz="1600" dirty="0" err="1"/>
                <a:t>of</a:t>
              </a:r>
              <a:r>
                <a:rPr lang="pt-BR" sz="1600" dirty="0"/>
                <a:t> Espírito Santo 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3EB7524-194E-4591-BC79-42EC9DDE83A3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AE6AF5A-59D1-41AB-A7F9-FE406A6ADBFF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88FE86-76D0-4BDA-902B-FF5C65C029AD}"/>
              </a:ext>
            </a:extLst>
          </p:cNvPr>
          <p:cNvSpPr txBox="1"/>
          <p:nvPr/>
        </p:nvSpPr>
        <p:spPr>
          <a:xfrm>
            <a:off x="359453" y="1582340"/>
            <a:ext cx="58555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Importing dataset and making Exploratory Data Analysis;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Show the mathematical logic behind </a:t>
            </a:r>
            <a:r>
              <a:rPr lang="en-US" b="1" dirty="0"/>
              <a:t>CNN;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Choose hyperparameters through </a:t>
            </a:r>
            <a:r>
              <a:rPr lang="en-US" b="1" dirty="0"/>
              <a:t>Grid Search CV</a:t>
            </a:r>
            <a:r>
              <a:rPr lang="en-US" dirty="0"/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After made the evaluation, verify if models with best hyperparameters  have statistic differences.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Make data augmentation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Make predictions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Evaluation of MLP-ANN Training Algorithms for Modeling Soil Pore-Water  Pressure Responses to Rainfall | Journal of Hydrologic Engineering | Vol  18, No 1">
            <a:extLst>
              <a:ext uri="{FF2B5EF4-FFF2-40B4-BE49-F238E27FC236}">
                <a16:creationId xmlns:a16="http://schemas.microsoft.com/office/drawing/2014/main" id="{ABF46B5C-BB9C-4C65-8ABB-DBDD0DD1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042569"/>
            <a:ext cx="2518744" cy="19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ras: the Python deep learning API">
            <a:extLst>
              <a:ext uri="{FF2B5EF4-FFF2-40B4-BE49-F238E27FC236}">
                <a16:creationId xmlns:a16="http://schemas.microsoft.com/office/drawing/2014/main" id="{A6C0BBE4-F015-41B1-BCA0-0D75E69D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82" y="2071733"/>
            <a:ext cx="4974265" cy="14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online tutorial online -">
            <a:extLst>
              <a:ext uri="{FF2B5EF4-FFF2-40B4-BE49-F238E27FC236}">
                <a16:creationId xmlns:a16="http://schemas.microsoft.com/office/drawing/2014/main" id="{71F1DA9E-75E0-4CE0-A8E9-B237763B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09" y="40669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5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F5A98B2D-E1D8-43A7-B950-ACE96E18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1" y="2143888"/>
            <a:ext cx="10624434" cy="272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F5A98B2D-E1D8-43A7-B950-ACE96E18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" y="2621610"/>
            <a:ext cx="6288142" cy="161477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E5090E5-F033-40AF-BFCD-3DACC209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20" y="1787171"/>
            <a:ext cx="5253106" cy="383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0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55E7F5-90CF-4F7C-A97B-DE9449D7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7" y="1174598"/>
            <a:ext cx="7129342" cy="520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3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HYPERPARAMETERS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CV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4E7600-8B4C-4639-8AD6-43C43BA4C87C}"/>
              </a:ext>
            </a:extLst>
          </p:cNvPr>
          <p:cNvSpPr txBox="1"/>
          <p:nvPr/>
        </p:nvSpPr>
        <p:spPr>
          <a:xfrm>
            <a:off x="509418" y="2727356"/>
            <a:ext cx="4368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 err="1">
                <a:solidFill>
                  <a:srgbClr val="212121"/>
                </a:solidFill>
                <a:effectLst/>
              </a:rPr>
              <a:t>Acuracy</a:t>
            </a:r>
            <a:r>
              <a:rPr lang="pt-BR" sz="2400" b="0" i="0" dirty="0">
                <a:solidFill>
                  <a:srgbClr val="212121"/>
                </a:solidFill>
                <a:effectLst/>
              </a:rPr>
              <a:t>: </a:t>
            </a:r>
          </a:p>
          <a:p>
            <a:r>
              <a:rPr lang="pt-BR" sz="2400" b="0" i="0" dirty="0">
                <a:solidFill>
                  <a:srgbClr val="212121"/>
                </a:solidFill>
                <a:effectLst/>
              </a:rPr>
              <a:t>H-</a:t>
            </a:r>
            <a:r>
              <a:rPr lang="pt-BR" sz="2400" b="0" i="0" dirty="0" err="1">
                <a:solidFill>
                  <a:srgbClr val="212121"/>
                </a:solidFill>
                <a:effectLst/>
              </a:rPr>
              <a:t>statistic</a:t>
            </a:r>
            <a:r>
              <a:rPr lang="pt-BR" sz="2400" b="0" i="0" dirty="0">
                <a:solidFill>
                  <a:srgbClr val="212121"/>
                </a:solidFill>
                <a:effectLst/>
              </a:rPr>
              <a:t>: 48.23030004800762 </a:t>
            </a:r>
          </a:p>
          <a:p>
            <a:r>
              <a:rPr lang="pt-BR" sz="2400" b="0" i="0" dirty="0">
                <a:solidFill>
                  <a:srgbClr val="212121"/>
                </a:solidFill>
                <a:effectLst/>
              </a:rPr>
              <a:t>P-</a:t>
            </a:r>
            <a:r>
              <a:rPr lang="pt-BR" sz="2400" b="0" i="0" dirty="0" err="1">
                <a:solidFill>
                  <a:srgbClr val="212121"/>
                </a:solidFill>
                <a:effectLst/>
              </a:rPr>
              <a:t>Value</a:t>
            </a:r>
            <a:r>
              <a:rPr lang="pt-BR" sz="2400" b="0" i="0" dirty="0">
                <a:solidFill>
                  <a:srgbClr val="212121"/>
                </a:solidFill>
                <a:effectLst/>
              </a:rPr>
              <a:t>: 2.313012305778777e-07</a:t>
            </a:r>
            <a:endParaRPr lang="pt-BR" sz="2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7F6B4F2-C57D-4F6E-9933-57E2F20B9CD6}"/>
              </a:ext>
            </a:extLst>
          </p:cNvPr>
          <p:cNvSpPr txBox="1"/>
          <p:nvPr/>
        </p:nvSpPr>
        <p:spPr>
          <a:xfrm>
            <a:off x="6262944" y="1896360"/>
            <a:ext cx="471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Conditions:</a:t>
            </a:r>
          </a:p>
          <a:p>
            <a:pPr algn="just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P-value &lt; 0.05: Reject NULL hypothesis - Significant differences exist between groups;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f </a:t>
            </a:r>
            <a:r>
              <a:rPr lang="en-US" dirty="0"/>
              <a:t>P-value</a:t>
            </a:r>
            <a:r>
              <a:rPr lang="en-US" b="0" i="0" dirty="0">
                <a:effectLst/>
              </a:rPr>
              <a:t> &gt; 0.05: Accept NULL hypothesis - No significant difference between groups.</a:t>
            </a:r>
            <a:endParaRPr lang="pt-BR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7B79DA96-18BD-41A4-9596-9AB22F830511}"/>
              </a:ext>
            </a:extLst>
          </p:cNvPr>
          <p:cNvSpPr/>
          <p:nvPr/>
        </p:nvSpPr>
        <p:spPr>
          <a:xfrm>
            <a:off x="5279396" y="2485087"/>
            <a:ext cx="1041991" cy="5686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73BB50B-F2DA-4130-B13A-D9892B6A3FE4}"/>
              </a:ext>
            </a:extLst>
          </p:cNvPr>
          <p:cNvSpPr/>
          <p:nvPr/>
        </p:nvSpPr>
        <p:spPr>
          <a:xfrm>
            <a:off x="1638379" y="3546089"/>
            <a:ext cx="3239530" cy="2794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CNN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7006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CNN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model</a:t>
              </a:r>
            </a:p>
          </p:txBody>
        </p:sp>
      </p:grpSp>
      <p:sp>
        <p:nvSpPr>
          <p:cNvPr id="22" name="CustomShape 3">
            <a:extLst>
              <a:ext uri="{FF2B5EF4-FFF2-40B4-BE49-F238E27FC236}">
                <a16:creationId xmlns:a16="http://schemas.microsoft.com/office/drawing/2014/main" id="{E462F709-8984-4C1D-AC06-7828E6B807B6}"/>
              </a:ext>
            </a:extLst>
          </p:cNvPr>
          <p:cNvSpPr/>
          <p:nvPr/>
        </p:nvSpPr>
        <p:spPr>
          <a:xfrm>
            <a:off x="353122" y="1605311"/>
            <a:ext cx="5389757" cy="3414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datagen_train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ImageDataGenerator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rotation_range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rotate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range (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degrees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0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180)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zoom_range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zoom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width_shift_range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shift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horizontally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fraction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total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height_shift_range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shift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images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vertically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fraction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total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horizontal_flip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flip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images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vertical_flip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randomly</a:t>
            </a: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flip 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images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fill_mode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constant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cval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datagen_test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ImageDataGenerator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datagen_train.flow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X_training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y_training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trans2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datagen_test.flow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X_testing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y_testing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59F32B-DF79-4786-946D-15BDF3EA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529683"/>
            <a:ext cx="5865259" cy="356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52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CNN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model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59F32B-DF79-4786-946D-15BDF3EA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0" y="1174598"/>
            <a:ext cx="8024695" cy="48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7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CNN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model</a:t>
              </a:r>
            </a:p>
          </p:txBody>
        </p:sp>
      </p:grpSp>
      <p:sp>
        <p:nvSpPr>
          <p:cNvPr id="10" name="CustomShape 3">
            <a:extLst>
              <a:ext uri="{FF2B5EF4-FFF2-40B4-BE49-F238E27FC236}">
                <a16:creationId xmlns:a16="http://schemas.microsoft.com/office/drawing/2014/main" id="{8DA485C6-6988-44B4-A05C-504C874B2CDE}"/>
              </a:ext>
            </a:extLst>
          </p:cNvPr>
          <p:cNvSpPr/>
          <p:nvPr/>
        </p:nvSpPr>
        <p:spPr>
          <a:xfrm>
            <a:off x="706241" y="2129418"/>
            <a:ext cx="5389757" cy="2122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FINALMISSION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CNN_model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second_kernel_size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tanh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FINALMISSION.summary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761282-2DA4-4A12-8EC6-B8C4DACF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439" y="1174598"/>
            <a:ext cx="390579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7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CNN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model</a:t>
              </a:r>
            </a:p>
          </p:txBody>
        </p:sp>
      </p:grpSp>
      <p:sp>
        <p:nvSpPr>
          <p:cNvPr id="10" name="CustomShape 3">
            <a:extLst>
              <a:ext uri="{FF2B5EF4-FFF2-40B4-BE49-F238E27FC236}">
                <a16:creationId xmlns:a16="http://schemas.microsoft.com/office/drawing/2014/main" id="{8DA485C6-6988-44B4-A05C-504C874B2CDE}"/>
              </a:ext>
            </a:extLst>
          </p:cNvPr>
          <p:cNvSpPr/>
          <p:nvPr/>
        </p:nvSpPr>
        <p:spPr>
          <a:xfrm>
            <a:off x="353122" y="1174132"/>
            <a:ext cx="5389757" cy="2122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FINALMISSION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CNN_model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input_kernel_size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second_kernel_size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third_kernel_size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input_filter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pool_type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tanh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'adam'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dropout_rate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FINALMISSION.summary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740FE39-9E95-4B68-8823-FC2EE380D34E}"/>
              </a:ext>
            </a:extLst>
          </p:cNvPr>
          <p:cNvSpPr txBox="1"/>
          <p:nvPr/>
        </p:nvSpPr>
        <p:spPr>
          <a:xfrm>
            <a:off x="373938" y="4531179"/>
            <a:ext cx="3288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212121"/>
                </a:solidFill>
              </a:rPr>
              <a:t>L</a:t>
            </a:r>
            <a:r>
              <a:rPr lang="pt-BR" sz="2800" b="0" i="0" dirty="0">
                <a:solidFill>
                  <a:srgbClr val="212121"/>
                </a:solidFill>
                <a:effectLst/>
              </a:rPr>
              <a:t>oss:102.53 </a:t>
            </a:r>
          </a:p>
          <a:p>
            <a:r>
              <a:rPr lang="pt-BR" sz="2800" b="0" i="0" dirty="0">
                <a:solidFill>
                  <a:srgbClr val="212121"/>
                </a:solidFill>
                <a:effectLst/>
              </a:rPr>
              <a:t>Accuracy:65.6</a:t>
            </a:r>
            <a:endParaRPr lang="pt-BR" sz="2800" dirty="0"/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8D452839-EF19-43CB-B1EF-2681310D812D}"/>
              </a:ext>
            </a:extLst>
          </p:cNvPr>
          <p:cNvSpPr/>
          <p:nvPr/>
        </p:nvSpPr>
        <p:spPr>
          <a:xfrm>
            <a:off x="353123" y="3518288"/>
            <a:ext cx="5389756" cy="829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FINALMISSION.evaluate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(trans,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:%.2f, 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(%.1f)'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% ((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  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5FE16A7-B51D-4045-BC60-831734A8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85" y="1050719"/>
            <a:ext cx="5413917" cy="541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60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CNN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model</a:t>
              </a:r>
            </a:p>
          </p:txBody>
        </p:sp>
      </p:grpSp>
      <p:sp>
        <p:nvSpPr>
          <p:cNvPr id="10" name="CustomShape 3">
            <a:extLst>
              <a:ext uri="{FF2B5EF4-FFF2-40B4-BE49-F238E27FC236}">
                <a16:creationId xmlns:a16="http://schemas.microsoft.com/office/drawing/2014/main" id="{8DA485C6-6988-44B4-A05C-504C874B2CDE}"/>
              </a:ext>
            </a:extLst>
          </p:cNvPr>
          <p:cNvSpPr/>
          <p:nvPr/>
        </p:nvSpPr>
        <p:spPr>
          <a:xfrm>
            <a:off x="353844" y="1174131"/>
            <a:ext cx="5389757" cy="1198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FINALMISSION.predict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(trans2)</a:t>
            </a:r>
          </a:p>
          <a:p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y_testing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axis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sns.countplot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skyblue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8D452839-EF19-43CB-B1EF-2681310D812D}"/>
              </a:ext>
            </a:extLst>
          </p:cNvPr>
          <p:cNvSpPr/>
          <p:nvPr/>
        </p:nvSpPr>
        <p:spPr>
          <a:xfrm>
            <a:off x="6251373" y="989466"/>
            <a:ext cx="5368941" cy="1568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pt-BR" sz="12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array([1.04356368e-04, 9.92780149e-01, 2.63184600e-04, 1.99359365e-05, 6.01544278e-04, 7.90776830e-05, 5.94439451e-04, 5.00127068e-03, 1.01333455e-04, 4.54800145e-04], </a:t>
            </a:r>
            <a:r>
              <a:rPr lang="pt-BR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pt-B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=float32)</a:t>
            </a:r>
          </a:p>
          <a:p>
            <a:endParaRPr lang="pt-BR" sz="12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sns.countplot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color=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skyblue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52FD25-5B53-4B11-A1D1-91A0100E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63" y="2753155"/>
            <a:ext cx="5063002" cy="31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B462434-3AB1-48CD-B606-8939A43D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2" y="2763158"/>
            <a:ext cx="5063002" cy="31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8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5018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CNN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model</a:t>
              </a:r>
            </a:p>
          </p:txBody>
        </p:sp>
      </p:grpSp>
      <p:pic>
        <p:nvPicPr>
          <p:cNvPr id="7174" name="Picture 6">
            <a:extLst>
              <a:ext uri="{FF2B5EF4-FFF2-40B4-BE49-F238E27FC236}">
                <a16:creationId xmlns:a16="http://schemas.microsoft.com/office/drawing/2014/main" id="{35DD8214-16A5-41B9-98AC-A29586D5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80" y="959970"/>
            <a:ext cx="6213320" cy="56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4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19247A8-379D-4007-B2D8-8CF01692EC01}"/>
              </a:ext>
            </a:extLst>
          </p:cNvPr>
          <p:cNvSpPr/>
          <p:nvPr/>
        </p:nvSpPr>
        <p:spPr>
          <a:xfrm>
            <a:off x="6095999" y="0"/>
            <a:ext cx="6095997" cy="6613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589751" y="1013984"/>
            <a:ext cx="5054833" cy="588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ANN: </a:t>
            </a:r>
            <a:r>
              <a:rPr lang="en-US" sz="2400" dirty="0" err="1"/>
              <a:t>ConvNet</a:t>
            </a:r>
            <a:r>
              <a:rPr lang="en-US" sz="2400" dirty="0"/>
              <a:t> with Keras</a:t>
            </a: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E41299-F4ED-4E72-8673-99A927E59BAA}"/>
              </a:ext>
            </a:extLst>
          </p:cNvPr>
          <p:cNvSpPr txBox="1"/>
          <p:nvPr/>
        </p:nvSpPr>
        <p:spPr>
          <a:xfrm>
            <a:off x="8386866" y="414353"/>
            <a:ext cx="151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REFERENCES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EAB6DA-051A-43C9-90D3-B6E347FE47DD}"/>
              </a:ext>
            </a:extLst>
          </p:cNvPr>
          <p:cNvSpPr txBox="1"/>
          <p:nvPr/>
        </p:nvSpPr>
        <p:spPr>
          <a:xfrm>
            <a:off x="6420286" y="1013984"/>
            <a:ext cx="544741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SCIKIT-LEARN. </a:t>
            </a:r>
            <a:r>
              <a:rPr lang="en-US" sz="1600" b="1" dirty="0"/>
              <a:t>Tuning the hyper-parameters of an estimator</a:t>
            </a:r>
            <a:r>
              <a:rPr lang="pt-BR" sz="1600" b="1" dirty="0"/>
              <a:t>. </a:t>
            </a:r>
            <a:r>
              <a:rPr lang="en-US" sz="1600" dirty="0"/>
              <a:t>Available in</a:t>
            </a:r>
            <a:r>
              <a:rPr lang="pt-BR" sz="1600" dirty="0"/>
              <a:t>: </a:t>
            </a:r>
            <a:r>
              <a:rPr lang="pt-BR" sz="1600" dirty="0">
                <a:hlinkClick r:id="rId2"/>
              </a:rPr>
              <a:t>https://scikit-learn.org/stable/modules/grid_search.html#grid-search</a:t>
            </a:r>
            <a:endParaRPr lang="pt-BR" sz="1600" dirty="0"/>
          </a:p>
          <a:p>
            <a:pPr algn="just"/>
            <a:r>
              <a:rPr lang="pt-BR" sz="1600" dirty="0"/>
              <a:t>. Access in: 25 NOV. 2021.</a:t>
            </a:r>
          </a:p>
          <a:p>
            <a:pPr algn="just"/>
            <a:endParaRPr lang="en-US" sz="1600" dirty="0">
              <a:solidFill>
                <a:srgbClr val="222222"/>
              </a:solidFill>
            </a:endParaRPr>
          </a:p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</a:rPr>
              <a:t>CHOLLET, Francois.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Deep learning with Python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 Simon and Schuster, 2021.</a:t>
            </a:r>
          </a:p>
          <a:p>
            <a:pPr algn="just"/>
            <a:endParaRPr lang="en-US" sz="1600" dirty="0">
              <a:solidFill>
                <a:srgbClr val="222222"/>
              </a:solidFill>
            </a:endParaRPr>
          </a:p>
          <a:p>
            <a:pPr algn="just"/>
            <a:r>
              <a:rPr lang="pt-BR" sz="1600" dirty="0"/>
              <a:t>KAGGLE. </a:t>
            </a:r>
            <a:r>
              <a:rPr lang="en-US" sz="1600" b="1" dirty="0"/>
              <a:t>Water Quality: </a:t>
            </a:r>
            <a:r>
              <a:rPr lang="en-US" sz="1600" dirty="0"/>
              <a:t>Drinking water potability</a:t>
            </a:r>
            <a:r>
              <a:rPr lang="pt-BR" sz="1600" dirty="0"/>
              <a:t>.</a:t>
            </a:r>
            <a:r>
              <a:rPr lang="pt-BR" sz="1600" b="1" dirty="0"/>
              <a:t> </a:t>
            </a:r>
            <a:r>
              <a:rPr lang="en-US" sz="1600" dirty="0"/>
              <a:t>Available in</a:t>
            </a:r>
            <a:r>
              <a:rPr lang="pt-BR" sz="1600" dirty="0"/>
              <a:t>: </a:t>
            </a:r>
            <a:r>
              <a:rPr lang="pt-BR" sz="1600" b="0" i="0" dirty="0">
                <a:solidFill>
                  <a:srgbClr val="212529"/>
                </a:solidFill>
                <a:effectLst/>
                <a:hlinkClick r:id="rId3"/>
              </a:rPr>
              <a:t>https://www.kaggle.com/adityakadiwal/water-potability</a:t>
            </a:r>
            <a:r>
              <a:rPr lang="pt-BR" sz="1600" dirty="0"/>
              <a:t>. Access in: 25 NOV. 2021.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0" i="0" dirty="0">
                <a:solidFill>
                  <a:srgbClr val="222222"/>
                </a:solidFill>
                <a:effectLst/>
              </a:rPr>
              <a:t>GARRETA, Raul; MONCECCHI, Guillermo. 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Learning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scikit-learn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: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machine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learning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in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python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.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Packt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Publishing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 Ltd, 2013.</a:t>
            </a:r>
          </a:p>
          <a:p>
            <a:pPr algn="just"/>
            <a:endParaRPr lang="pt-BR" sz="1600" dirty="0">
              <a:solidFill>
                <a:srgbClr val="222222"/>
              </a:solidFill>
            </a:endParaRPr>
          </a:p>
          <a:p>
            <a:pPr algn="just"/>
            <a:r>
              <a:rPr lang="pt-BR" sz="1600" b="0" i="0" dirty="0">
                <a:solidFill>
                  <a:srgbClr val="222222"/>
                </a:solidFill>
                <a:effectLst/>
              </a:rPr>
              <a:t>GÉRON, </a:t>
            </a:r>
            <a:r>
              <a:rPr lang="pt-BR" sz="1600" b="0" i="0" dirty="0" err="1">
                <a:solidFill>
                  <a:srgbClr val="222222"/>
                </a:solidFill>
                <a:effectLst/>
              </a:rPr>
              <a:t>Aurélien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. 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Mãos à Obra: Aprendizado de Máquina com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Scikit-Learn</a:t>
            </a:r>
            <a:r>
              <a:rPr lang="pt-BR" sz="1600" b="1" i="0" dirty="0">
                <a:solidFill>
                  <a:srgbClr val="222222"/>
                </a:solidFill>
                <a:effectLst/>
              </a:rPr>
              <a:t> &amp; </a:t>
            </a:r>
            <a:r>
              <a:rPr lang="pt-BR" sz="1600" b="1" i="0" dirty="0" err="1">
                <a:solidFill>
                  <a:srgbClr val="222222"/>
                </a:solidFill>
                <a:effectLst/>
              </a:rPr>
              <a:t>TensorFlow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. Alta Books, 2019.</a:t>
            </a:r>
          </a:p>
          <a:p>
            <a:pPr algn="just"/>
            <a:endParaRPr lang="pt-BR" sz="1600" dirty="0">
              <a:solidFill>
                <a:srgbClr val="222222"/>
              </a:solidFill>
            </a:endParaRPr>
          </a:p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</a:rPr>
              <a:t>ROIGER, Richard J.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Data mining: a tutorial-based primer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 Chapman and Hall/CRC, 2017.</a:t>
            </a:r>
          </a:p>
          <a:p>
            <a:pPr algn="just"/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6647D1-3339-45B2-AA9D-E5D00F3DE2DD}"/>
              </a:ext>
            </a:extLst>
          </p:cNvPr>
          <p:cNvSpPr txBox="1"/>
          <p:nvPr/>
        </p:nvSpPr>
        <p:spPr>
          <a:xfrm>
            <a:off x="793439" y="4164618"/>
            <a:ext cx="4647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Vitor Souza Premoli Pinto de Oliveira</a:t>
            </a:r>
            <a:r>
              <a:rPr lang="pt-BR" sz="1400" dirty="0"/>
              <a:t>¹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¹Federal </a:t>
            </a:r>
            <a:r>
              <a:rPr lang="pt-BR" sz="1400" dirty="0" err="1"/>
              <a:t>University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Espírito Santo </a:t>
            </a:r>
          </a:p>
          <a:p>
            <a:pPr algn="ctr"/>
            <a:endParaRPr lang="pt-BR" sz="1400" dirty="0"/>
          </a:p>
          <a:p>
            <a:pPr algn="ctr"/>
            <a:r>
              <a:rPr lang="pt-BR" sz="1400" b="1" dirty="0"/>
              <a:t>Artificial Intelligence Applied to Images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2DEA65-530C-478B-950C-367319AEEA5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94D077-0595-43D9-9A08-F54B9A6BAE2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F3AA5D-8702-4D07-8CE4-DA9147ABC01D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00E561-1F29-4935-A5C7-F954A373A6B5}"/>
              </a:ext>
            </a:extLst>
          </p:cNvPr>
          <p:cNvGrpSpPr/>
          <p:nvPr/>
        </p:nvGrpSpPr>
        <p:grpSpPr>
          <a:xfrm>
            <a:off x="1695566" y="2232546"/>
            <a:ext cx="2843202" cy="1196454"/>
            <a:chOff x="4649608" y="2302701"/>
            <a:chExt cx="3437139" cy="1446390"/>
          </a:xfrm>
        </p:grpSpPr>
        <p:pic>
          <p:nvPicPr>
            <p:cNvPr id="14" name="Picture 2" descr="Universidade Federal do Oeste do Pará">
              <a:extLst>
                <a:ext uri="{FF2B5EF4-FFF2-40B4-BE49-F238E27FC236}">
                  <a16:creationId xmlns:a16="http://schemas.microsoft.com/office/drawing/2014/main" id="{DC650AAE-B453-48BD-BE2C-A07488143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233" y="2302701"/>
              <a:ext cx="1377514" cy="14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AA2442A-D687-43F6-99CB-F830C1B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9608" y="2302701"/>
              <a:ext cx="1446390" cy="1446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92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Extracting the dataset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MNIST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sp>
        <p:nvSpPr>
          <p:cNvPr id="22" name="CustomShape 3">
            <a:extLst>
              <a:ext uri="{FF2B5EF4-FFF2-40B4-BE49-F238E27FC236}">
                <a16:creationId xmlns:a16="http://schemas.microsoft.com/office/drawing/2014/main" id="{81B848A1-05F6-41C6-BE3B-B323764BAB00}"/>
              </a:ext>
            </a:extLst>
          </p:cNvPr>
          <p:cNvSpPr/>
          <p:nvPr/>
        </p:nvSpPr>
        <p:spPr>
          <a:xfrm>
            <a:off x="255181" y="1084442"/>
            <a:ext cx="8452884" cy="2860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#dataset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tensorflow.keras.datasets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(X_train1, y_train1), (X_test1, y_test1)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mnist.load_data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np.concatenate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((X_train1, X_test1))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np.concatenate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((y_train1, y_test1))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img_size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X1.reshape(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img_size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img_size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06032A-C4B8-478A-992E-C18045B1C660}"/>
              </a:ext>
            </a:extLst>
          </p:cNvPr>
          <p:cNvSpPr txBox="1"/>
          <p:nvPr/>
        </p:nvSpPr>
        <p:spPr>
          <a:xfrm>
            <a:off x="255181" y="4391334"/>
            <a:ext cx="8115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</a:rPr>
              <a:t>Channels first means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that in a specific tensor (consider a photo), you would have (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Number_Of_Channels</a:t>
            </a:r>
            <a:r>
              <a:rPr lang="en-US" b="0" i="0" dirty="0">
                <a:solidFill>
                  <a:srgbClr val="212121"/>
                </a:solidFill>
                <a:effectLst/>
              </a:rPr>
              <a:t>, Height , Width).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212121"/>
                </a:solidFill>
                <a:effectLst/>
              </a:rPr>
              <a:t>Channels last means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channels are on the last position in a tensor(n-dimensional array).(Height , Width,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Number_Of_Channels</a:t>
            </a:r>
            <a:r>
              <a:rPr lang="en-US" b="0" i="0" dirty="0">
                <a:solidFill>
                  <a:srgbClr val="212121"/>
                </a:solidFill>
                <a:effectLst/>
              </a:rPr>
              <a:t>)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583AF45-28C7-4E5E-9621-C5FD12798158}"/>
              </a:ext>
            </a:extLst>
          </p:cNvPr>
          <p:cNvSpPr/>
          <p:nvPr/>
        </p:nvSpPr>
        <p:spPr>
          <a:xfrm>
            <a:off x="255181" y="5215058"/>
            <a:ext cx="7719238" cy="6536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515526B2-F1A2-44A5-92AD-869E8223728F}"/>
              </a:ext>
            </a:extLst>
          </p:cNvPr>
          <p:cNvCxnSpPr>
            <a:cxnSpLocks/>
          </p:cNvCxnSpPr>
          <p:nvPr/>
        </p:nvCxnSpPr>
        <p:spPr>
          <a:xfrm flipV="1">
            <a:off x="7974419" y="5215058"/>
            <a:ext cx="1701209" cy="4627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74D828-DF23-417B-A132-7D794C717FA7}"/>
              </a:ext>
            </a:extLst>
          </p:cNvPr>
          <p:cNvSpPr txBox="1"/>
          <p:nvPr/>
        </p:nvSpPr>
        <p:spPr>
          <a:xfrm>
            <a:off x="9696893" y="5024182"/>
            <a:ext cx="223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TensorFlow</a:t>
            </a:r>
            <a:r>
              <a:rPr lang="en-US" sz="2000" dirty="0"/>
              <a:t>: Channels last order.</a:t>
            </a:r>
            <a:endParaRPr lang="pt-BR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A19669-0FC6-4EE7-865D-CCB6EEC2F15F}"/>
              </a:ext>
            </a:extLst>
          </p:cNvPr>
          <p:cNvSpPr txBox="1"/>
          <p:nvPr/>
        </p:nvSpPr>
        <p:spPr>
          <a:xfrm>
            <a:off x="8825023" y="1847250"/>
            <a:ext cx="348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.</a:t>
            </a:r>
            <a:r>
              <a:rPr lang="pt-BR" sz="2400" b="1" dirty="0" err="1"/>
              <a:t>npz</a:t>
            </a:r>
            <a:r>
              <a:rPr lang="pt-BR" sz="2400" b="1" dirty="0"/>
              <a:t> </a:t>
            </a:r>
            <a:r>
              <a:rPr lang="pt-BR" sz="2400" dirty="0"/>
              <a:t>(</a:t>
            </a:r>
            <a:r>
              <a:rPr lang="pt-BR" sz="2400" dirty="0" err="1">
                <a:solidFill>
                  <a:srgbClr val="FF0000"/>
                </a:solidFill>
              </a:rPr>
              <a:t>N</a:t>
            </a:r>
            <a:r>
              <a:rPr lang="pt-BR" sz="2400" dirty="0" err="1"/>
              <a:t>umPy</a:t>
            </a:r>
            <a:r>
              <a:rPr lang="pt-BR" sz="2400" dirty="0"/>
              <a:t> </a:t>
            </a:r>
            <a:r>
              <a:rPr lang="pt-BR" sz="2400" dirty="0" err="1">
                <a:solidFill>
                  <a:srgbClr val="FF0000"/>
                </a:solidFill>
              </a:rPr>
              <a:t>Z</a:t>
            </a:r>
            <a:r>
              <a:rPr lang="pt-BR" sz="2400" dirty="0" err="1"/>
              <a:t>ipped</a:t>
            </a:r>
            <a:r>
              <a:rPr lang="pt-BR" sz="2400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64996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7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Extracting </a:t>
            </a:r>
            <a:r>
              <a:rPr lang="en-US" dirty="0"/>
              <a:t>the</a:t>
            </a:r>
            <a:r>
              <a:rPr lang="pt-BR" dirty="0"/>
              <a:t> </a:t>
            </a:r>
            <a:r>
              <a:rPr lang="en-US" dirty="0"/>
              <a:t>dataset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MNIST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sp>
        <p:nvSpPr>
          <p:cNvPr id="11" name="CustomShape 3">
            <a:extLst>
              <a:ext uri="{FF2B5EF4-FFF2-40B4-BE49-F238E27FC236}">
                <a16:creationId xmlns:a16="http://schemas.microsoft.com/office/drawing/2014/main" id="{32E5D6E4-E31A-4A79-A20B-1A273DE89847}"/>
              </a:ext>
            </a:extLst>
          </p:cNvPr>
          <p:cNvSpPr/>
          <p:nvPr/>
        </p:nvSpPr>
        <p:spPr>
          <a:xfrm>
            <a:off x="329609" y="1084442"/>
            <a:ext cx="8452884" cy="3691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pt-B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seed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key_random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random.SystemRandom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seed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key_random.randint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X_training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X_testing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y_training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y_testing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seed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Shapes</a:t>
            </a:r>
            <a:r>
              <a:rPr lang="fr-F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X_training</a:t>
            </a:r>
            <a:r>
              <a:rPr lang="fr-F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:(56000, 28, 28, 1) </a:t>
            </a:r>
          </a:p>
          <a:p>
            <a:r>
              <a:rPr lang="fr-F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X_testing</a:t>
            </a:r>
            <a:r>
              <a:rPr lang="fr-F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:(14000, 28, 28, 1) </a:t>
            </a:r>
          </a:p>
          <a:p>
            <a:r>
              <a:rPr lang="fr-F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y_training</a:t>
            </a:r>
            <a:r>
              <a:rPr lang="fr-F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:(56000,) </a:t>
            </a:r>
          </a:p>
          <a:p>
            <a:r>
              <a:rPr lang="fr-F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y_testing</a:t>
            </a:r>
            <a:r>
              <a:rPr lang="fr-F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:(14000,)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1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Extracting </a:t>
            </a:r>
            <a:r>
              <a:rPr lang="en-US" dirty="0"/>
              <a:t>the</a:t>
            </a:r>
            <a:r>
              <a:rPr lang="pt-BR" dirty="0"/>
              <a:t> </a:t>
            </a:r>
            <a:r>
              <a:rPr lang="en-US" dirty="0"/>
              <a:t>dataset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MNIST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146D0D-C3E5-48E6-962A-6360D14C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0" y="1074461"/>
            <a:ext cx="107727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5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Extracting </a:t>
            </a:r>
            <a:r>
              <a:rPr lang="en-US" dirty="0"/>
              <a:t>the</a:t>
            </a:r>
            <a:r>
              <a:rPr lang="pt-BR" dirty="0"/>
              <a:t> </a:t>
            </a:r>
            <a:r>
              <a:rPr lang="en-US" dirty="0"/>
              <a:t>dataset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MNIST</a:t>
              </a:r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146D0D-C3E5-48E6-962A-6360D14C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6" y="2078366"/>
            <a:ext cx="5393649" cy="263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64EC0A-CE14-414D-BBE7-03E5DAEA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74" y="1687748"/>
            <a:ext cx="5798550" cy="36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37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DEEP LEARNING MODEL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CONVOLutional</a:t>
            </a:r>
            <a:r>
              <a:rPr lang="en-US" dirty="0"/>
              <a:t> neural network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06599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Federal 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Espírito Santo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DEEP LEARNING MODEL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CONVOLutional</a:t>
              </a:r>
              <a:r>
                <a:rPr lang="en-US" dirty="0"/>
                <a:t> neural network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FA799D-9267-452A-9A54-7F5548022DF3}"/>
              </a:ext>
            </a:extLst>
          </p:cNvPr>
          <p:cNvSpPr txBox="1"/>
          <p:nvPr/>
        </p:nvSpPr>
        <p:spPr>
          <a:xfrm>
            <a:off x="302794" y="3589838"/>
            <a:ext cx="57229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The patterns they learn are translation-invariant. After learning a certain pattern in the lower-right corner of a picture, a convnet can recognize it anywhere: for example, in the upper-left corner. A densely connected model would have to learn the pattern anew if it appeared at a new location</a:t>
            </a:r>
            <a:r>
              <a:rPr lang="en-US" dirty="0"/>
              <a:t>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CHOLLET, 2021</a:t>
            </a:r>
            <a:r>
              <a:rPr lang="pt-BR" dirty="0">
                <a:solidFill>
                  <a:srgbClr val="222222"/>
                </a:solidFill>
              </a:rPr>
              <a:t>).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7C16A0-0050-4E9C-86A6-573F285073B3}"/>
              </a:ext>
            </a:extLst>
          </p:cNvPr>
          <p:cNvSpPr txBox="1"/>
          <p:nvPr/>
        </p:nvSpPr>
        <p:spPr>
          <a:xfrm>
            <a:off x="332267" y="1594924"/>
            <a:ext cx="57229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neural network (CVN)</a:t>
            </a:r>
          </a:p>
          <a:p>
            <a:pPr algn="just"/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/>
              <a:t>It’s a stack of Conv2D and MaxPooling2D layers. Convnet takes as input tensors of shape (</a:t>
            </a:r>
            <a:r>
              <a:rPr lang="en-US" dirty="0" err="1"/>
              <a:t>image_height</a:t>
            </a:r>
            <a:r>
              <a:rPr lang="en-US" dirty="0"/>
              <a:t>, </a:t>
            </a:r>
            <a:r>
              <a:rPr lang="en-US" dirty="0" err="1"/>
              <a:t>image_width</a:t>
            </a:r>
            <a:r>
              <a:rPr lang="en-US" dirty="0"/>
              <a:t>, </a:t>
            </a:r>
            <a:r>
              <a:rPr lang="en-US" dirty="0" err="1"/>
              <a:t>image_channels</a:t>
            </a:r>
            <a:r>
              <a:rPr lang="en-US" dirty="0"/>
              <a:t>), not including the batch dimension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CHOLLET, 2021</a:t>
            </a:r>
            <a:r>
              <a:rPr lang="pt-BR" dirty="0">
                <a:solidFill>
                  <a:srgbClr val="222222"/>
                </a:solidFill>
              </a:rPr>
              <a:t>).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F6EEED-53E4-4475-9D6F-8E525E46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58" y="2052385"/>
            <a:ext cx="5716883" cy="30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10907</TotalTime>
  <Words>3415</Words>
  <Application>Microsoft Office PowerPoint</Application>
  <PresentationFormat>Widescreen</PresentationFormat>
  <Paragraphs>479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OptimaLTStd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Destefani Stefanato</dc:creator>
  <cp:lastModifiedBy>Vitor Souza</cp:lastModifiedBy>
  <cp:revision>850</cp:revision>
  <dcterms:created xsi:type="dcterms:W3CDTF">2020-02-14T12:16:32Z</dcterms:created>
  <dcterms:modified xsi:type="dcterms:W3CDTF">2021-12-09T13:05:51Z</dcterms:modified>
</cp:coreProperties>
</file>