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7" r:id="rId12"/>
    <p:sldId id="326" r:id="rId13"/>
    <p:sldId id="331" r:id="rId14"/>
    <p:sldId id="315" r:id="rId15"/>
    <p:sldId id="330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1022-55B7-4855-8879-41F9667A82FF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AD10-15BB-4709-8BCC-48F70624A2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374C8-76ED-4584-B0E0-8D1F17AE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F6F5C-BEA1-4DB9-87DF-DC95B331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4B841-2E81-4736-901E-20A7B0BE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2DFDA-B451-43B1-BDA7-416ADFA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E7B9-FB09-43A8-8BC8-E13CA52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ADD1F-56EC-4344-8CD4-20A0008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15C19-AA5F-4835-8ACD-5F87956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D176B-4F48-4D83-BDF9-4D75DCDB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678050-D06B-484D-A2A6-EA1DA8B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B861F-277D-424D-820C-5BA051E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6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D4409-8C07-414A-9555-7DD2AF120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4DC34D-1ED5-48C1-A8CE-127C516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2DE6-5796-4CBD-9863-CE0EB29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D7EB-A790-43EF-B370-5EC76AF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14268-886A-47A7-BCD7-BCEF057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0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86AD-623B-4EBA-8BFD-45E419E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F9D1A-241C-431E-90A3-C1E6E582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C051-8D87-42A8-A5ED-FF17DD6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06AB2-FB52-47B6-8D80-914747B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CC451-05C0-494E-9FAB-86379B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54A81-ED86-4B9B-8429-178963A1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DEF8A-674C-4753-9B04-B78AF121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D6B80-DB30-426C-B02A-DBC3AF46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1315-4151-4A96-B761-1903F94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D350E-6507-455C-8A7B-45270AD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0637-5A57-488B-9047-E15BA07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BE4BC-E5B0-46E1-8A71-B62C9E4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75662-7B8B-4E43-BE69-8FFC2382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C1372-8A50-4316-BA54-FB014632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E509F-0361-464C-9DFD-2A51764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06A6A-F986-4C13-918F-CD16EFC6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6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B6E-9E12-42AF-8290-3A94B7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86987-F45D-4EFA-9471-09D462AA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C5CBA-8B8C-41B1-9B59-E9887AFC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C4994-E4B5-450A-B405-35B8CBFB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7EE5AB-E5B6-4BEE-BB10-7C83840B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E004EB-FF7F-4CA2-8F27-368E6A8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146BD-BA8A-49FA-8599-41EB546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EDD1C9-0004-4060-8FDE-622117C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6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A208D-6853-4296-9604-0E5B882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53767-77E1-4921-B07C-25A79EF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43A0F3-0D46-4A03-938F-2F78B2A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EDA165-095B-49DB-B293-C09E2E42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E6761C-B0EA-4C78-8337-236ED46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418A8-264D-46AB-8F3C-75B544E8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F6B5BC-98F7-42D5-8EE9-5E022AE3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F7B5-CC3F-4999-AFE9-6403416D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0F07B-F6D2-40A0-AF91-934DBCB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0D455D-EA70-4529-9BA3-C0C538E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489AE-BE42-4769-9593-AB4F946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065D-B670-4E3B-A40A-9CD8809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EE014-AAD7-438F-B123-7556EDE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D439-9512-447C-ACAE-58197C2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342FEC-BDD1-4282-AF9F-92C23CC8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76C84-54CE-4A09-9925-CD99AAB9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D4837-DF6B-406D-BEF3-2237051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631CA-289F-4379-A3FC-A91FA69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20C2-4B69-4B4F-9434-9927E8F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690030-DDE5-4170-AE79-602E12B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788A9-FB6D-4A81-9209-37F81EB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0F7F-5B96-477A-B7A1-139B4C7A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36D-0FF9-4DB4-AEDB-624FB647E776}" type="datetimeFigureOut">
              <a:rPr lang="pt-BR" smtClean="0"/>
              <a:t>10/08/2021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63E9-A3D3-4DB2-9AA8-12F9ECF3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B1BA8-9AAD-4EDE-9C24-F58AFB88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A4AA-2C28-4C69-ACE4-1A76EF344B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9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cience.msfc.nasa.gov/SunspotCycle.s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7" Type="http://schemas.openxmlformats.org/officeDocument/2006/relationships/hyperlink" Target="https://www.kaggle.com/uciml/&#237;r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numpy.org/doc/stable/reference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2202025" y="719870"/>
            <a:ext cx="7478854" cy="12158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Python: </a:t>
            </a:r>
            <a:r>
              <a:rPr lang="en-US" sz="3600" dirty="0"/>
              <a:t>Fundamentals for Exploratory Data Analysis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03" y="2302701"/>
            <a:ext cx="1446390" cy="14463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DA3B0-0146-4F76-ACB5-C06AFD60BD5D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A727D3-2FD1-4AFC-A260-A1882A8BD550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A25CB2-36BC-4883-A1C8-B037D1F3920C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DFC5F-65E4-41C1-85F4-7FB83135EEA7}"/>
              </a:ext>
            </a:extLst>
          </p:cNvPr>
          <p:cNvSpPr txBox="1"/>
          <p:nvPr/>
        </p:nvSpPr>
        <p:spPr>
          <a:xfrm>
            <a:off x="3968315" y="4116071"/>
            <a:ext cx="4255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Eduardo Destefani Stefanato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 Souza Premoli Pinto de Oliveira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¹*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¹Universidade Federal do Espírito Santo</a:t>
            </a:r>
          </a:p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40457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 correlation</a:t>
            </a: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45DA8A-1EEB-4644-9C55-7412989A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174598"/>
            <a:ext cx="12192000" cy="52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2B71D87-69EC-4D70-AEE1-B0AE0F2E3A0B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BABB9D-63CC-42FB-8567-9A76648FD211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D7B18B-3D4C-44A8-8B47-7132E5942483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463A8F-8682-47E6-B8EF-3793B16B0D8F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E4B398-31B1-4D97-AA6E-624FF8B2CFD3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#1</a:t>
            </a:r>
          </a:p>
        </p:txBody>
      </p:sp>
    </p:spTree>
    <p:extLst>
      <p:ext uri="{BB962C8B-B14F-4D97-AF65-F5344CB8AC3E}">
        <p14:creationId xmlns:p14="http://schemas.microsoft.com/office/powerpoint/2010/main" val="4128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EXPLORATORY DATA ANALYSIS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6EE6C09-4E71-4BA6-B01D-1A3CA3407EE0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190555-E0DC-4CE1-A12E-2AC8E2356C2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2A108F-3BD9-4117-95EF-29514615A98C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706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177235-5A69-4B7E-B592-17BBEE6D7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t="1936" r="35704" b="1922"/>
          <a:stretch/>
        </p:blipFill>
        <p:spPr>
          <a:xfrm>
            <a:off x="191449" y="896111"/>
            <a:ext cx="6085173" cy="55685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1556C7-79BF-4583-8D8A-FC2F0E5C2672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8D3D714-E540-4CAC-9CE1-02BF6641732C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Learning</a:t>
              </a:r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37C9A9-07A7-4815-B31F-18830C1E9921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Predictive Model</a:t>
              </a:r>
              <a:endParaRPr lang="pt-BR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E0DE535-F443-4527-88B3-7076851967AF}"/>
              </a:ext>
            </a:extLst>
          </p:cNvPr>
          <p:cNvGrpSpPr/>
          <p:nvPr/>
        </p:nvGrpSpPr>
        <p:grpSpPr>
          <a:xfrm>
            <a:off x="7710769" y="3184909"/>
            <a:ext cx="4289782" cy="2302551"/>
            <a:chOff x="7224886" y="3505786"/>
            <a:chExt cx="4289782" cy="2302551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4FE043C-C068-4287-ABB1-2F73CC0AC661}"/>
                </a:ext>
              </a:extLst>
            </p:cNvPr>
            <p:cNvSpPr/>
            <p:nvPr/>
          </p:nvSpPr>
          <p:spPr>
            <a:xfrm>
              <a:off x="7224886" y="3505786"/>
              <a:ext cx="4289782" cy="2302551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5C6DB99-25E0-46E7-8F3D-621A64CA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327" y="4136078"/>
              <a:ext cx="2381582" cy="14098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55DAF33-F898-4785-B561-8DD6343BD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351" b="98246" l="1969" r="95079">
                          <a14:foregroundMark x1="21663" y1="52254" x2="11614" y2="91228"/>
                          <a14:foregroundMark x1="11614" y1="91228" x2="24409" y2="59649"/>
                          <a14:foregroundMark x1="24409" y1="59649" x2="20866" y2="54386"/>
                          <a14:foregroundMark x1="197" y1="80702" x2="8425" y2="56446"/>
                          <a14:foregroundMark x1="55434" y1="41561" x2="67005" y2="42082"/>
                          <a14:foregroundMark x1="88366" y1="51911" x2="94882" y2="94737"/>
                          <a14:foregroundMark x1="94882" y1="94737" x2="94882" y2="98246"/>
                          <a14:foregroundMark x1="9646" y1="57895" x2="6102" y2="94737"/>
                          <a14:foregroundMark x1="6687" y1="56996" x2="6299" y2="57895"/>
                          <a14:foregroundMark x1="5957" y1="57227" x2="4921" y2="60526"/>
                          <a14:foregroundMark x1="3543" y1="65789" x2="2165" y2="71930"/>
                          <a14:foregroundMark x1="89939" y1="52635" x2="92717" y2="63158"/>
                          <a14:foregroundMark x1="89961" y1="52632" x2="93307" y2="65789"/>
                          <a14:foregroundMark x1="91236" y1="53232" x2="93898" y2="65789"/>
                          <a14:foregroundMark x1="92928" y1="54635" x2="94882" y2="68421"/>
                          <a14:foregroundMark x1="93701" y1="74561" x2="95079" y2="91228"/>
                          <a14:backgroundMark x1="8071" y1="38596" x2="591" y2="46491"/>
                          <a14:backgroundMark x1="394" y1="55263" x2="13386" y2="14912"/>
                          <a14:backgroundMark x1="4134" y1="45614" x2="78937" y2="21930"/>
                          <a14:backgroundMark x1="78937" y1="21930" x2="95079" y2="42982"/>
                          <a14:backgroundMark x1="95079" y1="42982" x2="58858" y2="26316"/>
                          <a14:backgroundMark x1="98425" y1="43860" x2="97244" y2="38596"/>
                          <a14:backgroundMark x1="98228" y1="42105" x2="97638" y2="35965"/>
                          <a14:backgroundMark x1="98622" y1="41228" x2="97047" y2="37719"/>
                          <a14:backgroundMark x1="99213" y1="38596" x2="95866" y2="37719"/>
                          <a14:backgroundMark x1="99213" y1="37719" x2="95669" y2="35965"/>
                          <a14:backgroundMark x1="99016" y1="41228" x2="94488" y2="35965"/>
                        </a14:backgroundRemoval>
                      </a14:imgEffect>
                    </a14:imgLayer>
                  </a14:imgProps>
                </a:ext>
              </a:extLst>
            </a:blip>
            <a:srcRect t="36008"/>
            <a:stretch/>
          </p:blipFill>
          <p:spPr>
            <a:xfrm>
              <a:off x="7385449" y="3608052"/>
              <a:ext cx="4097336" cy="58839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15A1DAA-7A6C-41B5-B574-905B8F529DF0}"/>
              </a:ext>
            </a:extLst>
          </p:cNvPr>
          <p:cNvGrpSpPr/>
          <p:nvPr/>
        </p:nvGrpSpPr>
        <p:grpSpPr>
          <a:xfrm>
            <a:off x="7072258" y="2510928"/>
            <a:ext cx="4289782" cy="2302551"/>
            <a:chOff x="7191022" y="1932901"/>
            <a:chExt cx="4289782" cy="23025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1B64661F-CCAC-45F5-A6D8-C15547032DDC}"/>
                </a:ext>
              </a:extLst>
            </p:cNvPr>
            <p:cNvGrpSpPr/>
            <p:nvPr/>
          </p:nvGrpSpPr>
          <p:grpSpPr>
            <a:xfrm>
              <a:off x="7191022" y="1932901"/>
              <a:ext cx="4289782" cy="2302551"/>
              <a:chOff x="1116481" y="3536663"/>
              <a:chExt cx="4289782" cy="2302551"/>
            </a:xfrm>
            <a:solidFill>
              <a:schemeClr val="bg1"/>
            </a:solidFill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5C160047-AB8D-4FF1-80BE-D40CFE6D1B0C}"/>
                  </a:ext>
                </a:extLst>
              </p:cNvPr>
              <p:cNvSpPr/>
              <p:nvPr/>
            </p:nvSpPr>
            <p:spPr>
              <a:xfrm>
                <a:off x="1116481" y="3536663"/>
                <a:ext cx="4289782" cy="2302551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1346472C-4CF3-4F07-A43B-33DE9AC23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3236" y="4149625"/>
                <a:ext cx="2514951" cy="1381318"/>
              </a:xfrm>
              <a:prstGeom prst="rect">
                <a:avLst/>
              </a:prstGeom>
              <a:grpFill/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9B2CB81-8BED-412C-822E-F90CCF8D15BF}"/>
                </a:ext>
              </a:extLst>
            </p:cNvPr>
            <p:cNvSpPr txBox="1"/>
            <p:nvPr/>
          </p:nvSpPr>
          <p:spPr>
            <a:xfrm>
              <a:off x="8187777" y="2096913"/>
              <a:ext cx="19193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Fake parameters</a:t>
              </a:r>
              <a:endParaRPr lang="pt-BR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A181883-F38A-417C-B1AB-9222F2260797}"/>
              </a:ext>
            </a:extLst>
          </p:cNvPr>
          <p:cNvGrpSpPr/>
          <p:nvPr/>
        </p:nvGrpSpPr>
        <p:grpSpPr>
          <a:xfrm>
            <a:off x="6524055" y="1825855"/>
            <a:ext cx="4289782" cy="2302551"/>
            <a:chOff x="7079339" y="1790676"/>
            <a:chExt cx="4289782" cy="2302551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62B2EAC4-32B1-4EC2-A1E3-57956200A328}"/>
                </a:ext>
              </a:extLst>
            </p:cNvPr>
            <p:cNvSpPr/>
            <p:nvPr/>
          </p:nvSpPr>
          <p:spPr>
            <a:xfrm>
              <a:off x="7079339" y="1790676"/>
              <a:ext cx="4289782" cy="2302551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5AEF51B-022F-4457-BDED-D8434220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3016" y="2510332"/>
              <a:ext cx="2391109" cy="1390844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B5BE968-AEBD-42AF-8C07-07A0EB7F970D}"/>
                </a:ext>
              </a:extLst>
            </p:cNvPr>
            <p:cNvSpPr txBox="1"/>
            <p:nvPr/>
          </p:nvSpPr>
          <p:spPr>
            <a:xfrm>
              <a:off x="7948445" y="1974100"/>
              <a:ext cx="2391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 range parameters</a:t>
              </a:r>
              <a:endParaRPr lang="pt-BR" dirty="0"/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DD49AB07-D706-4532-A628-8E1910498C8F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F611AFD-8A23-437B-B4B0-970316911871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A98A8F-20BD-4CC1-856F-31459FE1ABF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586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EXPLORATORY DATA ANALYSIS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extraction #2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146766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Sum spot dataset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80BFD0D-7880-4818-AEA2-3DE414C6CE69}"/>
              </a:ext>
            </a:extLst>
          </p:cNvPr>
          <p:cNvGrpSpPr/>
          <p:nvPr/>
        </p:nvGrpSpPr>
        <p:grpSpPr>
          <a:xfrm>
            <a:off x="1274637" y="939947"/>
            <a:ext cx="9581421" cy="5524689"/>
            <a:chOff x="1690859" y="988661"/>
            <a:chExt cx="8754270" cy="50477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CC4625F-BED6-4818-972A-7F26B7FED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3" t="14271" r="43833"/>
            <a:stretch/>
          </p:blipFill>
          <p:spPr>
            <a:xfrm>
              <a:off x="1690859" y="1870573"/>
              <a:ext cx="4405139" cy="4165838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BE0A5AE-A966-45D2-8C02-1193307AD6CB}"/>
                </a:ext>
              </a:extLst>
            </p:cNvPr>
            <p:cNvSpPr txBox="1"/>
            <p:nvPr/>
          </p:nvSpPr>
          <p:spPr>
            <a:xfrm>
              <a:off x="6454880" y="2935106"/>
              <a:ext cx="3990249" cy="1602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/>
                <a:t>Example of a data table taken from the NASA domain, </a:t>
              </a:r>
              <a:r>
                <a:rPr lang="en-US" dirty="0">
                  <a:hlinkClick r:id="rId3"/>
                </a:rPr>
                <a:t>Solar Cycle Prediction</a:t>
              </a:r>
              <a:r>
                <a:rPr lang="en-US" dirty="0"/>
                <a:t>, from the .txt file format. It tells us the monthly sunspot averages over the years.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The table has 3213 rows and 6 columns.</a:t>
              </a:r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20F618-6385-4453-8E44-0F0DEF47A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33" r="1685" b="86989"/>
            <a:stretch/>
          </p:blipFill>
          <p:spPr>
            <a:xfrm>
              <a:off x="1746867" y="988661"/>
              <a:ext cx="8698262" cy="706401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108C0A-E035-4600-A98C-BED47EFC18AE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370927-28B8-40D2-8745-27FA12EDA006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AC2E32B-2A2C-458D-A248-B4C986FF14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26FF67B-E8CC-495E-A824-70055842B8D6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62F987-D10A-4095-B87C-1A949758EE5D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#2</a:t>
            </a:r>
          </a:p>
        </p:txBody>
      </p:sp>
    </p:spTree>
    <p:extLst>
      <p:ext uri="{BB962C8B-B14F-4D97-AF65-F5344CB8AC3E}">
        <p14:creationId xmlns:p14="http://schemas.microsoft.com/office/powerpoint/2010/main" val="9854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Sum spot dataset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6E9DAA-BB85-4900-8DF7-57F0468F8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940" r="55727" b="2514"/>
          <a:stretch/>
        </p:blipFill>
        <p:spPr>
          <a:xfrm>
            <a:off x="191946" y="946828"/>
            <a:ext cx="4036379" cy="41204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1490BC-DF34-4191-9470-BE404999D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27"/>
          <a:stretch/>
        </p:blipFill>
        <p:spPr bwMode="auto">
          <a:xfrm>
            <a:off x="4385130" y="1292241"/>
            <a:ext cx="7540976" cy="241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E45B74A-514B-4E23-BA90-0AE788F97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5" b="-2538"/>
          <a:stretch/>
        </p:blipFill>
        <p:spPr bwMode="auto">
          <a:xfrm>
            <a:off x="4385130" y="3821005"/>
            <a:ext cx="7540976" cy="241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145E53E-8BF6-400B-8C51-702F1105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47" y="5182971"/>
            <a:ext cx="39345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We can see a peak at 24, with that, taking into account the normalization factor 𝑁, we invert to get the period instead of the frequency, the period: 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205E73-4BA3-43FF-B9DC-548C78D775AB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ED9151-137E-4B37-B92F-C44F1FDE3E73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E859383-12D0-4946-B2F3-F9AE7C43B861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C437DF-F8A8-495B-A4C7-14E0EE2591F5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0D2D2B2-A877-4E97-A6DB-D0BA1AFCD873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5AC190-28BF-4C0B-BD4B-B0DBE9E69CBD}"/>
                  </a:ext>
                </a:extLst>
              </p:cNvPr>
              <p:cNvSpPr txBox="1"/>
              <p:nvPr/>
            </p:nvSpPr>
            <p:spPr>
              <a:xfrm>
                <a:off x="245153" y="6055169"/>
                <a:ext cx="3935558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3213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=134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≅11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5AC190-28BF-4C0B-BD4B-B0DBE9E6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3" y="6055169"/>
                <a:ext cx="3935558" cy="404726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19247A8-379D-4007-B2D8-8CF01692EC01}"/>
              </a:ext>
            </a:extLst>
          </p:cNvPr>
          <p:cNvSpPr/>
          <p:nvPr/>
        </p:nvSpPr>
        <p:spPr>
          <a:xfrm>
            <a:off x="6095999" y="0"/>
            <a:ext cx="6095997" cy="6613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A768BF-D696-4746-B00E-14180F453458}"/>
              </a:ext>
            </a:extLst>
          </p:cNvPr>
          <p:cNvSpPr/>
          <p:nvPr/>
        </p:nvSpPr>
        <p:spPr>
          <a:xfrm>
            <a:off x="1411339" y="788271"/>
            <a:ext cx="3411657" cy="588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Python: Fundamentals for Exploratory Data Analysis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D1611-8531-4440-ACFC-C17E95F4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744" y="2132084"/>
            <a:ext cx="1174848" cy="11748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E41299-F4ED-4E72-8673-99A927E59BAA}"/>
              </a:ext>
            </a:extLst>
          </p:cNvPr>
          <p:cNvSpPr txBox="1"/>
          <p:nvPr/>
        </p:nvSpPr>
        <p:spPr>
          <a:xfrm>
            <a:off x="8335923" y="685593"/>
            <a:ext cx="151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REFERENCES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AB6DA-051A-43C9-90D3-B6E347FE47DD}"/>
              </a:ext>
            </a:extLst>
          </p:cNvPr>
          <p:cNvSpPr txBox="1"/>
          <p:nvPr/>
        </p:nvSpPr>
        <p:spPr>
          <a:xfrm>
            <a:off x="7012619" y="1082674"/>
            <a:ext cx="43859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PiPy. </a:t>
            </a:r>
            <a:r>
              <a:rPr lang="en-US" sz="1600" b="1" dirty="0"/>
              <a:t>Find, install and publish Python packages with the Python Package Index</a:t>
            </a:r>
            <a:r>
              <a:rPr lang="en-US" sz="1600" dirty="0"/>
              <a:t>. Available in: </a:t>
            </a:r>
            <a:r>
              <a:rPr lang="pt-BR" sz="1600" dirty="0">
                <a:hlinkClick r:id="rId3"/>
              </a:rPr>
              <a:t>https://pypi.org/</a:t>
            </a:r>
            <a:r>
              <a:rPr lang="pt-BR" sz="1600" dirty="0"/>
              <a:t>. Access in: 22 Jul.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Matplotlib. </a:t>
            </a:r>
            <a:r>
              <a:rPr lang="en-US" sz="1600" b="1" dirty="0"/>
              <a:t>Matplotlib: Python plotting — Matplotlib 3.4.2 documentation.</a:t>
            </a:r>
            <a:r>
              <a:rPr lang="en-US" sz="1600" dirty="0"/>
              <a:t> Available in: </a:t>
            </a:r>
            <a:r>
              <a:rPr lang="pt-BR" sz="1600" dirty="0">
                <a:hlinkClick r:id="rId4"/>
              </a:rPr>
              <a:t>https://matplotlib.org/</a:t>
            </a:r>
            <a:r>
              <a:rPr lang="pt-BR" sz="1600" dirty="0"/>
              <a:t>. Access in: 22 Jul.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Numpy. </a:t>
            </a:r>
            <a:r>
              <a:rPr lang="en-US" sz="1600" b="1" dirty="0"/>
              <a:t>NumPy Reference — NumPy v1.21 Manual. </a:t>
            </a:r>
            <a:r>
              <a:rPr lang="en-US" sz="1600" dirty="0"/>
              <a:t>Available in: </a:t>
            </a:r>
            <a:r>
              <a:rPr lang="pt-BR" sz="1600" dirty="0">
                <a:hlinkClick r:id="rId5"/>
              </a:rPr>
              <a:t>https://numpy.org/doc/stable/reference/</a:t>
            </a:r>
            <a:r>
              <a:rPr lang="pt-BR" sz="1600" dirty="0"/>
              <a:t>. Access in: 22 Jul.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NumFocus. </a:t>
            </a:r>
            <a:r>
              <a:rPr lang="en-US" sz="1600" b="1" dirty="0"/>
              <a:t>Pandas. </a:t>
            </a:r>
            <a:r>
              <a:rPr lang="en-US" sz="1600" dirty="0"/>
              <a:t>Available in: </a:t>
            </a:r>
            <a:r>
              <a:rPr lang="pt-BR" sz="1600" dirty="0">
                <a:hlinkClick r:id="rId6"/>
              </a:rPr>
              <a:t>https://pandas.pydata.org/</a:t>
            </a:r>
            <a:r>
              <a:rPr lang="pt-BR" sz="1600" dirty="0"/>
              <a:t>. Access in: 29 Jul. 2021.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Kaggle. </a:t>
            </a:r>
            <a:r>
              <a:rPr lang="pt-BR" sz="1600" b="1" dirty="0"/>
              <a:t>Iris Species. </a:t>
            </a:r>
            <a:r>
              <a:rPr lang="en-US" sz="1600" dirty="0"/>
              <a:t>Available in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https://www.kaggle.com/uciml/íris/</a:t>
            </a:r>
            <a:r>
              <a:rPr lang="pt-BR" sz="1600" dirty="0"/>
              <a:t>. Access in: 08 Aug. 2021.</a:t>
            </a:r>
            <a:endParaRPr lang="en-US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6647D1-3339-45B2-AA9D-E5D00F3DE2DD}"/>
              </a:ext>
            </a:extLst>
          </p:cNvPr>
          <p:cNvSpPr txBox="1"/>
          <p:nvPr/>
        </p:nvSpPr>
        <p:spPr>
          <a:xfrm>
            <a:off x="793439" y="4164618"/>
            <a:ext cx="4647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Eduardo Destefani Stefanato</a:t>
            </a:r>
            <a:r>
              <a:rPr lang="pt-BR" sz="1400" dirty="0"/>
              <a:t>¹</a:t>
            </a:r>
            <a:r>
              <a:rPr lang="pt-BR" sz="1400" b="1" dirty="0"/>
              <a:t>*</a:t>
            </a:r>
          </a:p>
          <a:p>
            <a:pPr algn="ctr"/>
            <a:r>
              <a:rPr lang="pt-BR" sz="1400" b="1" dirty="0"/>
              <a:t>Vitor Souza Premoli Pinto de Oliveira</a:t>
            </a:r>
            <a:r>
              <a:rPr lang="pt-BR" sz="1400" dirty="0"/>
              <a:t>¹*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¹Universidade Federal do Espírito Santo</a:t>
            </a:r>
          </a:p>
          <a:p>
            <a:pPr algn="ctr"/>
            <a:endParaRPr lang="pt-BR" sz="1400" dirty="0"/>
          </a:p>
          <a:p>
            <a:pPr algn="ctr"/>
            <a:r>
              <a:rPr lang="pt-BR" sz="1400" b="1" dirty="0"/>
              <a:t>Artificial Intelligence Applied to Images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2DEA65-530C-478B-950C-367319AEEA5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594D077-0595-43D9-9A08-F54B9A6BAE2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F3AA5D-8702-4D07-8CE4-DA9147ABC01D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0069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3D714-E540-4CAC-9CE1-02BF6641732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Intoduction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Sumary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37C9A9-07A7-4815-B31F-18830C1E9921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22523-EEA7-4975-8A08-FD5E87418B9C}"/>
              </a:ext>
            </a:extLst>
          </p:cNvPr>
          <p:cNvSpPr txBox="1"/>
          <p:nvPr/>
        </p:nvSpPr>
        <p:spPr>
          <a:xfrm>
            <a:off x="1178009" y="783981"/>
            <a:ext cx="9835978" cy="574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 ...............................................................................................................</a:t>
            </a: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3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extraction #1 ..............................................................................................................</a:t>
            </a:r>
            <a:r>
              <a:rPr lang="pt-BR" sz="1900" dirty="0">
                <a:ln w="0"/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pt-BR" sz="1900" dirty="0">
              <a:ln w="0"/>
              <a:solidFill>
                <a:schemeClr val="accent1"/>
              </a:solidFill>
            </a:endParaRPr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/>
              <a:t>What’s dataset and its purpose? .....................................................................................</a:t>
            </a:r>
            <a:r>
              <a:rPr lang="pt-BR" sz="1900" dirty="0">
                <a:hlinkClick r:id="rId3" action="ppaction://hlinksldjump"/>
              </a:rPr>
              <a:t>4</a:t>
            </a:r>
            <a:endParaRPr lang="pt-BR" sz="1900" dirty="0"/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I</a:t>
            </a:r>
            <a:r>
              <a:rPr lang="pt-BR" sz="1900" dirty="0"/>
              <a:t>ris flower </a:t>
            </a:r>
            <a:r>
              <a:rPr lang="pt-BR" sz="1900" dirty="0" err="1"/>
              <a:t>dataset</a:t>
            </a:r>
            <a:r>
              <a:rPr lang="pt-BR" sz="1900" dirty="0"/>
              <a:t> ...........................................................................................................</a:t>
            </a:r>
            <a:r>
              <a:rPr lang="pt-BR" sz="1900" dirty="0">
                <a:hlinkClick r:id="rId4" action="ppaction://hlinksldjump"/>
              </a:rPr>
              <a:t>5</a:t>
            </a:r>
            <a:endParaRPr lang="pt-BR" sz="1900" dirty="0"/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Basic statistics and variables correlation .…………………………………………………………………..</a:t>
            </a:r>
            <a:r>
              <a:rPr lang="en-US" sz="1900" dirty="0">
                <a:hlinkClick r:id="rId5" action="ppaction://hlinksldjump"/>
              </a:rPr>
              <a:t>6</a:t>
            </a:r>
            <a:endParaRPr lang="en-US" sz="1900" dirty="0"/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plot data ……………………………………………………………………………………………….……………………</a:t>
            </a:r>
            <a:r>
              <a:rPr lang="en-US" sz="1900" dirty="0">
                <a:hlinkClick r:id="rId6" action="ppaction://hlinksldjump"/>
              </a:rPr>
              <a:t>7</a:t>
            </a:r>
            <a:endParaRPr lang="en-US" sz="1900" dirty="0"/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Aggregation and transformation ..………………………………………………………….…………………..</a:t>
            </a:r>
            <a:r>
              <a:rPr lang="en-US" sz="1900" dirty="0">
                <a:hlinkClick r:id="rId7" action="ppaction://hlinksldjump"/>
              </a:rPr>
              <a:t>8</a:t>
            </a:r>
            <a:endParaRPr lang="en-US" sz="1900" dirty="0"/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Variables correlation ..…………………………………………………………………………………………….….</a:t>
            </a:r>
            <a:r>
              <a:rPr lang="en-US" sz="1900" dirty="0">
                <a:hlinkClick r:id="rId8" action="ppaction://hlinksldjump"/>
              </a:rPr>
              <a:t>9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.................................................................................................................</a:t>
            </a: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 action="ppaction://hlinksldjump"/>
              </a:rPr>
              <a:t>11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Predictive Model ..............................................…………………………………………………….…..</a:t>
            </a:r>
            <a:r>
              <a:rPr lang="en-US" sz="1900" dirty="0">
                <a:hlinkClick r:id="rId10" action="ppaction://hlinksldjump"/>
              </a:rPr>
              <a:t>12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 extraction #2 ...........................................................................................................</a:t>
            </a: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 action="ppaction://hlinksldjump"/>
              </a:rPr>
              <a:t>13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/>
              <a:t>Sum spot </a:t>
            </a:r>
            <a:r>
              <a:rPr lang="pt-BR" sz="1900" dirty="0" err="1"/>
              <a:t>dataset</a:t>
            </a:r>
            <a:r>
              <a:rPr lang="pt-BR" sz="1900" dirty="0"/>
              <a:t> ...........................................................................................................</a:t>
            </a:r>
            <a:r>
              <a:rPr lang="pt-BR" sz="1900" dirty="0">
                <a:hlinkClick r:id="rId12" action="ppaction://hlinksldjump"/>
              </a:rPr>
              <a:t>14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r>
              <a:rPr lang="pt-BR" sz="19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.....................................................................................................................................</a:t>
            </a:r>
            <a:r>
              <a:rPr lang="pt-BR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3" action="ppaction://hlinksldjump"/>
              </a:rPr>
              <a:t>16</a:t>
            </a:r>
            <a:endParaRPr lang="pt-BR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C61CD-C1A3-4F9A-A011-010372FBCA4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EB7524-194E-4591-BC79-42EC9DDE83A3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AE6AF5A-59D1-41AB-A7F9-FE406A6ADBFF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7707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DD443-B17D-4621-AFB3-B813022E32AD}"/>
              </a:ext>
            </a:extLst>
          </p:cNvPr>
          <p:cNvSpPr/>
          <p:nvPr/>
        </p:nvSpPr>
        <p:spPr>
          <a:xfrm>
            <a:off x="-3" y="2920753"/>
            <a:ext cx="6096000" cy="5082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EXPLORATORY DATA ANALYSIS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EAE86A-AC0A-44E9-A6FD-4C4A9BC7E272}"/>
              </a:ext>
            </a:extLst>
          </p:cNvPr>
          <p:cNvSpPr/>
          <p:nvPr/>
        </p:nvSpPr>
        <p:spPr>
          <a:xfrm>
            <a:off x="6096000" y="2920752"/>
            <a:ext cx="6096000" cy="508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extraction #1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B573CE-5917-4F7B-A087-573EA9FBE806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6457B-98E5-4595-832A-1AA0E690550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2A0A9F-896D-4F8C-8D95-E261F306581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5018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UiPath :: Convert JSON &amp;amp; CSV for UiPath Studio">
            <a:extLst>
              <a:ext uri="{FF2B5EF4-FFF2-40B4-BE49-F238E27FC236}">
                <a16:creationId xmlns:a16="http://schemas.microsoft.com/office/drawing/2014/main" id="{D5FA19A9-36FD-40AF-863E-B49BFE8C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71" y="2979595"/>
            <a:ext cx="3409354" cy="298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ow to Download Kaggle Datasets on Ubuntu | endtoend.ai">
            <a:extLst>
              <a:ext uri="{FF2B5EF4-FFF2-40B4-BE49-F238E27FC236}">
                <a16:creationId xmlns:a16="http://schemas.microsoft.com/office/drawing/2014/main" id="{F4B8759E-8C88-4E91-88E0-A2359B3AA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7" b="20493"/>
          <a:stretch/>
        </p:blipFill>
        <p:spPr bwMode="auto">
          <a:xfrm>
            <a:off x="6973498" y="4104236"/>
            <a:ext cx="4223887" cy="1788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What’s dataset and its purpose?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1556C7-79BF-4583-8D8A-FC2F0E5C2672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8D3D714-E540-4CAC-9CE1-02BF6641732C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37C9A9-07A7-4815-B31F-18830C1E9921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Dataset extraction #1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F6599D-8A44-4CFE-844D-9CFE0DDB34C5}"/>
              </a:ext>
            </a:extLst>
          </p:cNvPr>
          <p:cNvSpPr txBox="1"/>
          <p:nvPr/>
        </p:nvSpPr>
        <p:spPr>
          <a:xfrm>
            <a:off x="643262" y="1473328"/>
            <a:ext cx="4809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Dataset</a:t>
            </a:r>
            <a:r>
              <a:rPr lang="en-US" dirty="0"/>
              <a:t> is a set of tabular data that is represented in a spreadsheet format where the rows are the records of events and the columns are the characteristics of these events.</a:t>
            </a:r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F89CC8-D2CD-41B3-B41D-8198D43D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26" y="1443187"/>
            <a:ext cx="5407379" cy="2460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/>
              <a:t>Iris data set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i="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/>
              <a:t>The data set used consists of 50 samples from each of the three Iris species (Iris setosa, Iris virginica and Iris versicolor). Four features were measured in each sample: the length and width of the sepals and petals, in centimeters. As a reference we have extracted from a .csv file available in the Kaggle repository.</a:t>
            </a:r>
            <a:endParaRPr lang="pt-PT" altLang="pt-B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7" descr="Game of Thrones Datasets (xpost from /r/freefolk): datasets">
            <a:extLst>
              <a:ext uri="{FF2B5EF4-FFF2-40B4-BE49-F238E27FC236}">
                <a16:creationId xmlns:a16="http://schemas.microsoft.com/office/drawing/2014/main" id="{51922043-91EA-424A-8821-029E5E995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2" y="3404905"/>
            <a:ext cx="2132045" cy="21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BA960AB-5C15-4ADD-AF5F-E34B3B74148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4CAA9E-9647-4864-963E-40BBF09EF465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43D6D65-50FE-4FC3-AFCA-D9FECDD4B63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33170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CA770ABA-6B94-49FE-9B82-07DC336C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869475"/>
            <a:ext cx="9559847" cy="573590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pt-BR" dirty="0"/>
              <a:t>ris flower dataset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1556C7-79BF-4583-8D8A-FC2F0E5C2672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8D3D714-E540-4CAC-9CE1-02BF6641732C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37C9A9-07A7-4815-B31F-18830C1E9921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Dataset extraction #1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C22FF8E5-12B6-43C3-9516-4639A103B2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5202" y="4251846"/>
            <a:ext cx="5317595" cy="9374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rows being the samples and the columns being: Sepal length (cm), Sepal width (cm), Petal length (cm) and Petal width (cm).</a:t>
            </a:r>
            <a:endParaRPr kumimoji="0" lang="pt-PT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F34C2E-32CA-4E60-BCD8-1291FC23A392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70FCAF-28B1-4535-86EA-9A092282B40E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9CC41-F003-4000-B8F6-1CA19323F7B5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12557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5812755-8B66-45D6-B5B9-CEFA48C6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4" y="1128534"/>
            <a:ext cx="9602540" cy="297221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statistics and variables correlation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1556C7-79BF-4583-8D8A-FC2F0E5C2672}"/>
              </a:ext>
            </a:extLst>
          </p:cNvPr>
          <p:cNvGrpSpPr/>
          <p:nvPr/>
        </p:nvGrpSpPr>
        <p:grpSpPr>
          <a:xfrm>
            <a:off x="1" y="2747"/>
            <a:ext cx="12191999" cy="390617"/>
            <a:chOff x="1" y="2747"/>
            <a:chExt cx="12191999" cy="39061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8D3D714-E540-4CAC-9CE1-02BF6641732C}"/>
                </a:ext>
              </a:extLst>
            </p:cNvPr>
            <p:cNvSpPr/>
            <p:nvPr/>
          </p:nvSpPr>
          <p:spPr>
            <a:xfrm>
              <a:off x="1" y="2747"/>
              <a:ext cx="6096000" cy="3906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Data Analysis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37C9A9-07A7-4815-B31F-18830C1E9921}"/>
                </a:ext>
              </a:extLst>
            </p:cNvPr>
            <p:cNvSpPr/>
            <p:nvPr/>
          </p:nvSpPr>
          <p:spPr>
            <a:xfrm>
              <a:off x="6096000" y="2747"/>
              <a:ext cx="6096000" cy="3906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Dataset extraction #1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C22FF8E5-12B6-43C3-9516-4639A103B2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5997" y="2259881"/>
            <a:ext cx="5317595" cy="521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basic statistics of the dataset primitive, such as mean, standard deviation, and quartile.</a:t>
            </a:r>
            <a:endParaRPr kumimoji="0" lang="pt-PT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C6B648-D68A-4B1B-BBED-6B5C3332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4" y="4353869"/>
            <a:ext cx="9583487" cy="192431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F356884-14E3-44FE-BEC9-8A78D59E35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5998" y="5215859"/>
            <a:ext cx="5317595" cy="521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between the parameters of each species in the dataset.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9DABAF-041F-4315-A355-159B6CE9BD4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6415F2-3E0B-4638-99E2-2DCF4B16E954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7B822F-6CC2-4BE2-A4D2-9C1C07DD23CA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</p:spTree>
    <p:extLst>
      <p:ext uri="{BB962C8B-B14F-4D97-AF65-F5344CB8AC3E}">
        <p14:creationId xmlns:p14="http://schemas.microsoft.com/office/powerpoint/2010/main" val="152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A1815100-259C-4FFF-BCD3-EF91B899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7" y="5141814"/>
            <a:ext cx="9602540" cy="56205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data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0F2A69-FF5C-44FE-9FE5-90CDD40F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1" y="898252"/>
            <a:ext cx="9621593" cy="388674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CB5D1F8-D1A9-4CED-9881-59809153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898252"/>
            <a:ext cx="5792930" cy="530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08750AF-E7A5-49F7-8D87-0ADC6FA2D3FF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F5A054D-83BA-4602-9146-ED44C464623A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FC16451-A9A4-4BD8-8A3C-A7BFACE745D1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476A996-B552-49CA-945B-1378CFAF805F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525002A-F8FA-4F1C-AEA6-955C7EECB0CC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#1</a:t>
            </a:r>
          </a:p>
        </p:txBody>
      </p:sp>
    </p:spTree>
    <p:extLst>
      <p:ext uri="{BB962C8B-B14F-4D97-AF65-F5344CB8AC3E}">
        <p14:creationId xmlns:p14="http://schemas.microsoft.com/office/powerpoint/2010/main" val="260587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and transformation  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109122-EEFB-42CC-9E9E-D786DBA3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" y="936858"/>
            <a:ext cx="9554908" cy="2010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7997A6-C0A4-4525-82C1-845F48C0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3"/>
          <a:stretch/>
        </p:blipFill>
        <p:spPr bwMode="auto">
          <a:xfrm>
            <a:off x="5805481" y="1647012"/>
            <a:ext cx="6016711" cy="49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C63CEC-7C7F-4D27-A99F-58AE9F003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" t="843" r="798" b="49957"/>
          <a:stretch/>
        </p:blipFill>
        <p:spPr>
          <a:xfrm>
            <a:off x="977926" y="3177539"/>
            <a:ext cx="4218914" cy="307933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F715EC3-D328-43A7-B259-07F140EB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9" r="2807" b="2527"/>
          <a:stretch/>
        </p:blipFill>
        <p:spPr>
          <a:xfrm>
            <a:off x="910590" y="3117053"/>
            <a:ext cx="4218914" cy="3417097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EBF80F1-4A35-4632-8DC3-5CD30AC9D173}"/>
              </a:ext>
            </a:extLst>
          </p:cNvPr>
          <p:cNvSpPr/>
          <p:nvPr/>
        </p:nvSpPr>
        <p:spPr>
          <a:xfrm>
            <a:off x="688623" y="3061312"/>
            <a:ext cx="4190412" cy="240938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CEDB2077-CD51-4209-8C1F-E3EF7AC48DBF}"/>
              </a:ext>
            </a:extLst>
          </p:cNvPr>
          <p:cNvCxnSpPr>
            <a:stCxn id="14" idx="3"/>
            <a:endCxn id="4100" idx="1"/>
          </p:cNvCxnSpPr>
          <p:nvPr/>
        </p:nvCxnSpPr>
        <p:spPr>
          <a:xfrm flipV="1">
            <a:off x="4879035" y="4134877"/>
            <a:ext cx="926446" cy="131127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940E84D-863D-4FB4-B95D-36EBC8BE62B4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32207C-FAEC-49E7-BAFE-A9A284853EAB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951C2B-4DB0-4108-882E-3ACACC8BD94C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9D170D-E8D1-404F-A49F-75D42CD8760C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046A647-D0DA-4508-B904-EC21DC787127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#1</a:t>
            </a:r>
          </a:p>
        </p:txBody>
      </p:sp>
    </p:spTree>
    <p:extLst>
      <p:ext uri="{BB962C8B-B14F-4D97-AF65-F5344CB8AC3E}">
        <p14:creationId xmlns:p14="http://schemas.microsoft.com/office/powerpoint/2010/main" val="14187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E3C166D-F066-4D90-9127-03738AEF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0" y="950638"/>
            <a:ext cx="9545382" cy="20005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6CB65EF-44AA-46B3-8BE4-D243CD041401}"/>
              </a:ext>
            </a:extLst>
          </p:cNvPr>
          <p:cNvSpPr/>
          <p:nvPr/>
        </p:nvSpPr>
        <p:spPr>
          <a:xfrm>
            <a:off x="3" y="393364"/>
            <a:ext cx="12191997" cy="3906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 correlation</a:t>
            </a:r>
            <a:endParaRPr lang="pt-B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87997A6-C0A4-4525-82C1-845F48C0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2" t="-860" b="-1839"/>
          <a:stretch/>
        </p:blipFill>
        <p:spPr bwMode="auto">
          <a:xfrm>
            <a:off x="6372069" y="1512711"/>
            <a:ext cx="5543861" cy="51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C63CEC-7C7F-4D27-A99F-58AE9F003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" t="846" r="1555" b="49957"/>
          <a:stretch/>
        </p:blipFill>
        <p:spPr>
          <a:xfrm>
            <a:off x="973991" y="3177727"/>
            <a:ext cx="4190413" cy="307914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F715EC3-D328-43A7-B259-07F140EB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1" r="2807" b="2563"/>
          <a:stretch/>
        </p:blipFill>
        <p:spPr>
          <a:xfrm>
            <a:off x="909320" y="3117053"/>
            <a:ext cx="4220184" cy="3415827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EBF80F1-4A35-4632-8DC3-5CD30AC9D173}"/>
              </a:ext>
            </a:extLst>
          </p:cNvPr>
          <p:cNvSpPr/>
          <p:nvPr/>
        </p:nvSpPr>
        <p:spPr>
          <a:xfrm>
            <a:off x="842655" y="5510799"/>
            <a:ext cx="4190412" cy="7588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CEDB2077-CD51-4209-8C1F-E3EF7AC48DBF}"/>
              </a:ext>
            </a:extLst>
          </p:cNvPr>
          <p:cNvCxnSpPr>
            <a:cxnSpLocks/>
            <a:stCxn id="14" idx="3"/>
            <a:endCxn id="4100" idx="1"/>
          </p:cNvCxnSpPr>
          <p:nvPr/>
        </p:nvCxnSpPr>
        <p:spPr>
          <a:xfrm flipV="1">
            <a:off x="5033067" y="4067727"/>
            <a:ext cx="1339002" cy="182250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5E04496-B75C-42FD-A4F0-EC99BCCEFD63}"/>
              </a:ext>
            </a:extLst>
          </p:cNvPr>
          <p:cNvSpPr/>
          <p:nvPr/>
        </p:nvSpPr>
        <p:spPr>
          <a:xfrm>
            <a:off x="0" y="6622742"/>
            <a:ext cx="4036379" cy="2433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Universidade Federal do Espírito Santo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85FD03-A20F-4D20-9990-A4ED279B323F}"/>
              </a:ext>
            </a:extLst>
          </p:cNvPr>
          <p:cNvSpPr/>
          <p:nvPr/>
        </p:nvSpPr>
        <p:spPr>
          <a:xfrm>
            <a:off x="4036379" y="6622742"/>
            <a:ext cx="4119239" cy="243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Artificial Intelligence Applied to Images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986252-E112-41D6-A591-019C80CB0031}"/>
              </a:ext>
            </a:extLst>
          </p:cNvPr>
          <p:cNvSpPr/>
          <p:nvPr/>
        </p:nvSpPr>
        <p:spPr>
          <a:xfrm>
            <a:off x="8155618" y="6622742"/>
            <a:ext cx="4036379" cy="243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Deep ANNs applied to images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D09FE39-5C85-4077-A531-B6604946B97F}"/>
              </a:ext>
            </a:extLst>
          </p:cNvPr>
          <p:cNvSpPr/>
          <p:nvPr/>
        </p:nvSpPr>
        <p:spPr>
          <a:xfrm>
            <a:off x="1" y="2747"/>
            <a:ext cx="6096000" cy="39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4EF00A-2132-492D-B96B-A3DD42917D14}"/>
              </a:ext>
            </a:extLst>
          </p:cNvPr>
          <p:cNvSpPr/>
          <p:nvPr/>
        </p:nvSpPr>
        <p:spPr>
          <a:xfrm>
            <a:off x="6096000" y="2747"/>
            <a:ext cx="6096000" cy="390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 extraction #1</a:t>
            </a:r>
          </a:p>
        </p:txBody>
      </p:sp>
    </p:spTree>
    <p:extLst>
      <p:ext uri="{BB962C8B-B14F-4D97-AF65-F5344CB8AC3E}">
        <p14:creationId xmlns:p14="http://schemas.microsoft.com/office/powerpoint/2010/main" val="393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878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inherit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Destefani Stefanato</dc:creator>
  <cp:lastModifiedBy>Vitor Souza</cp:lastModifiedBy>
  <cp:revision>578</cp:revision>
  <dcterms:created xsi:type="dcterms:W3CDTF">2020-02-14T12:16:32Z</dcterms:created>
  <dcterms:modified xsi:type="dcterms:W3CDTF">2021-08-10T20:02:04Z</dcterms:modified>
</cp:coreProperties>
</file>