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10" r:id="rId3"/>
    <p:sldId id="328" r:id="rId4"/>
    <p:sldId id="318" r:id="rId5"/>
    <p:sldId id="326" r:id="rId6"/>
    <p:sldId id="322" r:id="rId7"/>
    <p:sldId id="320" r:id="rId8"/>
    <p:sldId id="349" r:id="rId9"/>
    <p:sldId id="325" r:id="rId10"/>
    <p:sldId id="340" r:id="rId11"/>
    <p:sldId id="332" r:id="rId12"/>
    <p:sldId id="345" r:id="rId13"/>
    <p:sldId id="333" r:id="rId14"/>
    <p:sldId id="338" r:id="rId15"/>
    <p:sldId id="337" r:id="rId16"/>
    <p:sldId id="327" r:id="rId17"/>
    <p:sldId id="331" r:id="rId18"/>
    <p:sldId id="344" r:id="rId19"/>
    <p:sldId id="348" r:id="rId20"/>
    <p:sldId id="347" r:id="rId21"/>
    <p:sldId id="260" r:id="rId2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tor Souza" initials="VS" lastIdx="21" clrIdx="0">
    <p:extLst>
      <p:ext uri="{19B8F6BF-5375-455C-9EA6-DF929625EA0E}">
        <p15:presenceInfo xmlns:p15="http://schemas.microsoft.com/office/powerpoint/2012/main" userId="270af20de8839729" providerId="Windows Live"/>
      </p:ext>
    </p:extLst>
  </p:cmAuthor>
  <p:cmAuthor id="2" name="Eduardo Destefani Stefanato" initials="EDS" lastIdx="2" clrIdx="1">
    <p:extLst>
      <p:ext uri="{19B8F6BF-5375-455C-9EA6-DF929625EA0E}">
        <p15:presenceInfo xmlns:p15="http://schemas.microsoft.com/office/powerpoint/2012/main" userId="0278201ed03d398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CAFF"/>
    <a:srgbClr val="99FFCC"/>
    <a:srgbClr val="F7F7F7"/>
    <a:srgbClr val="FFFFFF"/>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Estilo Claro 1 - Ênfas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EC20E35-A176-4012-BC5E-935CFFF8708E}" styleName="Estilo Mé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526" autoAdjust="0"/>
    <p:restoredTop sz="94660"/>
  </p:normalViewPr>
  <p:slideViewPr>
    <p:cSldViewPr snapToGrid="0">
      <p:cViewPr varScale="1">
        <p:scale>
          <a:sx n="90" d="100"/>
          <a:sy n="90" d="100"/>
        </p:scale>
        <p:origin x="168"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D31022-55B7-4855-8879-41F9667A82FF}" type="datetimeFigureOut">
              <a:rPr lang="pt-BR" smtClean="0"/>
              <a:t>17/08/2021</a:t>
            </a:fld>
            <a:endParaRPr lang="pt-BR" dirty="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6EAD10-15BB-4709-8BCC-48F70624A2FB}" type="slidenum">
              <a:rPr lang="pt-BR" smtClean="0"/>
              <a:t>‹nº›</a:t>
            </a:fld>
            <a:endParaRPr lang="pt-BR" dirty="0"/>
          </a:p>
        </p:txBody>
      </p:sp>
    </p:spTree>
    <p:extLst>
      <p:ext uri="{BB962C8B-B14F-4D97-AF65-F5344CB8AC3E}">
        <p14:creationId xmlns:p14="http://schemas.microsoft.com/office/powerpoint/2010/main" val="2944863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0374C8-76ED-4584-B0E0-8D1F17AE7BBD}"/>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949F6F5C-BEA1-4DB9-87DF-DC95B3311F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2D44B841-2E81-4736-901E-20A7B0BE402E}"/>
              </a:ext>
            </a:extLst>
          </p:cNvPr>
          <p:cNvSpPr>
            <a:spLocks noGrp="1"/>
          </p:cNvSpPr>
          <p:nvPr>
            <p:ph type="dt" sz="half" idx="10"/>
          </p:nvPr>
        </p:nvSpPr>
        <p:spPr/>
        <p:txBody>
          <a:bodyPr/>
          <a:lstStyle/>
          <a:p>
            <a:fld id="{6004336D-0FF9-4DB4-AEDB-624FB647E776}" type="datetimeFigureOut">
              <a:rPr lang="pt-BR" smtClean="0"/>
              <a:t>17/08/2021</a:t>
            </a:fld>
            <a:endParaRPr lang="pt-BR" dirty="0"/>
          </a:p>
        </p:txBody>
      </p:sp>
      <p:sp>
        <p:nvSpPr>
          <p:cNvPr id="5" name="Espaço Reservado para Rodapé 4">
            <a:extLst>
              <a:ext uri="{FF2B5EF4-FFF2-40B4-BE49-F238E27FC236}">
                <a16:creationId xmlns:a16="http://schemas.microsoft.com/office/drawing/2014/main" id="{6192DFDA-B451-43B1-BDA7-416ADFA19AE2}"/>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2FAFE7B9-FB09-43A8-8BC8-E13CA5250851}"/>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25519719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4ADD1F-56EC-4344-8CD4-20A000800252}"/>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C3315C19-AA5F-4835-8ACD-5F87956EEEC1}"/>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DBD176B-4F48-4D83-BDF9-4D75DCDB4430}"/>
              </a:ext>
            </a:extLst>
          </p:cNvPr>
          <p:cNvSpPr>
            <a:spLocks noGrp="1"/>
          </p:cNvSpPr>
          <p:nvPr>
            <p:ph type="dt" sz="half" idx="10"/>
          </p:nvPr>
        </p:nvSpPr>
        <p:spPr/>
        <p:txBody>
          <a:bodyPr/>
          <a:lstStyle/>
          <a:p>
            <a:fld id="{6004336D-0FF9-4DB4-AEDB-624FB647E776}" type="datetimeFigureOut">
              <a:rPr lang="pt-BR" smtClean="0"/>
              <a:t>17/08/2021</a:t>
            </a:fld>
            <a:endParaRPr lang="pt-BR" dirty="0"/>
          </a:p>
        </p:txBody>
      </p:sp>
      <p:sp>
        <p:nvSpPr>
          <p:cNvPr id="5" name="Espaço Reservado para Rodapé 4">
            <a:extLst>
              <a:ext uri="{FF2B5EF4-FFF2-40B4-BE49-F238E27FC236}">
                <a16:creationId xmlns:a16="http://schemas.microsoft.com/office/drawing/2014/main" id="{73678050-D06B-484D-A2A6-EA1DA8B45E65}"/>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906B861F-277D-424D-820C-5BA051E42906}"/>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15606622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53D4409-8C07-414A-9555-7DD2AF120260}"/>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044DC34D-1ED5-48C1-A8CE-127C5168FC6C}"/>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0652DE6-5796-4CBD-9863-CE0EB295095A}"/>
              </a:ext>
            </a:extLst>
          </p:cNvPr>
          <p:cNvSpPr>
            <a:spLocks noGrp="1"/>
          </p:cNvSpPr>
          <p:nvPr>
            <p:ph type="dt" sz="half" idx="10"/>
          </p:nvPr>
        </p:nvSpPr>
        <p:spPr/>
        <p:txBody>
          <a:bodyPr/>
          <a:lstStyle/>
          <a:p>
            <a:fld id="{6004336D-0FF9-4DB4-AEDB-624FB647E776}" type="datetimeFigureOut">
              <a:rPr lang="pt-BR" smtClean="0"/>
              <a:t>17/08/2021</a:t>
            </a:fld>
            <a:endParaRPr lang="pt-BR" dirty="0"/>
          </a:p>
        </p:txBody>
      </p:sp>
      <p:sp>
        <p:nvSpPr>
          <p:cNvPr id="5" name="Espaço Reservado para Rodapé 4">
            <a:extLst>
              <a:ext uri="{FF2B5EF4-FFF2-40B4-BE49-F238E27FC236}">
                <a16:creationId xmlns:a16="http://schemas.microsoft.com/office/drawing/2014/main" id="{6353D7EB-A790-43EF-B370-5EC76AFF5027}"/>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28714268-886A-47A7-BCD7-BCEF05704EC0}"/>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9860794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9386AD-623B-4EBA-8BFD-45E419ED044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F0F9D1A-241C-431E-90A3-C1E6E5827909}"/>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54DC051-8D87-42A8-A5ED-FF17DD61860D}"/>
              </a:ext>
            </a:extLst>
          </p:cNvPr>
          <p:cNvSpPr>
            <a:spLocks noGrp="1"/>
          </p:cNvSpPr>
          <p:nvPr>
            <p:ph type="dt" sz="half" idx="10"/>
          </p:nvPr>
        </p:nvSpPr>
        <p:spPr/>
        <p:txBody>
          <a:bodyPr/>
          <a:lstStyle/>
          <a:p>
            <a:fld id="{6004336D-0FF9-4DB4-AEDB-624FB647E776}" type="datetimeFigureOut">
              <a:rPr lang="pt-BR" smtClean="0"/>
              <a:t>17/08/2021</a:t>
            </a:fld>
            <a:endParaRPr lang="pt-BR" dirty="0"/>
          </a:p>
        </p:txBody>
      </p:sp>
      <p:sp>
        <p:nvSpPr>
          <p:cNvPr id="5" name="Espaço Reservado para Rodapé 4">
            <a:extLst>
              <a:ext uri="{FF2B5EF4-FFF2-40B4-BE49-F238E27FC236}">
                <a16:creationId xmlns:a16="http://schemas.microsoft.com/office/drawing/2014/main" id="{7E006AB2-FB52-47B6-8D80-914747B9C321}"/>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061CC451-05C0-494E-9FAB-86379B914F42}"/>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37277262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854A81-ED86-4B9B-8429-178963A166CC}"/>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028DEF8A-674C-4753-9B04-B78AF1211B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E76D6B80-DB30-426C-B02A-DBC3AF468D41}"/>
              </a:ext>
            </a:extLst>
          </p:cNvPr>
          <p:cNvSpPr>
            <a:spLocks noGrp="1"/>
          </p:cNvSpPr>
          <p:nvPr>
            <p:ph type="dt" sz="half" idx="10"/>
          </p:nvPr>
        </p:nvSpPr>
        <p:spPr/>
        <p:txBody>
          <a:bodyPr/>
          <a:lstStyle/>
          <a:p>
            <a:fld id="{6004336D-0FF9-4DB4-AEDB-624FB647E776}" type="datetimeFigureOut">
              <a:rPr lang="pt-BR" smtClean="0"/>
              <a:t>17/08/2021</a:t>
            </a:fld>
            <a:endParaRPr lang="pt-BR" dirty="0"/>
          </a:p>
        </p:txBody>
      </p:sp>
      <p:sp>
        <p:nvSpPr>
          <p:cNvPr id="5" name="Espaço Reservado para Rodapé 4">
            <a:extLst>
              <a:ext uri="{FF2B5EF4-FFF2-40B4-BE49-F238E27FC236}">
                <a16:creationId xmlns:a16="http://schemas.microsoft.com/office/drawing/2014/main" id="{41F61315-4151-4A96-B761-1903F94F4FD1}"/>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11AD350E-6507-455C-8A7B-45270AD2E526}"/>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407181338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F50637-5A57-488B-9047-E15BA076FF91}"/>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63DBE4BC-E5B0-46E1-8A71-B62C9E4F4792}"/>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07975662-7B8B-4E43-BE69-8FFC23824944}"/>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5E9C1372-8A50-4316-BA54-FB0146323FB9}"/>
              </a:ext>
            </a:extLst>
          </p:cNvPr>
          <p:cNvSpPr>
            <a:spLocks noGrp="1"/>
          </p:cNvSpPr>
          <p:nvPr>
            <p:ph type="dt" sz="half" idx="10"/>
          </p:nvPr>
        </p:nvSpPr>
        <p:spPr/>
        <p:txBody>
          <a:bodyPr/>
          <a:lstStyle/>
          <a:p>
            <a:fld id="{6004336D-0FF9-4DB4-AEDB-624FB647E776}" type="datetimeFigureOut">
              <a:rPr lang="pt-BR" smtClean="0"/>
              <a:t>17/08/2021</a:t>
            </a:fld>
            <a:endParaRPr lang="pt-BR" dirty="0"/>
          </a:p>
        </p:txBody>
      </p:sp>
      <p:sp>
        <p:nvSpPr>
          <p:cNvPr id="6" name="Espaço Reservado para Rodapé 5">
            <a:extLst>
              <a:ext uri="{FF2B5EF4-FFF2-40B4-BE49-F238E27FC236}">
                <a16:creationId xmlns:a16="http://schemas.microsoft.com/office/drawing/2014/main" id="{530E509F-0361-464C-9DFD-2A517649975A}"/>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64F06A6A-F986-4C13-918F-CD16EFC6679E}"/>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8526463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E95B6E-9E12-42AF-8290-3A94B7AB7B82}"/>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6EB86987-F45D-4EFA-9471-09D462AAD2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9B9C5CBA-8B8C-41B1-9B59-E9887AFC001D}"/>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771C4994-E4B5-450A-B405-35B8CBFBB1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107EE5AB-E5B6-4BEE-BB10-7C83840BE292}"/>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02E004EB-FF7F-4CA2-8F27-368E6A8C4420}"/>
              </a:ext>
            </a:extLst>
          </p:cNvPr>
          <p:cNvSpPr>
            <a:spLocks noGrp="1"/>
          </p:cNvSpPr>
          <p:nvPr>
            <p:ph type="dt" sz="half" idx="10"/>
          </p:nvPr>
        </p:nvSpPr>
        <p:spPr/>
        <p:txBody>
          <a:bodyPr/>
          <a:lstStyle/>
          <a:p>
            <a:fld id="{6004336D-0FF9-4DB4-AEDB-624FB647E776}" type="datetimeFigureOut">
              <a:rPr lang="pt-BR" smtClean="0"/>
              <a:t>17/08/2021</a:t>
            </a:fld>
            <a:endParaRPr lang="pt-BR" dirty="0"/>
          </a:p>
        </p:txBody>
      </p:sp>
      <p:sp>
        <p:nvSpPr>
          <p:cNvPr id="8" name="Espaço Reservado para Rodapé 7">
            <a:extLst>
              <a:ext uri="{FF2B5EF4-FFF2-40B4-BE49-F238E27FC236}">
                <a16:creationId xmlns:a16="http://schemas.microsoft.com/office/drawing/2014/main" id="{D6F146BD-BA8A-49FA-8599-41EB5465D7AC}"/>
              </a:ext>
            </a:extLst>
          </p:cNvPr>
          <p:cNvSpPr>
            <a:spLocks noGrp="1"/>
          </p:cNvSpPr>
          <p:nvPr>
            <p:ph type="ftr" sz="quarter" idx="11"/>
          </p:nvPr>
        </p:nvSpPr>
        <p:spPr/>
        <p:txBody>
          <a:bodyPr/>
          <a:lstStyle/>
          <a:p>
            <a:endParaRPr lang="pt-BR" dirty="0"/>
          </a:p>
        </p:txBody>
      </p:sp>
      <p:sp>
        <p:nvSpPr>
          <p:cNvPr id="9" name="Espaço Reservado para Número de Slide 8">
            <a:extLst>
              <a:ext uri="{FF2B5EF4-FFF2-40B4-BE49-F238E27FC236}">
                <a16:creationId xmlns:a16="http://schemas.microsoft.com/office/drawing/2014/main" id="{82EDD1C9-0004-4060-8FDE-622117CF5269}"/>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42136971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1A208D-6853-4296-9604-0E5B882D1E0C}"/>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E0753767-77E1-4921-B07C-25A79EFCEA50}"/>
              </a:ext>
            </a:extLst>
          </p:cNvPr>
          <p:cNvSpPr>
            <a:spLocks noGrp="1"/>
          </p:cNvSpPr>
          <p:nvPr>
            <p:ph type="dt" sz="half" idx="10"/>
          </p:nvPr>
        </p:nvSpPr>
        <p:spPr/>
        <p:txBody>
          <a:bodyPr/>
          <a:lstStyle/>
          <a:p>
            <a:fld id="{6004336D-0FF9-4DB4-AEDB-624FB647E776}" type="datetimeFigureOut">
              <a:rPr lang="pt-BR" smtClean="0"/>
              <a:t>17/08/2021</a:t>
            </a:fld>
            <a:endParaRPr lang="pt-BR" dirty="0"/>
          </a:p>
        </p:txBody>
      </p:sp>
      <p:sp>
        <p:nvSpPr>
          <p:cNvPr id="4" name="Espaço Reservado para Rodapé 3">
            <a:extLst>
              <a:ext uri="{FF2B5EF4-FFF2-40B4-BE49-F238E27FC236}">
                <a16:creationId xmlns:a16="http://schemas.microsoft.com/office/drawing/2014/main" id="{0B43A0F3-0D46-4A03-938F-2F78B2ADC74E}"/>
              </a:ext>
            </a:extLst>
          </p:cNvPr>
          <p:cNvSpPr>
            <a:spLocks noGrp="1"/>
          </p:cNvSpPr>
          <p:nvPr>
            <p:ph type="ftr" sz="quarter" idx="11"/>
          </p:nvPr>
        </p:nvSpPr>
        <p:spPr/>
        <p:txBody>
          <a:bodyPr/>
          <a:lstStyle/>
          <a:p>
            <a:endParaRPr lang="pt-BR" dirty="0"/>
          </a:p>
        </p:txBody>
      </p:sp>
      <p:sp>
        <p:nvSpPr>
          <p:cNvPr id="5" name="Espaço Reservado para Número de Slide 4">
            <a:extLst>
              <a:ext uri="{FF2B5EF4-FFF2-40B4-BE49-F238E27FC236}">
                <a16:creationId xmlns:a16="http://schemas.microsoft.com/office/drawing/2014/main" id="{F1EDA165-095B-49DB-B293-C09E2E4275AE}"/>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39610902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E3E6761C-B0EA-4C78-8337-236ED469BEAC}"/>
              </a:ext>
            </a:extLst>
          </p:cNvPr>
          <p:cNvSpPr>
            <a:spLocks noGrp="1"/>
          </p:cNvSpPr>
          <p:nvPr>
            <p:ph type="dt" sz="half" idx="10"/>
          </p:nvPr>
        </p:nvSpPr>
        <p:spPr/>
        <p:txBody>
          <a:bodyPr/>
          <a:lstStyle/>
          <a:p>
            <a:fld id="{6004336D-0FF9-4DB4-AEDB-624FB647E776}" type="datetimeFigureOut">
              <a:rPr lang="pt-BR" smtClean="0"/>
              <a:t>17/08/2021</a:t>
            </a:fld>
            <a:endParaRPr lang="pt-BR" dirty="0"/>
          </a:p>
        </p:txBody>
      </p:sp>
      <p:sp>
        <p:nvSpPr>
          <p:cNvPr id="3" name="Espaço Reservado para Rodapé 2">
            <a:extLst>
              <a:ext uri="{FF2B5EF4-FFF2-40B4-BE49-F238E27FC236}">
                <a16:creationId xmlns:a16="http://schemas.microsoft.com/office/drawing/2014/main" id="{C96418A8-264D-46AB-8F3C-75B544E87622}"/>
              </a:ext>
            </a:extLst>
          </p:cNvPr>
          <p:cNvSpPr>
            <a:spLocks noGrp="1"/>
          </p:cNvSpPr>
          <p:nvPr>
            <p:ph type="ftr" sz="quarter" idx="1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BFF6B5BC-98F7-42D5-8EE9-5E022AE359B3}"/>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33996346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EAF7B5-CC3F-4999-AFE9-6403416DBD0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B7F0F07B-F6D2-40A0-AF91-934DBCBC9B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B60D455D-EA70-4529-9BA3-C0C538E300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4A489AE-BE42-4769-9593-AB4F946B4789}"/>
              </a:ext>
            </a:extLst>
          </p:cNvPr>
          <p:cNvSpPr>
            <a:spLocks noGrp="1"/>
          </p:cNvSpPr>
          <p:nvPr>
            <p:ph type="dt" sz="half" idx="10"/>
          </p:nvPr>
        </p:nvSpPr>
        <p:spPr/>
        <p:txBody>
          <a:bodyPr/>
          <a:lstStyle/>
          <a:p>
            <a:fld id="{6004336D-0FF9-4DB4-AEDB-624FB647E776}" type="datetimeFigureOut">
              <a:rPr lang="pt-BR" smtClean="0"/>
              <a:t>17/08/2021</a:t>
            </a:fld>
            <a:endParaRPr lang="pt-BR" dirty="0"/>
          </a:p>
        </p:txBody>
      </p:sp>
      <p:sp>
        <p:nvSpPr>
          <p:cNvPr id="6" name="Espaço Reservado para Rodapé 5">
            <a:extLst>
              <a:ext uri="{FF2B5EF4-FFF2-40B4-BE49-F238E27FC236}">
                <a16:creationId xmlns:a16="http://schemas.microsoft.com/office/drawing/2014/main" id="{2C0D065D-B670-4E3B-A40A-9CD8809D20EE}"/>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6B8EE014-AAD7-438F-B123-7556EDE8C455}"/>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35483889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9ED439-9512-447C-ACAE-58197C2AD3ED}"/>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EA342FEC-BDD1-4282-AF9F-92C23CC891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a:extLst>
              <a:ext uri="{FF2B5EF4-FFF2-40B4-BE49-F238E27FC236}">
                <a16:creationId xmlns:a16="http://schemas.microsoft.com/office/drawing/2014/main" id="{24C76C84-54CE-4A09-9925-CD99AAB9E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546D4837-DF6B-406D-BEF3-22370512610D}"/>
              </a:ext>
            </a:extLst>
          </p:cNvPr>
          <p:cNvSpPr>
            <a:spLocks noGrp="1"/>
          </p:cNvSpPr>
          <p:nvPr>
            <p:ph type="dt" sz="half" idx="10"/>
          </p:nvPr>
        </p:nvSpPr>
        <p:spPr/>
        <p:txBody>
          <a:bodyPr/>
          <a:lstStyle/>
          <a:p>
            <a:fld id="{6004336D-0FF9-4DB4-AEDB-624FB647E776}" type="datetimeFigureOut">
              <a:rPr lang="pt-BR" smtClean="0"/>
              <a:t>17/08/2021</a:t>
            </a:fld>
            <a:endParaRPr lang="pt-BR" dirty="0"/>
          </a:p>
        </p:txBody>
      </p:sp>
      <p:sp>
        <p:nvSpPr>
          <p:cNvPr id="6" name="Espaço Reservado para Rodapé 5">
            <a:extLst>
              <a:ext uri="{FF2B5EF4-FFF2-40B4-BE49-F238E27FC236}">
                <a16:creationId xmlns:a16="http://schemas.microsoft.com/office/drawing/2014/main" id="{F29631CA-289F-4379-A3FC-A91FA69C8FC5}"/>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4D2D20C2-4B69-4B4F-9434-9927E8F35CAF}"/>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34659597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D4690030-DDE5-4170-AE79-602E12BF48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057788A9-FB6D-4A81-9209-37F81EBBCC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16E0F7F-5B96-477A-B7A1-139B4C7A77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04336D-0FF9-4DB4-AEDB-624FB647E776}" type="datetimeFigureOut">
              <a:rPr lang="pt-BR" smtClean="0"/>
              <a:t>17/08/2021</a:t>
            </a:fld>
            <a:endParaRPr lang="pt-BR" dirty="0"/>
          </a:p>
        </p:txBody>
      </p:sp>
      <p:sp>
        <p:nvSpPr>
          <p:cNvPr id="5" name="Espaço Reservado para Rodapé 4">
            <a:extLst>
              <a:ext uri="{FF2B5EF4-FFF2-40B4-BE49-F238E27FC236}">
                <a16:creationId xmlns:a16="http://schemas.microsoft.com/office/drawing/2014/main" id="{854263E9-A3D3-4DB2-9AA8-12F9ECF313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Espaço Reservado para Número de Slide 5">
            <a:extLst>
              <a:ext uri="{FF2B5EF4-FFF2-40B4-BE49-F238E27FC236}">
                <a16:creationId xmlns:a16="http://schemas.microsoft.com/office/drawing/2014/main" id="{9BBB1BA8-9AAD-4EDE-9C24-F58AFB882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DDA4AA-2C28-4C69-ACE4-1A76EF344B99}" type="slidenum">
              <a:rPr lang="pt-BR" smtClean="0"/>
              <a:t>‹nº›</a:t>
            </a:fld>
            <a:endParaRPr lang="pt-BR" dirty="0"/>
          </a:p>
        </p:txBody>
      </p:sp>
    </p:spTree>
    <p:extLst>
      <p:ext uri="{BB962C8B-B14F-4D97-AF65-F5344CB8AC3E}">
        <p14:creationId xmlns:p14="http://schemas.microsoft.com/office/powerpoint/2010/main" val="1625988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0.png"/><Relationship Id="rId7" Type="http://schemas.openxmlformats.org/officeDocument/2006/relationships/image" Target="../media/image22.png"/><Relationship Id="rId2" Type="http://schemas.openxmlformats.org/officeDocument/2006/relationships/image" Target="../media/image170.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0.png"/><Relationship Id="rId4" Type="http://schemas.openxmlformats.org/officeDocument/2006/relationships/image" Target="../media/image19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hyperlink" Target="https://www.reflectionsofthevoid.com/2018/01/links-of-day-11012018-two-machine.html" TargetMode="External"/><Relationship Id="rId7" Type="http://schemas.openxmlformats.org/officeDocument/2006/relationships/slide" Target="slide9.xml"/><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 Target="slide7.xml"/><Relationship Id="rId5" Type="http://schemas.openxmlformats.org/officeDocument/2006/relationships/slide" Target="slide4.xml"/><Relationship Id="rId10" Type="http://schemas.openxmlformats.org/officeDocument/2006/relationships/slide" Target="slide21.xml"/><Relationship Id="rId4" Type="http://schemas.openxmlformats.org/officeDocument/2006/relationships/slide" Target="slide3.xml"/><Relationship Id="rId9" Type="http://schemas.openxmlformats.org/officeDocument/2006/relationships/slide" Target="slide19.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hyperlink" Target="https://scikit-learn.org/stable/modules/generated/sklearn.linear_model.LogisticRegression.html?highlight=logistic%20regression#sklearn-linear-model-logisticregression" TargetMode="External"/><Relationship Id="rId3" Type="http://schemas.openxmlformats.org/officeDocument/2006/relationships/hyperlink" Target="https://matplotlib.org/" TargetMode="External"/><Relationship Id="rId7" Type="http://schemas.openxmlformats.org/officeDocument/2006/relationships/hyperlink" Target="https://scikit-learn.org/stable/modules/neighbors.html#nearest-neighbors-classification"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kaggle.com/uciml/&#237;ris/" TargetMode="External"/><Relationship Id="rId5" Type="http://schemas.openxmlformats.org/officeDocument/2006/relationships/hyperlink" Target="https://pandas.pydata.org/" TargetMode="External"/><Relationship Id="rId4" Type="http://schemas.openxmlformats.org/officeDocument/2006/relationships/hyperlink" Target="https://numpy.org/doc/stable/referenc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1.xml"/><Relationship Id="rId4" Type="http://schemas.openxmlformats.org/officeDocument/2006/relationships/image" Target="../media/image100.png"/></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Cantos Arredondados 3">
            <a:extLst>
              <a:ext uri="{FF2B5EF4-FFF2-40B4-BE49-F238E27FC236}">
                <a16:creationId xmlns:a16="http://schemas.microsoft.com/office/drawing/2014/main" id="{3FA768BF-D696-4746-B00E-14180F453458}"/>
              </a:ext>
            </a:extLst>
          </p:cNvPr>
          <p:cNvSpPr/>
          <p:nvPr/>
        </p:nvSpPr>
        <p:spPr>
          <a:xfrm>
            <a:off x="1235654" y="719870"/>
            <a:ext cx="9843677" cy="12158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Python: Logistic regression and </a:t>
            </a:r>
            <a:r>
              <a:rPr lang="en-US" sz="3600" dirty="0"/>
              <a:t>k-Nearest Neighbor algorithms</a:t>
            </a:r>
            <a:endParaRPr lang="pt-BR" sz="3600" dirty="0"/>
          </a:p>
        </p:txBody>
      </p:sp>
      <p:pic>
        <p:nvPicPr>
          <p:cNvPr id="5" name="Imagem 4">
            <a:extLst>
              <a:ext uri="{FF2B5EF4-FFF2-40B4-BE49-F238E27FC236}">
                <a16:creationId xmlns:a16="http://schemas.microsoft.com/office/drawing/2014/main" id="{5FDD1611-8531-4440-ACFC-C17E95F41FC0}"/>
              </a:ext>
            </a:extLst>
          </p:cNvPr>
          <p:cNvPicPr>
            <a:picLocks noChangeAspect="1"/>
          </p:cNvPicPr>
          <p:nvPr/>
        </p:nvPicPr>
        <p:blipFill>
          <a:blip r:embed="rId2"/>
          <a:stretch>
            <a:fillRect/>
          </a:stretch>
        </p:blipFill>
        <p:spPr>
          <a:xfrm>
            <a:off x="5372803" y="2302701"/>
            <a:ext cx="1446390" cy="1446390"/>
          </a:xfrm>
          <a:prstGeom prst="rect">
            <a:avLst/>
          </a:prstGeom>
        </p:spPr>
      </p:pic>
      <p:grpSp>
        <p:nvGrpSpPr>
          <p:cNvPr id="2" name="Agrupar 1">
            <a:extLst>
              <a:ext uri="{FF2B5EF4-FFF2-40B4-BE49-F238E27FC236}">
                <a16:creationId xmlns:a16="http://schemas.microsoft.com/office/drawing/2014/main" id="{FAC3822F-5010-4D8B-A9F3-814A238492C4}"/>
              </a:ext>
            </a:extLst>
          </p:cNvPr>
          <p:cNvGrpSpPr/>
          <p:nvPr/>
        </p:nvGrpSpPr>
        <p:grpSpPr>
          <a:xfrm>
            <a:off x="0" y="6622742"/>
            <a:ext cx="12191997" cy="243396"/>
            <a:chOff x="0" y="6622742"/>
            <a:chExt cx="12191997" cy="243396"/>
          </a:xfrm>
        </p:grpSpPr>
        <p:sp>
          <p:nvSpPr>
            <p:cNvPr id="6" name="Retângulo 5">
              <a:extLst>
                <a:ext uri="{FF2B5EF4-FFF2-40B4-BE49-F238E27FC236}">
                  <a16:creationId xmlns:a16="http://schemas.microsoft.com/office/drawing/2014/main" id="{E10DA3B0-0146-4F76-ACB5-C06AFD60BD5D}"/>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7" name="Retângulo 6">
              <a:extLst>
                <a:ext uri="{FF2B5EF4-FFF2-40B4-BE49-F238E27FC236}">
                  <a16:creationId xmlns:a16="http://schemas.microsoft.com/office/drawing/2014/main" id="{F1A727D3-2FD1-4AFC-A260-A1882A8BD550}"/>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8" name="Retângulo 7">
              <a:extLst>
                <a:ext uri="{FF2B5EF4-FFF2-40B4-BE49-F238E27FC236}">
                  <a16:creationId xmlns:a16="http://schemas.microsoft.com/office/drawing/2014/main" id="{F7A25CB2-36BC-4883-A1C8-B037D1F3920C}"/>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grpSp>
      <p:sp>
        <p:nvSpPr>
          <p:cNvPr id="9" name="CaixaDeTexto 8">
            <a:extLst>
              <a:ext uri="{FF2B5EF4-FFF2-40B4-BE49-F238E27FC236}">
                <a16:creationId xmlns:a16="http://schemas.microsoft.com/office/drawing/2014/main" id="{D47DFC5F-65E4-41C1-85F4-7FB83135EEA7}"/>
              </a:ext>
            </a:extLst>
          </p:cNvPr>
          <p:cNvSpPr txBox="1"/>
          <p:nvPr/>
        </p:nvSpPr>
        <p:spPr>
          <a:xfrm>
            <a:off x="3968315" y="4116071"/>
            <a:ext cx="4255366" cy="2031325"/>
          </a:xfrm>
          <a:prstGeom prst="rect">
            <a:avLst/>
          </a:prstGeom>
          <a:noFill/>
        </p:spPr>
        <p:txBody>
          <a:bodyPr wrap="square" rtlCol="0">
            <a:spAutoFit/>
          </a:bodyPr>
          <a:lstStyle/>
          <a:p>
            <a:pPr algn="ctr"/>
            <a:r>
              <a:rPr lang="pt-BR" b="1" dirty="0">
                <a:effectLst>
                  <a:outerShdw blurRad="38100" dist="38100" dir="2700000" algn="tl">
                    <a:srgbClr val="000000">
                      <a:alpha val="43137"/>
                    </a:srgbClr>
                  </a:outerShdw>
                </a:effectLst>
              </a:rPr>
              <a:t>Eduardo Destefani Stefanato</a:t>
            </a:r>
            <a:r>
              <a:rPr lang="pt-BR" dirty="0">
                <a:effectLst>
                  <a:outerShdw blurRad="38100" dist="38100" dir="2700000" algn="tl">
                    <a:srgbClr val="000000">
                      <a:alpha val="43137"/>
                    </a:srgbClr>
                  </a:outerShdw>
                </a:effectLst>
              </a:rPr>
              <a:t>¹</a:t>
            </a:r>
            <a:r>
              <a:rPr lang="pt-BR" b="1" dirty="0">
                <a:effectLst>
                  <a:outerShdw blurRad="38100" dist="38100" dir="2700000" algn="tl">
                    <a:srgbClr val="000000">
                      <a:alpha val="43137"/>
                    </a:srgbClr>
                  </a:outerShdw>
                </a:effectLst>
              </a:rPr>
              <a:t>*</a:t>
            </a:r>
          </a:p>
          <a:p>
            <a:pPr algn="ctr"/>
            <a:r>
              <a:rPr lang="pt-BR" b="1" dirty="0">
                <a:effectLst>
                  <a:outerShdw blurRad="38100" dist="38100" dir="2700000" algn="tl">
                    <a:srgbClr val="000000">
                      <a:alpha val="43137"/>
                    </a:srgbClr>
                  </a:outerShdw>
                </a:effectLst>
              </a:rPr>
              <a:t>Vitor Souza Premoli Pinto de Oliveira</a:t>
            </a:r>
            <a:r>
              <a:rPr lang="pt-BR" dirty="0">
                <a:effectLst>
                  <a:outerShdw blurRad="38100" dist="38100" dir="2700000" algn="tl">
                    <a:srgbClr val="000000">
                      <a:alpha val="43137"/>
                    </a:srgbClr>
                  </a:outerShdw>
                </a:effectLst>
              </a:rPr>
              <a:t>¹*</a:t>
            </a:r>
          </a:p>
          <a:p>
            <a:pPr algn="ctr"/>
            <a:endParaRPr lang="pt-BR" dirty="0">
              <a:effectLst>
                <a:outerShdw blurRad="38100" dist="38100" dir="2700000" algn="tl">
                  <a:srgbClr val="000000">
                    <a:alpha val="43137"/>
                  </a:srgbClr>
                </a:outerShdw>
              </a:effectLst>
            </a:endParaRPr>
          </a:p>
          <a:p>
            <a:pPr algn="ctr"/>
            <a:endParaRPr lang="pt-BR" dirty="0">
              <a:effectLst>
                <a:outerShdw blurRad="38100" dist="38100" dir="2700000" algn="tl">
                  <a:srgbClr val="000000">
                    <a:alpha val="43137"/>
                  </a:srgbClr>
                </a:outerShdw>
              </a:effectLst>
            </a:endParaRPr>
          </a:p>
          <a:p>
            <a:pPr algn="ctr"/>
            <a:r>
              <a:rPr lang="pt-BR" dirty="0">
                <a:effectLst>
                  <a:outerShdw blurRad="38100" dist="38100" dir="2700000" algn="tl">
                    <a:srgbClr val="000000">
                      <a:alpha val="43137"/>
                    </a:srgbClr>
                  </a:outerShdw>
                </a:effectLst>
              </a:rPr>
              <a:t>¹Universidade Federal do Espírito Santo</a:t>
            </a:r>
          </a:p>
          <a:p>
            <a:pPr algn="ctr"/>
            <a:endParaRPr lang="pt-BR" dirty="0">
              <a:effectLst>
                <a:outerShdw blurRad="38100" dist="38100" dir="2700000" algn="tl">
                  <a:srgbClr val="000000">
                    <a:alpha val="43137"/>
                  </a:srgbClr>
                </a:outerShdw>
              </a:effectLst>
            </a:endParaRPr>
          </a:p>
          <a:p>
            <a:pPr algn="ctr"/>
            <a:r>
              <a:rPr lang="pt-BR" b="1" dirty="0">
                <a:effectLst>
                  <a:outerShdw blurRad="38100" dist="38100" dir="2700000" algn="tl">
                    <a:srgbClr val="000000">
                      <a:alpha val="43137"/>
                    </a:srgbClr>
                  </a:outerShdw>
                </a:effectLst>
              </a:rPr>
              <a:t>Artificial Intelligence Applied to Images</a:t>
            </a:r>
          </a:p>
        </p:txBody>
      </p:sp>
    </p:spTree>
    <p:extLst>
      <p:ext uri="{BB962C8B-B14F-4D97-AF65-F5344CB8AC3E}">
        <p14:creationId xmlns:p14="http://schemas.microsoft.com/office/powerpoint/2010/main" val="40457551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96CB65EF-44AA-46B3-8BE4-D243CD041401}"/>
              </a:ext>
            </a:extLst>
          </p:cNvPr>
          <p:cNvSpPr/>
          <p:nvPr/>
        </p:nvSpPr>
        <p:spPr>
          <a:xfrm>
            <a:off x="3" y="393364"/>
            <a:ext cx="12191997" cy="39061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K-NN (K-Nearest Neighbor)</a:t>
            </a:r>
          </a:p>
        </p:txBody>
      </p:sp>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grpSp>
        <p:nvGrpSpPr>
          <p:cNvPr id="18" name="Agrupar 17">
            <a:extLst>
              <a:ext uri="{FF2B5EF4-FFF2-40B4-BE49-F238E27FC236}">
                <a16:creationId xmlns:a16="http://schemas.microsoft.com/office/drawing/2014/main" id="{348FFC8E-0A1B-4B7E-9EDA-F6C16A678808}"/>
              </a:ext>
            </a:extLst>
          </p:cNvPr>
          <p:cNvGrpSpPr/>
          <p:nvPr/>
        </p:nvGrpSpPr>
        <p:grpSpPr>
          <a:xfrm>
            <a:off x="1" y="2747"/>
            <a:ext cx="12191999" cy="390617"/>
            <a:chOff x="1" y="2747"/>
            <a:chExt cx="12191999" cy="390617"/>
          </a:xfrm>
        </p:grpSpPr>
        <p:sp>
          <p:nvSpPr>
            <p:cNvPr id="19" name="Retângulo 18">
              <a:extLst>
                <a:ext uri="{FF2B5EF4-FFF2-40B4-BE49-F238E27FC236}">
                  <a16:creationId xmlns:a16="http://schemas.microsoft.com/office/drawing/2014/main" id="{FD51583C-4DE9-41F6-B51C-1CB6287111C1}"/>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a:t>
              </a:r>
            </a:p>
          </p:txBody>
        </p:sp>
        <p:sp>
          <p:nvSpPr>
            <p:cNvPr id="20" name="Retângulo 19">
              <a:extLst>
                <a:ext uri="{FF2B5EF4-FFF2-40B4-BE49-F238E27FC236}">
                  <a16:creationId xmlns:a16="http://schemas.microsoft.com/office/drawing/2014/main" id="{949605F4-851D-42F4-812B-7EC4D96B4E5C}"/>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Algorithms Classification</a:t>
              </a:r>
              <a:endParaRPr lang="pt-BR" dirty="0"/>
            </a:p>
          </p:txBody>
        </p:sp>
      </p:grpSp>
      <p:grpSp>
        <p:nvGrpSpPr>
          <p:cNvPr id="29" name="Agrupar 28">
            <a:extLst>
              <a:ext uri="{FF2B5EF4-FFF2-40B4-BE49-F238E27FC236}">
                <a16:creationId xmlns:a16="http://schemas.microsoft.com/office/drawing/2014/main" id="{4A6FF05D-CF9A-44C0-AD34-5FC22DC34475}"/>
              </a:ext>
            </a:extLst>
          </p:cNvPr>
          <p:cNvGrpSpPr/>
          <p:nvPr/>
        </p:nvGrpSpPr>
        <p:grpSpPr>
          <a:xfrm>
            <a:off x="319454" y="1218533"/>
            <a:ext cx="6516352" cy="4969657"/>
            <a:chOff x="283942" y="1262468"/>
            <a:chExt cx="6508449" cy="4969657"/>
          </a:xfrm>
        </p:grpSpPr>
        <p:grpSp>
          <p:nvGrpSpPr>
            <p:cNvPr id="25" name="Agrupar 24">
              <a:extLst>
                <a:ext uri="{FF2B5EF4-FFF2-40B4-BE49-F238E27FC236}">
                  <a16:creationId xmlns:a16="http://schemas.microsoft.com/office/drawing/2014/main" id="{65368F94-58DE-4308-A6A0-9A776A7E5435}"/>
                </a:ext>
              </a:extLst>
            </p:cNvPr>
            <p:cNvGrpSpPr/>
            <p:nvPr/>
          </p:nvGrpSpPr>
          <p:grpSpPr>
            <a:xfrm>
              <a:off x="283942" y="1262468"/>
              <a:ext cx="6508449" cy="4969657"/>
              <a:chOff x="2059980" y="1262468"/>
              <a:chExt cx="6508449" cy="4969657"/>
            </a:xfrm>
          </p:grpSpPr>
          <p:grpSp>
            <p:nvGrpSpPr>
              <p:cNvPr id="21" name="Agrupar 20">
                <a:extLst>
                  <a:ext uri="{FF2B5EF4-FFF2-40B4-BE49-F238E27FC236}">
                    <a16:creationId xmlns:a16="http://schemas.microsoft.com/office/drawing/2014/main" id="{E7DF9F08-A92C-4B8C-9F70-A30D7636DB89}"/>
                  </a:ext>
                </a:extLst>
              </p:cNvPr>
              <p:cNvGrpSpPr/>
              <p:nvPr/>
            </p:nvGrpSpPr>
            <p:grpSpPr>
              <a:xfrm>
                <a:off x="2689934" y="1262468"/>
                <a:ext cx="5878495" cy="4515988"/>
                <a:chOff x="3382392" y="850777"/>
                <a:chExt cx="6542843" cy="5079507"/>
              </a:xfrm>
            </p:grpSpPr>
            <p:pic>
              <p:nvPicPr>
                <p:cNvPr id="2" name="Imagem 1">
                  <a:extLst>
                    <a:ext uri="{FF2B5EF4-FFF2-40B4-BE49-F238E27FC236}">
                      <a16:creationId xmlns:a16="http://schemas.microsoft.com/office/drawing/2014/main" id="{897D2496-A462-4956-B55F-11AA8664819C}"/>
                    </a:ext>
                  </a:extLst>
                </p:cNvPr>
                <p:cNvPicPr>
                  <a:picLocks noChangeAspect="1"/>
                </p:cNvPicPr>
                <p:nvPr/>
              </p:nvPicPr>
              <p:blipFill>
                <a:blip r:embed="rId2"/>
                <a:stretch>
                  <a:fillRect/>
                </a:stretch>
              </p:blipFill>
              <p:spPr>
                <a:xfrm>
                  <a:off x="4330493" y="1097264"/>
                  <a:ext cx="4646639" cy="4195915"/>
                </a:xfrm>
                <a:prstGeom prst="rect">
                  <a:avLst/>
                </a:prstGeom>
              </p:spPr>
            </p:pic>
            <p:cxnSp>
              <p:nvCxnSpPr>
                <p:cNvPr id="6" name="Conector de Seta Reta 5">
                  <a:extLst>
                    <a:ext uri="{FF2B5EF4-FFF2-40B4-BE49-F238E27FC236}">
                      <a16:creationId xmlns:a16="http://schemas.microsoft.com/office/drawing/2014/main" id="{BC24D790-705E-48C1-A577-4471F03A90BA}"/>
                    </a:ext>
                  </a:extLst>
                </p:cNvPr>
                <p:cNvCxnSpPr>
                  <a:cxnSpLocks/>
                </p:cNvCxnSpPr>
                <p:nvPr/>
              </p:nvCxnSpPr>
              <p:spPr>
                <a:xfrm>
                  <a:off x="3382392" y="5930284"/>
                  <a:ext cx="6542843" cy="0"/>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Conector de Seta Reta 21">
                  <a:extLst>
                    <a:ext uri="{FF2B5EF4-FFF2-40B4-BE49-F238E27FC236}">
                      <a16:creationId xmlns:a16="http://schemas.microsoft.com/office/drawing/2014/main" id="{12D886AC-97E8-495A-B38C-8A155546A6DF}"/>
                    </a:ext>
                  </a:extLst>
                </p:cNvPr>
                <p:cNvCxnSpPr>
                  <a:cxnSpLocks/>
                </p:cNvCxnSpPr>
                <p:nvPr/>
              </p:nvCxnSpPr>
              <p:spPr>
                <a:xfrm flipV="1">
                  <a:off x="3410504" y="850777"/>
                  <a:ext cx="0" cy="5079507"/>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4" name="CaixaDeTexto 23">
                    <a:extLst>
                      <a:ext uri="{FF2B5EF4-FFF2-40B4-BE49-F238E27FC236}">
                        <a16:creationId xmlns:a16="http://schemas.microsoft.com/office/drawing/2014/main" id="{E34829A4-E1C1-4E9F-9754-A0A47A0E761D}"/>
                      </a:ext>
                    </a:extLst>
                  </p:cNvPr>
                  <p:cNvSpPr txBox="1"/>
                  <p:nvPr/>
                </p:nvSpPr>
                <p:spPr>
                  <a:xfrm>
                    <a:off x="7916354" y="5862793"/>
                    <a:ext cx="47852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𝑋</m:t>
                              </m:r>
                            </m:e>
                            <m:sub>
                              <m:r>
                                <a:rPr lang="pt-BR" b="0" i="1" smtClean="0">
                                  <a:latin typeface="Cambria Math" panose="02040503050406030204" pitchFamily="18" charset="0"/>
                                </a:rPr>
                                <m:t>1</m:t>
                              </m:r>
                            </m:sub>
                          </m:sSub>
                        </m:oMath>
                      </m:oMathPara>
                    </a14:m>
                    <a:endParaRPr lang="pt-BR" dirty="0"/>
                  </a:p>
                </p:txBody>
              </p:sp>
            </mc:Choice>
            <mc:Fallback xmlns="">
              <p:sp>
                <p:nvSpPr>
                  <p:cNvPr id="24" name="CaixaDeTexto 23">
                    <a:extLst>
                      <a:ext uri="{FF2B5EF4-FFF2-40B4-BE49-F238E27FC236}">
                        <a16:creationId xmlns:a16="http://schemas.microsoft.com/office/drawing/2014/main" id="{E34829A4-E1C1-4E9F-9754-A0A47A0E761D}"/>
                      </a:ext>
                    </a:extLst>
                  </p:cNvPr>
                  <p:cNvSpPr txBox="1">
                    <a:spLocks noRot="1" noChangeAspect="1" noMove="1" noResize="1" noEditPoints="1" noAdjustHandles="1" noChangeArrowheads="1" noChangeShapeType="1" noTextEdit="1"/>
                  </p:cNvSpPr>
                  <p:nvPr/>
                </p:nvSpPr>
                <p:spPr>
                  <a:xfrm>
                    <a:off x="7916354" y="5862793"/>
                    <a:ext cx="478528" cy="369332"/>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6" name="CaixaDeTexto 25">
                    <a:extLst>
                      <a:ext uri="{FF2B5EF4-FFF2-40B4-BE49-F238E27FC236}">
                        <a16:creationId xmlns:a16="http://schemas.microsoft.com/office/drawing/2014/main" id="{9C203101-614D-4855-897A-AE765DA0437F}"/>
                      </a:ext>
                    </a:extLst>
                  </p:cNvPr>
                  <p:cNvSpPr txBox="1"/>
                  <p:nvPr/>
                </p:nvSpPr>
                <p:spPr>
                  <a:xfrm>
                    <a:off x="2059980" y="1481610"/>
                    <a:ext cx="4838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𝑋</m:t>
                              </m:r>
                            </m:e>
                            <m:sub>
                              <m:r>
                                <a:rPr lang="pt-BR" b="0" i="1" smtClean="0">
                                  <a:latin typeface="Cambria Math" panose="02040503050406030204" pitchFamily="18" charset="0"/>
                                </a:rPr>
                                <m:t>2</m:t>
                              </m:r>
                            </m:sub>
                          </m:sSub>
                        </m:oMath>
                      </m:oMathPara>
                    </a14:m>
                    <a:endParaRPr lang="pt-BR" dirty="0"/>
                  </a:p>
                </p:txBody>
              </p:sp>
            </mc:Choice>
            <mc:Fallback xmlns="">
              <p:sp>
                <p:nvSpPr>
                  <p:cNvPr id="26" name="CaixaDeTexto 25">
                    <a:extLst>
                      <a:ext uri="{FF2B5EF4-FFF2-40B4-BE49-F238E27FC236}">
                        <a16:creationId xmlns:a16="http://schemas.microsoft.com/office/drawing/2014/main" id="{9C203101-614D-4855-897A-AE765DA0437F}"/>
                      </a:ext>
                    </a:extLst>
                  </p:cNvPr>
                  <p:cNvSpPr txBox="1">
                    <a:spLocks noRot="1" noChangeAspect="1" noMove="1" noResize="1" noEditPoints="1" noAdjustHandles="1" noChangeArrowheads="1" noChangeShapeType="1" noTextEdit="1"/>
                  </p:cNvSpPr>
                  <p:nvPr/>
                </p:nvSpPr>
                <p:spPr>
                  <a:xfrm>
                    <a:off x="2059980" y="1481610"/>
                    <a:ext cx="483850" cy="369332"/>
                  </a:xfrm>
                  <a:prstGeom prst="rect">
                    <a:avLst/>
                  </a:prstGeom>
                  <a:blipFill>
                    <a:blip r:embed="rId4"/>
                    <a:stretch>
                      <a:fillRect/>
                    </a:stretch>
                  </a:blipFill>
                </p:spPr>
                <p:txBody>
                  <a:bodyPr/>
                  <a:lstStyle/>
                  <a:p>
                    <a:r>
                      <a:rPr lang="pt-BR">
                        <a:noFill/>
                      </a:rPr>
                      <a:t> </a:t>
                    </a:r>
                  </a:p>
                </p:txBody>
              </p:sp>
            </mc:Fallback>
          </mc:AlternateContent>
        </p:grpSp>
        <p:sp>
          <p:nvSpPr>
            <p:cNvPr id="27" name="CaixaDeTexto 26">
              <a:extLst>
                <a:ext uri="{FF2B5EF4-FFF2-40B4-BE49-F238E27FC236}">
                  <a16:creationId xmlns:a16="http://schemas.microsoft.com/office/drawing/2014/main" id="{92E78629-775E-4C0F-A6A3-74851E2F870F}"/>
                </a:ext>
              </a:extLst>
            </p:cNvPr>
            <p:cNvSpPr txBox="1"/>
            <p:nvPr/>
          </p:nvSpPr>
          <p:spPr>
            <a:xfrm>
              <a:off x="4533530" y="4213027"/>
              <a:ext cx="643125" cy="369332"/>
            </a:xfrm>
            <a:prstGeom prst="rect">
              <a:avLst/>
            </a:prstGeom>
            <a:noFill/>
          </p:spPr>
          <p:txBody>
            <a:bodyPr wrap="none" rtlCol="0">
              <a:spAutoFit/>
            </a:bodyPr>
            <a:lstStyle/>
            <a:p>
              <a:r>
                <a:rPr lang="pt-BR" dirty="0"/>
                <a:t>K = 1</a:t>
              </a:r>
            </a:p>
          </p:txBody>
        </p:sp>
        <p:sp>
          <p:nvSpPr>
            <p:cNvPr id="28" name="CaixaDeTexto 27">
              <a:extLst>
                <a:ext uri="{FF2B5EF4-FFF2-40B4-BE49-F238E27FC236}">
                  <a16:creationId xmlns:a16="http://schemas.microsoft.com/office/drawing/2014/main" id="{D8F4F73C-BFE3-4459-A8B8-F9EDB18F52FF}"/>
                </a:ext>
              </a:extLst>
            </p:cNvPr>
            <p:cNvSpPr txBox="1"/>
            <p:nvPr/>
          </p:nvSpPr>
          <p:spPr>
            <a:xfrm>
              <a:off x="5112057" y="4724686"/>
              <a:ext cx="643125" cy="369332"/>
            </a:xfrm>
            <a:prstGeom prst="rect">
              <a:avLst/>
            </a:prstGeom>
            <a:noFill/>
          </p:spPr>
          <p:txBody>
            <a:bodyPr wrap="none" rtlCol="0">
              <a:spAutoFit/>
            </a:bodyPr>
            <a:lstStyle/>
            <a:p>
              <a:r>
                <a:rPr lang="pt-BR" dirty="0"/>
                <a:t>K = 2</a:t>
              </a:r>
            </a:p>
          </p:txBody>
        </p:sp>
      </p:grpSp>
      <p:sp>
        <p:nvSpPr>
          <p:cNvPr id="23" name="CaixaDeTexto 22">
            <a:extLst>
              <a:ext uri="{FF2B5EF4-FFF2-40B4-BE49-F238E27FC236}">
                <a16:creationId xmlns:a16="http://schemas.microsoft.com/office/drawing/2014/main" id="{EB1FFD43-3CBA-4A1D-8834-40BCE7A1A3B5}"/>
              </a:ext>
            </a:extLst>
          </p:cNvPr>
          <p:cNvSpPr txBox="1"/>
          <p:nvPr/>
        </p:nvSpPr>
        <p:spPr>
          <a:xfrm>
            <a:off x="6640591" y="1218533"/>
            <a:ext cx="4894528" cy="1477328"/>
          </a:xfrm>
          <a:prstGeom prst="rect">
            <a:avLst/>
          </a:prstGeom>
          <a:noFill/>
        </p:spPr>
        <p:txBody>
          <a:bodyPr wrap="square">
            <a:spAutoFit/>
          </a:bodyPr>
          <a:lstStyle/>
          <a:p>
            <a:pPr algn="just"/>
            <a:r>
              <a:rPr lang="en-US" dirty="0"/>
              <a:t>Similarity is defined according to a distance metric between two data points. The k-nearest-neighbor classifier is commonly based on the Euclidean distance between a test sample and the specified training samples.</a:t>
            </a:r>
          </a:p>
        </p:txBody>
      </p:sp>
      <p:sp>
        <p:nvSpPr>
          <p:cNvPr id="30" name="CaixaDeTexto 29">
            <a:extLst>
              <a:ext uri="{FF2B5EF4-FFF2-40B4-BE49-F238E27FC236}">
                <a16:creationId xmlns:a16="http://schemas.microsoft.com/office/drawing/2014/main" id="{A2F9B077-9608-4817-A2F9-E11457142C02}"/>
              </a:ext>
            </a:extLst>
          </p:cNvPr>
          <p:cNvSpPr txBox="1"/>
          <p:nvPr/>
        </p:nvSpPr>
        <p:spPr>
          <a:xfrm>
            <a:off x="6640591" y="3464527"/>
            <a:ext cx="4981433" cy="923330"/>
          </a:xfrm>
          <a:prstGeom prst="rect">
            <a:avLst/>
          </a:prstGeom>
          <a:noFill/>
        </p:spPr>
        <p:txBody>
          <a:bodyPr wrap="square">
            <a:spAutoFit/>
          </a:bodyPr>
          <a:lstStyle/>
          <a:p>
            <a:r>
              <a:rPr lang="en-US" dirty="0"/>
              <a:t>Where:</a:t>
            </a:r>
          </a:p>
          <a:p>
            <a:pPr marL="285750" indent="-285750">
              <a:buFont typeface="Arial" panose="020B0604020202020204" pitchFamily="34" charset="0"/>
              <a:buChar char="•"/>
            </a:pPr>
            <a:r>
              <a:rPr lang="en-US" i="1" dirty="0"/>
              <a:t>i</a:t>
            </a:r>
            <a:r>
              <a:rPr lang="en-US" dirty="0"/>
              <a:t> = numbers data;</a:t>
            </a:r>
          </a:p>
          <a:p>
            <a:pPr marL="285750" indent="-285750">
              <a:buFont typeface="Arial" panose="020B0604020202020204" pitchFamily="34" charset="0"/>
              <a:buChar char="•"/>
            </a:pPr>
            <a:r>
              <a:rPr lang="en-US" i="1" dirty="0"/>
              <a:t>p</a:t>
            </a:r>
            <a:r>
              <a:rPr lang="en-US" dirty="0"/>
              <a:t> = </a:t>
            </a:r>
            <a:r>
              <a:rPr lang="en-US" i="1" dirty="0"/>
              <a:t>n</a:t>
            </a:r>
            <a:r>
              <a:rPr lang="en-US" dirty="0"/>
              <a:t> features (dimensions).</a:t>
            </a:r>
          </a:p>
        </p:txBody>
      </p:sp>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3B8E3FF1-2569-4F05-85BA-78BDB659F3E0}"/>
                  </a:ext>
                </a:extLst>
              </p:cNvPr>
              <p:cNvSpPr txBox="1"/>
              <p:nvPr/>
            </p:nvSpPr>
            <p:spPr>
              <a:xfrm>
                <a:off x="6727753" y="2754927"/>
                <a:ext cx="4720203" cy="5636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𝑑</m:t>
                      </m:r>
                      <m:r>
                        <a:rPr lang="pt-BR" b="0" i="1" smtClean="0">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𝑋</m:t>
                          </m:r>
                        </m:e>
                        <m:sub>
                          <m:r>
                            <a:rPr lang="pt-BR" i="1">
                              <a:latin typeface="Cambria Math" panose="02040503050406030204" pitchFamily="18" charset="0"/>
                            </a:rPr>
                            <m:t>𝑖</m:t>
                          </m:r>
                        </m:sub>
                        <m:sup/>
                      </m:sSubSup>
                      <m:r>
                        <a:rPr lang="pt-BR" b="0" i="1" smtClean="0">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𝑋</m:t>
                          </m:r>
                        </m:e>
                        <m:sub>
                          <m:r>
                            <a:rPr lang="pt-BR" i="1">
                              <a:latin typeface="Cambria Math" panose="02040503050406030204" pitchFamily="18" charset="0"/>
                            </a:rPr>
                            <m:t>𝑙</m:t>
                          </m:r>
                        </m:sub>
                        <m:sup/>
                      </m:sSubSup>
                      <m:r>
                        <a:rPr lang="pt-BR" b="0" i="1" smtClean="0">
                          <a:latin typeface="Cambria Math" panose="02040503050406030204" pitchFamily="18" charset="0"/>
                        </a:rPr>
                        <m:t>)=</m:t>
                      </m:r>
                      <m:rad>
                        <m:radPr>
                          <m:degHide m:val="on"/>
                          <m:ctrlPr>
                            <a:rPr lang="pt-BR" i="1" smtClean="0">
                              <a:latin typeface="Cambria Math" panose="02040503050406030204" pitchFamily="18" charset="0"/>
                            </a:rPr>
                          </m:ctrlPr>
                        </m:radPr>
                        <m:deg/>
                        <m:e>
                          <m:sSup>
                            <m:sSupPr>
                              <m:ctrlPr>
                                <a:rPr lang="pt-BR" i="1" smtClean="0">
                                  <a:latin typeface="Cambria Math" panose="02040503050406030204" pitchFamily="18" charset="0"/>
                                </a:rPr>
                              </m:ctrlPr>
                            </m:sSupPr>
                            <m:e>
                              <m:r>
                                <a:rPr lang="pt-BR" b="0" i="1" smtClean="0">
                                  <a:latin typeface="Cambria Math" panose="02040503050406030204" pitchFamily="18" charset="0"/>
                                </a:rPr>
                                <m:t>(</m:t>
                              </m:r>
                              <m:sSubSup>
                                <m:sSubSupPr>
                                  <m:ctrlPr>
                                    <a:rPr lang="pt-BR" b="0" i="1" smtClean="0">
                                      <a:latin typeface="Cambria Math" panose="02040503050406030204" pitchFamily="18" charset="0"/>
                                    </a:rPr>
                                  </m:ctrlPr>
                                </m:sSubSupPr>
                                <m:e>
                                  <m:r>
                                    <a:rPr lang="pt-BR" b="0" i="1" smtClean="0">
                                      <a:latin typeface="Cambria Math" panose="02040503050406030204" pitchFamily="18" charset="0"/>
                                    </a:rPr>
                                    <m:t>𝑋</m:t>
                                  </m:r>
                                </m:e>
                                <m:sub>
                                  <m:r>
                                    <a:rPr lang="pt-BR" b="0" i="1" smtClean="0">
                                      <a:latin typeface="Cambria Math" panose="02040503050406030204" pitchFamily="18" charset="0"/>
                                    </a:rPr>
                                    <m:t>𝑖</m:t>
                                  </m:r>
                                  <m:r>
                                    <a:rPr lang="pt-BR" b="0" i="1" smtClean="0">
                                      <a:latin typeface="Cambria Math" panose="02040503050406030204" pitchFamily="18" charset="0"/>
                                    </a:rPr>
                                    <m:t>1</m:t>
                                  </m:r>
                                </m:sub>
                                <m:sup/>
                              </m:sSubSup>
                              <m:r>
                                <a:rPr lang="pt-BR" b="0" i="1" smtClean="0">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𝑋</m:t>
                                  </m:r>
                                </m:e>
                                <m:sub>
                                  <m:r>
                                    <a:rPr lang="pt-BR" b="0" i="1" smtClean="0">
                                      <a:latin typeface="Cambria Math" panose="02040503050406030204" pitchFamily="18" charset="0"/>
                                    </a:rPr>
                                    <m:t>𝑙</m:t>
                                  </m:r>
                                  <m:r>
                                    <a:rPr lang="pt-BR" i="1">
                                      <a:latin typeface="Cambria Math" panose="02040503050406030204" pitchFamily="18" charset="0"/>
                                    </a:rPr>
                                    <m:t>1</m:t>
                                  </m:r>
                                </m:sub>
                                <m:sup/>
                              </m:sSubSup>
                              <m:r>
                                <a:rPr lang="pt-BR" b="0" i="1" smtClean="0">
                                  <a:latin typeface="Cambria Math" panose="02040503050406030204" pitchFamily="18" charset="0"/>
                                </a:rPr>
                                <m:t>)</m:t>
                              </m:r>
                            </m:e>
                            <m:sup>
                              <m:r>
                                <a:rPr lang="pt-BR" i="1" smtClean="0">
                                  <a:latin typeface="Cambria Math" panose="02040503050406030204" pitchFamily="18" charset="0"/>
                                </a:rPr>
                                <m:t>2</m:t>
                              </m:r>
                            </m:sup>
                          </m:sSup>
                          <m:r>
                            <a:rPr lang="pt-BR" i="1" smtClean="0">
                              <a:latin typeface="Cambria Math" panose="02040503050406030204" pitchFamily="18" charset="0"/>
                            </a:rPr>
                            <m:t>+</m:t>
                          </m:r>
                          <m:r>
                            <a:rPr lang="pt-BR" b="0" i="1" smtClean="0">
                              <a:latin typeface="Cambria Math" panose="02040503050406030204" pitchFamily="18" charset="0"/>
                            </a:rPr>
                            <m:t>…+</m:t>
                          </m:r>
                          <m:sSup>
                            <m:sSupPr>
                              <m:ctrlPr>
                                <a:rPr lang="pt-BR" i="1" smtClean="0">
                                  <a:latin typeface="Cambria Math" panose="02040503050406030204" pitchFamily="18" charset="0"/>
                                </a:rPr>
                              </m:ctrlPr>
                            </m:sSupPr>
                            <m:e>
                              <m:r>
                                <a:rPr lang="pt-BR" b="0" i="1" smtClean="0">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𝑋</m:t>
                                  </m:r>
                                </m:e>
                                <m:sub>
                                  <m:r>
                                    <a:rPr lang="pt-BR" i="1">
                                      <a:latin typeface="Cambria Math" panose="02040503050406030204" pitchFamily="18" charset="0"/>
                                    </a:rPr>
                                    <m:t>𝑖</m:t>
                                  </m:r>
                                  <m:r>
                                    <a:rPr lang="pt-BR" b="0" i="1" smtClean="0">
                                      <a:latin typeface="Cambria Math" panose="02040503050406030204" pitchFamily="18" charset="0"/>
                                    </a:rPr>
                                    <m:t>𝑝</m:t>
                                  </m:r>
                                </m:sub>
                                <m:sup/>
                              </m:sSubSup>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𝑋</m:t>
                                  </m:r>
                                </m:e>
                                <m:sub>
                                  <m:r>
                                    <a:rPr lang="pt-BR" i="1">
                                      <a:latin typeface="Cambria Math" panose="02040503050406030204" pitchFamily="18" charset="0"/>
                                    </a:rPr>
                                    <m:t>𝑙</m:t>
                                  </m:r>
                                  <m:r>
                                    <a:rPr lang="pt-BR" b="0" i="1" smtClean="0">
                                      <a:latin typeface="Cambria Math" panose="02040503050406030204" pitchFamily="18" charset="0"/>
                                    </a:rPr>
                                    <m:t>𝑝</m:t>
                                  </m:r>
                                </m:sub>
                                <m:sup/>
                              </m:sSubSup>
                              <m:r>
                                <a:rPr lang="pt-BR" b="0" i="1" smtClean="0">
                                  <a:latin typeface="Cambria Math" panose="02040503050406030204" pitchFamily="18" charset="0"/>
                                </a:rPr>
                                <m:t>)</m:t>
                              </m:r>
                            </m:e>
                            <m:sup>
                              <m:r>
                                <a:rPr lang="pt-BR" i="1" smtClean="0">
                                  <a:latin typeface="Cambria Math" panose="02040503050406030204" pitchFamily="18" charset="0"/>
                                </a:rPr>
                                <m:t>2</m:t>
                              </m:r>
                            </m:sup>
                          </m:sSup>
                        </m:e>
                      </m:rad>
                    </m:oMath>
                  </m:oMathPara>
                </a14:m>
                <a:endParaRPr lang="pt-BR" dirty="0"/>
              </a:p>
            </p:txBody>
          </p:sp>
        </mc:Choice>
        <mc:Fallback xmlns="">
          <p:sp>
            <p:nvSpPr>
              <p:cNvPr id="7" name="CaixaDeTexto 6">
                <a:extLst>
                  <a:ext uri="{FF2B5EF4-FFF2-40B4-BE49-F238E27FC236}">
                    <a16:creationId xmlns:a16="http://schemas.microsoft.com/office/drawing/2014/main" id="{3B8E3FF1-2569-4F05-85BA-78BDB659F3E0}"/>
                  </a:ext>
                </a:extLst>
              </p:cNvPr>
              <p:cNvSpPr txBox="1">
                <a:spLocks noRot="1" noChangeAspect="1" noMove="1" noResize="1" noEditPoints="1" noAdjustHandles="1" noChangeArrowheads="1" noChangeShapeType="1" noTextEdit="1"/>
              </p:cNvSpPr>
              <p:nvPr/>
            </p:nvSpPr>
            <p:spPr>
              <a:xfrm>
                <a:off x="6727753" y="2754927"/>
                <a:ext cx="4720203" cy="563680"/>
              </a:xfrm>
              <a:prstGeom prst="rect">
                <a:avLst/>
              </a:prstGeom>
              <a:blipFill>
                <a:blip r:embed="rId5"/>
                <a:stretch>
                  <a:fillRect b="-2174"/>
                </a:stretch>
              </a:blipFill>
            </p:spPr>
            <p:txBody>
              <a:bodyPr/>
              <a:lstStyle/>
              <a:p>
                <a:r>
                  <a:rPr lang="pt-BR">
                    <a:noFill/>
                  </a:rPr>
                  <a:t> </a:t>
                </a:r>
              </a:p>
            </p:txBody>
          </p:sp>
        </mc:Fallback>
      </mc:AlternateContent>
    </p:spTree>
    <p:extLst>
      <p:ext uri="{BB962C8B-B14F-4D97-AF65-F5344CB8AC3E}">
        <p14:creationId xmlns:p14="http://schemas.microsoft.com/office/powerpoint/2010/main" val="119997004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96CB65EF-44AA-46B3-8BE4-D243CD041401}"/>
              </a:ext>
            </a:extLst>
          </p:cNvPr>
          <p:cNvSpPr/>
          <p:nvPr/>
        </p:nvSpPr>
        <p:spPr>
          <a:xfrm>
            <a:off x="3" y="393364"/>
            <a:ext cx="12191997" cy="39061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K-NN (K-Nearest Neighbor)</a:t>
            </a:r>
          </a:p>
        </p:txBody>
      </p:sp>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grpSp>
        <p:nvGrpSpPr>
          <p:cNvPr id="18" name="Agrupar 17">
            <a:extLst>
              <a:ext uri="{FF2B5EF4-FFF2-40B4-BE49-F238E27FC236}">
                <a16:creationId xmlns:a16="http://schemas.microsoft.com/office/drawing/2014/main" id="{348FFC8E-0A1B-4B7E-9EDA-F6C16A678808}"/>
              </a:ext>
            </a:extLst>
          </p:cNvPr>
          <p:cNvGrpSpPr/>
          <p:nvPr/>
        </p:nvGrpSpPr>
        <p:grpSpPr>
          <a:xfrm>
            <a:off x="1" y="2747"/>
            <a:ext cx="12191999" cy="390617"/>
            <a:chOff x="1" y="2747"/>
            <a:chExt cx="12191999" cy="390617"/>
          </a:xfrm>
        </p:grpSpPr>
        <p:sp>
          <p:nvSpPr>
            <p:cNvPr id="19" name="Retângulo 18">
              <a:extLst>
                <a:ext uri="{FF2B5EF4-FFF2-40B4-BE49-F238E27FC236}">
                  <a16:creationId xmlns:a16="http://schemas.microsoft.com/office/drawing/2014/main" id="{FD51583C-4DE9-41F6-B51C-1CB6287111C1}"/>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a:t>
              </a:r>
            </a:p>
          </p:txBody>
        </p:sp>
        <p:sp>
          <p:nvSpPr>
            <p:cNvPr id="20" name="Retângulo 19">
              <a:extLst>
                <a:ext uri="{FF2B5EF4-FFF2-40B4-BE49-F238E27FC236}">
                  <a16:creationId xmlns:a16="http://schemas.microsoft.com/office/drawing/2014/main" id="{949605F4-851D-42F4-812B-7EC4D96B4E5C}"/>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Algorithms Classification</a:t>
              </a:r>
              <a:endParaRPr lang="pt-BR" dirty="0"/>
            </a:p>
          </p:txBody>
        </p:sp>
      </p:grpSp>
      <mc:AlternateContent xmlns:mc="http://schemas.openxmlformats.org/markup-compatibility/2006">
        <mc:Choice xmlns:a14="http://schemas.microsoft.com/office/drawing/2010/main" Requires="a14">
          <p:sp>
            <p:nvSpPr>
              <p:cNvPr id="30" name="CaixaDeTexto 29">
                <a:extLst>
                  <a:ext uri="{FF2B5EF4-FFF2-40B4-BE49-F238E27FC236}">
                    <a16:creationId xmlns:a16="http://schemas.microsoft.com/office/drawing/2014/main" id="{13242DCA-0F32-419B-BEA9-86D8B5796EE1}"/>
                  </a:ext>
                </a:extLst>
              </p:cNvPr>
              <p:cNvSpPr txBox="1"/>
              <p:nvPr/>
            </p:nvSpPr>
            <p:spPr>
              <a:xfrm>
                <a:off x="602280" y="1269462"/>
                <a:ext cx="8584250" cy="3142399"/>
              </a:xfrm>
              <a:prstGeom prst="rect">
                <a:avLst/>
              </a:prstGeom>
              <a:noFill/>
            </p:spPr>
            <p:txBody>
              <a:bodyPr wrap="square">
                <a:spAutoFit/>
              </a:bodyPr>
              <a:lstStyle/>
              <a:p>
                <a:r>
                  <a:rPr lang="en-US" dirty="0"/>
                  <a:t>Choosing the </a:t>
                </a:r>
                <a:r>
                  <a:rPr lang="en-US" b="1" dirty="0"/>
                  <a:t>value of k is critical</a:t>
                </a:r>
                <a:r>
                  <a:rPr lang="en-US" dirty="0"/>
                  <a:t>.</a:t>
                </a:r>
              </a:p>
              <a:p>
                <a:endParaRPr lang="en-US" dirty="0"/>
              </a:p>
              <a:p>
                <a:pPr marL="285750" indent="-285750">
                  <a:buFont typeface="Arial" panose="020B0604020202020204" pitchFamily="34" charset="0"/>
                  <a:buChar char="•"/>
                </a:pPr>
                <a:r>
                  <a:rPr lang="en-US" dirty="0"/>
                  <a:t>A too small k results in a solution that does not;</a:t>
                </a:r>
              </a:p>
              <a:p>
                <a:endParaRPr lang="en-US" dirty="0"/>
              </a:p>
              <a:p>
                <a:pPr marL="285750" indent="-285750">
                  <a:buFont typeface="Arial" panose="020B0604020202020204" pitchFamily="34" charset="0"/>
                  <a:buChar char="•"/>
                </a:pPr>
                <a:r>
                  <a:rPr lang="en-US" dirty="0"/>
                  <a:t>tolerates noise (I create islands of data);</a:t>
                </a:r>
              </a:p>
              <a:p>
                <a:endParaRPr lang="en-US" dirty="0"/>
              </a:p>
              <a:p>
                <a:pPr marL="285750" indent="-285750">
                  <a:buFont typeface="Arial" panose="020B0604020202020204" pitchFamily="34" charset="0"/>
                  <a:buChar char="•"/>
                </a:pPr>
                <a:r>
                  <a:rPr lang="en-US" dirty="0"/>
                  <a:t>A too large k goes against the KNN philosophy (I don't create a good neighborhood);</a:t>
                </a:r>
              </a:p>
              <a:p>
                <a:endParaRPr lang="en-US" dirty="0"/>
              </a:p>
              <a:p>
                <a:pPr marL="285750" indent="-285750">
                  <a:buFont typeface="Arial" panose="020B0604020202020204" pitchFamily="34" charset="0"/>
                  <a:buChar char="•"/>
                </a:pPr>
                <a:r>
                  <a:rPr lang="en-US" dirty="0"/>
                  <a:t>Generic rule for choosing k:</a:t>
                </a:r>
              </a:p>
              <a:p>
                <a:endParaRPr lang="en-US" dirty="0"/>
              </a:p>
              <a:p>
                <a:pPr algn="ctr"/>
                <a:r>
                  <a:rPr lang="en-US" dirty="0"/>
                  <a:t>k = </a:t>
                </a:r>
                <a14:m>
                  <m:oMath xmlns:m="http://schemas.openxmlformats.org/officeDocument/2006/math">
                    <m:rad>
                      <m:radPr>
                        <m:degHide m:val="on"/>
                        <m:ctrlPr>
                          <a:rPr lang="en-US" i="1" smtClean="0">
                            <a:latin typeface="Cambria Math" panose="02040503050406030204" pitchFamily="18" charset="0"/>
                          </a:rPr>
                        </m:ctrlPr>
                      </m:radPr>
                      <m:deg/>
                      <m:e>
                        <m:r>
                          <a:rPr lang="pt-BR" b="0" i="1" smtClean="0">
                            <a:latin typeface="Cambria Math" panose="02040503050406030204" pitchFamily="18" charset="0"/>
                          </a:rPr>
                          <m:t>𝑛</m:t>
                        </m:r>
                      </m:e>
                    </m:rad>
                  </m:oMath>
                </a14:m>
                <a:endParaRPr lang="en-US" dirty="0"/>
              </a:p>
            </p:txBody>
          </p:sp>
        </mc:Choice>
        <mc:Fallback>
          <p:sp>
            <p:nvSpPr>
              <p:cNvPr id="30" name="CaixaDeTexto 29">
                <a:extLst>
                  <a:ext uri="{FF2B5EF4-FFF2-40B4-BE49-F238E27FC236}">
                    <a16:creationId xmlns:a16="http://schemas.microsoft.com/office/drawing/2014/main" id="{13242DCA-0F32-419B-BEA9-86D8B5796EE1}"/>
                  </a:ext>
                </a:extLst>
              </p:cNvPr>
              <p:cNvSpPr txBox="1">
                <a:spLocks noRot="1" noChangeAspect="1" noMove="1" noResize="1" noEditPoints="1" noAdjustHandles="1" noChangeArrowheads="1" noChangeShapeType="1" noTextEdit="1"/>
              </p:cNvSpPr>
              <p:nvPr/>
            </p:nvSpPr>
            <p:spPr>
              <a:xfrm>
                <a:off x="602280" y="1269462"/>
                <a:ext cx="8584250" cy="3142399"/>
              </a:xfrm>
              <a:prstGeom prst="rect">
                <a:avLst/>
              </a:prstGeom>
              <a:blipFill>
                <a:blip r:embed="rId2"/>
                <a:stretch>
                  <a:fillRect l="-639" t="-969" b="-2132"/>
                </a:stretch>
              </a:blipFill>
            </p:spPr>
            <p:txBody>
              <a:bodyPr/>
              <a:lstStyle/>
              <a:p>
                <a:r>
                  <a:rPr lang="pt-BR">
                    <a:noFill/>
                  </a:rPr>
                  <a:t> </a:t>
                </a:r>
              </a:p>
            </p:txBody>
          </p:sp>
        </mc:Fallback>
      </mc:AlternateContent>
      <p:pic>
        <p:nvPicPr>
          <p:cNvPr id="9" name="Imagem 8">
            <a:extLst>
              <a:ext uri="{FF2B5EF4-FFF2-40B4-BE49-F238E27FC236}">
                <a16:creationId xmlns:a16="http://schemas.microsoft.com/office/drawing/2014/main" id="{F7FDFFBA-16C7-4F4B-AFBB-496CF2651F7C}"/>
              </a:ext>
            </a:extLst>
          </p:cNvPr>
          <p:cNvPicPr>
            <a:picLocks noChangeAspect="1"/>
          </p:cNvPicPr>
          <p:nvPr/>
        </p:nvPicPr>
        <p:blipFill>
          <a:blip r:embed="rId3"/>
          <a:stretch>
            <a:fillRect/>
          </a:stretch>
        </p:blipFill>
        <p:spPr>
          <a:xfrm>
            <a:off x="4036379" y="4745669"/>
            <a:ext cx="8030696" cy="1543265"/>
          </a:xfrm>
          <a:prstGeom prst="rect">
            <a:avLst/>
          </a:prstGeom>
        </p:spPr>
      </p:pic>
    </p:spTree>
    <p:extLst>
      <p:ext uri="{BB962C8B-B14F-4D97-AF65-F5344CB8AC3E}">
        <p14:creationId xmlns:p14="http://schemas.microsoft.com/office/powerpoint/2010/main" val="30867620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96CB65EF-44AA-46B3-8BE4-D243CD041401}"/>
              </a:ext>
            </a:extLst>
          </p:cNvPr>
          <p:cNvSpPr/>
          <p:nvPr/>
        </p:nvSpPr>
        <p:spPr>
          <a:xfrm>
            <a:off x="3" y="393364"/>
            <a:ext cx="12191997" cy="39061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K-NN (K-Nearest Neighbor)</a:t>
            </a:r>
          </a:p>
        </p:txBody>
      </p:sp>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grpSp>
        <p:nvGrpSpPr>
          <p:cNvPr id="18" name="Agrupar 17">
            <a:extLst>
              <a:ext uri="{FF2B5EF4-FFF2-40B4-BE49-F238E27FC236}">
                <a16:creationId xmlns:a16="http://schemas.microsoft.com/office/drawing/2014/main" id="{348FFC8E-0A1B-4B7E-9EDA-F6C16A678808}"/>
              </a:ext>
            </a:extLst>
          </p:cNvPr>
          <p:cNvGrpSpPr/>
          <p:nvPr/>
        </p:nvGrpSpPr>
        <p:grpSpPr>
          <a:xfrm>
            <a:off x="1" y="2747"/>
            <a:ext cx="12191999" cy="390617"/>
            <a:chOff x="1" y="2747"/>
            <a:chExt cx="12191999" cy="390617"/>
          </a:xfrm>
        </p:grpSpPr>
        <p:sp>
          <p:nvSpPr>
            <p:cNvPr id="19" name="Retângulo 18">
              <a:extLst>
                <a:ext uri="{FF2B5EF4-FFF2-40B4-BE49-F238E27FC236}">
                  <a16:creationId xmlns:a16="http://schemas.microsoft.com/office/drawing/2014/main" id="{FD51583C-4DE9-41F6-B51C-1CB6287111C1}"/>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a:t>
              </a:r>
            </a:p>
          </p:txBody>
        </p:sp>
        <p:sp>
          <p:nvSpPr>
            <p:cNvPr id="20" name="Retângulo 19">
              <a:extLst>
                <a:ext uri="{FF2B5EF4-FFF2-40B4-BE49-F238E27FC236}">
                  <a16:creationId xmlns:a16="http://schemas.microsoft.com/office/drawing/2014/main" id="{949605F4-851D-42F4-812B-7EC4D96B4E5C}"/>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Algorithms Classification</a:t>
              </a:r>
              <a:endParaRPr lang="pt-BR" dirty="0"/>
            </a:p>
          </p:txBody>
        </p:sp>
      </p:grpSp>
      <p:pic>
        <p:nvPicPr>
          <p:cNvPr id="11" name="Imagem 10">
            <a:extLst>
              <a:ext uri="{FF2B5EF4-FFF2-40B4-BE49-F238E27FC236}">
                <a16:creationId xmlns:a16="http://schemas.microsoft.com/office/drawing/2014/main" id="{0B004386-4A39-4005-8717-840E8B72A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0610" y="885327"/>
            <a:ext cx="8363197" cy="5636068"/>
          </a:xfrm>
          <a:prstGeom prst="rect">
            <a:avLst/>
          </a:prstGeom>
        </p:spPr>
      </p:pic>
    </p:spTree>
    <p:extLst>
      <p:ext uri="{BB962C8B-B14F-4D97-AF65-F5344CB8AC3E}">
        <p14:creationId xmlns:p14="http://schemas.microsoft.com/office/powerpoint/2010/main" val="3377372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96CB65EF-44AA-46B3-8BE4-D243CD041401}"/>
              </a:ext>
            </a:extLst>
          </p:cNvPr>
          <p:cNvSpPr/>
          <p:nvPr/>
        </p:nvSpPr>
        <p:spPr>
          <a:xfrm>
            <a:off x="3" y="393364"/>
            <a:ext cx="12191997" cy="39061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Logistic Regression</a:t>
            </a:r>
          </a:p>
        </p:txBody>
      </p:sp>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grpSp>
        <p:nvGrpSpPr>
          <p:cNvPr id="18" name="Agrupar 17">
            <a:extLst>
              <a:ext uri="{FF2B5EF4-FFF2-40B4-BE49-F238E27FC236}">
                <a16:creationId xmlns:a16="http://schemas.microsoft.com/office/drawing/2014/main" id="{348FFC8E-0A1B-4B7E-9EDA-F6C16A678808}"/>
              </a:ext>
            </a:extLst>
          </p:cNvPr>
          <p:cNvGrpSpPr/>
          <p:nvPr/>
        </p:nvGrpSpPr>
        <p:grpSpPr>
          <a:xfrm>
            <a:off x="1" y="2747"/>
            <a:ext cx="12191999" cy="390617"/>
            <a:chOff x="1" y="2747"/>
            <a:chExt cx="12191999" cy="390617"/>
          </a:xfrm>
        </p:grpSpPr>
        <p:sp>
          <p:nvSpPr>
            <p:cNvPr id="19" name="Retângulo 18">
              <a:extLst>
                <a:ext uri="{FF2B5EF4-FFF2-40B4-BE49-F238E27FC236}">
                  <a16:creationId xmlns:a16="http://schemas.microsoft.com/office/drawing/2014/main" id="{FD51583C-4DE9-41F6-B51C-1CB6287111C1}"/>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a:t>
              </a:r>
            </a:p>
          </p:txBody>
        </p:sp>
        <p:sp>
          <p:nvSpPr>
            <p:cNvPr id="20" name="Retângulo 19">
              <a:extLst>
                <a:ext uri="{FF2B5EF4-FFF2-40B4-BE49-F238E27FC236}">
                  <a16:creationId xmlns:a16="http://schemas.microsoft.com/office/drawing/2014/main" id="{949605F4-851D-42F4-812B-7EC4D96B4E5C}"/>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Algorithms Classification</a:t>
              </a:r>
              <a:endParaRPr lang="pt-BR" dirty="0"/>
            </a:p>
          </p:txBody>
        </p:sp>
      </p:grpSp>
      <mc:AlternateContent xmlns:mc="http://schemas.openxmlformats.org/markup-compatibility/2006" xmlns:a14="http://schemas.microsoft.com/office/drawing/2010/main">
        <mc:Choice Requires="a14">
          <p:sp>
            <p:nvSpPr>
              <p:cNvPr id="3" name="CaixaDeTexto 2">
                <a:extLst>
                  <a:ext uri="{FF2B5EF4-FFF2-40B4-BE49-F238E27FC236}">
                    <a16:creationId xmlns:a16="http://schemas.microsoft.com/office/drawing/2014/main" id="{DCCB08AD-A221-4A42-A37C-5C97830E6E4C}"/>
                  </a:ext>
                </a:extLst>
              </p:cNvPr>
              <p:cNvSpPr txBox="1"/>
              <p:nvPr/>
            </p:nvSpPr>
            <p:spPr>
              <a:xfrm>
                <a:off x="5701107" y="2458191"/>
                <a:ext cx="5007934" cy="228216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pt-BR"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𝐿</m:t>
                          </m:r>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pt-BR" b="0" i="1" smtClean="0">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pt-BR" b="0" i="1" smtClean="0">
                                      <a:latin typeface="Cambria Math" panose="02040503050406030204" pitchFamily="18" charset="0"/>
                                    </a:rPr>
                                    <m:t>𝑥</m:t>
                                  </m:r>
                                </m:e>
                                <m:sub>
                                  <m:r>
                                    <a:rPr lang="en-US" i="1">
                                      <a:latin typeface="Cambria Math" panose="02040503050406030204" pitchFamily="18" charset="0"/>
                                    </a:rPr>
                                    <m:t>𝑜</m:t>
                                  </m:r>
                                </m:sub>
                              </m:sSub>
                              <m:r>
                                <a:rPr lang="en-US" i="1">
                                  <a:latin typeface="Cambria Math" panose="02040503050406030204" pitchFamily="18" charset="0"/>
                                </a:rPr>
                                <m:t>)</m:t>
                              </m:r>
                            </m:sup>
                          </m:sSup>
                        </m:den>
                      </m:f>
                    </m:oMath>
                  </m:oMathPara>
                </a14:m>
                <a:endParaRPr lang="en-US" b="0" dirty="0"/>
              </a:p>
              <a:p>
                <a:r>
                  <a:rPr lang="en-US" dirty="0"/>
                  <a:t>Where:</a:t>
                </a:r>
              </a:p>
              <a:p>
                <a14:m>
                  <m:oMath xmlns:m="http://schemas.openxmlformats.org/officeDocument/2006/math">
                    <m:r>
                      <a:rPr lang="en-US" i="1" dirty="0" smtClean="0">
                        <a:latin typeface="Cambria Math" panose="02040503050406030204" pitchFamily="18" charset="0"/>
                      </a:rPr>
                      <m:t>𝑒</m:t>
                    </m:r>
                  </m:oMath>
                </a14:m>
                <a:r>
                  <a:rPr lang="en-US" dirty="0"/>
                  <a:t> = Euler's number </a:t>
                </a:r>
                <a:endParaRPr lang="en-US" i="1" dirty="0"/>
              </a:p>
              <a:p>
                <a14:m>
                  <m:oMath xmlns:m="http://schemas.openxmlformats.org/officeDocument/2006/math">
                    <m:sSub>
                      <m:sSubPr>
                        <m:ctrlPr>
                          <a:rPr lang="en-US" i="1" smtClean="0">
                            <a:latin typeface="Cambria Math" panose="02040503050406030204" pitchFamily="18" charset="0"/>
                          </a:rPr>
                        </m:ctrlPr>
                      </m:sSubPr>
                      <m:e>
                        <m:r>
                          <a:rPr lang="pt-BR" b="0" i="1" smtClean="0">
                            <a:latin typeface="Cambria Math" panose="02040503050406030204" pitchFamily="18" charset="0"/>
                          </a:rPr>
                          <m:t>𝑥</m:t>
                        </m:r>
                      </m:e>
                      <m:sub>
                        <m:r>
                          <a:rPr lang="en-US" i="1">
                            <a:latin typeface="Cambria Math" panose="02040503050406030204" pitchFamily="18" charset="0"/>
                          </a:rPr>
                          <m:t>𝑜</m:t>
                        </m:r>
                      </m:sub>
                    </m:sSub>
                  </m:oMath>
                </a14:m>
                <a:r>
                  <a:rPr lang="en-US" b="0" dirty="0"/>
                  <a:t> </a:t>
                </a:r>
                <a:r>
                  <a:rPr lang="en-US" dirty="0"/>
                  <a:t>= z value at the midpoint of the sigmoid curve,</a:t>
                </a:r>
                <a:endParaRPr lang="en-US" b="0" dirty="0"/>
              </a:p>
              <a:p>
                <a14:m>
                  <m:oMath xmlns:m="http://schemas.openxmlformats.org/officeDocument/2006/math">
                    <m:r>
                      <a:rPr lang="en-US" i="1" dirty="0" smtClean="0">
                        <a:latin typeface="Cambria Math" panose="02040503050406030204" pitchFamily="18" charset="0"/>
                      </a:rPr>
                      <m:t>𝐿</m:t>
                    </m:r>
                  </m:oMath>
                </a14:m>
                <a:r>
                  <a:rPr lang="en-US" dirty="0"/>
                  <a:t> = maximum curve value,</a:t>
                </a:r>
              </a:p>
              <a:p>
                <a14:m>
                  <m:oMath xmlns:m="http://schemas.openxmlformats.org/officeDocument/2006/math">
                    <m:r>
                      <a:rPr lang="en-US" b="0" i="1" dirty="0" smtClean="0">
                        <a:latin typeface="Cambria Math" panose="02040503050406030204" pitchFamily="18" charset="0"/>
                      </a:rPr>
                      <m:t>𝑘</m:t>
                    </m:r>
                  </m:oMath>
                </a14:m>
                <a:r>
                  <a:rPr lang="en-US" b="0" dirty="0"/>
                  <a:t> </a:t>
                </a:r>
                <a:r>
                  <a:rPr lang="en-US" dirty="0"/>
                  <a:t>= curve's declivity</a:t>
                </a:r>
                <a:endParaRPr lang="en-US" b="0" dirty="0"/>
              </a:p>
              <a:p>
                <a:endParaRPr lang="pt-BR" dirty="0"/>
              </a:p>
            </p:txBody>
          </p:sp>
        </mc:Choice>
        <mc:Fallback xmlns="">
          <p:sp>
            <p:nvSpPr>
              <p:cNvPr id="3" name="CaixaDeTexto 2">
                <a:extLst>
                  <a:ext uri="{FF2B5EF4-FFF2-40B4-BE49-F238E27FC236}">
                    <a16:creationId xmlns:a16="http://schemas.microsoft.com/office/drawing/2014/main" id="{DCCB08AD-A221-4A42-A37C-5C97830E6E4C}"/>
                  </a:ext>
                </a:extLst>
              </p:cNvPr>
              <p:cNvSpPr txBox="1">
                <a:spLocks noRot="1" noChangeAspect="1" noMove="1" noResize="1" noEditPoints="1" noAdjustHandles="1" noChangeArrowheads="1" noChangeShapeType="1" noTextEdit="1"/>
              </p:cNvSpPr>
              <p:nvPr/>
            </p:nvSpPr>
            <p:spPr>
              <a:xfrm>
                <a:off x="5701107" y="2458191"/>
                <a:ext cx="5007934" cy="2282163"/>
              </a:xfrm>
              <a:prstGeom prst="rect">
                <a:avLst/>
              </a:prstGeom>
              <a:blipFill>
                <a:blip r:embed="rId3"/>
                <a:stretch>
                  <a:fillRect l="-973"/>
                </a:stretch>
              </a:blipFill>
            </p:spPr>
            <p:txBody>
              <a:bodyPr/>
              <a:lstStyle/>
              <a:p>
                <a:r>
                  <a:rPr lang="pt-BR">
                    <a:noFill/>
                  </a:rPr>
                  <a:t> </a:t>
                </a:r>
              </a:p>
            </p:txBody>
          </p:sp>
        </mc:Fallback>
      </mc:AlternateContent>
      <p:sp>
        <p:nvSpPr>
          <p:cNvPr id="5" name="CaixaDeTexto 4">
            <a:extLst>
              <a:ext uri="{FF2B5EF4-FFF2-40B4-BE49-F238E27FC236}">
                <a16:creationId xmlns:a16="http://schemas.microsoft.com/office/drawing/2014/main" id="{25F912BE-E131-42C1-986C-E97EF68954DC}"/>
              </a:ext>
            </a:extLst>
          </p:cNvPr>
          <p:cNvSpPr txBox="1"/>
          <p:nvPr/>
        </p:nvSpPr>
        <p:spPr>
          <a:xfrm>
            <a:off x="5701107" y="1926117"/>
            <a:ext cx="4540101" cy="369332"/>
          </a:xfrm>
          <a:prstGeom prst="rect">
            <a:avLst/>
          </a:prstGeom>
          <a:noFill/>
        </p:spPr>
        <p:txBody>
          <a:bodyPr wrap="square" rtlCol="0">
            <a:spAutoFit/>
          </a:bodyPr>
          <a:lstStyle/>
          <a:p>
            <a:r>
              <a:rPr lang="en-US" dirty="0"/>
              <a:t>The model uses as link function:</a:t>
            </a:r>
            <a:endParaRPr lang="pt-BR" dirty="0"/>
          </a:p>
        </p:txBody>
      </p:sp>
      <p:sp>
        <p:nvSpPr>
          <p:cNvPr id="6" name="CaixaDeTexto 5">
            <a:extLst>
              <a:ext uri="{FF2B5EF4-FFF2-40B4-BE49-F238E27FC236}">
                <a16:creationId xmlns:a16="http://schemas.microsoft.com/office/drawing/2014/main" id="{7E1CF9FB-E393-40C2-9563-F843CAB61F6F}"/>
              </a:ext>
            </a:extLst>
          </p:cNvPr>
          <p:cNvSpPr txBox="1"/>
          <p:nvPr/>
        </p:nvSpPr>
        <p:spPr>
          <a:xfrm>
            <a:off x="9280844" y="2615024"/>
            <a:ext cx="1920728" cy="369332"/>
          </a:xfrm>
          <a:prstGeom prst="rect">
            <a:avLst/>
          </a:prstGeom>
          <a:noFill/>
        </p:spPr>
        <p:txBody>
          <a:bodyPr wrap="square" rtlCol="0">
            <a:spAutoFit/>
          </a:bodyPr>
          <a:lstStyle/>
          <a:p>
            <a:pPr algn="ctr"/>
            <a:r>
              <a:rPr lang="en-US" dirty="0"/>
              <a:t>(Logistic Function)</a:t>
            </a:r>
            <a:endParaRPr lang="pt-BR" dirty="0"/>
          </a:p>
        </p:txBody>
      </p:sp>
      <p:grpSp>
        <p:nvGrpSpPr>
          <p:cNvPr id="4" name="Agrupar 3">
            <a:extLst>
              <a:ext uri="{FF2B5EF4-FFF2-40B4-BE49-F238E27FC236}">
                <a16:creationId xmlns:a16="http://schemas.microsoft.com/office/drawing/2014/main" id="{EA52C48B-C975-4709-B3C7-E42B74081E4C}"/>
              </a:ext>
            </a:extLst>
          </p:cNvPr>
          <p:cNvGrpSpPr/>
          <p:nvPr/>
        </p:nvGrpSpPr>
        <p:grpSpPr>
          <a:xfrm>
            <a:off x="197532" y="1244801"/>
            <a:ext cx="5674474" cy="4198606"/>
            <a:chOff x="197532" y="1244801"/>
            <a:chExt cx="5674474" cy="4198606"/>
          </a:xfrm>
        </p:grpSpPr>
        <p:grpSp>
          <p:nvGrpSpPr>
            <p:cNvPr id="2" name="Agrupar 1">
              <a:extLst>
                <a:ext uri="{FF2B5EF4-FFF2-40B4-BE49-F238E27FC236}">
                  <a16:creationId xmlns:a16="http://schemas.microsoft.com/office/drawing/2014/main" id="{9963C01C-4445-46BD-850D-428699129DF9}"/>
                </a:ext>
              </a:extLst>
            </p:cNvPr>
            <p:cNvGrpSpPr/>
            <p:nvPr/>
          </p:nvGrpSpPr>
          <p:grpSpPr>
            <a:xfrm>
              <a:off x="197532" y="1244801"/>
              <a:ext cx="5674474" cy="4135886"/>
              <a:chOff x="197532" y="1244801"/>
              <a:chExt cx="5674474" cy="4135886"/>
            </a:xfrm>
          </p:grpSpPr>
          <p:grpSp>
            <p:nvGrpSpPr>
              <p:cNvPr id="7" name="Agrupar 6">
                <a:extLst>
                  <a:ext uri="{FF2B5EF4-FFF2-40B4-BE49-F238E27FC236}">
                    <a16:creationId xmlns:a16="http://schemas.microsoft.com/office/drawing/2014/main" id="{19E436B5-D801-474B-8C33-35E3FF573A43}"/>
                  </a:ext>
                </a:extLst>
              </p:cNvPr>
              <p:cNvGrpSpPr/>
              <p:nvPr/>
            </p:nvGrpSpPr>
            <p:grpSpPr>
              <a:xfrm>
                <a:off x="223996" y="1244801"/>
                <a:ext cx="5648010" cy="4135886"/>
                <a:chOff x="317790" y="1218533"/>
                <a:chExt cx="7333795" cy="5044368"/>
              </a:xfrm>
            </p:grpSpPr>
            <p:pic>
              <p:nvPicPr>
                <p:cNvPr id="1026" name="Picture 2" descr="Logistic Regression: A Simplified Approach Using Python | LaptrinhX">
                  <a:extLst>
                    <a:ext uri="{FF2B5EF4-FFF2-40B4-BE49-F238E27FC236}">
                      <a16:creationId xmlns:a16="http://schemas.microsoft.com/office/drawing/2014/main" id="{AD2BE287-19A2-4CC9-ACEF-F3E4936CCF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790" y="1757576"/>
                  <a:ext cx="7086600" cy="450532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Conector de Seta Reta 10">
                  <a:extLst>
                    <a:ext uri="{FF2B5EF4-FFF2-40B4-BE49-F238E27FC236}">
                      <a16:creationId xmlns:a16="http://schemas.microsoft.com/office/drawing/2014/main" id="{8C3F56C7-36C4-4ED6-B825-17196CADD266}"/>
                    </a:ext>
                  </a:extLst>
                </p:cNvPr>
                <p:cNvCxnSpPr>
                  <a:cxnSpLocks/>
                </p:cNvCxnSpPr>
                <p:nvPr/>
              </p:nvCxnSpPr>
              <p:spPr>
                <a:xfrm>
                  <a:off x="950173" y="5734522"/>
                  <a:ext cx="6701412" cy="0"/>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D34002E5-6769-443C-858A-AD94940CE68D}"/>
                    </a:ext>
                  </a:extLst>
                </p:cNvPr>
                <p:cNvCxnSpPr>
                  <a:cxnSpLocks/>
                </p:cNvCxnSpPr>
                <p:nvPr/>
              </p:nvCxnSpPr>
              <p:spPr>
                <a:xfrm flipV="1">
                  <a:off x="975460" y="1218533"/>
                  <a:ext cx="0" cy="4515989"/>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37" name="CaixaDeTexto 36">
                    <a:extLst>
                      <a:ext uri="{FF2B5EF4-FFF2-40B4-BE49-F238E27FC236}">
                        <a16:creationId xmlns:a16="http://schemas.microsoft.com/office/drawing/2014/main" id="{5B90FA8B-1679-47B8-867C-1A6D61ABD743}"/>
                      </a:ext>
                    </a:extLst>
                  </p:cNvPr>
                  <p:cNvSpPr txBox="1"/>
                  <p:nvPr/>
                </p:nvSpPr>
                <p:spPr>
                  <a:xfrm>
                    <a:off x="901517" y="2295449"/>
                    <a:ext cx="1860734" cy="504241"/>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𝜙</m:t>
                          </m:r>
                          <m:d>
                            <m:dPr>
                              <m:ctrlPr>
                                <a:rPr lang="en-US" sz="1400" b="0" i="1" smtClean="0">
                                  <a:latin typeface="Cambria Math" panose="02040503050406030204" pitchFamily="18" charset="0"/>
                                </a:rPr>
                              </m:ctrlPr>
                            </m:dPr>
                            <m:e>
                              <m:r>
                                <a:rPr lang="pt-BR" sz="1400" b="0" i="1" smtClean="0">
                                  <a:latin typeface="Cambria Math" panose="02040503050406030204" pitchFamily="18" charset="0"/>
                                </a:rPr>
                                <m:t>𝑥</m:t>
                              </m:r>
                            </m:e>
                          </m:d>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pt-BR" sz="1400" b="0" i="1" smtClean="0">
                                  <a:latin typeface="Cambria Math" panose="02040503050406030204" pitchFamily="18" charset="0"/>
                                </a:rPr>
                                <m:t>1</m:t>
                              </m:r>
                            </m:num>
                            <m:den>
                              <m:r>
                                <a:rPr lang="en-US" sz="1400" i="1">
                                  <a:latin typeface="Cambria Math" panose="02040503050406030204" pitchFamily="18" charset="0"/>
                                </a:rPr>
                                <m:t>1+</m:t>
                              </m:r>
                              <m:sSup>
                                <m:sSupPr>
                                  <m:ctrlPr>
                                    <a:rPr lang="en-US" sz="1400" i="1">
                                      <a:latin typeface="Cambria Math" panose="02040503050406030204" pitchFamily="18" charset="0"/>
                                    </a:rPr>
                                  </m:ctrlPr>
                                </m:sSupPr>
                                <m:e>
                                  <m:r>
                                    <a:rPr lang="en-US" sz="1400" i="1">
                                      <a:latin typeface="Cambria Math" panose="02040503050406030204" pitchFamily="18" charset="0"/>
                                    </a:rPr>
                                    <m:t>𝑒</m:t>
                                  </m:r>
                                </m:e>
                                <m:sup>
                                  <m:r>
                                    <a:rPr lang="en-US" sz="1400" i="1" smtClean="0">
                                      <a:latin typeface="Cambria Math" panose="02040503050406030204" pitchFamily="18" charset="0"/>
                                    </a:rPr>
                                    <m:t>−</m:t>
                                  </m:r>
                                  <m:r>
                                    <a:rPr lang="en-US" sz="1400" i="1">
                                      <a:latin typeface="Cambria Math" panose="02040503050406030204" pitchFamily="18" charset="0"/>
                                    </a:rPr>
                                    <m:t>(</m:t>
                                  </m:r>
                                  <m:r>
                                    <a:rPr lang="pt-BR" sz="1400" b="0" i="1" smtClean="0">
                                      <a:latin typeface="Cambria Math" panose="02040503050406030204" pitchFamily="18" charset="0"/>
                                    </a:rPr>
                                    <m:t>𝑥</m:t>
                                  </m:r>
                                  <m:r>
                                    <a:rPr lang="en-US" sz="1400" i="1">
                                      <a:latin typeface="Cambria Math" panose="02040503050406030204" pitchFamily="18" charset="0"/>
                                    </a:rPr>
                                    <m:t>)</m:t>
                                  </m:r>
                                </m:sup>
                              </m:sSup>
                            </m:den>
                          </m:f>
                        </m:oMath>
                      </m:oMathPara>
                    </a14:m>
                    <a:endParaRPr lang="pt-BR" sz="1400" dirty="0"/>
                  </a:p>
                </p:txBody>
              </p:sp>
            </mc:Choice>
            <mc:Fallback>
              <p:sp>
                <p:nvSpPr>
                  <p:cNvPr id="37" name="CaixaDeTexto 36">
                    <a:extLst>
                      <a:ext uri="{FF2B5EF4-FFF2-40B4-BE49-F238E27FC236}">
                        <a16:creationId xmlns:a16="http://schemas.microsoft.com/office/drawing/2014/main" id="{5B90FA8B-1679-47B8-867C-1A6D61ABD743}"/>
                      </a:ext>
                    </a:extLst>
                  </p:cNvPr>
                  <p:cNvSpPr txBox="1">
                    <a:spLocks noRot="1" noChangeAspect="1" noMove="1" noResize="1" noEditPoints="1" noAdjustHandles="1" noChangeArrowheads="1" noChangeShapeType="1" noTextEdit="1"/>
                  </p:cNvSpPr>
                  <p:nvPr/>
                </p:nvSpPr>
                <p:spPr>
                  <a:xfrm>
                    <a:off x="901517" y="2295449"/>
                    <a:ext cx="1860734" cy="504241"/>
                  </a:xfrm>
                  <a:prstGeom prst="rect">
                    <a:avLst/>
                  </a:prstGeom>
                  <a:blipFill>
                    <a:blip r:embed="rId5"/>
                    <a:stretch>
                      <a:fillRect b="-3659"/>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39" name="CaixaDeTexto 38">
                    <a:extLst>
                      <a:ext uri="{FF2B5EF4-FFF2-40B4-BE49-F238E27FC236}">
                        <a16:creationId xmlns:a16="http://schemas.microsoft.com/office/drawing/2014/main" id="{F8FE3569-8BB2-4C08-82FC-EE49CBB6F313}"/>
                      </a:ext>
                    </a:extLst>
                  </p:cNvPr>
                  <p:cNvSpPr txBox="1"/>
                  <p:nvPr/>
                </p:nvSpPr>
                <p:spPr>
                  <a:xfrm rot="16200000">
                    <a:off x="-58154" y="3243019"/>
                    <a:ext cx="819150"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𝜙</m:t>
                          </m:r>
                          <m:d>
                            <m:dPr>
                              <m:ctrlPr>
                                <a:rPr lang="en-US" sz="1400" b="0" i="1" smtClean="0">
                                  <a:latin typeface="Cambria Math" panose="02040503050406030204" pitchFamily="18" charset="0"/>
                                </a:rPr>
                              </m:ctrlPr>
                            </m:dPr>
                            <m:e>
                              <m:r>
                                <a:rPr lang="pt-BR" sz="1400" b="0" i="1" smtClean="0">
                                  <a:latin typeface="Cambria Math" panose="02040503050406030204" pitchFamily="18" charset="0"/>
                                </a:rPr>
                                <m:t>𝑥</m:t>
                              </m:r>
                            </m:e>
                          </m:d>
                        </m:oMath>
                      </m:oMathPara>
                    </a14:m>
                    <a:endParaRPr lang="pt-BR" sz="1400" dirty="0"/>
                  </a:p>
                </p:txBody>
              </p:sp>
            </mc:Choice>
            <mc:Fallback>
              <p:sp>
                <p:nvSpPr>
                  <p:cNvPr id="39" name="CaixaDeTexto 38">
                    <a:extLst>
                      <a:ext uri="{FF2B5EF4-FFF2-40B4-BE49-F238E27FC236}">
                        <a16:creationId xmlns:a16="http://schemas.microsoft.com/office/drawing/2014/main" id="{F8FE3569-8BB2-4C08-82FC-EE49CBB6F313}"/>
                      </a:ext>
                    </a:extLst>
                  </p:cNvPr>
                  <p:cNvSpPr txBox="1">
                    <a:spLocks noRot="1" noChangeAspect="1" noMove="1" noResize="1" noEditPoints="1" noAdjustHandles="1" noChangeArrowheads="1" noChangeShapeType="1" noTextEdit="1"/>
                  </p:cNvSpPr>
                  <p:nvPr/>
                </p:nvSpPr>
                <p:spPr>
                  <a:xfrm rot="16200000">
                    <a:off x="-58154" y="3243019"/>
                    <a:ext cx="819150" cy="307777"/>
                  </a:xfrm>
                  <a:prstGeom prst="rect">
                    <a:avLst/>
                  </a:prstGeom>
                  <a:blipFill>
                    <a:blip r:embed="rId6"/>
                    <a:stretch>
                      <a:fillRect r="-5882"/>
                    </a:stretch>
                  </a:blipFill>
                </p:spPr>
                <p:txBody>
                  <a:bodyPr/>
                  <a:lstStyle/>
                  <a:p>
                    <a:r>
                      <a:rPr lang="pt-BR">
                        <a:noFill/>
                      </a:rPr>
                      <a:t> </a:t>
                    </a:r>
                  </a:p>
                </p:txBody>
              </p:sp>
            </mc:Fallback>
          </mc:AlternateContent>
        </p:grpSp>
        <mc:AlternateContent xmlns:mc="http://schemas.openxmlformats.org/markup-compatibility/2006">
          <mc:Choice xmlns:a14="http://schemas.microsoft.com/office/drawing/2010/main" Requires="a14">
            <p:sp>
              <p:nvSpPr>
                <p:cNvPr id="41" name="CaixaDeTexto 40">
                  <a:extLst>
                    <a:ext uri="{FF2B5EF4-FFF2-40B4-BE49-F238E27FC236}">
                      <a16:creationId xmlns:a16="http://schemas.microsoft.com/office/drawing/2014/main" id="{4F1566FB-CAED-4BAC-976C-E01E6EABCBA5}"/>
                    </a:ext>
                  </a:extLst>
                </p:cNvPr>
                <p:cNvSpPr txBox="1"/>
                <p:nvPr/>
              </p:nvSpPr>
              <p:spPr>
                <a:xfrm>
                  <a:off x="2790890" y="5135630"/>
                  <a:ext cx="342900"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400" b="0" i="1" smtClean="0">
                            <a:latin typeface="Cambria Math" panose="02040503050406030204" pitchFamily="18" charset="0"/>
                          </a:rPr>
                          <m:t>𝑥</m:t>
                        </m:r>
                      </m:oMath>
                    </m:oMathPara>
                  </a14:m>
                  <a:endParaRPr lang="pt-BR" sz="1400" dirty="0"/>
                </a:p>
              </p:txBody>
            </p:sp>
          </mc:Choice>
          <mc:Fallback>
            <p:sp>
              <p:nvSpPr>
                <p:cNvPr id="41" name="CaixaDeTexto 40">
                  <a:extLst>
                    <a:ext uri="{FF2B5EF4-FFF2-40B4-BE49-F238E27FC236}">
                      <a16:creationId xmlns:a16="http://schemas.microsoft.com/office/drawing/2014/main" id="{4F1566FB-CAED-4BAC-976C-E01E6EABCBA5}"/>
                    </a:ext>
                  </a:extLst>
                </p:cNvPr>
                <p:cNvSpPr txBox="1">
                  <a:spLocks noRot="1" noChangeAspect="1" noMove="1" noResize="1" noEditPoints="1" noAdjustHandles="1" noChangeArrowheads="1" noChangeShapeType="1" noTextEdit="1"/>
                </p:cNvSpPr>
                <p:nvPr/>
              </p:nvSpPr>
              <p:spPr>
                <a:xfrm>
                  <a:off x="2790890" y="5135630"/>
                  <a:ext cx="342900" cy="307777"/>
                </a:xfrm>
                <a:prstGeom prst="rect">
                  <a:avLst/>
                </a:prstGeom>
                <a:blipFill>
                  <a:blip r:embed="rId7"/>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25158769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96CB65EF-44AA-46B3-8BE4-D243CD041401}"/>
              </a:ext>
            </a:extLst>
          </p:cNvPr>
          <p:cNvSpPr/>
          <p:nvPr/>
        </p:nvSpPr>
        <p:spPr>
          <a:xfrm>
            <a:off x="3" y="393364"/>
            <a:ext cx="12191997" cy="39061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Logistic Regression</a:t>
            </a:r>
          </a:p>
        </p:txBody>
      </p:sp>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grpSp>
        <p:nvGrpSpPr>
          <p:cNvPr id="18" name="Agrupar 17">
            <a:extLst>
              <a:ext uri="{FF2B5EF4-FFF2-40B4-BE49-F238E27FC236}">
                <a16:creationId xmlns:a16="http://schemas.microsoft.com/office/drawing/2014/main" id="{348FFC8E-0A1B-4B7E-9EDA-F6C16A678808}"/>
              </a:ext>
            </a:extLst>
          </p:cNvPr>
          <p:cNvGrpSpPr/>
          <p:nvPr/>
        </p:nvGrpSpPr>
        <p:grpSpPr>
          <a:xfrm>
            <a:off x="1" y="2747"/>
            <a:ext cx="12191999" cy="390617"/>
            <a:chOff x="1" y="2747"/>
            <a:chExt cx="12191999" cy="390617"/>
          </a:xfrm>
        </p:grpSpPr>
        <p:sp>
          <p:nvSpPr>
            <p:cNvPr id="19" name="Retângulo 18">
              <a:extLst>
                <a:ext uri="{FF2B5EF4-FFF2-40B4-BE49-F238E27FC236}">
                  <a16:creationId xmlns:a16="http://schemas.microsoft.com/office/drawing/2014/main" id="{FD51583C-4DE9-41F6-B51C-1CB6287111C1}"/>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a:t>
              </a:r>
            </a:p>
          </p:txBody>
        </p:sp>
        <p:sp>
          <p:nvSpPr>
            <p:cNvPr id="20" name="Retângulo 19">
              <a:extLst>
                <a:ext uri="{FF2B5EF4-FFF2-40B4-BE49-F238E27FC236}">
                  <a16:creationId xmlns:a16="http://schemas.microsoft.com/office/drawing/2014/main" id="{949605F4-851D-42F4-812B-7EC4D96B4E5C}"/>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Algorithms Classification</a:t>
              </a:r>
              <a:endParaRPr lang="pt-BR" dirty="0"/>
            </a:p>
          </p:txBody>
        </p:sp>
      </p:grpSp>
      <p:grpSp>
        <p:nvGrpSpPr>
          <p:cNvPr id="9" name="Agrupar 8">
            <a:extLst>
              <a:ext uri="{FF2B5EF4-FFF2-40B4-BE49-F238E27FC236}">
                <a16:creationId xmlns:a16="http://schemas.microsoft.com/office/drawing/2014/main" id="{755BA543-C31E-4F44-B3C9-C94A6285FB15}"/>
              </a:ext>
            </a:extLst>
          </p:cNvPr>
          <p:cNvGrpSpPr/>
          <p:nvPr/>
        </p:nvGrpSpPr>
        <p:grpSpPr>
          <a:xfrm>
            <a:off x="1398551" y="1561771"/>
            <a:ext cx="4380811" cy="4395146"/>
            <a:chOff x="725430" y="1464446"/>
            <a:chExt cx="3305146" cy="3377385"/>
          </a:xfrm>
        </p:grpSpPr>
        <p:sp>
          <p:nvSpPr>
            <p:cNvPr id="8" name="CaixaDeTexto 7">
              <a:extLst>
                <a:ext uri="{FF2B5EF4-FFF2-40B4-BE49-F238E27FC236}">
                  <a16:creationId xmlns:a16="http://schemas.microsoft.com/office/drawing/2014/main" id="{829433C6-B460-4103-ABDB-932CA83BB9C0}"/>
                </a:ext>
              </a:extLst>
            </p:cNvPr>
            <p:cNvSpPr txBox="1"/>
            <p:nvPr/>
          </p:nvSpPr>
          <p:spPr>
            <a:xfrm>
              <a:off x="1203894" y="1464446"/>
              <a:ext cx="2052084" cy="283808"/>
            </a:xfrm>
            <a:prstGeom prst="rect">
              <a:avLst/>
            </a:prstGeom>
            <a:noFill/>
          </p:spPr>
          <p:txBody>
            <a:bodyPr wrap="square" rtlCol="0">
              <a:spAutoFit/>
            </a:bodyPr>
            <a:lstStyle/>
            <a:p>
              <a:pPr algn="ctr"/>
              <a:r>
                <a:rPr lang="en-US" dirty="0"/>
                <a:t>Binary classification</a:t>
              </a:r>
              <a:endParaRPr lang="pt-BR" dirty="0"/>
            </a:p>
          </p:txBody>
        </p:sp>
        <p:grpSp>
          <p:nvGrpSpPr>
            <p:cNvPr id="29" name="Agrupar 28">
              <a:extLst>
                <a:ext uri="{FF2B5EF4-FFF2-40B4-BE49-F238E27FC236}">
                  <a16:creationId xmlns:a16="http://schemas.microsoft.com/office/drawing/2014/main" id="{FF46FE7A-BDAD-48C0-B2C5-7744E3CBC922}"/>
                </a:ext>
              </a:extLst>
            </p:cNvPr>
            <p:cNvGrpSpPr/>
            <p:nvPr/>
          </p:nvGrpSpPr>
          <p:grpSpPr>
            <a:xfrm>
              <a:off x="725430" y="1866202"/>
              <a:ext cx="3009013" cy="2800949"/>
              <a:chOff x="326864" y="4581073"/>
              <a:chExt cx="1817856" cy="1731626"/>
            </a:xfrm>
          </p:grpSpPr>
          <p:cxnSp>
            <p:nvCxnSpPr>
              <p:cNvPr id="22" name="Conector de Seta Reta 21">
                <a:extLst>
                  <a:ext uri="{FF2B5EF4-FFF2-40B4-BE49-F238E27FC236}">
                    <a16:creationId xmlns:a16="http://schemas.microsoft.com/office/drawing/2014/main" id="{E63D75B3-5FCF-4800-9E43-6CF51A4D2CFF}"/>
                  </a:ext>
                </a:extLst>
              </p:cNvPr>
              <p:cNvCxnSpPr>
                <a:cxnSpLocks/>
              </p:cNvCxnSpPr>
              <p:nvPr/>
            </p:nvCxnSpPr>
            <p:spPr>
              <a:xfrm flipV="1">
                <a:off x="326864" y="6295763"/>
                <a:ext cx="1817856" cy="16936"/>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Conector de Seta Reta 22">
                <a:extLst>
                  <a:ext uri="{FF2B5EF4-FFF2-40B4-BE49-F238E27FC236}">
                    <a16:creationId xmlns:a16="http://schemas.microsoft.com/office/drawing/2014/main" id="{938131D7-9960-4E3C-8A98-853010D6897C}"/>
                  </a:ext>
                </a:extLst>
              </p:cNvPr>
              <p:cNvCxnSpPr>
                <a:cxnSpLocks/>
              </p:cNvCxnSpPr>
              <p:nvPr/>
            </p:nvCxnSpPr>
            <p:spPr>
              <a:xfrm flipV="1">
                <a:off x="341563" y="4581073"/>
                <a:ext cx="0" cy="1731626"/>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2" name="Elipse 1">
              <a:extLst>
                <a:ext uri="{FF2B5EF4-FFF2-40B4-BE49-F238E27FC236}">
                  <a16:creationId xmlns:a16="http://schemas.microsoft.com/office/drawing/2014/main" id="{8E84AD10-394E-42FE-98FB-CB12901AAE92}"/>
                </a:ext>
              </a:extLst>
            </p:cNvPr>
            <p:cNvSpPr/>
            <p:nvPr/>
          </p:nvSpPr>
          <p:spPr>
            <a:xfrm>
              <a:off x="1216060" y="3779947"/>
              <a:ext cx="265814" cy="26581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Elipse 24">
              <a:extLst>
                <a:ext uri="{FF2B5EF4-FFF2-40B4-BE49-F238E27FC236}">
                  <a16:creationId xmlns:a16="http://schemas.microsoft.com/office/drawing/2014/main" id="{37969EC2-E8B7-44AE-BBBF-87410FF59589}"/>
                </a:ext>
              </a:extLst>
            </p:cNvPr>
            <p:cNvSpPr/>
            <p:nvPr/>
          </p:nvSpPr>
          <p:spPr>
            <a:xfrm>
              <a:off x="1409051" y="4077047"/>
              <a:ext cx="265814" cy="26581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Elipse 25">
              <a:extLst>
                <a:ext uri="{FF2B5EF4-FFF2-40B4-BE49-F238E27FC236}">
                  <a16:creationId xmlns:a16="http://schemas.microsoft.com/office/drawing/2014/main" id="{B33FC261-9FE7-46AF-B684-DCAE21807932}"/>
                </a:ext>
              </a:extLst>
            </p:cNvPr>
            <p:cNvSpPr/>
            <p:nvPr/>
          </p:nvSpPr>
          <p:spPr>
            <a:xfrm>
              <a:off x="1674865" y="3758070"/>
              <a:ext cx="265814" cy="26581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Elipse 26">
              <a:extLst>
                <a:ext uri="{FF2B5EF4-FFF2-40B4-BE49-F238E27FC236}">
                  <a16:creationId xmlns:a16="http://schemas.microsoft.com/office/drawing/2014/main" id="{DF8CABB9-08A6-45E1-9A20-6E30D6EF23C3}"/>
                </a:ext>
              </a:extLst>
            </p:cNvPr>
            <p:cNvSpPr/>
            <p:nvPr/>
          </p:nvSpPr>
          <p:spPr>
            <a:xfrm>
              <a:off x="3104364" y="2226859"/>
              <a:ext cx="265814" cy="265814"/>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Elipse 27">
              <a:extLst>
                <a:ext uri="{FF2B5EF4-FFF2-40B4-BE49-F238E27FC236}">
                  <a16:creationId xmlns:a16="http://schemas.microsoft.com/office/drawing/2014/main" id="{20F6D3DC-5547-451F-BD35-89BC7E4258EA}"/>
                </a:ext>
              </a:extLst>
            </p:cNvPr>
            <p:cNvSpPr/>
            <p:nvPr/>
          </p:nvSpPr>
          <p:spPr>
            <a:xfrm>
              <a:off x="3102812" y="2645713"/>
              <a:ext cx="265814" cy="265814"/>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Elipse 29">
              <a:extLst>
                <a:ext uri="{FF2B5EF4-FFF2-40B4-BE49-F238E27FC236}">
                  <a16:creationId xmlns:a16="http://schemas.microsoft.com/office/drawing/2014/main" id="{8FF5A8E8-1AD9-47ED-889D-7736CEE29951}"/>
                </a:ext>
              </a:extLst>
            </p:cNvPr>
            <p:cNvSpPr/>
            <p:nvPr/>
          </p:nvSpPr>
          <p:spPr>
            <a:xfrm>
              <a:off x="2700494" y="2471262"/>
              <a:ext cx="265814" cy="265814"/>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CaixaDeTexto 3">
              <a:extLst>
                <a:ext uri="{FF2B5EF4-FFF2-40B4-BE49-F238E27FC236}">
                  <a16:creationId xmlns:a16="http://schemas.microsoft.com/office/drawing/2014/main" id="{1AD16315-D34A-4BA5-A019-F5A741D4F1D1}"/>
                </a:ext>
              </a:extLst>
            </p:cNvPr>
            <p:cNvSpPr txBox="1"/>
            <p:nvPr/>
          </p:nvSpPr>
          <p:spPr>
            <a:xfrm>
              <a:off x="749761" y="1650980"/>
              <a:ext cx="310759" cy="376755"/>
            </a:xfrm>
            <a:prstGeom prst="rect">
              <a:avLst/>
            </a:prstGeom>
            <a:noFill/>
          </p:spPr>
          <p:txBody>
            <a:bodyPr wrap="square" rtlCol="0">
              <a:spAutoFit/>
            </a:bodyPr>
            <a:lstStyle/>
            <a:p>
              <a:r>
                <a:rPr lang="pt-BR" b="1" dirty="0">
                  <a:effectLst>
                    <a:outerShdw blurRad="38100" dist="38100" dir="2700000" algn="tl">
                      <a:srgbClr val="000000">
                        <a:alpha val="43137"/>
                      </a:srgbClr>
                    </a:outerShdw>
                  </a:effectLst>
                </a:rPr>
                <a:t>Y</a:t>
              </a:r>
            </a:p>
          </p:txBody>
        </p:sp>
        <p:sp>
          <p:nvSpPr>
            <p:cNvPr id="34" name="CaixaDeTexto 33">
              <a:extLst>
                <a:ext uri="{FF2B5EF4-FFF2-40B4-BE49-F238E27FC236}">
                  <a16:creationId xmlns:a16="http://schemas.microsoft.com/office/drawing/2014/main" id="{48F02A93-9EEC-44DD-965A-B0355F093483}"/>
                </a:ext>
              </a:extLst>
            </p:cNvPr>
            <p:cNvSpPr txBox="1"/>
            <p:nvPr/>
          </p:nvSpPr>
          <p:spPr>
            <a:xfrm>
              <a:off x="3719817" y="4465076"/>
              <a:ext cx="310759" cy="376755"/>
            </a:xfrm>
            <a:prstGeom prst="rect">
              <a:avLst/>
            </a:prstGeom>
            <a:noFill/>
          </p:spPr>
          <p:txBody>
            <a:bodyPr wrap="square" rtlCol="0">
              <a:spAutoFit/>
            </a:bodyPr>
            <a:lstStyle/>
            <a:p>
              <a:r>
                <a:rPr lang="pt-BR" b="1" dirty="0">
                  <a:effectLst>
                    <a:outerShdw blurRad="38100" dist="38100" dir="2700000" algn="tl">
                      <a:srgbClr val="000000">
                        <a:alpha val="43137"/>
                      </a:srgbClr>
                    </a:outerShdw>
                  </a:effectLst>
                </a:rPr>
                <a:t>X</a:t>
              </a:r>
            </a:p>
          </p:txBody>
        </p:sp>
      </p:grpSp>
      <p:pic>
        <p:nvPicPr>
          <p:cNvPr id="50" name="Imagem 49">
            <a:extLst>
              <a:ext uri="{FF2B5EF4-FFF2-40B4-BE49-F238E27FC236}">
                <a16:creationId xmlns:a16="http://schemas.microsoft.com/office/drawing/2014/main" id="{D6B915D2-D6B0-4A20-B52A-382BC01916A8}"/>
              </a:ext>
            </a:extLst>
          </p:cNvPr>
          <p:cNvPicPr>
            <a:picLocks noChangeAspect="1"/>
          </p:cNvPicPr>
          <p:nvPr/>
        </p:nvPicPr>
        <p:blipFill>
          <a:blip r:embed="rId2"/>
          <a:stretch>
            <a:fillRect/>
          </a:stretch>
        </p:blipFill>
        <p:spPr>
          <a:xfrm>
            <a:off x="5978850" y="1643014"/>
            <a:ext cx="5179880" cy="3318678"/>
          </a:xfrm>
          <a:prstGeom prst="rect">
            <a:avLst/>
          </a:prstGeom>
        </p:spPr>
      </p:pic>
    </p:spTree>
    <p:extLst>
      <p:ext uri="{BB962C8B-B14F-4D97-AF65-F5344CB8AC3E}">
        <p14:creationId xmlns:p14="http://schemas.microsoft.com/office/powerpoint/2010/main" val="370560844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96CB65EF-44AA-46B3-8BE4-D243CD041401}"/>
              </a:ext>
            </a:extLst>
          </p:cNvPr>
          <p:cNvSpPr/>
          <p:nvPr/>
        </p:nvSpPr>
        <p:spPr>
          <a:xfrm>
            <a:off x="3" y="393364"/>
            <a:ext cx="12191997" cy="39061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Logistic Regression</a:t>
            </a:r>
          </a:p>
        </p:txBody>
      </p:sp>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grpSp>
        <p:nvGrpSpPr>
          <p:cNvPr id="18" name="Agrupar 17">
            <a:extLst>
              <a:ext uri="{FF2B5EF4-FFF2-40B4-BE49-F238E27FC236}">
                <a16:creationId xmlns:a16="http://schemas.microsoft.com/office/drawing/2014/main" id="{348FFC8E-0A1B-4B7E-9EDA-F6C16A678808}"/>
              </a:ext>
            </a:extLst>
          </p:cNvPr>
          <p:cNvGrpSpPr/>
          <p:nvPr/>
        </p:nvGrpSpPr>
        <p:grpSpPr>
          <a:xfrm>
            <a:off x="1" y="2747"/>
            <a:ext cx="12191999" cy="390617"/>
            <a:chOff x="1" y="2747"/>
            <a:chExt cx="12191999" cy="390617"/>
          </a:xfrm>
        </p:grpSpPr>
        <p:sp>
          <p:nvSpPr>
            <p:cNvPr id="19" name="Retângulo 18">
              <a:extLst>
                <a:ext uri="{FF2B5EF4-FFF2-40B4-BE49-F238E27FC236}">
                  <a16:creationId xmlns:a16="http://schemas.microsoft.com/office/drawing/2014/main" id="{FD51583C-4DE9-41F6-B51C-1CB6287111C1}"/>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a:t>
              </a:r>
            </a:p>
          </p:txBody>
        </p:sp>
        <p:sp>
          <p:nvSpPr>
            <p:cNvPr id="20" name="Retângulo 19">
              <a:extLst>
                <a:ext uri="{FF2B5EF4-FFF2-40B4-BE49-F238E27FC236}">
                  <a16:creationId xmlns:a16="http://schemas.microsoft.com/office/drawing/2014/main" id="{949605F4-851D-42F4-812B-7EC4D96B4E5C}"/>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Algorithms Classification</a:t>
              </a:r>
              <a:endParaRPr lang="pt-BR" dirty="0"/>
            </a:p>
          </p:txBody>
        </p:sp>
      </p:grpSp>
      <p:grpSp>
        <p:nvGrpSpPr>
          <p:cNvPr id="16" name="Agrupar 15">
            <a:extLst>
              <a:ext uri="{FF2B5EF4-FFF2-40B4-BE49-F238E27FC236}">
                <a16:creationId xmlns:a16="http://schemas.microsoft.com/office/drawing/2014/main" id="{83B563EB-F158-4561-AB17-75C181B9B54A}"/>
              </a:ext>
            </a:extLst>
          </p:cNvPr>
          <p:cNvGrpSpPr/>
          <p:nvPr/>
        </p:nvGrpSpPr>
        <p:grpSpPr>
          <a:xfrm>
            <a:off x="709905" y="963732"/>
            <a:ext cx="2824490" cy="2858515"/>
            <a:chOff x="5872097" y="1496870"/>
            <a:chExt cx="3305146" cy="3344961"/>
          </a:xfrm>
        </p:grpSpPr>
        <p:sp>
          <p:nvSpPr>
            <p:cNvPr id="35" name="CaixaDeTexto 34">
              <a:extLst>
                <a:ext uri="{FF2B5EF4-FFF2-40B4-BE49-F238E27FC236}">
                  <a16:creationId xmlns:a16="http://schemas.microsoft.com/office/drawing/2014/main" id="{2CE25DC0-7F3E-47EE-AA86-BDA1A3E9F07A}"/>
                </a:ext>
              </a:extLst>
            </p:cNvPr>
            <p:cNvSpPr txBox="1"/>
            <p:nvPr/>
          </p:nvSpPr>
          <p:spPr>
            <a:xfrm>
              <a:off x="6231518" y="1496870"/>
              <a:ext cx="2945723" cy="432183"/>
            </a:xfrm>
            <a:prstGeom prst="rect">
              <a:avLst/>
            </a:prstGeom>
            <a:noFill/>
          </p:spPr>
          <p:txBody>
            <a:bodyPr wrap="square" rtlCol="0">
              <a:spAutoFit/>
            </a:bodyPr>
            <a:lstStyle/>
            <a:p>
              <a:r>
                <a:rPr lang="en-US" b="1" dirty="0"/>
                <a:t>Multi-class classification</a:t>
              </a:r>
              <a:endParaRPr lang="pt-BR" b="1" dirty="0"/>
            </a:p>
          </p:txBody>
        </p:sp>
        <p:grpSp>
          <p:nvGrpSpPr>
            <p:cNvPr id="36" name="Agrupar 35">
              <a:extLst>
                <a:ext uri="{FF2B5EF4-FFF2-40B4-BE49-F238E27FC236}">
                  <a16:creationId xmlns:a16="http://schemas.microsoft.com/office/drawing/2014/main" id="{83E86E8A-63D0-4D8C-952B-37FE62B0C534}"/>
                </a:ext>
              </a:extLst>
            </p:cNvPr>
            <p:cNvGrpSpPr/>
            <p:nvPr/>
          </p:nvGrpSpPr>
          <p:grpSpPr>
            <a:xfrm>
              <a:off x="5872097" y="1876591"/>
              <a:ext cx="3009013" cy="2800949"/>
              <a:chOff x="326864" y="4587496"/>
              <a:chExt cx="1817856" cy="1731626"/>
            </a:xfrm>
          </p:grpSpPr>
          <p:cxnSp>
            <p:nvCxnSpPr>
              <p:cNvPr id="37" name="Conector de Seta Reta 36">
                <a:extLst>
                  <a:ext uri="{FF2B5EF4-FFF2-40B4-BE49-F238E27FC236}">
                    <a16:creationId xmlns:a16="http://schemas.microsoft.com/office/drawing/2014/main" id="{8009CBA5-A33A-4FFA-8AF7-156531B86492}"/>
                  </a:ext>
                </a:extLst>
              </p:cNvPr>
              <p:cNvCxnSpPr>
                <a:cxnSpLocks/>
              </p:cNvCxnSpPr>
              <p:nvPr/>
            </p:nvCxnSpPr>
            <p:spPr>
              <a:xfrm flipV="1">
                <a:off x="326864" y="6295763"/>
                <a:ext cx="1817856" cy="16936"/>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Conector de Seta Reta 37">
                <a:extLst>
                  <a:ext uri="{FF2B5EF4-FFF2-40B4-BE49-F238E27FC236}">
                    <a16:creationId xmlns:a16="http://schemas.microsoft.com/office/drawing/2014/main" id="{BFCBBA15-576A-40F7-882D-2BF48A5284C1}"/>
                  </a:ext>
                </a:extLst>
              </p:cNvPr>
              <p:cNvCxnSpPr>
                <a:cxnSpLocks/>
              </p:cNvCxnSpPr>
              <p:nvPr/>
            </p:nvCxnSpPr>
            <p:spPr>
              <a:xfrm flipV="1">
                <a:off x="347839" y="4587496"/>
                <a:ext cx="0" cy="1731626"/>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39" name="Elipse 38">
              <a:extLst>
                <a:ext uri="{FF2B5EF4-FFF2-40B4-BE49-F238E27FC236}">
                  <a16:creationId xmlns:a16="http://schemas.microsoft.com/office/drawing/2014/main" id="{188EF857-411A-4BD7-875A-F313CEC09DF6}"/>
                </a:ext>
              </a:extLst>
            </p:cNvPr>
            <p:cNvSpPr/>
            <p:nvPr/>
          </p:nvSpPr>
          <p:spPr>
            <a:xfrm>
              <a:off x="6362727" y="3779947"/>
              <a:ext cx="265814" cy="26581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a:p>
          </p:txBody>
        </p:sp>
        <p:sp>
          <p:nvSpPr>
            <p:cNvPr id="40" name="Elipse 39">
              <a:extLst>
                <a:ext uri="{FF2B5EF4-FFF2-40B4-BE49-F238E27FC236}">
                  <a16:creationId xmlns:a16="http://schemas.microsoft.com/office/drawing/2014/main" id="{40C70ABA-3599-4E15-A979-9F28E269B587}"/>
                </a:ext>
              </a:extLst>
            </p:cNvPr>
            <p:cNvSpPr/>
            <p:nvPr/>
          </p:nvSpPr>
          <p:spPr>
            <a:xfrm>
              <a:off x="6555718" y="4077047"/>
              <a:ext cx="265814" cy="26581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a:p>
          </p:txBody>
        </p:sp>
        <p:sp>
          <p:nvSpPr>
            <p:cNvPr id="41" name="Elipse 40">
              <a:extLst>
                <a:ext uri="{FF2B5EF4-FFF2-40B4-BE49-F238E27FC236}">
                  <a16:creationId xmlns:a16="http://schemas.microsoft.com/office/drawing/2014/main" id="{6F3D1C28-4DB3-4AEE-9BC8-5A5831F57C39}"/>
                </a:ext>
              </a:extLst>
            </p:cNvPr>
            <p:cNvSpPr/>
            <p:nvPr/>
          </p:nvSpPr>
          <p:spPr>
            <a:xfrm>
              <a:off x="6821532" y="3758070"/>
              <a:ext cx="265814" cy="26581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a:p>
          </p:txBody>
        </p:sp>
        <p:sp>
          <p:nvSpPr>
            <p:cNvPr id="42" name="Elipse 41">
              <a:extLst>
                <a:ext uri="{FF2B5EF4-FFF2-40B4-BE49-F238E27FC236}">
                  <a16:creationId xmlns:a16="http://schemas.microsoft.com/office/drawing/2014/main" id="{A2A8AD7B-1F17-4D88-B77F-85F437B27586}"/>
                </a:ext>
              </a:extLst>
            </p:cNvPr>
            <p:cNvSpPr/>
            <p:nvPr/>
          </p:nvSpPr>
          <p:spPr>
            <a:xfrm>
              <a:off x="8244109" y="2250766"/>
              <a:ext cx="265814" cy="265814"/>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a:p>
          </p:txBody>
        </p:sp>
        <p:sp>
          <p:nvSpPr>
            <p:cNvPr id="43" name="Elipse 42">
              <a:extLst>
                <a:ext uri="{FF2B5EF4-FFF2-40B4-BE49-F238E27FC236}">
                  <a16:creationId xmlns:a16="http://schemas.microsoft.com/office/drawing/2014/main" id="{539833C8-F7A0-4ED9-A8C4-F6C4190B34A1}"/>
                </a:ext>
              </a:extLst>
            </p:cNvPr>
            <p:cNvSpPr/>
            <p:nvPr/>
          </p:nvSpPr>
          <p:spPr>
            <a:xfrm>
              <a:off x="8242557" y="2669620"/>
              <a:ext cx="265814" cy="265814"/>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a:p>
          </p:txBody>
        </p:sp>
        <p:sp>
          <p:nvSpPr>
            <p:cNvPr id="44" name="Elipse 43">
              <a:extLst>
                <a:ext uri="{FF2B5EF4-FFF2-40B4-BE49-F238E27FC236}">
                  <a16:creationId xmlns:a16="http://schemas.microsoft.com/office/drawing/2014/main" id="{AE247E12-4E37-4BCB-9C1F-223FA01CFA05}"/>
                </a:ext>
              </a:extLst>
            </p:cNvPr>
            <p:cNvSpPr/>
            <p:nvPr/>
          </p:nvSpPr>
          <p:spPr>
            <a:xfrm>
              <a:off x="7840239" y="2495169"/>
              <a:ext cx="265814" cy="265814"/>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p>
          </p:txBody>
        </p:sp>
        <p:sp>
          <p:nvSpPr>
            <p:cNvPr id="45" name="CaixaDeTexto 44">
              <a:extLst>
                <a:ext uri="{FF2B5EF4-FFF2-40B4-BE49-F238E27FC236}">
                  <a16:creationId xmlns:a16="http://schemas.microsoft.com/office/drawing/2014/main" id="{B9F17F03-9E5A-4A94-82D9-4CC5B84169D3}"/>
                </a:ext>
              </a:extLst>
            </p:cNvPr>
            <p:cNvSpPr txBox="1"/>
            <p:nvPr/>
          </p:nvSpPr>
          <p:spPr>
            <a:xfrm>
              <a:off x="5896428" y="1650980"/>
              <a:ext cx="310759" cy="376755"/>
            </a:xfrm>
            <a:prstGeom prst="rect">
              <a:avLst/>
            </a:prstGeom>
            <a:noFill/>
          </p:spPr>
          <p:txBody>
            <a:bodyPr wrap="square" rtlCol="0">
              <a:spAutoFit/>
            </a:bodyPr>
            <a:lstStyle/>
            <a:p>
              <a:r>
                <a:rPr lang="pt-BR" b="1" dirty="0">
                  <a:effectLst>
                    <a:outerShdw blurRad="38100" dist="38100" dir="2700000" algn="tl">
                      <a:srgbClr val="000000">
                        <a:alpha val="43137"/>
                      </a:srgbClr>
                    </a:outerShdw>
                  </a:effectLst>
                </a:rPr>
                <a:t>Y</a:t>
              </a:r>
            </a:p>
          </p:txBody>
        </p:sp>
        <p:sp>
          <p:nvSpPr>
            <p:cNvPr id="46" name="CaixaDeTexto 45">
              <a:extLst>
                <a:ext uri="{FF2B5EF4-FFF2-40B4-BE49-F238E27FC236}">
                  <a16:creationId xmlns:a16="http://schemas.microsoft.com/office/drawing/2014/main" id="{1CE4CBFF-16C6-42C1-8CBD-EF5AC17F5CA8}"/>
                </a:ext>
              </a:extLst>
            </p:cNvPr>
            <p:cNvSpPr txBox="1"/>
            <p:nvPr/>
          </p:nvSpPr>
          <p:spPr>
            <a:xfrm>
              <a:off x="8866484" y="4465076"/>
              <a:ext cx="310759" cy="376755"/>
            </a:xfrm>
            <a:prstGeom prst="rect">
              <a:avLst/>
            </a:prstGeom>
            <a:noFill/>
          </p:spPr>
          <p:txBody>
            <a:bodyPr wrap="square" rtlCol="0">
              <a:spAutoFit/>
            </a:bodyPr>
            <a:lstStyle/>
            <a:p>
              <a:r>
                <a:rPr lang="pt-BR" b="1" dirty="0">
                  <a:effectLst>
                    <a:outerShdw blurRad="38100" dist="38100" dir="2700000" algn="tl">
                      <a:srgbClr val="000000">
                        <a:alpha val="43137"/>
                      </a:srgbClr>
                    </a:outerShdw>
                  </a:effectLst>
                </a:rPr>
                <a:t>X</a:t>
              </a:r>
            </a:p>
          </p:txBody>
        </p:sp>
        <p:sp>
          <p:nvSpPr>
            <p:cNvPr id="47" name="Elipse 46">
              <a:extLst>
                <a:ext uri="{FF2B5EF4-FFF2-40B4-BE49-F238E27FC236}">
                  <a16:creationId xmlns:a16="http://schemas.microsoft.com/office/drawing/2014/main" id="{40D9B00B-30A2-47AA-AF70-CEC77A068154}"/>
                </a:ext>
              </a:extLst>
            </p:cNvPr>
            <p:cNvSpPr/>
            <p:nvPr/>
          </p:nvSpPr>
          <p:spPr>
            <a:xfrm>
              <a:off x="6666501" y="2383673"/>
              <a:ext cx="265814" cy="26581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a:p>
          </p:txBody>
        </p:sp>
        <p:sp>
          <p:nvSpPr>
            <p:cNvPr id="48" name="Elipse 47">
              <a:extLst>
                <a:ext uri="{FF2B5EF4-FFF2-40B4-BE49-F238E27FC236}">
                  <a16:creationId xmlns:a16="http://schemas.microsoft.com/office/drawing/2014/main" id="{4A5193F2-16BC-46BB-AD81-C85B1CABD5FA}"/>
                </a:ext>
              </a:extLst>
            </p:cNvPr>
            <p:cNvSpPr/>
            <p:nvPr/>
          </p:nvSpPr>
          <p:spPr>
            <a:xfrm>
              <a:off x="6262631" y="2628076"/>
              <a:ext cx="265814" cy="26581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a:p>
          </p:txBody>
        </p:sp>
        <p:sp>
          <p:nvSpPr>
            <p:cNvPr id="49" name="Elipse 48">
              <a:extLst>
                <a:ext uri="{FF2B5EF4-FFF2-40B4-BE49-F238E27FC236}">
                  <a16:creationId xmlns:a16="http://schemas.microsoft.com/office/drawing/2014/main" id="{CD26CFF0-2B74-4768-9728-97DEC008350E}"/>
                </a:ext>
              </a:extLst>
            </p:cNvPr>
            <p:cNvSpPr/>
            <p:nvPr/>
          </p:nvSpPr>
          <p:spPr>
            <a:xfrm>
              <a:off x="6573395" y="2898260"/>
              <a:ext cx="265814" cy="26581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a:p>
          </p:txBody>
        </p:sp>
      </p:grpSp>
      <p:grpSp>
        <p:nvGrpSpPr>
          <p:cNvPr id="2" name="Agrupar 1">
            <a:extLst>
              <a:ext uri="{FF2B5EF4-FFF2-40B4-BE49-F238E27FC236}">
                <a16:creationId xmlns:a16="http://schemas.microsoft.com/office/drawing/2014/main" id="{52599F3C-9F78-4720-9A5D-06EB712363A1}"/>
              </a:ext>
            </a:extLst>
          </p:cNvPr>
          <p:cNvGrpSpPr/>
          <p:nvPr/>
        </p:nvGrpSpPr>
        <p:grpSpPr>
          <a:xfrm>
            <a:off x="863481" y="3796583"/>
            <a:ext cx="1311691" cy="1200329"/>
            <a:chOff x="227270" y="3620545"/>
            <a:chExt cx="1311691" cy="1200329"/>
          </a:xfrm>
        </p:grpSpPr>
        <p:sp>
          <p:nvSpPr>
            <p:cNvPr id="24" name="CaixaDeTexto 23">
              <a:extLst>
                <a:ext uri="{FF2B5EF4-FFF2-40B4-BE49-F238E27FC236}">
                  <a16:creationId xmlns:a16="http://schemas.microsoft.com/office/drawing/2014/main" id="{326F4658-09E1-4149-9C41-5E54431F006C}"/>
                </a:ext>
              </a:extLst>
            </p:cNvPr>
            <p:cNvSpPr txBox="1"/>
            <p:nvPr/>
          </p:nvSpPr>
          <p:spPr>
            <a:xfrm>
              <a:off x="227270" y="3620545"/>
              <a:ext cx="1112805" cy="1200329"/>
            </a:xfrm>
            <a:prstGeom prst="rect">
              <a:avLst/>
            </a:prstGeom>
            <a:noFill/>
          </p:spPr>
          <p:txBody>
            <a:bodyPr wrap="none" rtlCol="0">
              <a:spAutoFit/>
            </a:bodyPr>
            <a:lstStyle/>
            <a:p>
              <a:r>
                <a:rPr lang="pt-BR" sz="2400" dirty="0"/>
                <a:t>Class 0:</a:t>
              </a:r>
            </a:p>
            <a:p>
              <a:r>
                <a:rPr lang="pt-BR" sz="2400" dirty="0"/>
                <a:t>Class 1:</a:t>
              </a:r>
            </a:p>
            <a:p>
              <a:r>
                <a:rPr lang="pt-BR" sz="2400" dirty="0"/>
                <a:t>Class 2:</a:t>
              </a:r>
            </a:p>
          </p:txBody>
        </p:sp>
        <p:sp>
          <p:nvSpPr>
            <p:cNvPr id="97" name="Elipse 96">
              <a:extLst>
                <a:ext uri="{FF2B5EF4-FFF2-40B4-BE49-F238E27FC236}">
                  <a16:creationId xmlns:a16="http://schemas.microsoft.com/office/drawing/2014/main" id="{4C033857-FAE6-462F-A9C6-831CC282AEF1}"/>
                </a:ext>
              </a:extLst>
            </p:cNvPr>
            <p:cNvSpPr/>
            <p:nvPr/>
          </p:nvSpPr>
          <p:spPr>
            <a:xfrm>
              <a:off x="1294556" y="3745661"/>
              <a:ext cx="244405" cy="244405"/>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a:p>
          </p:txBody>
        </p:sp>
        <p:sp>
          <p:nvSpPr>
            <p:cNvPr id="99" name="Elipse 98">
              <a:extLst>
                <a:ext uri="{FF2B5EF4-FFF2-40B4-BE49-F238E27FC236}">
                  <a16:creationId xmlns:a16="http://schemas.microsoft.com/office/drawing/2014/main" id="{6A6147EB-55F4-43D7-8865-07525484833D}"/>
                </a:ext>
              </a:extLst>
            </p:cNvPr>
            <p:cNvSpPr/>
            <p:nvPr/>
          </p:nvSpPr>
          <p:spPr>
            <a:xfrm>
              <a:off x="1294556" y="4103260"/>
              <a:ext cx="244405" cy="244405"/>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a:p>
          </p:txBody>
        </p:sp>
        <p:sp>
          <p:nvSpPr>
            <p:cNvPr id="100" name="Elipse 99">
              <a:extLst>
                <a:ext uri="{FF2B5EF4-FFF2-40B4-BE49-F238E27FC236}">
                  <a16:creationId xmlns:a16="http://schemas.microsoft.com/office/drawing/2014/main" id="{7FC86DB7-3743-4334-80F8-40479AEF9C9F}"/>
                </a:ext>
              </a:extLst>
            </p:cNvPr>
            <p:cNvSpPr/>
            <p:nvPr/>
          </p:nvSpPr>
          <p:spPr>
            <a:xfrm>
              <a:off x="1294556" y="4468397"/>
              <a:ext cx="244405" cy="24440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a:p>
          </p:txBody>
        </p:sp>
      </p:grpSp>
      <p:grpSp>
        <p:nvGrpSpPr>
          <p:cNvPr id="107" name="Agrupar 106">
            <a:extLst>
              <a:ext uri="{FF2B5EF4-FFF2-40B4-BE49-F238E27FC236}">
                <a16:creationId xmlns:a16="http://schemas.microsoft.com/office/drawing/2014/main" id="{5D725EA5-DF58-4461-897B-D2F8B349711F}"/>
              </a:ext>
            </a:extLst>
          </p:cNvPr>
          <p:cNvGrpSpPr/>
          <p:nvPr/>
        </p:nvGrpSpPr>
        <p:grpSpPr>
          <a:xfrm>
            <a:off x="7293045" y="846499"/>
            <a:ext cx="3815784" cy="1621987"/>
            <a:chOff x="6520407" y="728848"/>
            <a:chExt cx="4485923" cy="1941630"/>
          </a:xfrm>
        </p:grpSpPr>
        <p:grpSp>
          <p:nvGrpSpPr>
            <p:cNvPr id="50" name="Agrupar 49">
              <a:extLst>
                <a:ext uri="{FF2B5EF4-FFF2-40B4-BE49-F238E27FC236}">
                  <a16:creationId xmlns:a16="http://schemas.microsoft.com/office/drawing/2014/main" id="{6BADEC46-008D-45A2-A087-9262566DD2BF}"/>
                </a:ext>
              </a:extLst>
            </p:cNvPr>
            <p:cNvGrpSpPr/>
            <p:nvPr/>
          </p:nvGrpSpPr>
          <p:grpSpPr>
            <a:xfrm>
              <a:off x="6520407" y="728848"/>
              <a:ext cx="2010626" cy="1941630"/>
              <a:chOff x="5872097" y="1650104"/>
              <a:chExt cx="3305146" cy="3191727"/>
            </a:xfrm>
          </p:grpSpPr>
          <p:grpSp>
            <p:nvGrpSpPr>
              <p:cNvPr id="52" name="Agrupar 51">
                <a:extLst>
                  <a:ext uri="{FF2B5EF4-FFF2-40B4-BE49-F238E27FC236}">
                    <a16:creationId xmlns:a16="http://schemas.microsoft.com/office/drawing/2014/main" id="{0FCF0736-228E-4B07-A530-13AAB5AA8B45}"/>
                  </a:ext>
                </a:extLst>
              </p:cNvPr>
              <p:cNvGrpSpPr/>
              <p:nvPr/>
            </p:nvGrpSpPr>
            <p:grpSpPr>
              <a:xfrm>
                <a:off x="5872097" y="1880795"/>
                <a:ext cx="3009013" cy="2800949"/>
                <a:chOff x="326864" y="4590095"/>
                <a:chExt cx="1817856" cy="1731626"/>
              </a:xfrm>
            </p:grpSpPr>
            <p:cxnSp>
              <p:nvCxnSpPr>
                <p:cNvPr id="64" name="Conector de Seta Reta 63">
                  <a:extLst>
                    <a:ext uri="{FF2B5EF4-FFF2-40B4-BE49-F238E27FC236}">
                      <a16:creationId xmlns:a16="http://schemas.microsoft.com/office/drawing/2014/main" id="{7C142661-83A5-4C81-A10C-E8E8B65B8273}"/>
                    </a:ext>
                  </a:extLst>
                </p:cNvPr>
                <p:cNvCxnSpPr>
                  <a:cxnSpLocks/>
                </p:cNvCxnSpPr>
                <p:nvPr/>
              </p:nvCxnSpPr>
              <p:spPr>
                <a:xfrm flipV="1">
                  <a:off x="326864" y="6295763"/>
                  <a:ext cx="1817856" cy="16936"/>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Conector de Seta Reta 64">
                  <a:extLst>
                    <a:ext uri="{FF2B5EF4-FFF2-40B4-BE49-F238E27FC236}">
                      <a16:creationId xmlns:a16="http://schemas.microsoft.com/office/drawing/2014/main" id="{0D14A796-844B-431D-B99F-402BE2716DE8}"/>
                    </a:ext>
                  </a:extLst>
                </p:cNvPr>
                <p:cNvCxnSpPr>
                  <a:cxnSpLocks/>
                </p:cNvCxnSpPr>
                <p:nvPr/>
              </p:nvCxnSpPr>
              <p:spPr>
                <a:xfrm flipV="1">
                  <a:off x="360745" y="4590095"/>
                  <a:ext cx="0" cy="1731626"/>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53" name="Elipse 52">
                <a:extLst>
                  <a:ext uri="{FF2B5EF4-FFF2-40B4-BE49-F238E27FC236}">
                    <a16:creationId xmlns:a16="http://schemas.microsoft.com/office/drawing/2014/main" id="{CC5489A7-8624-43C1-B2E6-0D2E1B80B544}"/>
                  </a:ext>
                </a:extLst>
              </p:cNvPr>
              <p:cNvSpPr/>
              <p:nvPr/>
            </p:nvSpPr>
            <p:spPr>
              <a:xfrm>
                <a:off x="6362727" y="3779947"/>
                <a:ext cx="265814" cy="265814"/>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BR" dirty="0"/>
              </a:p>
            </p:txBody>
          </p:sp>
          <p:sp>
            <p:nvSpPr>
              <p:cNvPr id="54" name="Elipse 53">
                <a:extLst>
                  <a:ext uri="{FF2B5EF4-FFF2-40B4-BE49-F238E27FC236}">
                    <a16:creationId xmlns:a16="http://schemas.microsoft.com/office/drawing/2014/main" id="{3193163D-1992-4317-A636-8F6536101086}"/>
                  </a:ext>
                </a:extLst>
              </p:cNvPr>
              <p:cNvSpPr/>
              <p:nvPr/>
            </p:nvSpPr>
            <p:spPr>
              <a:xfrm>
                <a:off x="6555718" y="4077047"/>
                <a:ext cx="265814" cy="265814"/>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BR"/>
              </a:p>
            </p:txBody>
          </p:sp>
          <p:sp>
            <p:nvSpPr>
              <p:cNvPr id="55" name="Elipse 54">
                <a:extLst>
                  <a:ext uri="{FF2B5EF4-FFF2-40B4-BE49-F238E27FC236}">
                    <a16:creationId xmlns:a16="http://schemas.microsoft.com/office/drawing/2014/main" id="{835F3D42-6BFB-467B-8593-1DAB36ADD2A5}"/>
                  </a:ext>
                </a:extLst>
              </p:cNvPr>
              <p:cNvSpPr/>
              <p:nvPr/>
            </p:nvSpPr>
            <p:spPr>
              <a:xfrm>
                <a:off x="6821532" y="3758070"/>
                <a:ext cx="265814" cy="265814"/>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BR"/>
              </a:p>
            </p:txBody>
          </p:sp>
          <p:sp>
            <p:nvSpPr>
              <p:cNvPr id="56" name="Elipse 55">
                <a:extLst>
                  <a:ext uri="{FF2B5EF4-FFF2-40B4-BE49-F238E27FC236}">
                    <a16:creationId xmlns:a16="http://schemas.microsoft.com/office/drawing/2014/main" id="{B7EA196C-6DA5-479B-B524-D67AE7C75992}"/>
                  </a:ext>
                </a:extLst>
              </p:cNvPr>
              <p:cNvSpPr/>
              <p:nvPr/>
            </p:nvSpPr>
            <p:spPr>
              <a:xfrm>
                <a:off x="8244109" y="2250766"/>
                <a:ext cx="265814" cy="265814"/>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BR"/>
              </a:p>
            </p:txBody>
          </p:sp>
          <p:sp>
            <p:nvSpPr>
              <p:cNvPr id="57" name="Elipse 56">
                <a:extLst>
                  <a:ext uri="{FF2B5EF4-FFF2-40B4-BE49-F238E27FC236}">
                    <a16:creationId xmlns:a16="http://schemas.microsoft.com/office/drawing/2014/main" id="{D569116D-520B-49A5-9F60-B8B88A21A86D}"/>
                  </a:ext>
                </a:extLst>
              </p:cNvPr>
              <p:cNvSpPr/>
              <p:nvPr/>
            </p:nvSpPr>
            <p:spPr>
              <a:xfrm>
                <a:off x="8242557" y="2669620"/>
                <a:ext cx="265814" cy="265814"/>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BR"/>
              </a:p>
            </p:txBody>
          </p:sp>
          <p:sp>
            <p:nvSpPr>
              <p:cNvPr id="58" name="Elipse 57">
                <a:extLst>
                  <a:ext uri="{FF2B5EF4-FFF2-40B4-BE49-F238E27FC236}">
                    <a16:creationId xmlns:a16="http://schemas.microsoft.com/office/drawing/2014/main" id="{BEAB548E-046E-49E2-AF74-04C9BB69106C}"/>
                  </a:ext>
                </a:extLst>
              </p:cNvPr>
              <p:cNvSpPr/>
              <p:nvPr/>
            </p:nvSpPr>
            <p:spPr>
              <a:xfrm>
                <a:off x="7840239" y="2495169"/>
                <a:ext cx="265814" cy="265814"/>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BR"/>
              </a:p>
            </p:txBody>
          </p:sp>
          <p:sp>
            <p:nvSpPr>
              <p:cNvPr id="59" name="CaixaDeTexto 58">
                <a:extLst>
                  <a:ext uri="{FF2B5EF4-FFF2-40B4-BE49-F238E27FC236}">
                    <a16:creationId xmlns:a16="http://schemas.microsoft.com/office/drawing/2014/main" id="{5F4715D1-88F4-406E-8211-7AEB73BD4698}"/>
                  </a:ext>
                </a:extLst>
              </p:cNvPr>
              <p:cNvSpPr txBox="1"/>
              <p:nvPr/>
            </p:nvSpPr>
            <p:spPr>
              <a:xfrm>
                <a:off x="5998475" y="1650104"/>
                <a:ext cx="310759" cy="376755"/>
              </a:xfrm>
              <a:prstGeom prst="rect">
                <a:avLst/>
              </a:prstGeom>
              <a:noFill/>
            </p:spPr>
            <p:txBody>
              <a:bodyPr wrap="square" rtlCol="0">
                <a:spAutoFit/>
              </a:bodyPr>
              <a:lstStyle/>
              <a:p>
                <a:r>
                  <a:rPr lang="pt-BR" b="1" dirty="0">
                    <a:effectLst>
                      <a:outerShdw blurRad="38100" dist="38100" dir="2700000" algn="tl">
                        <a:srgbClr val="000000">
                          <a:alpha val="43137"/>
                        </a:srgbClr>
                      </a:outerShdw>
                    </a:effectLst>
                  </a:rPr>
                  <a:t>Y</a:t>
                </a:r>
              </a:p>
            </p:txBody>
          </p:sp>
          <p:sp>
            <p:nvSpPr>
              <p:cNvPr id="60" name="CaixaDeTexto 59">
                <a:extLst>
                  <a:ext uri="{FF2B5EF4-FFF2-40B4-BE49-F238E27FC236}">
                    <a16:creationId xmlns:a16="http://schemas.microsoft.com/office/drawing/2014/main" id="{98D52678-4724-4ABF-8F0A-61CEE4F347A9}"/>
                  </a:ext>
                </a:extLst>
              </p:cNvPr>
              <p:cNvSpPr txBox="1"/>
              <p:nvPr/>
            </p:nvSpPr>
            <p:spPr>
              <a:xfrm>
                <a:off x="8866484" y="4465076"/>
                <a:ext cx="310759" cy="376755"/>
              </a:xfrm>
              <a:prstGeom prst="rect">
                <a:avLst/>
              </a:prstGeom>
              <a:noFill/>
            </p:spPr>
            <p:txBody>
              <a:bodyPr wrap="square" rtlCol="0">
                <a:spAutoFit/>
              </a:bodyPr>
              <a:lstStyle/>
              <a:p>
                <a:r>
                  <a:rPr lang="pt-BR" b="1" dirty="0">
                    <a:effectLst>
                      <a:outerShdw blurRad="38100" dist="38100" dir="2700000" algn="tl">
                        <a:srgbClr val="000000">
                          <a:alpha val="43137"/>
                        </a:srgbClr>
                      </a:outerShdw>
                    </a:effectLst>
                  </a:rPr>
                  <a:t>X</a:t>
                </a:r>
              </a:p>
            </p:txBody>
          </p:sp>
          <p:sp>
            <p:nvSpPr>
              <p:cNvPr id="61" name="Elipse 60">
                <a:extLst>
                  <a:ext uri="{FF2B5EF4-FFF2-40B4-BE49-F238E27FC236}">
                    <a16:creationId xmlns:a16="http://schemas.microsoft.com/office/drawing/2014/main" id="{7D8F3DB7-3E87-4665-A2B5-A5CEBAC4AD2D}"/>
                  </a:ext>
                </a:extLst>
              </p:cNvPr>
              <p:cNvSpPr/>
              <p:nvPr/>
            </p:nvSpPr>
            <p:spPr>
              <a:xfrm>
                <a:off x="6666501" y="2383673"/>
                <a:ext cx="265814" cy="26581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2" name="Elipse 61">
                <a:extLst>
                  <a:ext uri="{FF2B5EF4-FFF2-40B4-BE49-F238E27FC236}">
                    <a16:creationId xmlns:a16="http://schemas.microsoft.com/office/drawing/2014/main" id="{0EC15B7B-3BBC-4130-8905-B1BA80981CAC}"/>
                  </a:ext>
                </a:extLst>
              </p:cNvPr>
              <p:cNvSpPr/>
              <p:nvPr/>
            </p:nvSpPr>
            <p:spPr>
              <a:xfrm>
                <a:off x="6262631" y="2628076"/>
                <a:ext cx="265814" cy="26581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3" name="Elipse 62">
                <a:extLst>
                  <a:ext uri="{FF2B5EF4-FFF2-40B4-BE49-F238E27FC236}">
                    <a16:creationId xmlns:a16="http://schemas.microsoft.com/office/drawing/2014/main" id="{49F136BA-1406-45B9-8A82-20C69C1CA4BF}"/>
                  </a:ext>
                </a:extLst>
              </p:cNvPr>
              <p:cNvSpPr/>
              <p:nvPr/>
            </p:nvSpPr>
            <p:spPr>
              <a:xfrm>
                <a:off x="6573395" y="2898260"/>
                <a:ext cx="265814" cy="26581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mc:AlternateContent xmlns:mc="http://schemas.openxmlformats.org/markup-compatibility/2006" xmlns:a14="http://schemas.microsoft.com/office/drawing/2010/main">
          <mc:Choice Requires="a14">
            <p:sp>
              <p:nvSpPr>
                <p:cNvPr id="103" name="CaixaDeTexto 102">
                  <a:extLst>
                    <a:ext uri="{FF2B5EF4-FFF2-40B4-BE49-F238E27FC236}">
                      <a16:creationId xmlns:a16="http://schemas.microsoft.com/office/drawing/2014/main" id="{A35DC17B-E029-4E30-B659-29EF90B107B0}"/>
                    </a:ext>
                  </a:extLst>
                </p:cNvPr>
                <p:cNvSpPr txBox="1"/>
                <p:nvPr/>
              </p:nvSpPr>
              <p:spPr>
                <a:xfrm>
                  <a:off x="8445200" y="1482189"/>
                  <a:ext cx="2561130" cy="5345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pt-BR" b="0" i="1" smtClean="0">
                                <a:latin typeface="Cambria Math" panose="02040503050406030204" pitchFamily="18" charset="0"/>
                              </a:rPr>
                            </m:ctrlPr>
                          </m:sSubSupPr>
                          <m:e>
                            <m:r>
                              <a:rPr lang="pt-BR" b="0" i="1" smtClean="0">
                                <a:latin typeface="Cambria Math" panose="02040503050406030204" pitchFamily="18" charset="0"/>
                              </a:rPr>
                              <m:t>h</m:t>
                            </m:r>
                          </m:e>
                          <m:sub>
                            <m:r>
                              <a:rPr lang="pt-BR" b="0" i="1" smtClean="0">
                                <a:latin typeface="Cambria Math" panose="02040503050406030204" pitchFamily="18" charset="0"/>
                              </a:rPr>
                              <m:t>𝜃</m:t>
                            </m:r>
                          </m:sub>
                          <m:sup>
                            <m:r>
                              <a:rPr lang="pt-BR" b="0" i="1" smtClean="0">
                                <a:latin typeface="Cambria Math" panose="02040503050406030204" pitchFamily="18" charset="0"/>
                              </a:rPr>
                              <m:t>(1)</m:t>
                            </m:r>
                          </m:sup>
                        </m:sSubSup>
                        <m:r>
                          <a:rPr lang="pt-BR" b="0" i="1" smtClean="0">
                            <a:latin typeface="Cambria Math" panose="02040503050406030204" pitchFamily="18" charset="0"/>
                          </a:rPr>
                          <m:t>=</m:t>
                        </m:r>
                        <m:r>
                          <a:rPr lang="pt-BR" b="0" i="1" smtClean="0">
                            <a:latin typeface="Cambria Math" panose="02040503050406030204" pitchFamily="18" charset="0"/>
                          </a:rPr>
                          <m:t>𝑃</m:t>
                        </m:r>
                        <m:d>
                          <m:dPr>
                            <m:ctrlPr>
                              <a:rPr lang="pt-BR" b="0" i="1" smtClean="0">
                                <a:latin typeface="Cambria Math" panose="02040503050406030204" pitchFamily="18" charset="0"/>
                              </a:rPr>
                            </m:ctrlPr>
                          </m:dPr>
                          <m:e>
                            <m:r>
                              <a:rPr lang="pt-BR" b="0" i="1" smtClean="0">
                                <a:latin typeface="Cambria Math" panose="02040503050406030204" pitchFamily="18" charset="0"/>
                              </a:rPr>
                              <m:t>𝑦</m:t>
                            </m:r>
                            <m:r>
                              <a:rPr lang="pt-BR" b="0" i="1" smtClean="0">
                                <a:latin typeface="Cambria Math" panose="02040503050406030204" pitchFamily="18" charset="0"/>
                              </a:rPr>
                              <m:t>−</m:t>
                            </m:r>
                            <m:r>
                              <m:rPr>
                                <m:nor/>
                              </m:rPr>
                              <a:rPr lang="pt-BR" b="0" i="0" smtClean="0">
                                <a:latin typeface="Cambria Math" panose="02040503050406030204" pitchFamily="18" charset="0"/>
                              </a:rPr>
                              <m:t>0</m:t>
                            </m:r>
                            <m:r>
                              <m:rPr>
                                <m:nor/>
                              </m:rPr>
                              <a:rPr lang="pt-BR" dirty="0"/>
                              <m:t>|</m:t>
                            </m:r>
                            <m:r>
                              <m:rPr>
                                <m:nor/>
                              </m:rPr>
                              <a:rPr lang="pt-BR" b="0" i="0" smtClean="0">
                                <a:latin typeface="Cambria Math" panose="02040503050406030204" pitchFamily="18" charset="0"/>
                              </a:rPr>
                              <m:t>x</m:t>
                            </m:r>
                            <m:r>
                              <m:rPr>
                                <m:nor/>
                              </m:rPr>
                              <a:rPr lang="pt-BR" b="0" i="0" smtClean="0">
                                <a:latin typeface="Cambria Math" panose="02040503050406030204" pitchFamily="18" charset="0"/>
                              </a:rPr>
                              <m:t>;</m:t>
                            </m:r>
                            <m:r>
                              <a:rPr lang="pt-BR" i="1">
                                <a:latin typeface="Cambria Math" panose="02040503050406030204" pitchFamily="18" charset="0"/>
                              </a:rPr>
                              <m:t>𝜃</m:t>
                            </m:r>
                          </m:e>
                        </m:d>
                      </m:oMath>
                    </m:oMathPara>
                  </a14:m>
                  <a:endParaRPr lang="pt-BR" dirty="0"/>
                </a:p>
              </p:txBody>
            </p:sp>
          </mc:Choice>
          <mc:Fallback xmlns="">
            <p:sp>
              <p:nvSpPr>
                <p:cNvPr id="103" name="CaixaDeTexto 102">
                  <a:extLst>
                    <a:ext uri="{FF2B5EF4-FFF2-40B4-BE49-F238E27FC236}">
                      <a16:creationId xmlns:a16="http://schemas.microsoft.com/office/drawing/2014/main" id="{A35DC17B-E029-4E30-B659-29EF90B107B0}"/>
                    </a:ext>
                  </a:extLst>
                </p:cNvPr>
                <p:cNvSpPr txBox="1">
                  <a:spLocks noRot="1" noChangeAspect="1" noMove="1" noResize="1" noEditPoints="1" noAdjustHandles="1" noChangeArrowheads="1" noChangeShapeType="1" noTextEdit="1"/>
                </p:cNvSpPr>
                <p:nvPr/>
              </p:nvSpPr>
              <p:spPr>
                <a:xfrm>
                  <a:off x="8445200" y="1482189"/>
                  <a:ext cx="2561130" cy="534530"/>
                </a:xfrm>
                <a:prstGeom prst="rect">
                  <a:avLst/>
                </a:prstGeom>
                <a:blipFill>
                  <a:blip r:embed="rId2"/>
                  <a:stretch>
                    <a:fillRect b="-5479"/>
                  </a:stretch>
                </a:blipFill>
              </p:spPr>
              <p:txBody>
                <a:bodyPr/>
                <a:lstStyle/>
                <a:p>
                  <a:r>
                    <a:rPr lang="pt-BR">
                      <a:noFill/>
                    </a:rPr>
                    <a:t> </a:t>
                  </a:r>
                </a:p>
              </p:txBody>
            </p:sp>
          </mc:Fallback>
        </mc:AlternateContent>
      </p:grpSp>
      <p:grpSp>
        <p:nvGrpSpPr>
          <p:cNvPr id="110" name="Agrupar 109">
            <a:extLst>
              <a:ext uri="{FF2B5EF4-FFF2-40B4-BE49-F238E27FC236}">
                <a16:creationId xmlns:a16="http://schemas.microsoft.com/office/drawing/2014/main" id="{96BDFE63-B236-4302-88DA-8A0B339F053A}"/>
              </a:ext>
            </a:extLst>
          </p:cNvPr>
          <p:cNvGrpSpPr/>
          <p:nvPr/>
        </p:nvGrpSpPr>
        <p:grpSpPr>
          <a:xfrm>
            <a:off x="7318458" y="2794116"/>
            <a:ext cx="3876204" cy="1621542"/>
            <a:chOff x="6535208" y="2676553"/>
            <a:chExt cx="4556955" cy="1941097"/>
          </a:xfrm>
        </p:grpSpPr>
        <p:grpSp>
          <p:nvGrpSpPr>
            <p:cNvPr id="81" name="Agrupar 80">
              <a:extLst>
                <a:ext uri="{FF2B5EF4-FFF2-40B4-BE49-F238E27FC236}">
                  <a16:creationId xmlns:a16="http://schemas.microsoft.com/office/drawing/2014/main" id="{D1B8F1E7-6419-4326-BEB4-4FD4FAC91765}"/>
                </a:ext>
              </a:extLst>
            </p:cNvPr>
            <p:cNvGrpSpPr/>
            <p:nvPr/>
          </p:nvGrpSpPr>
          <p:grpSpPr>
            <a:xfrm>
              <a:off x="6535208" y="2676553"/>
              <a:ext cx="2010626" cy="1941097"/>
              <a:chOff x="5872097" y="1650980"/>
              <a:chExt cx="3305146" cy="3190851"/>
            </a:xfrm>
          </p:grpSpPr>
          <p:grpSp>
            <p:nvGrpSpPr>
              <p:cNvPr id="82" name="Agrupar 81">
                <a:extLst>
                  <a:ext uri="{FF2B5EF4-FFF2-40B4-BE49-F238E27FC236}">
                    <a16:creationId xmlns:a16="http://schemas.microsoft.com/office/drawing/2014/main" id="{23A5AFA3-DCAB-4553-970E-292784EE8ACA}"/>
                  </a:ext>
                </a:extLst>
              </p:cNvPr>
              <p:cNvGrpSpPr/>
              <p:nvPr/>
            </p:nvGrpSpPr>
            <p:grpSpPr>
              <a:xfrm>
                <a:off x="5872097" y="1880795"/>
                <a:ext cx="3009013" cy="2800949"/>
                <a:chOff x="326864" y="4590095"/>
                <a:chExt cx="1817856" cy="1731626"/>
              </a:xfrm>
            </p:grpSpPr>
            <p:cxnSp>
              <p:nvCxnSpPr>
                <p:cNvPr id="94" name="Conector de Seta Reta 93">
                  <a:extLst>
                    <a:ext uri="{FF2B5EF4-FFF2-40B4-BE49-F238E27FC236}">
                      <a16:creationId xmlns:a16="http://schemas.microsoft.com/office/drawing/2014/main" id="{0A1625D3-76E6-491D-8181-3AB0BFF2F583}"/>
                    </a:ext>
                  </a:extLst>
                </p:cNvPr>
                <p:cNvCxnSpPr>
                  <a:cxnSpLocks/>
                </p:cNvCxnSpPr>
                <p:nvPr/>
              </p:nvCxnSpPr>
              <p:spPr>
                <a:xfrm flipV="1">
                  <a:off x="326864" y="6295763"/>
                  <a:ext cx="1817856" cy="16936"/>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5" name="Conector de Seta Reta 94">
                  <a:extLst>
                    <a:ext uri="{FF2B5EF4-FFF2-40B4-BE49-F238E27FC236}">
                      <a16:creationId xmlns:a16="http://schemas.microsoft.com/office/drawing/2014/main" id="{8E758E6F-D180-48A8-A73D-D01C3A4FFAB9}"/>
                    </a:ext>
                  </a:extLst>
                </p:cNvPr>
                <p:cNvCxnSpPr>
                  <a:cxnSpLocks/>
                </p:cNvCxnSpPr>
                <p:nvPr/>
              </p:nvCxnSpPr>
              <p:spPr>
                <a:xfrm flipV="1">
                  <a:off x="350380" y="4590095"/>
                  <a:ext cx="0" cy="1731626"/>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83" name="Elipse 82">
                <a:extLst>
                  <a:ext uri="{FF2B5EF4-FFF2-40B4-BE49-F238E27FC236}">
                    <a16:creationId xmlns:a16="http://schemas.microsoft.com/office/drawing/2014/main" id="{DC43803D-A43C-4B2B-9D7B-E8F1539B1580}"/>
                  </a:ext>
                </a:extLst>
              </p:cNvPr>
              <p:cNvSpPr/>
              <p:nvPr/>
            </p:nvSpPr>
            <p:spPr>
              <a:xfrm>
                <a:off x="6362727" y="3779947"/>
                <a:ext cx="265814" cy="26581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4" name="Elipse 83">
                <a:extLst>
                  <a:ext uri="{FF2B5EF4-FFF2-40B4-BE49-F238E27FC236}">
                    <a16:creationId xmlns:a16="http://schemas.microsoft.com/office/drawing/2014/main" id="{667CCBA0-6969-494D-AD87-9C48A1E5752D}"/>
                  </a:ext>
                </a:extLst>
              </p:cNvPr>
              <p:cNvSpPr/>
              <p:nvPr/>
            </p:nvSpPr>
            <p:spPr>
              <a:xfrm>
                <a:off x="6555718" y="4077047"/>
                <a:ext cx="265814" cy="26581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5" name="Elipse 84">
                <a:extLst>
                  <a:ext uri="{FF2B5EF4-FFF2-40B4-BE49-F238E27FC236}">
                    <a16:creationId xmlns:a16="http://schemas.microsoft.com/office/drawing/2014/main" id="{11749F83-6337-4C7C-90A5-206E5F2A41F6}"/>
                  </a:ext>
                </a:extLst>
              </p:cNvPr>
              <p:cNvSpPr/>
              <p:nvPr/>
            </p:nvSpPr>
            <p:spPr>
              <a:xfrm>
                <a:off x="6821532" y="3758070"/>
                <a:ext cx="265814" cy="26581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6" name="Elipse 85">
                <a:extLst>
                  <a:ext uri="{FF2B5EF4-FFF2-40B4-BE49-F238E27FC236}">
                    <a16:creationId xmlns:a16="http://schemas.microsoft.com/office/drawing/2014/main" id="{D022F0B3-81FF-4B30-AA6C-4CBA7A1C5B62}"/>
                  </a:ext>
                </a:extLst>
              </p:cNvPr>
              <p:cNvSpPr/>
              <p:nvPr/>
            </p:nvSpPr>
            <p:spPr>
              <a:xfrm>
                <a:off x="8244109" y="2250766"/>
                <a:ext cx="265814" cy="265814"/>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BR"/>
              </a:p>
            </p:txBody>
          </p:sp>
          <p:sp>
            <p:nvSpPr>
              <p:cNvPr id="87" name="Elipse 86">
                <a:extLst>
                  <a:ext uri="{FF2B5EF4-FFF2-40B4-BE49-F238E27FC236}">
                    <a16:creationId xmlns:a16="http://schemas.microsoft.com/office/drawing/2014/main" id="{283FEA5A-DA15-489A-A4E7-B670918E8AFC}"/>
                  </a:ext>
                </a:extLst>
              </p:cNvPr>
              <p:cNvSpPr/>
              <p:nvPr/>
            </p:nvSpPr>
            <p:spPr>
              <a:xfrm>
                <a:off x="8242557" y="2669620"/>
                <a:ext cx="265814" cy="265814"/>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BR"/>
              </a:p>
            </p:txBody>
          </p:sp>
          <p:sp>
            <p:nvSpPr>
              <p:cNvPr id="88" name="Elipse 87">
                <a:extLst>
                  <a:ext uri="{FF2B5EF4-FFF2-40B4-BE49-F238E27FC236}">
                    <a16:creationId xmlns:a16="http://schemas.microsoft.com/office/drawing/2014/main" id="{6EC93E92-3DC8-45CC-B069-CA34F6A435AF}"/>
                  </a:ext>
                </a:extLst>
              </p:cNvPr>
              <p:cNvSpPr/>
              <p:nvPr/>
            </p:nvSpPr>
            <p:spPr>
              <a:xfrm>
                <a:off x="7840239" y="2495169"/>
                <a:ext cx="265814" cy="265814"/>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BR"/>
              </a:p>
            </p:txBody>
          </p:sp>
          <p:sp>
            <p:nvSpPr>
              <p:cNvPr id="89" name="CaixaDeTexto 88">
                <a:extLst>
                  <a:ext uri="{FF2B5EF4-FFF2-40B4-BE49-F238E27FC236}">
                    <a16:creationId xmlns:a16="http://schemas.microsoft.com/office/drawing/2014/main" id="{ABD5E1B5-C9CA-4C43-9466-72BE6A75358C}"/>
                  </a:ext>
                </a:extLst>
              </p:cNvPr>
              <p:cNvSpPr txBox="1"/>
              <p:nvPr/>
            </p:nvSpPr>
            <p:spPr>
              <a:xfrm>
                <a:off x="5960483" y="1650980"/>
                <a:ext cx="310759" cy="376755"/>
              </a:xfrm>
              <a:prstGeom prst="rect">
                <a:avLst/>
              </a:prstGeom>
              <a:noFill/>
            </p:spPr>
            <p:txBody>
              <a:bodyPr wrap="square" rtlCol="0">
                <a:spAutoFit/>
              </a:bodyPr>
              <a:lstStyle/>
              <a:p>
                <a:r>
                  <a:rPr lang="pt-BR" b="1" dirty="0">
                    <a:effectLst>
                      <a:outerShdw blurRad="38100" dist="38100" dir="2700000" algn="tl">
                        <a:srgbClr val="000000">
                          <a:alpha val="43137"/>
                        </a:srgbClr>
                      </a:outerShdw>
                    </a:effectLst>
                  </a:rPr>
                  <a:t>Y</a:t>
                </a:r>
              </a:p>
            </p:txBody>
          </p:sp>
          <p:sp>
            <p:nvSpPr>
              <p:cNvPr id="90" name="CaixaDeTexto 89">
                <a:extLst>
                  <a:ext uri="{FF2B5EF4-FFF2-40B4-BE49-F238E27FC236}">
                    <a16:creationId xmlns:a16="http://schemas.microsoft.com/office/drawing/2014/main" id="{024BBE65-BDDF-4897-AC42-2B9EAFADFE5C}"/>
                  </a:ext>
                </a:extLst>
              </p:cNvPr>
              <p:cNvSpPr txBox="1"/>
              <p:nvPr/>
            </p:nvSpPr>
            <p:spPr>
              <a:xfrm>
                <a:off x="8866484" y="4465076"/>
                <a:ext cx="310759" cy="376755"/>
              </a:xfrm>
              <a:prstGeom prst="rect">
                <a:avLst/>
              </a:prstGeom>
              <a:noFill/>
            </p:spPr>
            <p:txBody>
              <a:bodyPr wrap="square" rtlCol="0">
                <a:spAutoFit/>
              </a:bodyPr>
              <a:lstStyle/>
              <a:p>
                <a:r>
                  <a:rPr lang="pt-BR" b="1" dirty="0">
                    <a:effectLst>
                      <a:outerShdw blurRad="38100" dist="38100" dir="2700000" algn="tl">
                        <a:srgbClr val="000000">
                          <a:alpha val="43137"/>
                        </a:srgbClr>
                      </a:outerShdw>
                    </a:effectLst>
                  </a:rPr>
                  <a:t>X</a:t>
                </a:r>
              </a:p>
            </p:txBody>
          </p:sp>
          <p:sp>
            <p:nvSpPr>
              <p:cNvPr id="91" name="Elipse 90">
                <a:extLst>
                  <a:ext uri="{FF2B5EF4-FFF2-40B4-BE49-F238E27FC236}">
                    <a16:creationId xmlns:a16="http://schemas.microsoft.com/office/drawing/2014/main" id="{2134DC8E-31DB-4FC3-A792-5F093364CC36}"/>
                  </a:ext>
                </a:extLst>
              </p:cNvPr>
              <p:cNvSpPr/>
              <p:nvPr/>
            </p:nvSpPr>
            <p:spPr>
              <a:xfrm>
                <a:off x="6666501" y="2383673"/>
                <a:ext cx="265814" cy="265814"/>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BR"/>
              </a:p>
            </p:txBody>
          </p:sp>
          <p:sp>
            <p:nvSpPr>
              <p:cNvPr id="92" name="Elipse 91">
                <a:extLst>
                  <a:ext uri="{FF2B5EF4-FFF2-40B4-BE49-F238E27FC236}">
                    <a16:creationId xmlns:a16="http://schemas.microsoft.com/office/drawing/2014/main" id="{FACB2084-1323-435C-A16A-662689ABA5F1}"/>
                  </a:ext>
                </a:extLst>
              </p:cNvPr>
              <p:cNvSpPr/>
              <p:nvPr/>
            </p:nvSpPr>
            <p:spPr>
              <a:xfrm>
                <a:off x="6262631" y="2628076"/>
                <a:ext cx="265814" cy="265814"/>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BR"/>
              </a:p>
            </p:txBody>
          </p:sp>
          <p:sp>
            <p:nvSpPr>
              <p:cNvPr id="93" name="Elipse 92">
                <a:extLst>
                  <a:ext uri="{FF2B5EF4-FFF2-40B4-BE49-F238E27FC236}">
                    <a16:creationId xmlns:a16="http://schemas.microsoft.com/office/drawing/2014/main" id="{C2635FFA-1F96-416A-8370-4E46C74DBF17}"/>
                  </a:ext>
                </a:extLst>
              </p:cNvPr>
              <p:cNvSpPr/>
              <p:nvPr/>
            </p:nvSpPr>
            <p:spPr>
              <a:xfrm>
                <a:off x="6573395" y="2898260"/>
                <a:ext cx="265814" cy="265814"/>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BR"/>
              </a:p>
            </p:txBody>
          </p:sp>
        </p:grpSp>
        <mc:AlternateContent xmlns:mc="http://schemas.openxmlformats.org/markup-compatibility/2006" xmlns:a14="http://schemas.microsoft.com/office/drawing/2010/main">
          <mc:Choice Requires="a14">
            <p:sp>
              <p:nvSpPr>
                <p:cNvPr id="104" name="CaixaDeTexto 103">
                  <a:extLst>
                    <a:ext uri="{FF2B5EF4-FFF2-40B4-BE49-F238E27FC236}">
                      <a16:creationId xmlns:a16="http://schemas.microsoft.com/office/drawing/2014/main" id="{F5EE307A-5F87-4C8A-B96C-D04E9326028A}"/>
                    </a:ext>
                  </a:extLst>
                </p:cNvPr>
                <p:cNvSpPr txBox="1"/>
                <p:nvPr/>
              </p:nvSpPr>
              <p:spPr>
                <a:xfrm>
                  <a:off x="8531033" y="3362759"/>
                  <a:ext cx="2561130" cy="5345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pt-BR" b="0" i="1" smtClean="0">
                                <a:latin typeface="Cambria Math" panose="02040503050406030204" pitchFamily="18" charset="0"/>
                              </a:rPr>
                            </m:ctrlPr>
                          </m:sSubSupPr>
                          <m:e>
                            <m:r>
                              <a:rPr lang="pt-BR" b="0" i="1" smtClean="0">
                                <a:latin typeface="Cambria Math" panose="02040503050406030204" pitchFamily="18" charset="0"/>
                              </a:rPr>
                              <m:t>h</m:t>
                            </m:r>
                          </m:e>
                          <m:sub>
                            <m:r>
                              <a:rPr lang="pt-BR" b="0" i="1" smtClean="0">
                                <a:latin typeface="Cambria Math" panose="02040503050406030204" pitchFamily="18" charset="0"/>
                              </a:rPr>
                              <m:t>𝜃</m:t>
                            </m:r>
                          </m:sub>
                          <m:sup>
                            <m:r>
                              <a:rPr lang="pt-BR" b="0" i="1" smtClean="0">
                                <a:latin typeface="Cambria Math" panose="02040503050406030204" pitchFamily="18" charset="0"/>
                              </a:rPr>
                              <m:t>(2)</m:t>
                            </m:r>
                          </m:sup>
                        </m:sSubSup>
                        <m:r>
                          <a:rPr lang="pt-BR" b="0" i="1" smtClean="0">
                            <a:latin typeface="Cambria Math" panose="02040503050406030204" pitchFamily="18" charset="0"/>
                          </a:rPr>
                          <m:t>=</m:t>
                        </m:r>
                        <m:r>
                          <a:rPr lang="pt-BR" b="0" i="1" smtClean="0">
                            <a:latin typeface="Cambria Math" panose="02040503050406030204" pitchFamily="18" charset="0"/>
                          </a:rPr>
                          <m:t>𝑃</m:t>
                        </m:r>
                        <m:d>
                          <m:dPr>
                            <m:ctrlPr>
                              <a:rPr lang="pt-BR" b="0" i="1" smtClean="0">
                                <a:latin typeface="Cambria Math" panose="02040503050406030204" pitchFamily="18" charset="0"/>
                              </a:rPr>
                            </m:ctrlPr>
                          </m:dPr>
                          <m:e>
                            <m:r>
                              <a:rPr lang="pt-BR" b="0" i="1" smtClean="0">
                                <a:latin typeface="Cambria Math" panose="02040503050406030204" pitchFamily="18" charset="0"/>
                              </a:rPr>
                              <m:t>𝑦</m:t>
                            </m:r>
                            <m:r>
                              <a:rPr lang="pt-BR" b="0" i="1" smtClean="0">
                                <a:latin typeface="Cambria Math" panose="02040503050406030204" pitchFamily="18" charset="0"/>
                              </a:rPr>
                              <m:t>−</m:t>
                            </m:r>
                            <m:r>
                              <m:rPr>
                                <m:nor/>
                              </m:rPr>
                              <a:rPr lang="pt-BR" b="0" i="0" smtClean="0">
                                <a:latin typeface="Cambria Math" panose="02040503050406030204" pitchFamily="18" charset="0"/>
                              </a:rPr>
                              <m:t>1</m:t>
                            </m:r>
                            <m:r>
                              <m:rPr>
                                <m:nor/>
                              </m:rPr>
                              <a:rPr lang="pt-BR" dirty="0"/>
                              <m:t>|</m:t>
                            </m:r>
                            <m:r>
                              <m:rPr>
                                <m:nor/>
                              </m:rPr>
                              <a:rPr lang="pt-BR" b="0" i="0" smtClean="0">
                                <a:latin typeface="Cambria Math" panose="02040503050406030204" pitchFamily="18" charset="0"/>
                              </a:rPr>
                              <m:t>x</m:t>
                            </m:r>
                            <m:r>
                              <m:rPr>
                                <m:nor/>
                              </m:rPr>
                              <a:rPr lang="pt-BR" b="0" i="0" smtClean="0">
                                <a:latin typeface="Cambria Math" panose="02040503050406030204" pitchFamily="18" charset="0"/>
                              </a:rPr>
                              <m:t>;</m:t>
                            </m:r>
                            <m:r>
                              <a:rPr lang="pt-BR" i="1">
                                <a:latin typeface="Cambria Math" panose="02040503050406030204" pitchFamily="18" charset="0"/>
                              </a:rPr>
                              <m:t>𝜃</m:t>
                            </m:r>
                          </m:e>
                        </m:d>
                      </m:oMath>
                    </m:oMathPara>
                  </a14:m>
                  <a:endParaRPr lang="pt-BR" dirty="0"/>
                </a:p>
              </p:txBody>
            </p:sp>
          </mc:Choice>
          <mc:Fallback xmlns="">
            <p:sp>
              <p:nvSpPr>
                <p:cNvPr id="104" name="CaixaDeTexto 103">
                  <a:extLst>
                    <a:ext uri="{FF2B5EF4-FFF2-40B4-BE49-F238E27FC236}">
                      <a16:creationId xmlns:a16="http://schemas.microsoft.com/office/drawing/2014/main" id="{F5EE307A-5F87-4C8A-B96C-D04E9326028A}"/>
                    </a:ext>
                  </a:extLst>
                </p:cNvPr>
                <p:cNvSpPr txBox="1">
                  <a:spLocks noRot="1" noChangeAspect="1" noMove="1" noResize="1" noEditPoints="1" noAdjustHandles="1" noChangeArrowheads="1" noChangeShapeType="1" noTextEdit="1"/>
                </p:cNvSpPr>
                <p:nvPr/>
              </p:nvSpPr>
              <p:spPr>
                <a:xfrm>
                  <a:off x="8531033" y="3362759"/>
                  <a:ext cx="2561130" cy="534529"/>
                </a:xfrm>
                <a:prstGeom prst="rect">
                  <a:avLst/>
                </a:prstGeom>
                <a:blipFill>
                  <a:blip r:embed="rId3"/>
                  <a:stretch>
                    <a:fillRect b="-4054"/>
                  </a:stretch>
                </a:blipFill>
              </p:spPr>
              <p:txBody>
                <a:bodyPr/>
                <a:lstStyle/>
                <a:p>
                  <a:r>
                    <a:rPr lang="pt-BR">
                      <a:noFill/>
                    </a:rPr>
                    <a:t> </a:t>
                  </a:r>
                </a:p>
              </p:txBody>
            </p:sp>
          </mc:Fallback>
        </mc:AlternateContent>
      </p:grpSp>
      <p:grpSp>
        <p:nvGrpSpPr>
          <p:cNvPr id="111" name="Agrupar 110">
            <a:extLst>
              <a:ext uri="{FF2B5EF4-FFF2-40B4-BE49-F238E27FC236}">
                <a16:creationId xmlns:a16="http://schemas.microsoft.com/office/drawing/2014/main" id="{34FC59EA-C16F-40A6-A66E-025170A117B1}"/>
              </a:ext>
            </a:extLst>
          </p:cNvPr>
          <p:cNvGrpSpPr/>
          <p:nvPr/>
        </p:nvGrpSpPr>
        <p:grpSpPr>
          <a:xfrm>
            <a:off x="7317160" y="4727365"/>
            <a:ext cx="3903611" cy="1622322"/>
            <a:chOff x="6529097" y="4609649"/>
            <a:chExt cx="4589175" cy="1942031"/>
          </a:xfrm>
        </p:grpSpPr>
        <p:grpSp>
          <p:nvGrpSpPr>
            <p:cNvPr id="66" name="Agrupar 65">
              <a:extLst>
                <a:ext uri="{FF2B5EF4-FFF2-40B4-BE49-F238E27FC236}">
                  <a16:creationId xmlns:a16="http://schemas.microsoft.com/office/drawing/2014/main" id="{68272E69-6510-4C1C-8763-7769FE365E60}"/>
                </a:ext>
              </a:extLst>
            </p:cNvPr>
            <p:cNvGrpSpPr/>
            <p:nvPr/>
          </p:nvGrpSpPr>
          <p:grpSpPr>
            <a:xfrm>
              <a:off x="6529097" y="4609649"/>
              <a:ext cx="2010626" cy="1942031"/>
              <a:chOff x="5872097" y="1649445"/>
              <a:chExt cx="3305146" cy="3192386"/>
            </a:xfrm>
          </p:grpSpPr>
          <p:grpSp>
            <p:nvGrpSpPr>
              <p:cNvPr id="67" name="Agrupar 66">
                <a:extLst>
                  <a:ext uri="{FF2B5EF4-FFF2-40B4-BE49-F238E27FC236}">
                    <a16:creationId xmlns:a16="http://schemas.microsoft.com/office/drawing/2014/main" id="{D2E44936-6806-4E84-B608-B6880038F0A7}"/>
                  </a:ext>
                </a:extLst>
              </p:cNvPr>
              <p:cNvGrpSpPr/>
              <p:nvPr/>
            </p:nvGrpSpPr>
            <p:grpSpPr>
              <a:xfrm>
                <a:off x="5872097" y="1880795"/>
                <a:ext cx="3009013" cy="2800949"/>
                <a:chOff x="326864" y="4590095"/>
                <a:chExt cx="1817856" cy="1731626"/>
              </a:xfrm>
            </p:grpSpPr>
            <p:cxnSp>
              <p:nvCxnSpPr>
                <p:cNvPr id="79" name="Conector de Seta Reta 78">
                  <a:extLst>
                    <a:ext uri="{FF2B5EF4-FFF2-40B4-BE49-F238E27FC236}">
                      <a16:creationId xmlns:a16="http://schemas.microsoft.com/office/drawing/2014/main" id="{5ECEDABC-6464-4204-BFDA-6DDA1239717C}"/>
                    </a:ext>
                  </a:extLst>
                </p:cNvPr>
                <p:cNvCxnSpPr>
                  <a:cxnSpLocks/>
                </p:cNvCxnSpPr>
                <p:nvPr/>
              </p:nvCxnSpPr>
              <p:spPr>
                <a:xfrm flipV="1">
                  <a:off x="326864" y="6295763"/>
                  <a:ext cx="1817856" cy="16936"/>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0" name="Conector de Seta Reta 79">
                  <a:extLst>
                    <a:ext uri="{FF2B5EF4-FFF2-40B4-BE49-F238E27FC236}">
                      <a16:creationId xmlns:a16="http://schemas.microsoft.com/office/drawing/2014/main" id="{CE3D4584-5472-4BF9-9D43-1FD8F61FCDBC}"/>
                    </a:ext>
                  </a:extLst>
                </p:cNvPr>
                <p:cNvCxnSpPr>
                  <a:cxnSpLocks/>
                </p:cNvCxnSpPr>
                <p:nvPr/>
              </p:nvCxnSpPr>
              <p:spPr>
                <a:xfrm flipV="1">
                  <a:off x="360745" y="4590095"/>
                  <a:ext cx="0" cy="1731626"/>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68" name="Elipse 67">
                <a:extLst>
                  <a:ext uri="{FF2B5EF4-FFF2-40B4-BE49-F238E27FC236}">
                    <a16:creationId xmlns:a16="http://schemas.microsoft.com/office/drawing/2014/main" id="{7373635D-7587-41FD-B547-F6295F6EFB69}"/>
                  </a:ext>
                </a:extLst>
              </p:cNvPr>
              <p:cNvSpPr/>
              <p:nvPr/>
            </p:nvSpPr>
            <p:spPr>
              <a:xfrm>
                <a:off x="6362727" y="3779947"/>
                <a:ext cx="265814" cy="265814"/>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BR"/>
              </a:p>
            </p:txBody>
          </p:sp>
          <p:sp>
            <p:nvSpPr>
              <p:cNvPr id="69" name="Elipse 68">
                <a:extLst>
                  <a:ext uri="{FF2B5EF4-FFF2-40B4-BE49-F238E27FC236}">
                    <a16:creationId xmlns:a16="http://schemas.microsoft.com/office/drawing/2014/main" id="{A52F1FCD-ABB2-479C-86D6-A432DEE402B2}"/>
                  </a:ext>
                </a:extLst>
              </p:cNvPr>
              <p:cNvSpPr/>
              <p:nvPr/>
            </p:nvSpPr>
            <p:spPr>
              <a:xfrm>
                <a:off x="6555718" y="4077047"/>
                <a:ext cx="265814" cy="265814"/>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BR"/>
              </a:p>
            </p:txBody>
          </p:sp>
          <p:sp>
            <p:nvSpPr>
              <p:cNvPr id="70" name="Elipse 69">
                <a:extLst>
                  <a:ext uri="{FF2B5EF4-FFF2-40B4-BE49-F238E27FC236}">
                    <a16:creationId xmlns:a16="http://schemas.microsoft.com/office/drawing/2014/main" id="{4F32AAA4-E47F-49EF-93AC-82683C686C67}"/>
                  </a:ext>
                </a:extLst>
              </p:cNvPr>
              <p:cNvSpPr/>
              <p:nvPr/>
            </p:nvSpPr>
            <p:spPr>
              <a:xfrm>
                <a:off x="6821532" y="3758070"/>
                <a:ext cx="265814" cy="265814"/>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BR" dirty="0"/>
              </a:p>
            </p:txBody>
          </p:sp>
          <p:sp>
            <p:nvSpPr>
              <p:cNvPr id="71" name="Elipse 70">
                <a:extLst>
                  <a:ext uri="{FF2B5EF4-FFF2-40B4-BE49-F238E27FC236}">
                    <a16:creationId xmlns:a16="http://schemas.microsoft.com/office/drawing/2014/main" id="{AEF3CA7D-F388-4320-8207-19C7A4B2C971}"/>
                  </a:ext>
                </a:extLst>
              </p:cNvPr>
              <p:cNvSpPr/>
              <p:nvPr/>
            </p:nvSpPr>
            <p:spPr>
              <a:xfrm>
                <a:off x="8244109" y="2250766"/>
                <a:ext cx="265814" cy="265814"/>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2" name="Elipse 71">
                <a:extLst>
                  <a:ext uri="{FF2B5EF4-FFF2-40B4-BE49-F238E27FC236}">
                    <a16:creationId xmlns:a16="http://schemas.microsoft.com/office/drawing/2014/main" id="{962D1DE3-2618-45C9-97DF-E98ECBDC68C7}"/>
                  </a:ext>
                </a:extLst>
              </p:cNvPr>
              <p:cNvSpPr/>
              <p:nvPr/>
            </p:nvSpPr>
            <p:spPr>
              <a:xfrm>
                <a:off x="8242557" y="2669620"/>
                <a:ext cx="265814" cy="265814"/>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3" name="Elipse 72">
                <a:extLst>
                  <a:ext uri="{FF2B5EF4-FFF2-40B4-BE49-F238E27FC236}">
                    <a16:creationId xmlns:a16="http://schemas.microsoft.com/office/drawing/2014/main" id="{2B97367F-BBB6-4271-9BA4-9FCEE6FDA93C}"/>
                  </a:ext>
                </a:extLst>
              </p:cNvPr>
              <p:cNvSpPr/>
              <p:nvPr/>
            </p:nvSpPr>
            <p:spPr>
              <a:xfrm>
                <a:off x="7840239" y="2495169"/>
                <a:ext cx="265814" cy="265814"/>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4" name="CaixaDeTexto 73">
                <a:extLst>
                  <a:ext uri="{FF2B5EF4-FFF2-40B4-BE49-F238E27FC236}">
                    <a16:creationId xmlns:a16="http://schemas.microsoft.com/office/drawing/2014/main" id="{C2601C40-6CE7-42E9-9689-4F0AA9A446F6}"/>
                  </a:ext>
                </a:extLst>
              </p:cNvPr>
              <p:cNvSpPr txBox="1"/>
              <p:nvPr/>
            </p:nvSpPr>
            <p:spPr>
              <a:xfrm>
                <a:off x="5946596" y="1649445"/>
                <a:ext cx="310759" cy="376755"/>
              </a:xfrm>
              <a:prstGeom prst="rect">
                <a:avLst/>
              </a:prstGeom>
              <a:noFill/>
            </p:spPr>
            <p:txBody>
              <a:bodyPr wrap="square" rtlCol="0">
                <a:spAutoFit/>
              </a:bodyPr>
              <a:lstStyle/>
              <a:p>
                <a:r>
                  <a:rPr lang="pt-BR" b="1" dirty="0">
                    <a:effectLst>
                      <a:outerShdw blurRad="38100" dist="38100" dir="2700000" algn="tl">
                        <a:srgbClr val="000000">
                          <a:alpha val="43137"/>
                        </a:srgbClr>
                      </a:outerShdw>
                    </a:effectLst>
                  </a:rPr>
                  <a:t>Y</a:t>
                </a:r>
              </a:p>
            </p:txBody>
          </p:sp>
          <p:sp>
            <p:nvSpPr>
              <p:cNvPr id="75" name="CaixaDeTexto 74">
                <a:extLst>
                  <a:ext uri="{FF2B5EF4-FFF2-40B4-BE49-F238E27FC236}">
                    <a16:creationId xmlns:a16="http://schemas.microsoft.com/office/drawing/2014/main" id="{473CC35D-5503-417E-A86D-414C4505D0B0}"/>
                  </a:ext>
                </a:extLst>
              </p:cNvPr>
              <p:cNvSpPr txBox="1"/>
              <p:nvPr/>
            </p:nvSpPr>
            <p:spPr>
              <a:xfrm>
                <a:off x="8866484" y="4465076"/>
                <a:ext cx="310759" cy="376755"/>
              </a:xfrm>
              <a:prstGeom prst="rect">
                <a:avLst/>
              </a:prstGeom>
              <a:noFill/>
            </p:spPr>
            <p:txBody>
              <a:bodyPr wrap="square" rtlCol="0">
                <a:spAutoFit/>
              </a:bodyPr>
              <a:lstStyle/>
              <a:p>
                <a:r>
                  <a:rPr lang="pt-BR" b="1" dirty="0">
                    <a:effectLst>
                      <a:outerShdw blurRad="38100" dist="38100" dir="2700000" algn="tl">
                        <a:srgbClr val="000000">
                          <a:alpha val="43137"/>
                        </a:srgbClr>
                      </a:outerShdw>
                    </a:effectLst>
                  </a:rPr>
                  <a:t>X</a:t>
                </a:r>
              </a:p>
            </p:txBody>
          </p:sp>
          <p:sp>
            <p:nvSpPr>
              <p:cNvPr id="76" name="Elipse 75">
                <a:extLst>
                  <a:ext uri="{FF2B5EF4-FFF2-40B4-BE49-F238E27FC236}">
                    <a16:creationId xmlns:a16="http://schemas.microsoft.com/office/drawing/2014/main" id="{55F277F7-8A43-47F2-BD1A-CFA31CB27265}"/>
                  </a:ext>
                </a:extLst>
              </p:cNvPr>
              <p:cNvSpPr/>
              <p:nvPr/>
            </p:nvSpPr>
            <p:spPr>
              <a:xfrm>
                <a:off x="6666501" y="2383673"/>
                <a:ext cx="265814" cy="265814"/>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BR"/>
              </a:p>
            </p:txBody>
          </p:sp>
          <p:sp>
            <p:nvSpPr>
              <p:cNvPr id="77" name="Elipse 76">
                <a:extLst>
                  <a:ext uri="{FF2B5EF4-FFF2-40B4-BE49-F238E27FC236}">
                    <a16:creationId xmlns:a16="http://schemas.microsoft.com/office/drawing/2014/main" id="{5159B0AC-5AD7-4968-A9AC-30FB256A9510}"/>
                  </a:ext>
                </a:extLst>
              </p:cNvPr>
              <p:cNvSpPr/>
              <p:nvPr/>
            </p:nvSpPr>
            <p:spPr>
              <a:xfrm>
                <a:off x="6262631" y="2628076"/>
                <a:ext cx="265814" cy="265814"/>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BR"/>
              </a:p>
            </p:txBody>
          </p:sp>
          <p:sp>
            <p:nvSpPr>
              <p:cNvPr id="78" name="Elipse 77">
                <a:extLst>
                  <a:ext uri="{FF2B5EF4-FFF2-40B4-BE49-F238E27FC236}">
                    <a16:creationId xmlns:a16="http://schemas.microsoft.com/office/drawing/2014/main" id="{5E45A8BC-0A8A-40AD-ABF9-EC40EB547266}"/>
                  </a:ext>
                </a:extLst>
              </p:cNvPr>
              <p:cNvSpPr/>
              <p:nvPr/>
            </p:nvSpPr>
            <p:spPr>
              <a:xfrm>
                <a:off x="6573395" y="2898260"/>
                <a:ext cx="265814" cy="265814"/>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BR"/>
              </a:p>
            </p:txBody>
          </p:sp>
        </p:grpSp>
        <mc:AlternateContent xmlns:mc="http://schemas.openxmlformats.org/markup-compatibility/2006" xmlns:a14="http://schemas.microsoft.com/office/drawing/2010/main">
          <mc:Choice Requires="a14">
            <p:sp>
              <p:nvSpPr>
                <p:cNvPr id="105" name="CaixaDeTexto 104">
                  <a:extLst>
                    <a:ext uri="{FF2B5EF4-FFF2-40B4-BE49-F238E27FC236}">
                      <a16:creationId xmlns:a16="http://schemas.microsoft.com/office/drawing/2014/main" id="{EC41D2F0-7B2C-4EDC-8404-7D2D24C4C6C9}"/>
                    </a:ext>
                  </a:extLst>
                </p:cNvPr>
                <p:cNvSpPr txBox="1"/>
                <p:nvPr/>
              </p:nvSpPr>
              <p:spPr>
                <a:xfrm>
                  <a:off x="8557142" y="5311105"/>
                  <a:ext cx="2561130" cy="5345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pt-BR" b="0" i="1" smtClean="0">
                                <a:latin typeface="Cambria Math" panose="02040503050406030204" pitchFamily="18" charset="0"/>
                              </a:rPr>
                            </m:ctrlPr>
                          </m:sSubSupPr>
                          <m:e>
                            <m:r>
                              <a:rPr lang="pt-BR" b="0" i="1" smtClean="0">
                                <a:latin typeface="Cambria Math" panose="02040503050406030204" pitchFamily="18" charset="0"/>
                              </a:rPr>
                              <m:t>h</m:t>
                            </m:r>
                          </m:e>
                          <m:sub>
                            <m:r>
                              <a:rPr lang="pt-BR" b="0" i="1" smtClean="0">
                                <a:latin typeface="Cambria Math" panose="02040503050406030204" pitchFamily="18" charset="0"/>
                              </a:rPr>
                              <m:t>𝜃</m:t>
                            </m:r>
                          </m:sub>
                          <m:sup>
                            <m:r>
                              <a:rPr lang="pt-BR" b="0" i="1" smtClean="0">
                                <a:latin typeface="Cambria Math" panose="02040503050406030204" pitchFamily="18" charset="0"/>
                              </a:rPr>
                              <m:t>(3)</m:t>
                            </m:r>
                          </m:sup>
                        </m:sSubSup>
                        <m:r>
                          <a:rPr lang="pt-BR" b="0" i="1" smtClean="0">
                            <a:latin typeface="Cambria Math" panose="02040503050406030204" pitchFamily="18" charset="0"/>
                          </a:rPr>
                          <m:t>=</m:t>
                        </m:r>
                        <m:r>
                          <a:rPr lang="pt-BR" b="0" i="1" smtClean="0">
                            <a:latin typeface="Cambria Math" panose="02040503050406030204" pitchFamily="18" charset="0"/>
                          </a:rPr>
                          <m:t>𝑃</m:t>
                        </m:r>
                        <m:d>
                          <m:dPr>
                            <m:ctrlPr>
                              <a:rPr lang="pt-BR" b="0" i="1" smtClean="0">
                                <a:latin typeface="Cambria Math" panose="02040503050406030204" pitchFamily="18" charset="0"/>
                              </a:rPr>
                            </m:ctrlPr>
                          </m:dPr>
                          <m:e>
                            <m:r>
                              <a:rPr lang="pt-BR" b="0" i="1" smtClean="0">
                                <a:latin typeface="Cambria Math" panose="02040503050406030204" pitchFamily="18" charset="0"/>
                              </a:rPr>
                              <m:t>𝑦</m:t>
                            </m:r>
                            <m:r>
                              <a:rPr lang="pt-BR" b="0" i="1" smtClean="0">
                                <a:latin typeface="Cambria Math" panose="02040503050406030204" pitchFamily="18" charset="0"/>
                              </a:rPr>
                              <m:t>−</m:t>
                            </m:r>
                            <m:r>
                              <m:rPr>
                                <m:nor/>
                              </m:rPr>
                              <a:rPr lang="pt-BR" b="0" i="0" smtClean="0">
                                <a:latin typeface="Cambria Math" panose="02040503050406030204" pitchFamily="18" charset="0"/>
                              </a:rPr>
                              <m:t>2</m:t>
                            </m:r>
                            <m:r>
                              <m:rPr>
                                <m:nor/>
                              </m:rPr>
                              <a:rPr lang="pt-BR" dirty="0"/>
                              <m:t>|</m:t>
                            </m:r>
                            <m:r>
                              <m:rPr>
                                <m:nor/>
                              </m:rPr>
                              <a:rPr lang="pt-BR" b="0" i="0" smtClean="0">
                                <a:latin typeface="Cambria Math" panose="02040503050406030204" pitchFamily="18" charset="0"/>
                              </a:rPr>
                              <m:t>x</m:t>
                            </m:r>
                            <m:r>
                              <m:rPr>
                                <m:nor/>
                              </m:rPr>
                              <a:rPr lang="pt-BR" b="0" i="0" smtClean="0">
                                <a:latin typeface="Cambria Math" panose="02040503050406030204" pitchFamily="18" charset="0"/>
                              </a:rPr>
                              <m:t>;</m:t>
                            </m:r>
                            <m:r>
                              <a:rPr lang="pt-BR" i="1">
                                <a:latin typeface="Cambria Math" panose="02040503050406030204" pitchFamily="18" charset="0"/>
                              </a:rPr>
                              <m:t>𝜃</m:t>
                            </m:r>
                          </m:e>
                        </m:d>
                      </m:oMath>
                    </m:oMathPara>
                  </a14:m>
                  <a:endParaRPr lang="pt-BR" dirty="0"/>
                </a:p>
              </p:txBody>
            </p:sp>
          </mc:Choice>
          <mc:Fallback xmlns="">
            <p:sp>
              <p:nvSpPr>
                <p:cNvPr id="105" name="CaixaDeTexto 104">
                  <a:extLst>
                    <a:ext uri="{FF2B5EF4-FFF2-40B4-BE49-F238E27FC236}">
                      <a16:creationId xmlns:a16="http://schemas.microsoft.com/office/drawing/2014/main" id="{EC41D2F0-7B2C-4EDC-8404-7D2D24C4C6C9}"/>
                    </a:ext>
                  </a:extLst>
                </p:cNvPr>
                <p:cNvSpPr txBox="1">
                  <a:spLocks noRot="1" noChangeAspect="1" noMove="1" noResize="1" noEditPoints="1" noAdjustHandles="1" noChangeArrowheads="1" noChangeShapeType="1" noTextEdit="1"/>
                </p:cNvSpPr>
                <p:nvPr/>
              </p:nvSpPr>
              <p:spPr>
                <a:xfrm>
                  <a:off x="8557142" y="5311105"/>
                  <a:ext cx="2561130" cy="534530"/>
                </a:xfrm>
                <a:prstGeom prst="rect">
                  <a:avLst/>
                </a:prstGeom>
                <a:blipFill>
                  <a:blip r:embed="rId4"/>
                  <a:stretch>
                    <a:fillRect b="-5479"/>
                  </a:stretch>
                </a:blipFill>
              </p:spPr>
              <p:txBody>
                <a:bodyPr/>
                <a:lstStyle/>
                <a:p>
                  <a:r>
                    <a:rPr lang="pt-BR">
                      <a:noFill/>
                    </a:rPr>
                    <a:t> </a:t>
                  </a:r>
                </a:p>
              </p:txBody>
            </p:sp>
          </mc:Fallback>
        </mc:AlternateContent>
      </p:grpSp>
      <p:grpSp>
        <p:nvGrpSpPr>
          <p:cNvPr id="3" name="Agrupar 2">
            <a:extLst>
              <a:ext uri="{FF2B5EF4-FFF2-40B4-BE49-F238E27FC236}">
                <a16:creationId xmlns:a16="http://schemas.microsoft.com/office/drawing/2014/main" id="{F7A1F482-D415-4048-9C2E-26CDF2D0CA88}"/>
              </a:ext>
            </a:extLst>
          </p:cNvPr>
          <p:cNvGrpSpPr/>
          <p:nvPr/>
        </p:nvGrpSpPr>
        <p:grpSpPr>
          <a:xfrm>
            <a:off x="787337" y="5081073"/>
            <a:ext cx="5254582" cy="1250446"/>
            <a:chOff x="255445" y="4878522"/>
            <a:chExt cx="5254582" cy="1250446"/>
          </a:xfrm>
        </p:grpSpPr>
        <mc:AlternateContent xmlns:mc="http://schemas.openxmlformats.org/markup-compatibility/2006" xmlns:a14="http://schemas.microsoft.com/office/drawing/2010/main">
          <mc:Choice Requires="a14">
            <p:sp>
              <p:nvSpPr>
                <p:cNvPr id="96" name="CaixaDeTexto 95">
                  <a:extLst>
                    <a:ext uri="{FF2B5EF4-FFF2-40B4-BE49-F238E27FC236}">
                      <a16:creationId xmlns:a16="http://schemas.microsoft.com/office/drawing/2014/main" id="{EB6FC2B5-9464-4411-B2F5-6A5A933823DE}"/>
                    </a:ext>
                  </a:extLst>
                </p:cNvPr>
                <p:cNvSpPr txBox="1"/>
                <p:nvPr/>
              </p:nvSpPr>
              <p:spPr>
                <a:xfrm>
                  <a:off x="995346" y="5682436"/>
                  <a:ext cx="4036379" cy="4465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b="0" i="1" smtClean="0">
                                <a:latin typeface="Cambria Math" panose="02040503050406030204" pitchFamily="18" charset="0"/>
                              </a:rPr>
                            </m:ctrlPr>
                          </m:sSubSupPr>
                          <m:e>
                            <m:r>
                              <a:rPr lang="pt-BR" b="0" i="1" smtClean="0">
                                <a:latin typeface="Cambria Math" panose="02040503050406030204" pitchFamily="18" charset="0"/>
                              </a:rPr>
                              <m:t>h</m:t>
                            </m:r>
                          </m:e>
                          <m:sub>
                            <m:r>
                              <a:rPr lang="pt-BR" b="0" i="1" smtClean="0">
                                <a:latin typeface="Cambria Math" panose="02040503050406030204" pitchFamily="18" charset="0"/>
                              </a:rPr>
                              <m:t>𝜃</m:t>
                            </m:r>
                          </m:sub>
                          <m:sup>
                            <m:r>
                              <a:rPr lang="pt-BR" b="0" i="1" smtClean="0">
                                <a:latin typeface="Cambria Math" panose="02040503050406030204" pitchFamily="18" charset="0"/>
                              </a:rPr>
                              <m:t>(</m:t>
                            </m:r>
                            <m:r>
                              <a:rPr lang="pt-BR" b="0" i="1" smtClean="0">
                                <a:latin typeface="Cambria Math" panose="02040503050406030204" pitchFamily="18" charset="0"/>
                              </a:rPr>
                              <m:t>𝑖</m:t>
                            </m:r>
                            <m:r>
                              <a:rPr lang="pt-BR" b="0" i="1" smtClean="0">
                                <a:latin typeface="Cambria Math" panose="02040503050406030204" pitchFamily="18" charset="0"/>
                              </a:rPr>
                              <m:t>)</m:t>
                            </m:r>
                          </m:sup>
                        </m:sSubSup>
                        <m:r>
                          <a:rPr lang="pt-BR" b="0" i="1" smtClean="0">
                            <a:latin typeface="Cambria Math" panose="02040503050406030204" pitchFamily="18" charset="0"/>
                          </a:rPr>
                          <m:t>=</m:t>
                        </m:r>
                        <m:r>
                          <a:rPr lang="pt-BR" b="0" i="1" smtClean="0">
                            <a:latin typeface="Cambria Math" panose="02040503050406030204" pitchFamily="18" charset="0"/>
                          </a:rPr>
                          <m:t>𝑃</m:t>
                        </m:r>
                        <m:d>
                          <m:dPr>
                            <m:ctrlPr>
                              <a:rPr lang="pt-BR" b="0" i="1" smtClean="0">
                                <a:latin typeface="Cambria Math" panose="02040503050406030204" pitchFamily="18" charset="0"/>
                              </a:rPr>
                            </m:ctrlPr>
                          </m:dPr>
                          <m:e>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𝑖</m:t>
                            </m:r>
                            <m:r>
                              <m:rPr>
                                <m:nor/>
                              </m:rPr>
                              <a:rPr lang="pt-BR" dirty="0"/>
                              <m:t>|</m:t>
                            </m:r>
                            <m:r>
                              <m:rPr>
                                <m:nor/>
                              </m:rPr>
                              <a:rPr lang="pt-BR" b="0" i="0" smtClean="0">
                                <a:latin typeface="Cambria Math" panose="02040503050406030204" pitchFamily="18" charset="0"/>
                              </a:rPr>
                              <m:t>x</m:t>
                            </m:r>
                            <m:r>
                              <m:rPr>
                                <m:nor/>
                              </m:rPr>
                              <a:rPr lang="pt-BR" b="0" i="0" smtClean="0">
                                <a:latin typeface="Cambria Math" panose="02040503050406030204" pitchFamily="18" charset="0"/>
                              </a:rPr>
                              <m:t>;</m:t>
                            </m:r>
                            <m:r>
                              <a:rPr lang="pt-BR" i="1">
                                <a:latin typeface="Cambria Math" panose="02040503050406030204" pitchFamily="18" charset="0"/>
                              </a:rPr>
                              <m:t>𝜃</m:t>
                            </m:r>
                          </m:e>
                        </m:d>
                        <m:r>
                          <a:rPr lang="pt-BR" b="0" i="1" smtClean="0">
                            <a:latin typeface="Cambria Math" panose="02040503050406030204" pitchFamily="18" charset="0"/>
                          </a:rPr>
                          <m:t>         (</m:t>
                        </m:r>
                        <m:r>
                          <a:rPr lang="pt-BR" b="0" i="1" smtClean="0">
                            <a:latin typeface="Cambria Math" panose="02040503050406030204" pitchFamily="18" charset="0"/>
                          </a:rPr>
                          <m:t>𝑖</m:t>
                        </m:r>
                        <m:r>
                          <a:rPr lang="pt-BR" b="0" i="1" smtClean="0">
                            <a:latin typeface="Cambria Math" panose="02040503050406030204" pitchFamily="18" charset="0"/>
                          </a:rPr>
                          <m:t>=0, 1, 2, …)</m:t>
                        </m:r>
                      </m:oMath>
                    </m:oMathPara>
                  </a14:m>
                  <a:endParaRPr lang="pt-BR" dirty="0"/>
                </a:p>
              </p:txBody>
            </p:sp>
          </mc:Choice>
          <mc:Fallback xmlns="">
            <p:sp>
              <p:nvSpPr>
                <p:cNvPr id="96" name="CaixaDeTexto 95">
                  <a:extLst>
                    <a:ext uri="{FF2B5EF4-FFF2-40B4-BE49-F238E27FC236}">
                      <a16:creationId xmlns:a16="http://schemas.microsoft.com/office/drawing/2014/main" id="{EB6FC2B5-9464-4411-B2F5-6A5A933823DE}"/>
                    </a:ext>
                  </a:extLst>
                </p:cNvPr>
                <p:cNvSpPr txBox="1">
                  <a:spLocks noRot="1" noChangeAspect="1" noMove="1" noResize="1" noEditPoints="1" noAdjustHandles="1" noChangeArrowheads="1" noChangeShapeType="1" noTextEdit="1"/>
                </p:cNvSpPr>
                <p:nvPr/>
              </p:nvSpPr>
              <p:spPr>
                <a:xfrm>
                  <a:off x="995346" y="5682436"/>
                  <a:ext cx="4036379" cy="446532"/>
                </a:xfrm>
                <a:prstGeom prst="rect">
                  <a:avLst/>
                </a:prstGeom>
                <a:blipFill>
                  <a:blip r:embed="rId5"/>
                  <a:stretch>
                    <a:fillRect b="-675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2" name="CaixaDeTexto 101">
                  <a:extLst>
                    <a:ext uri="{FF2B5EF4-FFF2-40B4-BE49-F238E27FC236}">
                      <a16:creationId xmlns:a16="http://schemas.microsoft.com/office/drawing/2014/main" id="{94ED2BDD-B462-4C6A-8E6C-4C412E7447F9}"/>
                    </a:ext>
                  </a:extLst>
                </p:cNvPr>
                <p:cNvSpPr txBox="1"/>
                <p:nvPr/>
              </p:nvSpPr>
              <p:spPr>
                <a:xfrm>
                  <a:off x="255445" y="4878522"/>
                  <a:ext cx="5254582" cy="723531"/>
                </a:xfrm>
                <a:prstGeom prst="rect">
                  <a:avLst/>
                </a:prstGeom>
                <a:noFill/>
              </p:spPr>
              <p:txBody>
                <a:bodyPr wrap="square" rtlCol="0">
                  <a:spAutoFit/>
                </a:bodyPr>
                <a:lstStyle/>
                <a:p>
                  <a:pPr algn="just"/>
                  <a:r>
                    <a:rPr lang="pt-BR" dirty="0"/>
                    <a:t>Train a logistic regression classifier </a:t>
                  </a:r>
                  <a14:m>
                    <m:oMath xmlns:m="http://schemas.openxmlformats.org/officeDocument/2006/math">
                      <m:sSubSup>
                        <m:sSubSupPr>
                          <m:ctrlPr>
                            <a:rPr lang="pt-BR" b="0" i="1" smtClean="0">
                              <a:latin typeface="Cambria Math" panose="02040503050406030204" pitchFamily="18" charset="0"/>
                            </a:rPr>
                          </m:ctrlPr>
                        </m:sSubSupPr>
                        <m:e>
                          <m:r>
                            <a:rPr lang="pt-BR" b="0" i="1" smtClean="0">
                              <a:latin typeface="Cambria Math" panose="02040503050406030204" pitchFamily="18" charset="0"/>
                            </a:rPr>
                            <m:t>h</m:t>
                          </m:r>
                        </m:e>
                        <m:sub>
                          <m:r>
                            <a:rPr lang="pt-BR" b="0" i="1" smtClean="0">
                              <a:latin typeface="Cambria Math" panose="02040503050406030204" pitchFamily="18" charset="0"/>
                            </a:rPr>
                            <m:t>𝜃</m:t>
                          </m:r>
                        </m:sub>
                        <m:sup>
                          <m:r>
                            <a:rPr lang="pt-BR" b="0" i="1" smtClean="0">
                              <a:latin typeface="Cambria Math" panose="02040503050406030204" pitchFamily="18" charset="0"/>
                            </a:rPr>
                            <m:t>(</m:t>
                          </m:r>
                          <m:r>
                            <a:rPr lang="pt-BR" b="0" i="1" smtClean="0">
                              <a:latin typeface="Cambria Math" panose="02040503050406030204" pitchFamily="18" charset="0"/>
                            </a:rPr>
                            <m:t>𝑖</m:t>
                          </m:r>
                          <m:r>
                            <a:rPr lang="pt-BR" b="0" i="1" smtClean="0">
                              <a:latin typeface="Cambria Math" panose="02040503050406030204" pitchFamily="18" charset="0"/>
                            </a:rPr>
                            <m:t>)</m:t>
                          </m:r>
                        </m:sup>
                      </m:sSubSup>
                    </m:oMath>
                  </a14:m>
                  <a:r>
                    <a:rPr lang="pt-BR" dirty="0"/>
                    <a:t> for each class i  to predict the probability that y=i</a:t>
                  </a:r>
                </a:p>
              </p:txBody>
            </p:sp>
          </mc:Choice>
          <mc:Fallback xmlns="">
            <p:sp>
              <p:nvSpPr>
                <p:cNvPr id="102" name="CaixaDeTexto 101">
                  <a:extLst>
                    <a:ext uri="{FF2B5EF4-FFF2-40B4-BE49-F238E27FC236}">
                      <a16:creationId xmlns:a16="http://schemas.microsoft.com/office/drawing/2014/main" id="{94ED2BDD-B462-4C6A-8E6C-4C412E7447F9}"/>
                    </a:ext>
                  </a:extLst>
                </p:cNvPr>
                <p:cNvSpPr txBox="1">
                  <a:spLocks noRot="1" noChangeAspect="1" noMove="1" noResize="1" noEditPoints="1" noAdjustHandles="1" noChangeArrowheads="1" noChangeShapeType="1" noTextEdit="1"/>
                </p:cNvSpPr>
                <p:nvPr/>
              </p:nvSpPr>
              <p:spPr>
                <a:xfrm>
                  <a:off x="255445" y="4878522"/>
                  <a:ext cx="5254582" cy="723531"/>
                </a:xfrm>
                <a:prstGeom prst="rect">
                  <a:avLst/>
                </a:prstGeom>
                <a:blipFill>
                  <a:blip r:embed="rId6"/>
                  <a:stretch>
                    <a:fillRect l="-928" r="-1044" b="-13559"/>
                  </a:stretch>
                </a:blipFill>
              </p:spPr>
              <p:txBody>
                <a:bodyPr/>
                <a:lstStyle/>
                <a:p>
                  <a:r>
                    <a:rPr lang="pt-BR">
                      <a:noFill/>
                    </a:rPr>
                    <a:t> </a:t>
                  </a:r>
                </a:p>
              </p:txBody>
            </p:sp>
          </mc:Fallback>
        </mc:AlternateContent>
      </p:grpSp>
      <mc:AlternateContent xmlns:mc="http://schemas.openxmlformats.org/markup-compatibility/2006" xmlns:a14="http://schemas.microsoft.com/office/drawing/2010/main">
        <mc:Choice Requires="a14">
          <p:sp>
            <p:nvSpPr>
              <p:cNvPr id="106" name="CaixaDeTexto 105">
                <a:extLst>
                  <a:ext uri="{FF2B5EF4-FFF2-40B4-BE49-F238E27FC236}">
                    <a16:creationId xmlns:a16="http://schemas.microsoft.com/office/drawing/2014/main" id="{CE726108-4CAB-4849-A5BA-877A8A99A81E}"/>
                  </a:ext>
                </a:extLst>
              </p:cNvPr>
              <p:cNvSpPr txBox="1"/>
              <p:nvPr/>
            </p:nvSpPr>
            <p:spPr>
              <a:xfrm>
                <a:off x="3827088" y="1594605"/>
                <a:ext cx="2788266" cy="1485371"/>
              </a:xfrm>
              <a:prstGeom prst="roundRect">
                <a:avLst/>
              </a:prstGeom>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just"/>
                <a:r>
                  <a:rPr lang="pt-BR" dirty="0" err="1"/>
                  <a:t>On</a:t>
                </a:r>
                <a:r>
                  <a:rPr lang="pt-BR" dirty="0"/>
                  <a:t> a new input x, to make a prediction, </a:t>
                </a:r>
                <a:r>
                  <a:rPr lang="pt-BR" dirty="0" err="1"/>
                  <a:t>pick</a:t>
                </a:r>
                <a:r>
                  <a:rPr lang="pt-BR" dirty="0"/>
                  <a:t> the class i that maximizes. </a:t>
                </a:r>
              </a:p>
              <a:p>
                <a:pPr/>
                <a14:m>
                  <m:oMathPara xmlns:m="http://schemas.openxmlformats.org/officeDocument/2006/math">
                    <m:oMathParaPr>
                      <m:jc m:val="centerGroup"/>
                    </m:oMathParaPr>
                    <m:oMath xmlns:m="http://schemas.openxmlformats.org/officeDocument/2006/math">
                      <m:func>
                        <m:funcPr>
                          <m:ctrlPr>
                            <a:rPr lang="pt-BR" b="0" i="1" smtClean="0">
                              <a:latin typeface="Cambria Math" panose="02040503050406030204" pitchFamily="18" charset="0"/>
                            </a:rPr>
                          </m:ctrlPr>
                        </m:funcPr>
                        <m:fName>
                          <m:limLow>
                            <m:limLowPr>
                              <m:ctrlPr>
                                <a:rPr lang="pt-BR" b="0" i="1" smtClean="0">
                                  <a:latin typeface="Cambria Math" panose="02040503050406030204" pitchFamily="18" charset="0"/>
                                </a:rPr>
                              </m:ctrlPr>
                            </m:limLowPr>
                            <m:e>
                              <m:r>
                                <m:rPr>
                                  <m:sty m:val="p"/>
                                </m:rPr>
                                <a:rPr lang="pt-BR" b="0" i="0" smtClean="0">
                                  <a:latin typeface="Cambria Math" panose="02040503050406030204" pitchFamily="18" charset="0"/>
                                </a:rPr>
                                <m:t>max</m:t>
                              </m:r>
                            </m:e>
                            <m:lim>
                              <m:r>
                                <a:rPr lang="pt-BR" b="0" i="1" smtClean="0">
                                  <a:latin typeface="Cambria Math" panose="02040503050406030204" pitchFamily="18" charset="0"/>
                                </a:rPr>
                                <m:t>𝑖</m:t>
                              </m:r>
                            </m:lim>
                          </m:limLow>
                          <m:r>
                            <a:rPr lang="pt-BR" b="0" i="1" smtClean="0">
                              <a:latin typeface="Cambria Math" panose="02040503050406030204" pitchFamily="18" charset="0"/>
                            </a:rPr>
                            <m:t> </m:t>
                          </m:r>
                        </m:fName>
                        <m:e>
                          <m:sSubSup>
                            <m:sSubSupPr>
                              <m:ctrlPr>
                                <a:rPr lang="pt-BR" i="1">
                                  <a:latin typeface="Cambria Math" panose="02040503050406030204" pitchFamily="18" charset="0"/>
                                </a:rPr>
                              </m:ctrlPr>
                            </m:sSubSupPr>
                            <m:e>
                              <m:r>
                                <a:rPr lang="pt-BR" i="1">
                                  <a:latin typeface="Cambria Math" panose="02040503050406030204" pitchFamily="18" charset="0"/>
                                </a:rPr>
                                <m:t>h</m:t>
                              </m:r>
                            </m:e>
                            <m:sub>
                              <m:r>
                                <a:rPr lang="pt-BR" i="1">
                                  <a:latin typeface="Cambria Math" panose="02040503050406030204" pitchFamily="18" charset="0"/>
                                </a:rPr>
                                <m:t>𝜃</m:t>
                              </m:r>
                            </m:sub>
                            <m:sup>
                              <m:d>
                                <m:dPr>
                                  <m:ctrlPr>
                                    <a:rPr lang="pt-BR" i="1">
                                      <a:latin typeface="Cambria Math" panose="02040503050406030204" pitchFamily="18" charset="0"/>
                                    </a:rPr>
                                  </m:ctrlPr>
                                </m:dPr>
                                <m:e>
                                  <m:r>
                                    <a:rPr lang="pt-BR" i="1">
                                      <a:latin typeface="Cambria Math" panose="02040503050406030204" pitchFamily="18" charset="0"/>
                                    </a:rPr>
                                    <m:t>𝑖</m:t>
                                  </m:r>
                                </m:e>
                              </m:d>
                            </m:sup>
                          </m:sSubSup>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e>
                      </m:func>
                    </m:oMath>
                  </m:oMathPara>
                </a14:m>
                <a:endParaRPr lang="pt-BR" dirty="0"/>
              </a:p>
            </p:txBody>
          </p:sp>
        </mc:Choice>
        <mc:Fallback xmlns="">
          <p:sp>
            <p:nvSpPr>
              <p:cNvPr id="106" name="CaixaDeTexto 105">
                <a:extLst>
                  <a:ext uri="{FF2B5EF4-FFF2-40B4-BE49-F238E27FC236}">
                    <a16:creationId xmlns:a16="http://schemas.microsoft.com/office/drawing/2014/main" id="{CE726108-4CAB-4849-A5BA-877A8A99A81E}"/>
                  </a:ext>
                </a:extLst>
              </p:cNvPr>
              <p:cNvSpPr txBox="1">
                <a:spLocks noRot="1" noChangeAspect="1" noMove="1" noResize="1" noEditPoints="1" noAdjustHandles="1" noChangeArrowheads="1" noChangeShapeType="1" noTextEdit="1"/>
              </p:cNvSpPr>
              <p:nvPr/>
            </p:nvSpPr>
            <p:spPr>
              <a:xfrm>
                <a:off x="3827088" y="1594605"/>
                <a:ext cx="2788266" cy="1485371"/>
              </a:xfrm>
              <a:prstGeom prst="roundRect">
                <a:avLst/>
              </a:prstGeom>
              <a:blipFill>
                <a:blip r:embed="rId7"/>
                <a:stretch>
                  <a:fillRect/>
                </a:stretch>
              </a:blipFill>
              <a:ln/>
            </p:spPr>
            <p:txBody>
              <a:bodyPr/>
              <a:lstStyle/>
              <a:p>
                <a:r>
                  <a:rPr lang="pt-BR">
                    <a:noFill/>
                  </a:rPr>
                  <a:t> </a:t>
                </a:r>
              </a:p>
            </p:txBody>
          </p:sp>
        </mc:Fallback>
      </mc:AlternateContent>
    </p:spTree>
    <p:extLst>
      <p:ext uri="{BB962C8B-B14F-4D97-AF65-F5344CB8AC3E}">
        <p14:creationId xmlns:p14="http://schemas.microsoft.com/office/powerpoint/2010/main" val="336304270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25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0"/>
                                        </p:tgtEl>
                                        <p:attrNameLst>
                                          <p:attrName>style.visibility</p:attrName>
                                        </p:attrNameLst>
                                      </p:cBhvr>
                                      <p:to>
                                        <p:strVal val="visible"/>
                                      </p:to>
                                    </p:set>
                                    <p:animEffect transition="in" filter="fade">
                                      <p:cBhvr>
                                        <p:cTn id="12" dur="250"/>
                                        <p:tgtEl>
                                          <p:spTgt spid="1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1"/>
                                        </p:tgtEl>
                                        <p:attrNameLst>
                                          <p:attrName>style.visibility</p:attrName>
                                        </p:attrNameLst>
                                      </p:cBhvr>
                                      <p:to>
                                        <p:strVal val="visible"/>
                                      </p:to>
                                    </p:set>
                                    <p:animEffect transition="in" filter="fade">
                                      <p:cBhvr>
                                        <p:cTn id="17" dur="250"/>
                                        <p:tgtEl>
                                          <p:spTgt spid="1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6"/>
                                        </p:tgtEl>
                                        <p:attrNameLst>
                                          <p:attrName>style.visibility</p:attrName>
                                        </p:attrNameLst>
                                      </p:cBhvr>
                                      <p:to>
                                        <p:strVal val="visible"/>
                                      </p:to>
                                    </p:set>
                                    <p:animEffect transition="in" filter="fade">
                                      <p:cBhvr>
                                        <p:cTn id="22" dur="25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EF4DD443-B17D-4621-AFB3-B813022E32AD}"/>
              </a:ext>
            </a:extLst>
          </p:cNvPr>
          <p:cNvSpPr/>
          <p:nvPr/>
        </p:nvSpPr>
        <p:spPr>
          <a:xfrm>
            <a:off x="-3" y="2920753"/>
            <a:ext cx="6096000" cy="50824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CROSS-VALIDATION</a:t>
            </a:r>
          </a:p>
        </p:txBody>
      </p:sp>
      <p:sp>
        <p:nvSpPr>
          <p:cNvPr id="10" name="Retângulo 9">
            <a:extLst>
              <a:ext uri="{FF2B5EF4-FFF2-40B4-BE49-F238E27FC236}">
                <a16:creationId xmlns:a16="http://schemas.microsoft.com/office/drawing/2014/main" id="{32EAE86A-AC0A-44E9-A6FD-4C4A9BC7E272}"/>
              </a:ext>
            </a:extLst>
          </p:cNvPr>
          <p:cNvSpPr/>
          <p:nvPr/>
        </p:nvSpPr>
        <p:spPr>
          <a:xfrm>
            <a:off x="6096000" y="2920752"/>
            <a:ext cx="6096000" cy="508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Metrics</a:t>
            </a:r>
          </a:p>
        </p:txBody>
      </p:sp>
      <p:sp>
        <p:nvSpPr>
          <p:cNvPr id="11" name="Retângulo 10">
            <a:extLst>
              <a:ext uri="{FF2B5EF4-FFF2-40B4-BE49-F238E27FC236}">
                <a16:creationId xmlns:a16="http://schemas.microsoft.com/office/drawing/2014/main" id="{B4B573CE-5917-4F7B-A087-573EA9FBE806}"/>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2" name="Retângulo 11">
            <a:extLst>
              <a:ext uri="{FF2B5EF4-FFF2-40B4-BE49-F238E27FC236}">
                <a16:creationId xmlns:a16="http://schemas.microsoft.com/office/drawing/2014/main" id="{88B6457B-98E5-4595-832A-1AA0E690550B}"/>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6" name="Retângulo 15">
            <a:extLst>
              <a:ext uri="{FF2B5EF4-FFF2-40B4-BE49-F238E27FC236}">
                <a16:creationId xmlns:a16="http://schemas.microsoft.com/office/drawing/2014/main" id="{DD2A0A9F-896D-4F8C-8D95-E261F306581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Tree>
    <p:extLst>
      <p:ext uri="{BB962C8B-B14F-4D97-AF65-F5344CB8AC3E}">
        <p14:creationId xmlns:p14="http://schemas.microsoft.com/office/powerpoint/2010/main" val="71840999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96CB65EF-44AA-46B3-8BE4-D243CD041401}"/>
              </a:ext>
            </a:extLst>
          </p:cNvPr>
          <p:cNvSpPr/>
          <p:nvPr/>
        </p:nvSpPr>
        <p:spPr>
          <a:xfrm>
            <a:off x="3" y="393364"/>
            <a:ext cx="12191997" cy="39061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What’s Cross-</a:t>
            </a:r>
            <a:r>
              <a:rPr lang="pt-BR" dirty="0" err="1"/>
              <a:t>validation</a:t>
            </a:r>
            <a:r>
              <a:rPr lang="pt-BR" dirty="0"/>
              <a:t>?</a:t>
            </a:r>
          </a:p>
        </p:txBody>
      </p:sp>
      <p:sp>
        <p:nvSpPr>
          <p:cNvPr id="13" name="Retângulo 12">
            <a:extLst>
              <a:ext uri="{FF2B5EF4-FFF2-40B4-BE49-F238E27FC236}">
                <a16:creationId xmlns:a16="http://schemas.microsoft.com/office/drawing/2014/main" id="{999DABAF-041F-4315-A355-159B6CE9BD44}"/>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796415F2-3E0B-4638-99E2-2DCF4B16E954}"/>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6" name="Retângulo 15">
            <a:extLst>
              <a:ext uri="{FF2B5EF4-FFF2-40B4-BE49-F238E27FC236}">
                <a16:creationId xmlns:a16="http://schemas.microsoft.com/office/drawing/2014/main" id="{6D7B822F-6CC2-4BE2-A4D2-9C1C07DD23CA}"/>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grpSp>
        <p:nvGrpSpPr>
          <p:cNvPr id="17" name="Agrupar 16">
            <a:extLst>
              <a:ext uri="{FF2B5EF4-FFF2-40B4-BE49-F238E27FC236}">
                <a16:creationId xmlns:a16="http://schemas.microsoft.com/office/drawing/2014/main" id="{9A5B9DD1-9E1E-4320-B67E-97BC0675D910}"/>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D72602F8-0351-45C2-9C3D-6B495FDB3FDB}"/>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Cross-</a:t>
              </a:r>
              <a:r>
                <a:rPr lang="pt-BR" dirty="0" err="1"/>
                <a:t>validation</a:t>
              </a:r>
              <a:endParaRPr lang="pt-BR" dirty="0"/>
            </a:p>
          </p:txBody>
        </p:sp>
        <p:sp>
          <p:nvSpPr>
            <p:cNvPr id="19" name="Retângulo 18">
              <a:extLst>
                <a:ext uri="{FF2B5EF4-FFF2-40B4-BE49-F238E27FC236}">
                  <a16:creationId xmlns:a16="http://schemas.microsoft.com/office/drawing/2014/main" id="{B06FED70-432C-4138-AEB5-165E3BE78462}"/>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Metrics</a:t>
              </a:r>
            </a:p>
          </p:txBody>
        </p:sp>
      </p:grpSp>
      <p:pic>
        <p:nvPicPr>
          <p:cNvPr id="3" name="Imagem 2">
            <a:extLst>
              <a:ext uri="{FF2B5EF4-FFF2-40B4-BE49-F238E27FC236}">
                <a16:creationId xmlns:a16="http://schemas.microsoft.com/office/drawing/2014/main" id="{2E95F832-BB83-49B2-9897-36BFA67AE8FC}"/>
              </a:ext>
            </a:extLst>
          </p:cNvPr>
          <p:cNvPicPr>
            <a:picLocks noChangeAspect="1"/>
          </p:cNvPicPr>
          <p:nvPr/>
        </p:nvPicPr>
        <p:blipFill rotWithShape="1">
          <a:blip r:embed="rId2"/>
          <a:srcRect r="-1914"/>
          <a:stretch/>
        </p:blipFill>
        <p:spPr>
          <a:xfrm>
            <a:off x="413006" y="1417994"/>
            <a:ext cx="6866683" cy="4666909"/>
          </a:xfrm>
          <a:prstGeom prst="rect">
            <a:avLst/>
          </a:prstGeom>
        </p:spPr>
      </p:pic>
      <p:grpSp>
        <p:nvGrpSpPr>
          <p:cNvPr id="6" name="Agrupar 5">
            <a:extLst>
              <a:ext uri="{FF2B5EF4-FFF2-40B4-BE49-F238E27FC236}">
                <a16:creationId xmlns:a16="http://schemas.microsoft.com/office/drawing/2014/main" id="{1AEB79F1-8C25-420A-92B3-DD8EECCDCB9C}"/>
              </a:ext>
            </a:extLst>
          </p:cNvPr>
          <p:cNvGrpSpPr/>
          <p:nvPr/>
        </p:nvGrpSpPr>
        <p:grpSpPr>
          <a:xfrm>
            <a:off x="7581530" y="1529714"/>
            <a:ext cx="4197464" cy="4443467"/>
            <a:chOff x="7581531" y="2456584"/>
            <a:chExt cx="4197464" cy="4443467"/>
          </a:xfrm>
        </p:grpSpPr>
        <p:sp>
          <p:nvSpPr>
            <p:cNvPr id="2" name="CaixaDeTexto 1">
              <a:extLst>
                <a:ext uri="{FF2B5EF4-FFF2-40B4-BE49-F238E27FC236}">
                  <a16:creationId xmlns:a16="http://schemas.microsoft.com/office/drawing/2014/main" id="{60CD26EF-9F46-4B27-9C29-B1021194CA41}"/>
                </a:ext>
              </a:extLst>
            </p:cNvPr>
            <p:cNvSpPr txBox="1"/>
            <p:nvPr/>
          </p:nvSpPr>
          <p:spPr>
            <a:xfrm>
              <a:off x="7581531" y="2456584"/>
              <a:ext cx="4197464" cy="1200329"/>
            </a:xfrm>
            <a:prstGeom prst="rect">
              <a:avLst/>
            </a:prstGeom>
            <a:noFill/>
          </p:spPr>
          <p:txBody>
            <a:bodyPr wrap="square" rtlCol="0">
              <a:spAutoFit/>
            </a:bodyPr>
            <a:lstStyle/>
            <a:p>
              <a:pPr algn="just"/>
              <a:r>
                <a:rPr lang="en-US" dirty="0"/>
                <a:t>Ability to evaluate the generalizability of a machine learning model from a dataset. Estimate how accurate the model is in practice.</a:t>
              </a:r>
            </a:p>
          </p:txBody>
        </p:sp>
        <p:pic>
          <p:nvPicPr>
            <p:cNvPr id="12" name="Imagem 11">
              <a:extLst>
                <a:ext uri="{FF2B5EF4-FFF2-40B4-BE49-F238E27FC236}">
                  <a16:creationId xmlns:a16="http://schemas.microsoft.com/office/drawing/2014/main" id="{06473EE2-247C-4DB4-BE75-1D9734C9286E}"/>
                </a:ext>
              </a:extLst>
            </p:cNvPr>
            <p:cNvPicPr>
              <a:picLocks noChangeAspect="1"/>
            </p:cNvPicPr>
            <p:nvPr/>
          </p:nvPicPr>
          <p:blipFill rotWithShape="1">
            <a:blip r:embed="rId2"/>
            <a:srcRect l="9038" b="77435"/>
            <a:stretch/>
          </p:blipFill>
          <p:spPr>
            <a:xfrm>
              <a:off x="7659754" y="3835056"/>
              <a:ext cx="4066291" cy="698709"/>
            </a:xfrm>
            <a:prstGeom prst="rect">
              <a:avLst/>
            </a:prstGeom>
          </p:spPr>
        </p:pic>
        <p:sp>
          <p:nvSpPr>
            <p:cNvPr id="4" name="Retângulo 3">
              <a:extLst>
                <a:ext uri="{FF2B5EF4-FFF2-40B4-BE49-F238E27FC236}">
                  <a16:creationId xmlns:a16="http://schemas.microsoft.com/office/drawing/2014/main" id="{921B7340-5AF8-4D1E-B5CC-FA58A2C0B9FE}"/>
                </a:ext>
              </a:extLst>
            </p:cNvPr>
            <p:cNvSpPr/>
            <p:nvPr/>
          </p:nvSpPr>
          <p:spPr>
            <a:xfrm>
              <a:off x="7659755" y="4642924"/>
              <a:ext cx="1313895" cy="307214"/>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x_train</a:t>
              </a:r>
            </a:p>
          </p:txBody>
        </p:sp>
        <p:sp>
          <p:nvSpPr>
            <p:cNvPr id="15" name="Retângulo 14">
              <a:extLst>
                <a:ext uri="{FF2B5EF4-FFF2-40B4-BE49-F238E27FC236}">
                  <a16:creationId xmlns:a16="http://schemas.microsoft.com/office/drawing/2014/main" id="{A98C1EC5-C6EF-43E2-BC42-FC018576DF12}"/>
                </a:ext>
              </a:extLst>
            </p:cNvPr>
            <p:cNvSpPr/>
            <p:nvPr/>
          </p:nvSpPr>
          <p:spPr>
            <a:xfrm>
              <a:off x="9099612" y="4642924"/>
              <a:ext cx="1313895" cy="307214"/>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y_train</a:t>
              </a:r>
            </a:p>
          </p:txBody>
        </p:sp>
        <p:sp>
          <p:nvSpPr>
            <p:cNvPr id="20" name="Retângulo 19">
              <a:extLst>
                <a:ext uri="{FF2B5EF4-FFF2-40B4-BE49-F238E27FC236}">
                  <a16:creationId xmlns:a16="http://schemas.microsoft.com/office/drawing/2014/main" id="{D4BB6808-7093-4ED4-A7DB-8291414E6FDF}"/>
                </a:ext>
              </a:extLst>
            </p:cNvPr>
            <p:cNvSpPr/>
            <p:nvPr/>
          </p:nvSpPr>
          <p:spPr>
            <a:xfrm>
              <a:off x="10465099" y="4642924"/>
              <a:ext cx="570162" cy="307214"/>
            </a:xfrm>
            <a:prstGeom prst="rect">
              <a:avLst/>
            </a:prstGeom>
            <a:solidFill>
              <a:srgbClr val="83C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err="1">
                  <a:solidFill>
                    <a:schemeClr val="tx1"/>
                  </a:solidFill>
                </a:rPr>
                <a:t>x_test</a:t>
              </a:r>
              <a:endParaRPr lang="pt-BR" sz="1200" dirty="0">
                <a:solidFill>
                  <a:schemeClr val="tx1"/>
                </a:solidFill>
              </a:endParaRPr>
            </a:p>
          </p:txBody>
        </p:sp>
        <p:sp>
          <p:nvSpPr>
            <p:cNvPr id="21" name="Retângulo 20">
              <a:extLst>
                <a:ext uri="{FF2B5EF4-FFF2-40B4-BE49-F238E27FC236}">
                  <a16:creationId xmlns:a16="http://schemas.microsoft.com/office/drawing/2014/main" id="{EBC56C2E-591D-4818-BBC2-324F890E12CB}"/>
                </a:ext>
              </a:extLst>
            </p:cNvPr>
            <p:cNvSpPr/>
            <p:nvPr/>
          </p:nvSpPr>
          <p:spPr>
            <a:xfrm>
              <a:off x="11155884" y="4642924"/>
              <a:ext cx="570162" cy="307214"/>
            </a:xfrm>
            <a:prstGeom prst="rect">
              <a:avLst/>
            </a:prstGeom>
            <a:solidFill>
              <a:srgbClr val="83C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err="1">
                  <a:solidFill>
                    <a:schemeClr val="tx1"/>
                  </a:solidFill>
                </a:rPr>
                <a:t>y_test</a:t>
              </a:r>
              <a:endParaRPr lang="pt-BR" sz="1200" dirty="0">
                <a:solidFill>
                  <a:schemeClr val="tx1"/>
                </a:solidFill>
              </a:endParaRPr>
            </a:p>
          </p:txBody>
        </p:sp>
        <p:sp>
          <p:nvSpPr>
            <p:cNvPr id="22" name="CaixaDeTexto 21">
              <a:extLst>
                <a:ext uri="{FF2B5EF4-FFF2-40B4-BE49-F238E27FC236}">
                  <a16:creationId xmlns:a16="http://schemas.microsoft.com/office/drawing/2014/main" id="{0780EBC3-5FBA-4124-A14D-DB051DF70BAF}"/>
                </a:ext>
              </a:extLst>
            </p:cNvPr>
            <p:cNvSpPr txBox="1"/>
            <p:nvPr/>
          </p:nvSpPr>
          <p:spPr>
            <a:xfrm>
              <a:off x="7581531" y="5145725"/>
              <a:ext cx="4197463" cy="1754326"/>
            </a:xfrm>
            <a:prstGeom prst="rect">
              <a:avLst/>
            </a:prstGeom>
            <a:noFill/>
          </p:spPr>
          <p:txBody>
            <a:bodyPr wrap="square">
              <a:spAutoFit/>
            </a:bodyPr>
            <a:lstStyle/>
            <a:p>
              <a:pPr algn="just"/>
              <a:r>
                <a:rPr lang="en-US" dirty="0"/>
                <a:t>The hold-out method is good to use when you have a very large dataset, you’re on a time crunch, or you are starting to build an initial model in your data science project. But does not deliver the real potential of the model.</a:t>
              </a:r>
              <a:endParaRPr lang="pt-BR" dirty="0"/>
            </a:p>
          </p:txBody>
        </p:sp>
      </p:grpSp>
    </p:spTree>
    <p:extLst>
      <p:ext uri="{BB962C8B-B14F-4D97-AF65-F5344CB8AC3E}">
        <p14:creationId xmlns:p14="http://schemas.microsoft.com/office/powerpoint/2010/main" val="241046532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96CB65EF-44AA-46B3-8BE4-D243CD041401}"/>
              </a:ext>
            </a:extLst>
          </p:cNvPr>
          <p:cNvSpPr/>
          <p:nvPr/>
        </p:nvSpPr>
        <p:spPr>
          <a:xfrm>
            <a:off x="3" y="393364"/>
            <a:ext cx="12191997" cy="39061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Metrics of cross validate</a:t>
            </a:r>
          </a:p>
        </p:txBody>
      </p:sp>
      <p:sp>
        <p:nvSpPr>
          <p:cNvPr id="13" name="Retângulo 12">
            <a:extLst>
              <a:ext uri="{FF2B5EF4-FFF2-40B4-BE49-F238E27FC236}">
                <a16:creationId xmlns:a16="http://schemas.microsoft.com/office/drawing/2014/main" id="{999DABAF-041F-4315-A355-159B6CE9BD44}"/>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796415F2-3E0B-4638-99E2-2DCF4B16E954}"/>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6" name="Retângulo 15">
            <a:extLst>
              <a:ext uri="{FF2B5EF4-FFF2-40B4-BE49-F238E27FC236}">
                <a16:creationId xmlns:a16="http://schemas.microsoft.com/office/drawing/2014/main" id="{6D7B822F-6CC2-4BE2-A4D2-9C1C07DD23CA}"/>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grpSp>
        <p:nvGrpSpPr>
          <p:cNvPr id="17" name="Agrupar 16">
            <a:extLst>
              <a:ext uri="{FF2B5EF4-FFF2-40B4-BE49-F238E27FC236}">
                <a16:creationId xmlns:a16="http://schemas.microsoft.com/office/drawing/2014/main" id="{9A5B9DD1-9E1E-4320-B67E-97BC0675D910}"/>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D72602F8-0351-45C2-9C3D-6B495FDB3FDB}"/>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Cross-</a:t>
              </a:r>
              <a:r>
                <a:rPr lang="pt-BR" dirty="0" err="1"/>
                <a:t>validation</a:t>
              </a:r>
              <a:endParaRPr lang="pt-BR" dirty="0"/>
            </a:p>
          </p:txBody>
        </p:sp>
        <p:sp>
          <p:nvSpPr>
            <p:cNvPr id="19" name="Retângulo 18">
              <a:extLst>
                <a:ext uri="{FF2B5EF4-FFF2-40B4-BE49-F238E27FC236}">
                  <a16:creationId xmlns:a16="http://schemas.microsoft.com/office/drawing/2014/main" id="{B06FED70-432C-4138-AEB5-165E3BE78462}"/>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Metrics</a:t>
              </a:r>
            </a:p>
          </p:txBody>
        </p:sp>
      </p:grpSp>
      <p:sp>
        <p:nvSpPr>
          <p:cNvPr id="2" name="CaixaDeTexto 1">
            <a:extLst>
              <a:ext uri="{FF2B5EF4-FFF2-40B4-BE49-F238E27FC236}">
                <a16:creationId xmlns:a16="http://schemas.microsoft.com/office/drawing/2014/main" id="{E118F79C-1828-4AF3-8656-D6D9F8E7C857}"/>
              </a:ext>
            </a:extLst>
          </p:cNvPr>
          <p:cNvSpPr txBox="1"/>
          <p:nvPr/>
        </p:nvSpPr>
        <p:spPr>
          <a:xfrm>
            <a:off x="1299491" y="1407176"/>
            <a:ext cx="3274828" cy="369332"/>
          </a:xfrm>
          <a:prstGeom prst="rect">
            <a:avLst/>
          </a:prstGeom>
          <a:noFill/>
        </p:spPr>
        <p:txBody>
          <a:bodyPr wrap="square" rtlCol="0">
            <a:spAutoFit/>
          </a:bodyPr>
          <a:lstStyle/>
          <a:p>
            <a:r>
              <a:rPr lang="pt-BR" dirty="0"/>
              <a:t>1.    KNN</a:t>
            </a:r>
          </a:p>
        </p:txBody>
      </p:sp>
      <p:sp>
        <p:nvSpPr>
          <p:cNvPr id="12" name="CaixaDeTexto 11">
            <a:extLst>
              <a:ext uri="{FF2B5EF4-FFF2-40B4-BE49-F238E27FC236}">
                <a16:creationId xmlns:a16="http://schemas.microsoft.com/office/drawing/2014/main" id="{181029DE-6C42-453F-9526-0C5CC0270B17}"/>
              </a:ext>
            </a:extLst>
          </p:cNvPr>
          <p:cNvSpPr txBox="1"/>
          <p:nvPr/>
        </p:nvSpPr>
        <p:spPr>
          <a:xfrm>
            <a:off x="1299491" y="3760785"/>
            <a:ext cx="3274828" cy="369332"/>
          </a:xfrm>
          <a:prstGeom prst="rect">
            <a:avLst/>
          </a:prstGeom>
          <a:noFill/>
        </p:spPr>
        <p:txBody>
          <a:bodyPr wrap="square" rtlCol="0">
            <a:spAutoFit/>
          </a:bodyPr>
          <a:lstStyle/>
          <a:p>
            <a:r>
              <a:rPr lang="pt-BR" dirty="0"/>
              <a:t>2.    Logistic Regression</a:t>
            </a:r>
          </a:p>
        </p:txBody>
      </p:sp>
      <p:pic>
        <p:nvPicPr>
          <p:cNvPr id="5" name="Imagem 4">
            <a:extLst>
              <a:ext uri="{FF2B5EF4-FFF2-40B4-BE49-F238E27FC236}">
                <a16:creationId xmlns:a16="http://schemas.microsoft.com/office/drawing/2014/main" id="{009EA516-9468-425C-8FE1-B718C5D6022E}"/>
              </a:ext>
            </a:extLst>
          </p:cNvPr>
          <p:cNvPicPr>
            <a:picLocks noChangeAspect="1"/>
          </p:cNvPicPr>
          <p:nvPr/>
        </p:nvPicPr>
        <p:blipFill>
          <a:blip r:embed="rId2"/>
          <a:stretch>
            <a:fillRect/>
          </a:stretch>
        </p:blipFill>
        <p:spPr>
          <a:xfrm>
            <a:off x="1299491" y="4486243"/>
            <a:ext cx="10182444" cy="1506710"/>
          </a:xfrm>
          <a:prstGeom prst="rect">
            <a:avLst/>
          </a:prstGeom>
        </p:spPr>
      </p:pic>
      <p:pic>
        <p:nvPicPr>
          <p:cNvPr id="7" name="Imagem 6">
            <a:extLst>
              <a:ext uri="{FF2B5EF4-FFF2-40B4-BE49-F238E27FC236}">
                <a16:creationId xmlns:a16="http://schemas.microsoft.com/office/drawing/2014/main" id="{3A8F1D2A-FC91-46C9-91D7-E9688D21D3DE}"/>
              </a:ext>
            </a:extLst>
          </p:cNvPr>
          <p:cNvPicPr>
            <a:picLocks noChangeAspect="1"/>
          </p:cNvPicPr>
          <p:nvPr/>
        </p:nvPicPr>
        <p:blipFill>
          <a:blip r:embed="rId3"/>
          <a:stretch>
            <a:fillRect/>
          </a:stretch>
        </p:blipFill>
        <p:spPr>
          <a:xfrm>
            <a:off x="1299491" y="1931437"/>
            <a:ext cx="10236835" cy="1673641"/>
          </a:xfrm>
          <a:prstGeom prst="rect">
            <a:avLst/>
          </a:prstGeom>
        </p:spPr>
      </p:pic>
    </p:spTree>
    <p:extLst>
      <p:ext uri="{BB962C8B-B14F-4D97-AF65-F5344CB8AC3E}">
        <p14:creationId xmlns:p14="http://schemas.microsoft.com/office/powerpoint/2010/main" val="28212207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EF4DD443-B17D-4621-AFB3-B813022E32AD}"/>
              </a:ext>
            </a:extLst>
          </p:cNvPr>
          <p:cNvSpPr/>
          <p:nvPr/>
        </p:nvSpPr>
        <p:spPr>
          <a:xfrm>
            <a:off x="-3" y="2920753"/>
            <a:ext cx="6096000" cy="50824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CONCLUSION</a:t>
            </a:r>
          </a:p>
        </p:txBody>
      </p:sp>
      <p:sp>
        <p:nvSpPr>
          <p:cNvPr id="10" name="Retângulo 9">
            <a:extLst>
              <a:ext uri="{FF2B5EF4-FFF2-40B4-BE49-F238E27FC236}">
                <a16:creationId xmlns:a16="http://schemas.microsoft.com/office/drawing/2014/main" id="{32EAE86A-AC0A-44E9-A6FD-4C4A9BC7E272}"/>
              </a:ext>
            </a:extLst>
          </p:cNvPr>
          <p:cNvSpPr/>
          <p:nvPr/>
        </p:nvSpPr>
        <p:spPr>
          <a:xfrm>
            <a:off x="6096000" y="2920752"/>
            <a:ext cx="6096000" cy="508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Cross-</a:t>
            </a:r>
            <a:r>
              <a:rPr lang="pt-BR" dirty="0" err="1"/>
              <a:t>validation</a:t>
            </a:r>
            <a:endParaRPr lang="pt-BR" dirty="0"/>
          </a:p>
        </p:txBody>
      </p:sp>
      <p:sp>
        <p:nvSpPr>
          <p:cNvPr id="11" name="Retângulo 10">
            <a:extLst>
              <a:ext uri="{FF2B5EF4-FFF2-40B4-BE49-F238E27FC236}">
                <a16:creationId xmlns:a16="http://schemas.microsoft.com/office/drawing/2014/main" id="{B4B573CE-5917-4F7B-A087-573EA9FBE806}"/>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2" name="Retângulo 11">
            <a:extLst>
              <a:ext uri="{FF2B5EF4-FFF2-40B4-BE49-F238E27FC236}">
                <a16:creationId xmlns:a16="http://schemas.microsoft.com/office/drawing/2014/main" id="{88B6457B-98E5-4595-832A-1AA0E690550B}"/>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6" name="Retângulo 15">
            <a:extLst>
              <a:ext uri="{FF2B5EF4-FFF2-40B4-BE49-F238E27FC236}">
                <a16:creationId xmlns:a16="http://schemas.microsoft.com/office/drawing/2014/main" id="{DD2A0A9F-896D-4F8C-8D95-E261F306581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Tree>
    <p:extLst>
      <p:ext uri="{BB962C8B-B14F-4D97-AF65-F5344CB8AC3E}">
        <p14:creationId xmlns:p14="http://schemas.microsoft.com/office/powerpoint/2010/main" val="8451441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C3EAA051-6FF4-41C7-9C3B-398D5249CAE7}"/>
              </a:ext>
            </a:extLst>
          </p:cNvPr>
          <p:cNvSpPr/>
          <p:nvPr/>
        </p:nvSpPr>
        <p:spPr>
          <a:xfrm>
            <a:off x="0" y="783981"/>
            <a:ext cx="12191997" cy="5838760"/>
          </a:xfrm>
          <a:prstGeom prst="rect">
            <a:avLst/>
          </a:prstGeom>
          <a:blipFill dpi="0" rotWithShape="1">
            <a:blip r:embed="rId2">
              <a:alphaModFix amt="4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D8D3D714-E540-4CAC-9CE1-02BF6641732C}"/>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bg1"/>
                </a:solidFill>
              </a:rPr>
              <a:t>Intoduction</a:t>
            </a:r>
          </a:p>
        </p:txBody>
      </p:sp>
      <p:sp>
        <p:nvSpPr>
          <p:cNvPr id="10" name="Retângulo 9">
            <a:extLst>
              <a:ext uri="{FF2B5EF4-FFF2-40B4-BE49-F238E27FC236}">
                <a16:creationId xmlns:a16="http://schemas.microsoft.com/office/drawing/2014/main" id="{96CB65EF-44AA-46B3-8BE4-D243CD041401}"/>
              </a:ext>
            </a:extLst>
          </p:cNvPr>
          <p:cNvSpPr/>
          <p:nvPr/>
        </p:nvSpPr>
        <p:spPr>
          <a:xfrm>
            <a:off x="3" y="393364"/>
            <a:ext cx="12191997" cy="39061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Sumary</a:t>
            </a:r>
          </a:p>
        </p:txBody>
      </p:sp>
      <p:sp>
        <p:nvSpPr>
          <p:cNvPr id="11" name="Retângulo 10">
            <a:extLst>
              <a:ext uri="{FF2B5EF4-FFF2-40B4-BE49-F238E27FC236}">
                <a16:creationId xmlns:a16="http://schemas.microsoft.com/office/drawing/2014/main" id="{2937C9A9-07A7-4815-B31F-18830C1E9921}"/>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bg1"/>
                </a:solidFill>
              </a:rPr>
              <a:t>Python</a:t>
            </a:r>
          </a:p>
        </p:txBody>
      </p:sp>
      <p:sp>
        <p:nvSpPr>
          <p:cNvPr id="3" name="CaixaDeTexto 2">
            <a:extLst>
              <a:ext uri="{FF2B5EF4-FFF2-40B4-BE49-F238E27FC236}">
                <a16:creationId xmlns:a16="http://schemas.microsoft.com/office/drawing/2014/main" id="{64C22523-EEA7-4975-8A08-FD5E87418B9C}"/>
              </a:ext>
            </a:extLst>
          </p:cNvPr>
          <p:cNvSpPr txBox="1"/>
          <p:nvPr/>
        </p:nvSpPr>
        <p:spPr>
          <a:xfrm>
            <a:off x="550905" y="1039461"/>
            <a:ext cx="4994191" cy="5310043"/>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1900" dirty="0">
                <a:ln w="0"/>
                <a:effectLst>
                  <a:outerShdw blurRad="38100" dist="19050" dir="2700000" algn="tl" rotWithShape="0">
                    <a:schemeClr val="dk1">
                      <a:alpha val="40000"/>
                    </a:schemeClr>
                  </a:outerShdw>
                </a:effectLst>
                <a:hlinkClick r:id="rId4" action="ppaction://hlinksldjump"/>
              </a:rPr>
              <a:t>Objectives</a:t>
            </a:r>
            <a:r>
              <a:rPr lang="en-US" sz="1900" dirty="0">
                <a:ln w="0"/>
                <a:effectLst>
                  <a:outerShdw blurRad="38100" dist="19050" dir="2700000" algn="tl" rotWithShape="0">
                    <a:schemeClr val="dk1">
                      <a:alpha val="40000"/>
                    </a:schemeClr>
                  </a:outerShdw>
                </a:effectLst>
              </a:rPr>
              <a:t>;</a:t>
            </a:r>
          </a:p>
          <a:p>
            <a:pPr marL="285750" indent="-285750">
              <a:lnSpc>
                <a:spcPct val="150000"/>
              </a:lnSpc>
              <a:buFont typeface="Wingdings" panose="05000000000000000000" pitchFamily="2" charset="2"/>
              <a:buChar char="§"/>
            </a:pPr>
            <a:r>
              <a:rPr lang="en-US" sz="1900" dirty="0">
                <a:ln w="0"/>
                <a:effectLst>
                  <a:outerShdw blurRad="38100" dist="19050" dir="2700000" algn="tl" rotWithShape="0">
                    <a:schemeClr val="dk1">
                      <a:alpha val="40000"/>
                    </a:schemeClr>
                  </a:outerShdw>
                </a:effectLst>
                <a:hlinkClick r:id="rId5" action="ppaction://hlinksldjump"/>
              </a:rPr>
              <a:t>Machine learning</a:t>
            </a:r>
            <a:r>
              <a:rPr lang="en-US" sz="1900" dirty="0">
                <a:ln w="0"/>
                <a:effectLst>
                  <a:outerShdw blurRad="38100" dist="19050" dir="2700000" algn="tl" rotWithShape="0">
                    <a:schemeClr val="dk1">
                      <a:alpha val="40000"/>
                    </a:schemeClr>
                  </a:outerShdw>
                </a:effectLst>
              </a:rPr>
              <a:t>;</a:t>
            </a:r>
          </a:p>
          <a:p>
            <a:pPr marL="742950" lvl="1" indent="-285750">
              <a:lnSpc>
                <a:spcPct val="150000"/>
              </a:lnSpc>
              <a:buFont typeface="Wingdings" panose="05000000000000000000" pitchFamily="2" charset="2"/>
              <a:buChar char="§"/>
            </a:pPr>
            <a:r>
              <a:rPr lang="pt-BR" sz="1900" dirty="0">
                <a:ln w="0"/>
                <a:effectLst>
                  <a:outerShdw blurRad="38100" dist="19050" dir="2700000" algn="tl" rotWithShape="0">
                    <a:schemeClr val="dk1">
                      <a:alpha val="40000"/>
                    </a:schemeClr>
                  </a:outerShdw>
                </a:effectLst>
              </a:rPr>
              <a:t>Learning </a:t>
            </a:r>
            <a:r>
              <a:rPr lang="en-US" sz="1900" dirty="0">
                <a:ln w="0"/>
                <a:effectLst>
                  <a:outerShdw blurRad="38100" dist="19050" dir="2700000" algn="tl" rotWithShape="0">
                    <a:schemeClr val="dk1">
                      <a:alpha val="40000"/>
                    </a:schemeClr>
                  </a:outerShdw>
                </a:effectLst>
              </a:rPr>
              <a:t>process;</a:t>
            </a:r>
          </a:p>
          <a:p>
            <a:pPr marL="1200150" lvl="2" indent="-285750">
              <a:lnSpc>
                <a:spcPct val="150000"/>
              </a:lnSpc>
              <a:buFont typeface="Wingdings" panose="05000000000000000000" pitchFamily="2" charset="2"/>
              <a:buChar char="§"/>
            </a:pPr>
            <a:r>
              <a:rPr lang="en-US" sz="1900" dirty="0">
                <a:ln w="0"/>
                <a:effectLst>
                  <a:outerShdw blurRad="38100" dist="19050" dir="2700000" algn="tl" rotWithShape="0">
                    <a:schemeClr val="dk1">
                      <a:alpha val="40000"/>
                    </a:schemeClr>
                  </a:outerShdw>
                </a:effectLst>
                <a:hlinkClick r:id="rId6" action="ppaction://hlinksldjump"/>
              </a:rPr>
              <a:t>Iris data set application</a:t>
            </a:r>
            <a:r>
              <a:rPr lang="en-US" sz="1900" dirty="0">
                <a:ln w="0"/>
                <a:effectLst>
                  <a:outerShdw blurRad="38100" dist="19050" dir="2700000" algn="tl" rotWithShape="0">
                    <a:schemeClr val="dk1">
                      <a:alpha val="40000"/>
                    </a:schemeClr>
                  </a:outerShdw>
                </a:effectLst>
              </a:rPr>
              <a:t>.</a:t>
            </a:r>
          </a:p>
          <a:p>
            <a:pPr marL="742950" lvl="1" indent="-285750">
              <a:lnSpc>
                <a:spcPct val="150000"/>
              </a:lnSpc>
              <a:buFont typeface="Wingdings" panose="05000000000000000000" pitchFamily="2" charset="2"/>
              <a:buChar char="§"/>
            </a:pPr>
            <a:r>
              <a:rPr lang="en-US" sz="1900" dirty="0">
                <a:ln w="0"/>
                <a:effectLst>
                  <a:outerShdw blurRad="38100" dist="19050" dir="2700000" algn="tl" rotWithShape="0">
                    <a:schemeClr val="dk1">
                      <a:alpha val="40000"/>
                    </a:schemeClr>
                  </a:outerShdw>
                </a:effectLst>
                <a:hlinkClick r:id="rId7" action="ppaction://hlinksldjump"/>
              </a:rPr>
              <a:t>Algorithm Classification</a:t>
            </a:r>
            <a:r>
              <a:rPr lang="en-US" sz="1900" dirty="0">
                <a:ln w="0"/>
                <a:effectLst>
                  <a:outerShdw blurRad="38100" dist="19050" dir="2700000" algn="tl" rotWithShape="0">
                    <a:schemeClr val="dk1">
                      <a:alpha val="40000"/>
                    </a:schemeClr>
                  </a:outerShdw>
                </a:effectLst>
              </a:rPr>
              <a:t>.</a:t>
            </a:r>
          </a:p>
          <a:p>
            <a:pPr marL="1200150" lvl="2" indent="-285750">
              <a:lnSpc>
                <a:spcPct val="150000"/>
              </a:lnSpc>
              <a:buFont typeface="Wingdings" panose="05000000000000000000" pitchFamily="2" charset="2"/>
              <a:buChar char="§"/>
            </a:pPr>
            <a:r>
              <a:rPr lang="en-US" sz="1900" dirty="0">
                <a:ln w="0"/>
                <a:effectLst>
                  <a:outerShdw blurRad="38100" dist="19050" dir="2700000" algn="tl" rotWithShape="0">
                    <a:schemeClr val="dk1">
                      <a:alpha val="40000"/>
                    </a:schemeClr>
                  </a:outerShdw>
                </a:effectLst>
              </a:rPr>
              <a:t>K-Nearest</a:t>
            </a:r>
            <a:r>
              <a:rPr lang="pt-BR" sz="1900" dirty="0">
                <a:ln w="0"/>
                <a:effectLst>
                  <a:outerShdw blurRad="38100" dist="19050" dir="2700000" algn="tl" rotWithShape="0">
                    <a:schemeClr val="dk1">
                      <a:alpha val="40000"/>
                    </a:schemeClr>
                  </a:outerShdw>
                </a:effectLst>
              </a:rPr>
              <a:t> </a:t>
            </a:r>
            <a:r>
              <a:rPr lang="en-US" sz="1900" dirty="0">
                <a:ln w="0"/>
                <a:effectLst>
                  <a:outerShdw blurRad="38100" dist="19050" dir="2700000" algn="tl" rotWithShape="0">
                    <a:schemeClr val="dk1">
                      <a:alpha val="40000"/>
                    </a:schemeClr>
                  </a:outerShdw>
                </a:effectLst>
              </a:rPr>
              <a:t>Neighbor </a:t>
            </a:r>
            <a:r>
              <a:rPr lang="pt-BR" sz="1900" dirty="0">
                <a:ln w="0"/>
                <a:effectLst>
                  <a:outerShdw blurRad="38100" dist="19050" dir="2700000" algn="tl" rotWithShape="0">
                    <a:schemeClr val="dk1">
                      <a:alpha val="40000"/>
                    </a:schemeClr>
                  </a:outerShdw>
                </a:effectLst>
              </a:rPr>
              <a:t>(KNN);</a:t>
            </a:r>
          </a:p>
          <a:p>
            <a:pPr marL="1200150" lvl="2" indent="-285750">
              <a:lnSpc>
                <a:spcPct val="150000"/>
              </a:lnSpc>
              <a:buFont typeface="Wingdings" panose="05000000000000000000" pitchFamily="2" charset="2"/>
              <a:buChar char="§"/>
            </a:pPr>
            <a:r>
              <a:rPr lang="en-US" sz="1900" dirty="0">
                <a:ln w="0"/>
                <a:effectLst>
                  <a:outerShdw blurRad="38100" dist="19050" dir="2700000" algn="tl" rotWithShape="0">
                    <a:schemeClr val="dk1">
                      <a:alpha val="40000"/>
                    </a:schemeClr>
                  </a:outerShdw>
                </a:effectLst>
              </a:rPr>
              <a:t>Logistic</a:t>
            </a:r>
            <a:r>
              <a:rPr lang="pt-BR" sz="1900" dirty="0">
                <a:ln w="0"/>
                <a:effectLst>
                  <a:outerShdw blurRad="38100" dist="19050" dir="2700000" algn="tl" rotWithShape="0">
                    <a:schemeClr val="dk1">
                      <a:alpha val="40000"/>
                    </a:schemeClr>
                  </a:outerShdw>
                </a:effectLst>
              </a:rPr>
              <a:t> </a:t>
            </a:r>
            <a:r>
              <a:rPr lang="en-US" sz="1900" dirty="0">
                <a:ln w="0"/>
                <a:effectLst>
                  <a:outerShdw blurRad="38100" dist="19050" dir="2700000" algn="tl" rotWithShape="0">
                    <a:schemeClr val="dk1">
                      <a:alpha val="40000"/>
                    </a:schemeClr>
                  </a:outerShdw>
                </a:effectLst>
              </a:rPr>
              <a:t>regression.</a:t>
            </a:r>
          </a:p>
          <a:p>
            <a:pPr marL="742950" lvl="1" indent="-285750">
              <a:lnSpc>
                <a:spcPct val="150000"/>
              </a:lnSpc>
              <a:buFont typeface="Wingdings" panose="05000000000000000000" pitchFamily="2" charset="2"/>
              <a:buChar char="§"/>
            </a:pPr>
            <a:r>
              <a:rPr lang="en-US" sz="1900" dirty="0">
                <a:ln w="0"/>
                <a:effectLst>
                  <a:outerShdw blurRad="38100" dist="19050" dir="2700000" algn="tl" rotWithShape="0">
                    <a:schemeClr val="dk1">
                      <a:alpha val="40000"/>
                    </a:schemeClr>
                  </a:outerShdw>
                </a:effectLst>
                <a:hlinkClick r:id="rId8" action="ppaction://hlinksldjump"/>
              </a:rPr>
              <a:t>Cross-validation</a:t>
            </a:r>
            <a:r>
              <a:rPr lang="en-US" sz="1900" dirty="0">
                <a:ln w="0"/>
                <a:effectLst>
                  <a:outerShdw blurRad="38100" dist="19050" dir="2700000" algn="tl" rotWithShape="0">
                    <a:schemeClr val="dk1">
                      <a:alpha val="40000"/>
                    </a:schemeClr>
                  </a:outerShdw>
                </a:effectLst>
              </a:rPr>
              <a:t>;</a:t>
            </a:r>
          </a:p>
          <a:p>
            <a:pPr marL="1200150" lvl="2" indent="-285750">
              <a:lnSpc>
                <a:spcPct val="150000"/>
              </a:lnSpc>
              <a:buFont typeface="Wingdings" panose="05000000000000000000" pitchFamily="2" charset="2"/>
              <a:buChar char="§"/>
            </a:pPr>
            <a:r>
              <a:rPr lang="en-US" sz="1900" dirty="0">
                <a:ln w="0"/>
                <a:effectLst>
                  <a:outerShdw blurRad="38100" dist="19050" dir="2700000" algn="tl" rotWithShape="0">
                    <a:schemeClr val="dk1">
                      <a:alpha val="40000"/>
                    </a:schemeClr>
                  </a:outerShdw>
                </a:effectLst>
              </a:rPr>
              <a:t>Metrics.</a:t>
            </a:r>
          </a:p>
          <a:p>
            <a:pPr marL="285750" indent="-285750">
              <a:lnSpc>
                <a:spcPct val="150000"/>
              </a:lnSpc>
              <a:buFont typeface="Wingdings" panose="05000000000000000000" pitchFamily="2" charset="2"/>
              <a:buChar char="§"/>
            </a:pPr>
            <a:r>
              <a:rPr lang="en-US" sz="1900" dirty="0">
                <a:ln w="0"/>
                <a:effectLst>
                  <a:outerShdw blurRad="38100" dist="19050" dir="2700000" algn="tl" rotWithShape="0">
                    <a:schemeClr val="dk1">
                      <a:alpha val="40000"/>
                    </a:schemeClr>
                  </a:outerShdw>
                </a:effectLst>
                <a:hlinkClick r:id="rId9" action="ppaction://hlinksldjump"/>
              </a:rPr>
              <a:t>Conclusion</a:t>
            </a:r>
            <a:r>
              <a:rPr lang="en-US" sz="1900" dirty="0">
                <a:ln w="0"/>
                <a:effectLst>
                  <a:outerShdw blurRad="38100" dist="19050" dir="2700000" algn="tl" rotWithShape="0">
                    <a:schemeClr val="dk1">
                      <a:alpha val="40000"/>
                    </a:schemeClr>
                  </a:outerShdw>
                </a:effectLst>
              </a:rPr>
              <a:t>;</a:t>
            </a:r>
          </a:p>
          <a:p>
            <a:pPr marL="742950" lvl="1" indent="-285750">
              <a:lnSpc>
                <a:spcPct val="150000"/>
              </a:lnSpc>
              <a:buFont typeface="Wingdings" panose="05000000000000000000" pitchFamily="2" charset="2"/>
              <a:buChar char="§"/>
            </a:pPr>
            <a:r>
              <a:rPr lang="en-US" sz="1900" dirty="0">
                <a:ln w="0"/>
                <a:effectLst>
                  <a:outerShdw blurRad="38100" dist="19050" dir="2700000" algn="tl" rotWithShape="0">
                    <a:schemeClr val="dk1">
                      <a:alpha val="40000"/>
                    </a:schemeClr>
                  </a:outerShdw>
                </a:effectLst>
              </a:rPr>
              <a:t>Cross validate.</a:t>
            </a:r>
          </a:p>
          <a:p>
            <a:pPr marL="285750" indent="-285750">
              <a:lnSpc>
                <a:spcPct val="150000"/>
              </a:lnSpc>
              <a:buFont typeface="Wingdings" panose="05000000000000000000" pitchFamily="2" charset="2"/>
              <a:buChar char="§"/>
            </a:pPr>
            <a:r>
              <a:rPr lang="en-US" sz="1900" dirty="0">
                <a:ln w="0"/>
                <a:effectLst>
                  <a:outerShdw blurRad="38100" dist="19050" dir="2700000" algn="tl" rotWithShape="0">
                    <a:schemeClr val="dk1">
                      <a:alpha val="40000"/>
                    </a:schemeClr>
                  </a:outerShdw>
                </a:effectLst>
                <a:hlinkClick r:id="rId10" action="ppaction://hlinksldjump"/>
              </a:rPr>
              <a:t>References</a:t>
            </a:r>
            <a:r>
              <a:rPr lang="en-US" sz="1900" dirty="0">
                <a:ln w="0"/>
                <a:effectLst>
                  <a:outerShdw blurRad="38100" dist="19050" dir="2700000" algn="tl" rotWithShape="0">
                    <a:schemeClr val="dk1">
                      <a:alpha val="40000"/>
                    </a:schemeClr>
                  </a:outerShdw>
                </a:effectLst>
              </a:rPr>
              <a:t>.</a:t>
            </a:r>
          </a:p>
        </p:txBody>
      </p:sp>
      <p:grpSp>
        <p:nvGrpSpPr>
          <p:cNvPr id="6" name="Agrupar 5">
            <a:extLst>
              <a:ext uri="{FF2B5EF4-FFF2-40B4-BE49-F238E27FC236}">
                <a16:creationId xmlns:a16="http://schemas.microsoft.com/office/drawing/2014/main" id="{CDE94D4B-39E8-40F5-84D2-36103DDABC0F}"/>
              </a:ext>
            </a:extLst>
          </p:cNvPr>
          <p:cNvGrpSpPr/>
          <p:nvPr/>
        </p:nvGrpSpPr>
        <p:grpSpPr>
          <a:xfrm>
            <a:off x="0" y="6622742"/>
            <a:ext cx="12191997" cy="243396"/>
            <a:chOff x="0" y="6622742"/>
            <a:chExt cx="12191997" cy="243396"/>
          </a:xfrm>
        </p:grpSpPr>
        <p:sp>
          <p:nvSpPr>
            <p:cNvPr id="9" name="Retângulo 8">
              <a:extLst>
                <a:ext uri="{FF2B5EF4-FFF2-40B4-BE49-F238E27FC236}">
                  <a16:creationId xmlns:a16="http://schemas.microsoft.com/office/drawing/2014/main" id="{727C61CD-C1A3-4F9A-A011-010372FBCA4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2" name="Retângulo 11">
              <a:extLst>
                <a:ext uri="{FF2B5EF4-FFF2-40B4-BE49-F238E27FC236}">
                  <a16:creationId xmlns:a16="http://schemas.microsoft.com/office/drawing/2014/main" id="{93EB7524-194E-4591-BC79-42EC9DDE83A3}"/>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AAE6AF5A-59D1-41AB-A7F9-FE406A6ADBFF}"/>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grpSp>
    </p:spTree>
    <p:extLst>
      <p:ext uri="{BB962C8B-B14F-4D97-AF65-F5344CB8AC3E}">
        <p14:creationId xmlns:p14="http://schemas.microsoft.com/office/powerpoint/2010/main" val="7707294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96CB65EF-44AA-46B3-8BE4-D243CD041401}"/>
              </a:ext>
            </a:extLst>
          </p:cNvPr>
          <p:cNvSpPr/>
          <p:nvPr/>
        </p:nvSpPr>
        <p:spPr>
          <a:xfrm>
            <a:off x="3" y="393364"/>
            <a:ext cx="12191997" cy="39061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Best performance</a:t>
            </a:r>
          </a:p>
        </p:txBody>
      </p:sp>
      <p:sp>
        <p:nvSpPr>
          <p:cNvPr id="13" name="Retângulo 12">
            <a:extLst>
              <a:ext uri="{FF2B5EF4-FFF2-40B4-BE49-F238E27FC236}">
                <a16:creationId xmlns:a16="http://schemas.microsoft.com/office/drawing/2014/main" id="{999DABAF-041F-4315-A355-159B6CE9BD44}"/>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796415F2-3E0B-4638-99E2-2DCF4B16E954}"/>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6" name="Retângulo 15">
            <a:extLst>
              <a:ext uri="{FF2B5EF4-FFF2-40B4-BE49-F238E27FC236}">
                <a16:creationId xmlns:a16="http://schemas.microsoft.com/office/drawing/2014/main" id="{6D7B822F-6CC2-4BE2-A4D2-9C1C07DD23CA}"/>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grpSp>
        <p:nvGrpSpPr>
          <p:cNvPr id="17" name="Agrupar 16">
            <a:extLst>
              <a:ext uri="{FF2B5EF4-FFF2-40B4-BE49-F238E27FC236}">
                <a16:creationId xmlns:a16="http://schemas.microsoft.com/office/drawing/2014/main" id="{9A5B9DD1-9E1E-4320-B67E-97BC0675D910}"/>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D72602F8-0351-45C2-9C3D-6B495FDB3FDB}"/>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Conclusion</a:t>
              </a:r>
              <a:endParaRPr lang="pt-BR" dirty="0"/>
            </a:p>
          </p:txBody>
        </p:sp>
        <p:sp>
          <p:nvSpPr>
            <p:cNvPr id="19" name="Retângulo 18">
              <a:extLst>
                <a:ext uri="{FF2B5EF4-FFF2-40B4-BE49-F238E27FC236}">
                  <a16:creationId xmlns:a16="http://schemas.microsoft.com/office/drawing/2014/main" id="{B06FED70-432C-4138-AEB5-165E3BE78462}"/>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Cross-</a:t>
              </a:r>
              <a:r>
                <a:rPr lang="pt-BR" dirty="0" err="1"/>
                <a:t>validation</a:t>
              </a:r>
              <a:endParaRPr lang="pt-BR" dirty="0"/>
            </a:p>
          </p:txBody>
        </p:sp>
      </p:grpSp>
      <p:sp>
        <p:nvSpPr>
          <p:cNvPr id="2" name="CaixaDeTexto 1">
            <a:extLst>
              <a:ext uri="{FF2B5EF4-FFF2-40B4-BE49-F238E27FC236}">
                <a16:creationId xmlns:a16="http://schemas.microsoft.com/office/drawing/2014/main" id="{C6AEA6EA-AD4C-4D7B-BDA5-623262516D66}"/>
              </a:ext>
            </a:extLst>
          </p:cNvPr>
          <p:cNvSpPr txBox="1"/>
          <p:nvPr/>
        </p:nvSpPr>
        <p:spPr>
          <a:xfrm>
            <a:off x="1259956" y="1293411"/>
            <a:ext cx="9672082" cy="646331"/>
          </a:xfrm>
          <a:prstGeom prst="rect">
            <a:avLst/>
          </a:prstGeom>
          <a:noFill/>
        </p:spPr>
        <p:txBody>
          <a:bodyPr wrap="square" rtlCol="0">
            <a:spAutoFit/>
          </a:bodyPr>
          <a:lstStyle/>
          <a:p>
            <a:pPr algn="ctr"/>
            <a:r>
              <a:rPr lang="en-US" dirty="0"/>
              <a:t>We can see that by applying "Cross Validation" for different metrics. The Logistic Regression algorithm performed better on all scores. </a:t>
            </a:r>
            <a:endParaRPr lang="pt-BR" dirty="0"/>
          </a:p>
        </p:txBody>
      </p:sp>
      <p:grpSp>
        <p:nvGrpSpPr>
          <p:cNvPr id="9" name="Agrupar 8">
            <a:extLst>
              <a:ext uri="{FF2B5EF4-FFF2-40B4-BE49-F238E27FC236}">
                <a16:creationId xmlns:a16="http://schemas.microsoft.com/office/drawing/2014/main" id="{D74344AA-BA58-41E0-A877-9A54F1CC900E}"/>
              </a:ext>
            </a:extLst>
          </p:cNvPr>
          <p:cNvGrpSpPr/>
          <p:nvPr/>
        </p:nvGrpSpPr>
        <p:grpSpPr>
          <a:xfrm>
            <a:off x="3657903" y="2166792"/>
            <a:ext cx="4876190" cy="4228900"/>
            <a:chOff x="3364354" y="2393842"/>
            <a:chExt cx="4876190" cy="4228900"/>
          </a:xfrm>
        </p:grpSpPr>
        <p:pic>
          <p:nvPicPr>
            <p:cNvPr id="4" name="Imagem 3">
              <a:extLst>
                <a:ext uri="{FF2B5EF4-FFF2-40B4-BE49-F238E27FC236}">
                  <a16:creationId xmlns:a16="http://schemas.microsoft.com/office/drawing/2014/main" id="{13B74258-85B7-458C-9021-19E9716CBC50}"/>
                </a:ext>
              </a:extLst>
            </p:cNvPr>
            <p:cNvPicPr>
              <a:picLocks noChangeAspect="1"/>
            </p:cNvPicPr>
            <p:nvPr/>
          </p:nvPicPr>
          <p:blipFill rotWithShape="1">
            <a:blip r:embed="rId2">
              <a:extLst>
                <a:ext uri="{28A0092B-C50C-407E-A947-70E740481C1C}">
                  <a14:useLocalDpi xmlns:a14="http://schemas.microsoft.com/office/drawing/2010/main" val="0"/>
                </a:ext>
              </a:extLst>
            </a:blip>
            <a:srcRect t="41390"/>
            <a:stretch/>
          </p:blipFill>
          <p:spPr>
            <a:xfrm>
              <a:off x="3364354" y="3764783"/>
              <a:ext cx="4876190" cy="2857959"/>
            </a:xfrm>
            <a:prstGeom prst="rect">
              <a:avLst/>
            </a:prstGeom>
          </p:spPr>
        </p:pic>
        <p:pic>
          <p:nvPicPr>
            <p:cNvPr id="6" name="Imagem 5">
              <a:extLst>
                <a:ext uri="{FF2B5EF4-FFF2-40B4-BE49-F238E27FC236}">
                  <a16:creationId xmlns:a16="http://schemas.microsoft.com/office/drawing/2014/main" id="{3F319851-79E3-403C-B288-043DD983F1D9}"/>
                </a:ext>
              </a:extLst>
            </p:cNvPr>
            <p:cNvPicPr>
              <a:picLocks noChangeAspect="1"/>
            </p:cNvPicPr>
            <p:nvPr/>
          </p:nvPicPr>
          <p:blipFill>
            <a:blip r:embed="rId3"/>
            <a:stretch>
              <a:fillRect/>
            </a:stretch>
          </p:blipFill>
          <p:spPr>
            <a:xfrm>
              <a:off x="5210017" y="2393842"/>
              <a:ext cx="1184863" cy="1277793"/>
            </a:xfrm>
            <a:prstGeom prst="rect">
              <a:avLst/>
            </a:prstGeom>
          </p:spPr>
        </p:pic>
        <p:sp>
          <p:nvSpPr>
            <p:cNvPr id="8" name="CaixaDeTexto 7">
              <a:extLst>
                <a:ext uri="{FF2B5EF4-FFF2-40B4-BE49-F238E27FC236}">
                  <a16:creationId xmlns:a16="http://schemas.microsoft.com/office/drawing/2014/main" id="{4CD693D8-9D37-465E-AC81-21CA3EFC6096}"/>
                </a:ext>
              </a:extLst>
            </p:cNvPr>
            <p:cNvSpPr txBox="1"/>
            <p:nvPr/>
          </p:nvSpPr>
          <p:spPr>
            <a:xfrm>
              <a:off x="6634716" y="3978466"/>
              <a:ext cx="1027845" cy="461665"/>
            </a:xfrm>
            <a:prstGeom prst="rect">
              <a:avLst/>
            </a:prstGeom>
            <a:noFill/>
          </p:spPr>
          <p:txBody>
            <a:bodyPr wrap="none" rtlCol="0">
              <a:spAutoFit/>
            </a:bodyPr>
            <a:lstStyle/>
            <a:p>
              <a:r>
                <a:rPr lang="en-US" sz="2400" dirty="0">
                  <a:latin typeface="Roboto Slab Black" pitchFamily="2" charset="0"/>
                  <a:ea typeface="Roboto Slab Black" pitchFamily="2" charset="0"/>
                </a:rPr>
                <a:t>K-NN</a:t>
              </a:r>
              <a:endParaRPr lang="pt-BR" sz="2400" dirty="0">
                <a:latin typeface="Roboto Slab Black" pitchFamily="2" charset="0"/>
                <a:ea typeface="Roboto Slab Black" pitchFamily="2" charset="0"/>
              </a:endParaRPr>
            </a:p>
          </p:txBody>
        </p:sp>
      </p:grpSp>
    </p:spTree>
    <p:extLst>
      <p:ext uri="{BB962C8B-B14F-4D97-AF65-F5344CB8AC3E}">
        <p14:creationId xmlns:p14="http://schemas.microsoft.com/office/powerpoint/2010/main" val="131060120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319247A8-379D-4007-B2D8-8CF01692EC01}"/>
              </a:ext>
            </a:extLst>
          </p:cNvPr>
          <p:cNvSpPr/>
          <p:nvPr/>
        </p:nvSpPr>
        <p:spPr>
          <a:xfrm>
            <a:off x="6095999" y="0"/>
            <a:ext cx="6095997" cy="6613864"/>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Retângulo: Cantos Arredondados 3">
            <a:extLst>
              <a:ext uri="{FF2B5EF4-FFF2-40B4-BE49-F238E27FC236}">
                <a16:creationId xmlns:a16="http://schemas.microsoft.com/office/drawing/2014/main" id="{3FA768BF-D696-4746-B00E-14180F453458}"/>
              </a:ext>
            </a:extLst>
          </p:cNvPr>
          <p:cNvSpPr/>
          <p:nvPr/>
        </p:nvSpPr>
        <p:spPr>
          <a:xfrm>
            <a:off x="888767" y="685593"/>
            <a:ext cx="4456801" cy="58880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Python: Logistic regression and k-Nearest Neighbor algorithms</a:t>
            </a:r>
          </a:p>
        </p:txBody>
      </p:sp>
      <p:pic>
        <p:nvPicPr>
          <p:cNvPr id="5" name="Imagem 4">
            <a:extLst>
              <a:ext uri="{FF2B5EF4-FFF2-40B4-BE49-F238E27FC236}">
                <a16:creationId xmlns:a16="http://schemas.microsoft.com/office/drawing/2014/main" id="{5FDD1611-8531-4440-ACFC-C17E95F41FC0}"/>
              </a:ext>
            </a:extLst>
          </p:cNvPr>
          <p:cNvPicPr>
            <a:picLocks noChangeAspect="1"/>
          </p:cNvPicPr>
          <p:nvPr/>
        </p:nvPicPr>
        <p:blipFill>
          <a:blip r:embed="rId2"/>
          <a:stretch>
            <a:fillRect/>
          </a:stretch>
        </p:blipFill>
        <p:spPr>
          <a:xfrm>
            <a:off x="2529744" y="2132084"/>
            <a:ext cx="1174848" cy="1174848"/>
          </a:xfrm>
          <a:prstGeom prst="rect">
            <a:avLst/>
          </a:prstGeom>
        </p:spPr>
      </p:pic>
      <p:sp>
        <p:nvSpPr>
          <p:cNvPr id="2" name="CaixaDeTexto 1">
            <a:extLst>
              <a:ext uri="{FF2B5EF4-FFF2-40B4-BE49-F238E27FC236}">
                <a16:creationId xmlns:a16="http://schemas.microsoft.com/office/drawing/2014/main" id="{5DE41299-F4ED-4E72-8673-99A927E59BAA}"/>
              </a:ext>
            </a:extLst>
          </p:cNvPr>
          <p:cNvSpPr txBox="1"/>
          <p:nvPr/>
        </p:nvSpPr>
        <p:spPr>
          <a:xfrm>
            <a:off x="8386866" y="414353"/>
            <a:ext cx="1514261" cy="400110"/>
          </a:xfrm>
          <a:prstGeom prst="rect">
            <a:avLst/>
          </a:prstGeom>
          <a:noFill/>
        </p:spPr>
        <p:txBody>
          <a:bodyPr wrap="none" rtlCol="0">
            <a:spAutoFit/>
          </a:bodyPr>
          <a:lstStyle/>
          <a:p>
            <a:r>
              <a:rPr lang="pt-BR" sz="2000" b="1" dirty="0"/>
              <a:t>REFERENCES</a:t>
            </a:r>
          </a:p>
        </p:txBody>
      </p:sp>
      <p:sp>
        <p:nvSpPr>
          <p:cNvPr id="3" name="CaixaDeTexto 2">
            <a:extLst>
              <a:ext uri="{FF2B5EF4-FFF2-40B4-BE49-F238E27FC236}">
                <a16:creationId xmlns:a16="http://schemas.microsoft.com/office/drawing/2014/main" id="{00EAB6DA-051A-43C9-90D3-B6E347FE47DD}"/>
              </a:ext>
            </a:extLst>
          </p:cNvPr>
          <p:cNvSpPr txBox="1"/>
          <p:nvPr/>
        </p:nvSpPr>
        <p:spPr>
          <a:xfrm>
            <a:off x="6822115" y="1036248"/>
            <a:ext cx="4643762" cy="5478423"/>
          </a:xfrm>
          <a:prstGeom prst="rect">
            <a:avLst/>
          </a:prstGeom>
          <a:noFill/>
        </p:spPr>
        <p:txBody>
          <a:bodyPr wrap="square" rtlCol="0">
            <a:spAutoFit/>
          </a:bodyPr>
          <a:lstStyle/>
          <a:p>
            <a:pPr algn="just"/>
            <a:r>
              <a:rPr lang="pt-BR" sz="1400" dirty="0" err="1"/>
              <a:t>Matplotlib</a:t>
            </a:r>
            <a:r>
              <a:rPr lang="pt-BR" sz="1400" dirty="0"/>
              <a:t>. </a:t>
            </a:r>
            <a:r>
              <a:rPr lang="en-US" sz="1400" b="1" dirty="0"/>
              <a:t>Matplotlib: Python plotting — Matplotlib 3.4.2 documentation.</a:t>
            </a:r>
            <a:r>
              <a:rPr lang="en-US" sz="1400" dirty="0"/>
              <a:t> Available in: </a:t>
            </a:r>
            <a:r>
              <a:rPr lang="pt-BR" sz="1400" dirty="0">
                <a:hlinkClick r:id="rId3"/>
              </a:rPr>
              <a:t>https://matplotlib.org/</a:t>
            </a:r>
            <a:r>
              <a:rPr lang="pt-BR" sz="1400" dirty="0"/>
              <a:t>. Access in: 22 Jul. 2021.</a:t>
            </a:r>
          </a:p>
          <a:p>
            <a:pPr algn="just"/>
            <a:endParaRPr lang="pt-BR" sz="1400" dirty="0"/>
          </a:p>
          <a:p>
            <a:pPr algn="just"/>
            <a:r>
              <a:rPr lang="pt-BR" sz="1400" dirty="0"/>
              <a:t>Numpy. </a:t>
            </a:r>
            <a:r>
              <a:rPr lang="en-US" sz="1400" b="1" dirty="0"/>
              <a:t>NumPy Reference — NumPy v1.21 Manual. </a:t>
            </a:r>
            <a:r>
              <a:rPr lang="en-US" sz="1400" dirty="0"/>
              <a:t>Available in: </a:t>
            </a:r>
            <a:r>
              <a:rPr lang="pt-BR" sz="1400" dirty="0">
                <a:hlinkClick r:id="rId4"/>
              </a:rPr>
              <a:t>https://numpy.org/doc/stable/reference/</a:t>
            </a:r>
            <a:r>
              <a:rPr lang="pt-BR" sz="1400" dirty="0"/>
              <a:t>. Access in: 22 Jul. 2021.</a:t>
            </a:r>
          </a:p>
          <a:p>
            <a:pPr algn="just"/>
            <a:endParaRPr lang="pt-BR" sz="1400" dirty="0"/>
          </a:p>
          <a:p>
            <a:pPr algn="just"/>
            <a:r>
              <a:rPr lang="pt-BR" sz="1400" dirty="0"/>
              <a:t>NumFocus. </a:t>
            </a:r>
            <a:r>
              <a:rPr lang="en-US" sz="1400" b="1" dirty="0"/>
              <a:t>Pandas. </a:t>
            </a:r>
            <a:r>
              <a:rPr lang="en-US" sz="1400" dirty="0"/>
              <a:t>Available in: </a:t>
            </a:r>
            <a:r>
              <a:rPr lang="pt-BR" sz="1400" dirty="0">
                <a:hlinkClick r:id="rId5"/>
              </a:rPr>
              <a:t>https://pandas.pydata.org/</a:t>
            </a:r>
            <a:r>
              <a:rPr lang="pt-BR" sz="1400" dirty="0"/>
              <a:t>. Access in: 29 Jul. 2021.</a:t>
            </a:r>
          </a:p>
          <a:p>
            <a:pPr algn="just"/>
            <a:endParaRPr lang="pt-BR" sz="1400" dirty="0"/>
          </a:p>
          <a:p>
            <a:pPr algn="just"/>
            <a:r>
              <a:rPr lang="pt-BR" sz="1400" dirty="0"/>
              <a:t>Kaggle. </a:t>
            </a:r>
            <a:r>
              <a:rPr lang="pt-BR" sz="1400" b="1" dirty="0"/>
              <a:t>Iris Species. </a:t>
            </a:r>
            <a:r>
              <a:rPr lang="en-US" sz="1400" dirty="0"/>
              <a:t>Available in</a:t>
            </a:r>
            <a:r>
              <a:rPr lang="pt-BR" sz="1400" dirty="0"/>
              <a:t>: </a:t>
            </a:r>
            <a:r>
              <a:rPr lang="pt-BR" sz="1400" dirty="0">
                <a:hlinkClick r:id="rId6"/>
              </a:rPr>
              <a:t>https://www.kaggle.com/uciml/íris/</a:t>
            </a:r>
            <a:r>
              <a:rPr lang="pt-BR" sz="1400" dirty="0"/>
              <a:t>. Access in: 08 Aug. 2021.</a:t>
            </a:r>
          </a:p>
          <a:p>
            <a:pPr algn="just"/>
            <a:endParaRPr lang="pt-BR" sz="1400" b="1" dirty="0"/>
          </a:p>
          <a:p>
            <a:pPr algn="just"/>
            <a:r>
              <a:rPr lang="pt-BR" sz="1400" dirty="0" err="1"/>
              <a:t>Sktlearn</a:t>
            </a:r>
            <a:r>
              <a:rPr lang="pt-BR" sz="1400" dirty="0"/>
              <a:t>. </a:t>
            </a:r>
            <a:r>
              <a:rPr lang="pt-BR" sz="1400" b="1" dirty="0" err="1"/>
              <a:t>Nearest</a:t>
            </a:r>
            <a:r>
              <a:rPr lang="pt-BR" sz="1400" b="1" dirty="0"/>
              <a:t> </a:t>
            </a:r>
            <a:r>
              <a:rPr lang="pt-BR" sz="1400" b="1" dirty="0" err="1"/>
              <a:t>Neighbors</a:t>
            </a:r>
            <a:r>
              <a:rPr lang="pt-BR" sz="1400" b="1" dirty="0"/>
              <a:t> </a:t>
            </a:r>
            <a:r>
              <a:rPr lang="pt-BR" sz="1400" b="1" dirty="0" err="1"/>
              <a:t>Classification</a:t>
            </a:r>
            <a:r>
              <a:rPr lang="pt-BR" sz="1400" b="1" dirty="0"/>
              <a:t>. </a:t>
            </a:r>
            <a:r>
              <a:rPr lang="en-US" sz="1400" dirty="0"/>
              <a:t>Available in</a:t>
            </a:r>
            <a:r>
              <a:rPr lang="pt-BR" sz="1400" dirty="0"/>
              <a:t>: </a:t>
            </a:r>
            <a:r>
              <a:rPr lang="pt-BR" sz="1400" dirty="0">
                <a:hlinkClick r:id="rId7"/>
              </a:rPr>
              <a:t>https://scikit-learn.org/</a:t>
            </a:r>
            <a:r>
              <a:rPr lang="pt-BR" sz="1400" dirty="0" err="1">
                <a:hlinkClick r:id="rId7"/>
              </a:rPr>
              <a:t>stable</a:t>
            </a:r>
            <a:r>
              <a:rPr lang="pt-BR" sz="1400" dirty="0">
                <a:hlinkClick r:id="rId7"/>
              </a:rPr>
              <a:t>/modules/</a:t>
            </a:r>
            <a:r>
              <a:rPr lang="pt-BR" sz="1400" dirty="0" err="1">
                <a:hlinkClick r:id="rId7"/>
              </a:rPr>
              <a:t>neighbors.html#nearest-neighbors-classification</a:t>
            </a:r>
            <a:r>
              <a:rPr lang="pt-BR" sz="1400" dirty="0"/>
              <a:t>. Access in: 08 </a:t>
            </a:r>
            <a:r>
              <a:rPr lang="pt-BR" sz="1400" dirty="0" err="1"/>
              <a:t>Aug</a:t>
            </a:r>
            <a:r>
              <a:rPr lang="pt-BR" sz="1400" dirty="0"/>
              <a:t>. 2021.</a:t>
            </a:r>
          </a:p>
          <a:p>
            <a:pPr algn="just"/>
            <a:endParaRPr lang="pt-BR" sz="1400" dirty="0"/>
          </a:p>
          <a:p>
            <a:pPr algn="just"/>
            <a:r>
              <a:rPr lang="pt-BR" sz="1400" dirty="0" err="1"/>
              <a:t>Sktlearn</a:t>
            </a:r>
            <a:r>
              <a:rPr lang="pt-BR" sz="1400" dirty="0"/>
              <a:t>. </a:t>
            </a:r>
            <a:r>
              <a:rPr lang="pt-BR" sz="1400" b="1" i="0" dirty="0" err="1">
                <a:solidFill>
                  <a:srgbClr val="212529"/>
                </a:solidFill>
                <a:effectLst/>
                <a:latin typeface="-apple-system"/>
              </a:rPr>
              <a:t>LogisticRegression</a:t>
            </a:r>
            <a:r>
              <a:rPr lang="pt-BR" sz="1400" b="1" dirty="0"/>
              <a:t>. </a:t>
            </a:r>
            <a:r>
              <a:rPr lang="en-US" sz="1400" dirty="0"/>
              <a:t>Available in</a:t>
            </a:r>
            <a:r>
              <a:rPr lang="pt-BR" sz="1400" dirty="0"/>
              <a:t>: </a:t>
            </a:r>
            <a:r>
              <a:rPr lang="pt-BR" sz="1400" dirty="0">
                <a:hlinkClick r:id="rId8"/>
              </a:rPr>
              <a:t>https://scikit-learn.org/</a:t>
            </a:r>
            <a:r>
              <a:rPr lang="pt-BR" sz="1400" dirty="0" err="1">
                <a:hlinkClick r:id="rId8"/>
              </a:rPr>
              <a:t>stable</a:t>
            </a:r>
            <a:r>
              <a:rPr lang="pt-BR" sz="1400" dirty="0">
                <a:hlinkClick r:id="rId8"/>
              </a:rPr>
              <a:t>/modules/</a:t>
            </a:r>
            <a:r>
              <a:rPr lang="pt-BR" sz="1400" dirty="0" err="1">
                <a:hlinkClick r:id="rId8"/>
              </a:rPr>
              <a:t>generated</a:t>
            </a:r>
            <a:r>
              <a:rPr lang="pt-BR" sz="1400" dirty="0">
                <a:hlinkClick r:id="rId8"/>
              </a:rPr>
              <a:t>/</a:t>
            </a:r>
            <a:r>
              <a:rPr lang="pt-BR" sz="1400" dirty="0" err="1">
                <a:hlinkClick r:id="rId8"/>
              </a:rPr>
              <a:t>sklearn.linear_model.LogisticRegression.html?highlight</a:t>
            </a:r>
            <a:r>
              <a:rPr lang="pt-BR" sz="1400" dirty="0">
                <a:hlinkClick r:id="rId8"/>
              </a:rPr>
              <a:t>=logistic%20regression#sklearn-linear-model-logisticregression</a:t>
            </a:r>
            <a:r>
              <a:rPr lang="pt-BR" sz="1400" dirty="0"/>
              <a:t>. Access in: 08 </a:t>
            </a:r>
            <a:r>
              <a:rPr lang="pt-BR" sz="1400" dirty="0" err="1"/>
              <a:t>Aug</a:t>
            </a:r>
            <a:r>
              <a:rPr lang="pt-BR" sz="1400" dirty="0"/>
              <a:t>. 2021.</a:t>
            </a:r>
          </a:p>
          <a:p>
            <a:pPr algn="just"/>
            <a:endParaRPr lang="pt-BR" sz="1400" b="0" i="0" dirty="0">
              <a:solidFill>
                <a:srgbClr val="212529"/>
              </a:solidFill>
              <a:effectLst/>
              <a:latin typeface="-apple-system"/>
            </a:endParaRPr>
          </a:p>
          <a:p>
            <a:pPr algn="just"/>
            <a:endParaRPr lang="pt-BR" sz="1400" dirty="0"/>
          </a:p>
        </p:txBody>
      </p:sp>
      <p:sp>
        <p:nvSpPr>
          <p:cNvPr id="12" name="CaixaDeTexto 11">
            <a:extLst>
              <a:ext uri="{FF2B5EF4-FFF2-40B4-BE49-F238E27FC236}">
                <a16:creationId xmlns:a16="http://schemas.microsoft.com/office/drawing/2014/main" id="{A06647D1-3339-45B2-AA9D-E5D00F3DE2DD}"/>
              </a:ext>
            </a:extLst>
          </p:cNvPr>
          <p:cNvSpPr txBox="1"/>
          <p:nvPr/>
        </p:nvSpPr>
        <p:spPr>
          <a:xfrm>
            <a:off x="793439" y="4164618"/>
            <a:ext cx="4647458" cy="1600438"/>
          </a:xfrm>
          <a:prstGeom prst="rect">
            <a:avLst/>
          </a:prstGeom>
          <a:noFill/>
        </p:spPr>
        <p:txBody>
          <a:bodyPr wrap="square" rtlCol="0">
            <a:spAutoFit/>
          </a:bodyPr>
          <a:lstStyle/>
          <a:p>
            <a:pPr algn="ctr"/>
            <a:r>
              <a:rPr lang="pt-BR" sz="1400" b="1" dirty="0"/>
              <a:t>Eduardo Destefani Stefanato</a:t>
            </a:r>
            <a:r>
              <a:rPr lang="pt-BR" sz="1400" dirty="0"/>
              <a:t>¹</a:t>
            </a:r>
            <a:r>
              <a:rPr lang="pt-BR" sz="1400" b="1" dirty="0"/>
              <a:t>*</a:t>
            </a:r>
          </a:p>
          <a:p>
            <a:pPr algn="ctr"/>
            <a:r>
              <a:rPr lang="pt-BR" sz="1400" b="1" dirty="0"/>
              <a:t>Vitor Souza Premoli Pinto de Oliveira</a:t>
            </a:r>
            <a:r>
              <a:rPr lang="pt-BR" sz="1400" dirty="0"/>
              <a:t>¹*</a:t>
            </a:r>
          </a:p>
          <a:p>
            <a:pPr algn="ctr"/>
            <a:endParaRPr lang="pt-BR" sz="1400" dirty="0"/>
          </a:p>
          <a:p>
            <a:pPr algn="ctr"/>
            <a:endParaRPr lang="pt-BR" sz="1400" dirty="0"/>
          </a:p>
          <a:p>
            <a:pPr algn="ctr"/>
            <a:r>
              <a:rPr lang="pt-BR" sz="1400" dirty="0"/>
              <a:t>¹Universidade Federal do Espírito Santo</a:t>
            </a:r>
          </a:p>
          <a:p>
            <a:pPr algn="ctr"/>
            <a:endParaRPr lang="pt-BR" sz="1400" dirty="0"/>
          </a:p>
          <a:p>
            <a:pPr algn="ctr"/>
            <a:r>
              <a:rPr lang="pt-BR" sz="1400" b="1" dirty="0"/>
              <a:t>Artificial Intelligence Applied to Images</a:t>
            </a:r>
          </a:p>
        </p:txBody>
      </p:sp>
      <p:sp>
        <p:nvSpPr>
          <p:cNvPr id="11" name="Retângulo 10">
            <a:extLst>
              <a:ext uri="{FF2B5EF4-FFF2-40B4-BE49-F238E27FC236}">
                <a16:creationId xmlns:a16="http://schemas.microsoft.com/office/drawing/2014/main" id="{AC2DEA65-530C-478B-950C-367319AEEA56}"/>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6" name="Retângulo 15">
            <a:extLst>
              <a:ext uri="{FF2B5EF4-FFF2-40B4-BE49-F238E27FC236}">
                <a16:creationId xmlns:a16="http://schemas.microsoft.com/office/drawing/2014/main" id="{B594D077-0595-43D9-9A08-F54B9A6BAE2A}"/>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7" name="Retângulo 16">
            <a:extLst>
              <a:ext uri="{FF2B5EF4-FFF2-40B4-BE49-F238E27FC236}">
                <a16:creationId xmlns:a16="http://schemas.microsoft.com/office/drawing/2014/main" id="{2AF3AA5D-8702-4D07-8CE4-DA9147ABC01D}"/>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Tree>
    <p:extLst>
      <p:ext uri="{BB962C8B-B14F-4D97-AF65-F5344CB8AC3E}">
        <p14:creationId xmlns:p14="http://schemas.microsoft.com/office/powerpoint/2010/main" val="300692209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D8D3D714-E540-4CAC-9CE1-02BF6641732C}"/>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bg1"/>
                </a:solidFill>
              </a:rPr>
              <a:t>Intoduction</a:t>
            </a:r>
          </a:p>
        </p:txBody>
      </p:sp>
      <p:sp>
        <p:nvSpPr>
          <p:cNvPr id="10" name="Retângulo 9">
            <a:extLst>
              <a:ext uri="{FF2B5EF4-FFF2-40B4-BE49-F238E27FC236}">
                <a16:creationId xmlns:a16="http://schemas.microsoft.com/office/drawing/2014/main" id="{96CB65EF-44AA-46B3-8BE4-D243CD041401}"/>
              </a:ext>
            </a:extLst>
          </p:cNvPr>
          <p:cNvSpPr/>
          <p:nvPr/>
        </p:nvSpPr>
        <p:spPr>
          <a:xfrm>
            <a:off x="3" y="393364"/>
            <a:ext cx="12191997" cy="39061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Objectives</a:t>
            </a:r>
          </a:p>
        </p:txBody>
      </p:sp>
      <p:sp>
        <p:nvSpPr>
          <p:cNvPr id="11" name="Retângulo 10">
            <a:extLst>
              <a:ext uri="{FF2B5EF4-FFF2-40B4-BE49-F238E27FC236}">
                <a16:creationId xmlns:a16="http://schemas.microsoft.com/office/drawing/2014/main" id="{2937C9A9-07A7-4815-B31F-18830C1E9921}"/>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bg1"/>
                </a:solidFill>
              </a:rPr>
              <a:t>Python</a:t>
            </a:r>
          </a:p>
        </p:txBody>
      </p:sp>
      <p:grpSp>
        <p:nvGrpSpPr>
          <p:cNvPr id="6" name="Agrupar 5">
            <a:extLst>
              <a:ext uri="{FF2B5EF4-FFF2-40B4-BE49-F238E27FC236}">
                <a16:creationId xmlns:a16="http://schemas.microsoft.com/office/drawing/2014/main" id="{867CD26E-D3B8-41F5-9FF6-CED628FF8531}"/>
              </a:ext>
            </a:extLst>
          </p:cNvPr>
          <p:cNvGrpSpPr/>
          <p:nvPr/>
        </p:nvGrpSpPr>
        <p:grpSpPr>
          <a:xfrm>
            <a:off x="0" y="6622742"/>
            <a:ext cx="12191997" cy="243396"/>
            <a:chOff x="0" y="6622742"/>
            <a:chExt cx="12191997" cy="243396"/>
          </a:xfrm>
        </p:grpSpPr>
        <p:sp>
          <p:nvSpPr>
            <p:cNvPr id="9" name="Retângulo 8">
              <a:extLst>
                <a:ext uri="{FF2B5EF4-FFF2-40B4-BE49-F238E27FC236}">
                  <a16:creationId xmlns:a16="http://schemas.microsoft.com/office/drawing/2014/main" id="{727C61CD-C1A3-4F9A-A011-010372FBCA4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2" name="Retângulo 11">
              <a:extLst>
                <a:ext uri="{FF2B5EF4-FFF2-40B4-BE49-F238E27FC236}">
                  <a16:creationId xmlns:a16="http://schemas.microsoft.com/office/drawing/2014/main" id="{93EB7524-194E-4591-BC79-42EC9DDE83A3}"/>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AAE6AF5A-59D1-41AB-A7F9-FE406A6ADBFF}"/>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grpSp>
      <p:sp>
        <p:nvSpPr>
          <p:cNvPr id="13" name="CaixaDeTexto 12">
            <a:extLst>
              <a:ext uri="{FF2B5EF4-FFF2-40B4-BE49-F238E27FC236}">
                <a16:creationId xmlns:a16="http://schemas.microsoft.com/office/drawing/2014/main" id="{C788FE86-76D0-4BDA-902B-FF5C65C029AD}"/>
              </a:ext>
            </a:extLst>
          </p:cNvPr>
          <p:cNvSpPr txBox="1"/>
          <p:nvPr/>
        </p:nvSpPr>
        <p:spPr>
          <a:xfrm>
            <a:off x="740544" y="1410238"/>
            <a:ext cx="5855565" cy="4524315"/>
          </a:xfrm>
          <a:prstGeom prst="rect">
            <a:avLst/>
          </a:prstGeom>
          <a:noFill/>
        </p:spPr>
        <p:txBody>
          <a:bodyPr wrap="square">
            <a:spAutoFit/>
          </a:bodyPr>
          <a:lstStyle/>
          <a:p>
            <a:pPr marL="342900" indent="-342900" algn="just">
              <a:buFont typeface="+mj-lt"/>
              <a:buAutoNum type="arabicPeriod"/>
            </a:pPr>
            <a:r>
              <a:rPr lang="en-US" dirty="0"/>
              <a:t>Introduce the idea of </a:t>
            </a:r>
            <a:r>
              <a:rPr lang="en-US" b="1" dirty="0"/>
              <a:t>Machine Learning</a:t>
            </a:r>
            <a:r>
              <a:rPr lang="en-US" dirty="0"/>
              <a:t>;</a:t>
            </a:r>
          </a:p>
          <a:p>
            <a:pPr marL="342900" indent="-342900" algn="just">
              <a:buFont typeface="+mj-lt"/>
              <a:buAutoNum type="arabicPeriod"/>
            </a:pPr>
            <a:endParaRPr lang="en-US" dirty="0"/>
          </a:p>
          <a:p>
            <a:pPr marL="342900" indent="-342900" algn="just">
              <a:buFont typeface="+mj-lt"/>
              <a:buAutoNum type="arabicPeriod"/>
            </a:pPr>
            <a:endParaRPr lang="en-US" dirty="0"/>
          </a:p>
          <a:p>
            <a:pPr marL="342900" indent="-342900" algn="just">
              <a:buFont typeface="+mj-lt"/>
              <a:buAutoNum type="arabicPeriod"/>
            </a:pPr>
            <a:endParaRPr lang="en-US" dirty="0"/>
          </a:p>
          <a:p>
            <a:pPr marL="342900" indent="-342900" algn="just">
              <a:buFont typeface="+mj-lt"/>
              <a:buAutoNum type="arabicPeriod"/>
            </a:pPr>
            <a:r>
              <a:rPr lang="en-US" dirty="0"/>
              <a:t>Show the mathematical logic behind two algorithms used in classification (</a:t>
            </a:r>
            <a:r>
              <a:rPr lang="en-US" b="1" dirty="0"/>
              <a:t>KNN</a:t>
            </a:r>
            <a:r>
              <a:rPr lang="en-US" dirty="0"/>
              <a:t> and </a:t>
            </a:r>
            <a:r>
              <a:rPr lang="en-US" b="1" dirty="0"/>
              <a:t>Logistic regression</a:t>
            </a:r>
            <a:r>
              <a:rPr lang="en-US" dirty="0"/>
              <a:t>);</a:t>
            </a:r>
          </a:p>
          <a:p>
            <a:pPr marL="342900" indent="-342900" algn="just">
              <a:buFont typeface="+mj-lt"/>
              <a:buAutoNum type="arabicPeriod"/>
            </a:pPr>
            <a:endParaRPr lang="en-US" dirty="0"/>
          </a:p>
          <a:p>
            <a:pPr marL="342900" indent="-342900" algn="just">
              <a:buFont typeface="+mj-lt"/>
              <a:buAutoNum type="arabicPeriod"/>
            </a:pPr>
            <a:endParaRPr lang="en-US" dirty="0"/>
          </a:p>
          <a:p>
            <a:pPr marL="342900" indent="-342900" algn="just">
              <a:buFont typeface="+mj-lt"/>
              <a:buAutoNum type="arabicPeriod"/>
            </a:pPr>
            <a:endParaRPr lang="en-US" dirty="0"/>
          </a:p>
          <a:p>
            <a:pPr marL="342900" indent="-342900" algn="just">
              <a:buFont typeface="+mj-lt"/>
              <a:buAutoNum type="arabicPeriod"/>
            </a:pPr>
            <a:r>
              <a:rPr lang="en-US" dirty="0"/>
              <a:t>Evaluate (through </a:t>
            </a:r>
            <a:r>
              <a:rPr lang="en-US" b="1" dirty="0"/>
              <a:t>cross-validation</a:t>
            </a:r>
            <a:r>
              <a:rPr lang="en-US" dirty="0"/>
              <a:t>) the two models with different algorithms in different </a:t>
            </a:r>
            <a:r>
              <a:rPr lang="en-US" b="1" dirty="0"/>
              <a:t>metrics</a:t>
            </a:r>
            <a:r>
              <a:rPr lang="en-US" dirty="0"/>
              <a:t>;</a:t>
            </a:r>
          </a:p>
          <a:p>
            <a:pPr marL="342900" indent="-342900" algn="just">
              <a:buFont typeface="+mj-lt"/>
              <a:buAutoNum type="arabicPeriod"/>
            </a:pPr>
            <a:endParaRPr lang="en-US" dirty="0"/>
          </a:p>
          <a:p>
            <a:pPr marL="342900" indent="-342900" algn="just">
              <a:buFont typeface="+mj-lt"/>
              <a:buAutoNum type="arabicPeriod"/>
            </a:pPr>
            <a:endParaRPr lang="en-US" dirty="0"/>
          </a:p>
          <a:p>
            <a:pPr marL="342900" indent="-342900" algn="just">
              <a:buFont typeface="+mj-lt"/>
              <a:buAutoNum type="arabicPeriod"/>
            </a:pPr>
            <a:endParaRPr lang="en-US" dirty="0"/>
          </a:p>
          <a:p>
            <a:pPr marL="342900" indent="-342900" algn="just">
              <a:buFont typeface="+mj-lt"/>
              <a:buAutoNum type="arabicPeriod"/>
            </a:pPr>
            <a:r>
              <a:rPr lang="en-US" dirty="0"/>
              <a:t>After made the evaluation, show which model had better performance in each metric.</a:t>
            </a:r>
            <a:endParaRPr lang="pt-BR" dirty="0"/>
          </a:p>
        </p:txBody>
      </p:sp>
      <p:pic>
        <p:nvPicPr>
          <p:cNvPr id="1026" name="Picture 2" descr="Introdução à Machine Learning – PET Sistemas de Informação">
            <a:extLst>
              <a:ext uri="{FF2B5EF4-FFF2-40B4-BE49-F238E27FC236}">
                <a16:creationId xmlns:a16="http://schemas.microsoft.com/office/drawing/2014/main" id="{C77E08F3-9881-45D9-8A70-CDB1E126AB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7503" y="987086"/>
            <a:ext cx="3193548" cy="30877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NN (K-Nearest Neighbors) #1. Como funciona? | by Italo José | aibrasil |  Medium">
            <a:extLst>
              <a:ext uri="{FF2B5EF4-FFF2-40B4-BE49-F238E27FC236}">
                <a16:creationId xmlns:a16="http://schemas.microsoft.com/office/drawing/2014/main" id="{A35453FC-D9FA-4245-9FF3-D264EA2962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7983" y="3928530"/>
            <a:ext cx="2097421" cy="156819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a:extLst>
              <a:ext uri="{FF2B5EF4-FFF2-40B4-BE49-F238E27FC236}">
                <a16:creationId xmlns:a16="http://schemas.microsoft.com/office/drawing/2014/main" id="{D9668B57-9DB2-4101-BF7B-26A40F2E51A1}"/>
              </a:ext>
            </a:extLst>
          </p:cNvPr>
          <p:cNvPicPr>
            <a:picLocks noChangeAspect="1"/>
          </p:cNvPicPr>
          <p:nvPr/>
        </p:nvPicPr>
        <p:blipFill>
          <a:blip r:embed="rId4"/>
          <a:stretch>
            <a:fillRect/>
          </a:stretch>
        </p:blipFill>
        <p:spPr>
          <a:xfrm>
            <a:off x="6968229" y="4763039"/>
            <a:ext cx="2610034" cy="1566021"/>
          </a:xfrm>
          <a:prstGeom prst="rect">
            <a:avLst/>
          </a:prstGeom>
        </p:spPr>
      </p:pic>
    </p:spTree>
    <p:extLst>
      <p:ext uri="{BB962C8B-B14F-4D97-AF65-F5344CB8AC3E}">
        <p14:creationId xmlns:p14="http://schemas.microsoft.com/office/powerpoint/2010/main" val="166835586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EF4DD443-B17D-4621-AFB3-B813022E32AD}"/>
              </a:ext>
            </a:extLst>
          </p:cNvPr>
          <p:cNvSpPr/>
          <p:nvPr/>
        </p:nvSpPr>
        <p:spPr>
          <a:xfrm>
            <a:off x="-3" y="2920753"/>
            <a:ext cx="6096000" cy="50824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MACHINE LEARNING</a:t>
            </a:r>
          </a:p>
        </p:txBody>
      </p:sp>
      <p:sp>
        <p:nvSpPr>
          <p:cNvPr id="10" name="Retângulo 9">
            <a:extLst>
              <a:ext uri="{FF2B5EF4-FFF2-40B4-BE49-F238E27FC236}">
                <a16:creationId xmlns:a16="http://schemas.microsoft.com/office/drawing/2014/main" id="{32EAE86A-AC0A-44E9-A6FD-4C4A9BC7E272}"/>
              </a:ext>
            </a:extLst>
          </p:cNvPr>
          <p:cNvSpPr/>
          <p:nvPr/>
        </p:nvSpPr>
        <p:spPr>
          <a:xfrm>
            <a:off x="6096000" y="2920752"/>
            <a:ext cx="6096000" cy="508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Learning process</a:t>
            </a:r>
            <a:endParaRPr lang="pt-BR" dirty="0"/>
          </a:p>
        </p:txBody>
      </p:sp>
      <p:sp>
        <p:nvSpPr>
          <p:cNvPr id="11" name="Retângulo 10">
            <a:extLst>
              <a:ext uri="{FF2B5EF4-FFF2-40B4-BE49-F238E27FC236}">
                <a16:creationId xmlns:a16="http://schemas.microsoft.com/office/drawing/2014/main" id="{B4B573CE-5917-4F7B-A087-573EA9FBE806}"/>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2" name="Retângulo 11">
            <a:extLst>
              <a:ext uri="{FF2B5EF4-FFF2-40B4-BE49-F238E27FC236}">
                <a16:creationId xmlns:a16="http://schemas.microsoft.com/office/drawing/2014/main" id="{88B6457B-98E5-4595-832A-1AA0E690550B}"/>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6" name="Retângulo 15">
            <a:extLst>
              <a:ext uri="{FF2B5EF4-FFF2-40B4-BE49-F238E27FC236}">
                <a16:creationId xmlns:a16="http://schemas.microsoft.com/office/drawing/2014/main" id="{DD2A0A9F-896D-4F8C-8D95-E261F306581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Tree>
    <p:extLst>
      <p:ext uri="{BB962C8B-B14F-4D97-AF65-F5344CB8AC3E}">
        <p14:creationId xmlns:p14="http://schemas.microsoft.com/office/powerpoint/2010/main" val="5018812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96CB65EF-44AA-46B3-8BE4-D243CD041401}"/>
              </a:ext>
            </a:extLst>
          </p:cNvPr>
          <p:cNvSpPr/>
          <p:nvPr/>
        </p:nvSpPr>
        <p:spPr>
          <a:xfrm>
            <a:off x="3" y="393364"/>
            <a:ext cx="12191997" cy="39061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What’s </a:t>
            </a:r>
            <a:r>
              <a:rPr lang="pt-BR" dirty="0" err="1"/>
              <a:t>Machine</a:t>
            </a:r>
            <a:r>
              <a:rPr lang="pt-BR" dirty="0"/>
              <a:t> Learning?</a:t>
            </a:r>
          </a:p>
        </p:txBody>
      </p:sp>
      <p:grpSp>
        <p:nvGrpSpPr>
          <p:cNvPr id="5" name="Agrupar 4">
            <a:extLst>
              <a:ext uri="{FF2B5EF4-FFF2-40B4-BE49-F238E27FC236}">
                <a16:creationId xmlns:a16="http://schemas.microsoft.com/office/drawing/2014/main" id="{F91556C7-79BF-4583-8D8A-FC2F0E5C2672}"/>
              </a:ext>
            </a:extLst>
          </p:cNvPr>
          <p:cNvGrpSpPr/>
          <p:nvPr/>
        </p:nvGrpSpPr>
        <p:grpSpPr>
          <a:xfrm>
            <a:off x="1" y="2747"/>
            <a:ext cx="12191999" cy="390617"/>
            <a:chOff x="1" y="2747"/>
            <a:chExt cx="12191999" cy="390617"/>
          </a:xfrm>
        </p:grpSpPr>
        <p:sp>
          <p:nvSpPr>
            <p:cNvPr id="2" name="Retângulo 1">
              <a:extLst>
                <a:ext uri="{FF2B5EF4-FFF2-40B4-BE49-F238E27FC236}">
                  <a16:creationId xmlns:a16="http://schemas.microsoft.com/office/drawing/2014/main" id="{D8D3D714-E540-4CAC-9CE1-02BF6641732C}"/>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a:t>
              </a:r>
            </a:p>
          </p:txBody>
        </p:sp>
        <p:sp>
          <p:nvSpPr>
            <p:cNvPr id="11" name="Retângulo 10">
              <a:extLst>
                <a:ext uri="{FF2B5EF4-FFF2-40B4-BE49-F238E27FC236}">
                  <a16:creationId xmlns:a16="http://schemas.microsoft.com/office/drawing/2014/main" id="{2937C9A9-07A7-4815-B31F-18830C1E9921}"/>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Learning process</a:t>
              </a:r>
            </a:p>
          </p:txBody>
        </p:sp>
      </p:grpSp>
      <p:sp>
        <p:nvSpPr>
          <p:cNvPr id="14" name="CaixaDeTexto 13">
            <a:extLst>
              <a:ext uri="{FF2B5EF4-FFF2-40B4-BE49-F238E27FC236}">
                <a16:creationId xmlns:a16="http://schemas.microsoft.com/office/drawing/2014/main" id="{11F6599D-8A44-4CFE-844D-9CFE0DDB34C5}"/>
              </a:ext>
            </a:extLst>
          </p:cNvPr>
          <p:cNvSpPr txBox="1"/>
          <p:nvPr/>
        </p:nvSpPr>
        <p:spPr>
          <a:xfrm>
            <a:off x="1117143" y="1455121"/>
            <a:ext cx="9957709" cy="923330"/>
          </a:xfrm>
          <a:prstGeom prst="rect">
            <a:avLst/>
          </a:prstGeom>
          <a:noFill/>
        </p:spPr>
        <p:txBody>
          <a:bodyPr wrap="square">
            <a:spAutoFit/>
          </a:bodyPr>
          <a:lstStyle/>
          <a:p>
            <a:pPr algn="just"/>
            <a:r>
              <a:rPr lang="en-US" b="1" dirty="0"/>
              <a:t>Machine learning </a:t>
            </a:r>
            <a:r>
              <a:rPr lang="en-US" dirty="0"/>
              <a:t>is a subfield of artificial intelligence, the study and construction of algorithms that can learn from data and make predictions. The iterative aspect of machine learning is important because as models are exposed to new data, they are able to adapt intelligently.</a:t>
            </a:r>
            <a:endParaRPr lang="pt-BR" dirty="0"/>
          </a:p>
        </p:txBody>
      </p:sp>
      <p:grpSp>
        <p:nvGrpSpPr>
          <p:cNvPr id="13" name="Agrupar 12">
            <a:extLst>
              <a:ext uri="{FF2B5EF4-FFF2-40B4-BE49-F238E27FC236}">
                <a16:creationId xmlns:a16="http://schemas.microsoft.com/office/drawing/2014/main" id="{9C88FD42-6503-42EA-8126-646F707E6CE6}"/>
              </a:ext>
            </a:extLst>
          </p:cNvPr>
          <p:cNvGrpSpPr/>
          <p:nvPr/>
        </p:nvGrpSpPr>
        <p:grpSpPr>
          <a:xfrm>
            <a:off x="0" y="6622742"/>
            <a:ext cx="12191997" cy="243396"/>
            <a:chOff x="0" y="6622742"/>
            <a:chExt cx="12191997" cy="243396"/>
          </a:xfrm>
        </p:grpSpPr>
        <p:sp>
          <p:nvSpPr>
            <p:cNvPr id="15" name="Retângulo 14">
              <a:extLst>
                <a:ext uri="{FF2B5EF4-FFF2-40B4-BE49-F238E27FC236}">
                  <a16:creationId xmlns:a16="http://schemas.microsoft.com/office/drawing/2014/main" id="{1BA960AB-5C15-4ADD-AF5F-E34B3B741484}"/>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6" name="Retângulo 15">
              <a:extLst>
                <a:ext uri="{FF2B5EF4-FFF2-40B4-BE49-F238E27FC236}">
                  <a16:creationId xmlns:a16="http://schemas.microsoft.com/office/drawing/2014/main" id="{944CAA9E-9647-4864-963E-40BBF09EF465}"/>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7" name="Retângulo 16">
              <a:extLst>
                <a:ext uri="{FF2B5EF4-FFF2-40B4-BE49-F238E27FC236}">
                  <a16:creationId xmlns:a16="http://schemas.microsoft.com/office/drawing/2014/main" id="{E43D6D65-50FE-4FC3-AFCA-D9FECDD4B63A}"/>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grpSp>
      <p:grpSp>
        <p:nvGrpSpPr>
          <p:cNvPr id="12" name="Agrupar 11">
            <a:extLst>
              <a:ext uri="{FF2B5EF4-FFF2-40B4-BE49-F238E27FC236}">
                <a16:creationId xmlns:a16="http://schemas.microsoft.com/office/drawing/2014/main" id="{EC461A01-DA79-4157-B5D5-01F8B2816831}"/>
              </a:ext>
            </a:extLst>
          </p:cNvPr>
          <p:cNvGrpSpPr/>
          <p:nvPr/>
        </p:nvGrpSpPr>
        <p:grpSpPr>
          <a:xfrm>
            <a:off x="2563307" y="2769068"/>
            <a:ext cx="7276970" cy="3271196"/>
            <a:chOff x="2563307" y="2769068"/>
            <a:chExt cx="7276970" cy="3271196"/>
          </a:xfrm>
        </p:grpSpPr>
        <p:sp>
          <p:nvSpPr>
            <p:cNvPr id="7" name="CaixaDeTexto 6">
              <a:extLst>
                <a:ext uri="{FF2B5EF4-FFF2-40B4-BE49-F238E27FC236}">
                  <a16:creationId xmlns:a16="http://schemas.microsoft.com/office/drawing/2014/main" id="{B41C0067-29F1-4E25-9FCE-725AA4CD8B5B}"/>
                </a:ext>
              </a:extLst>
            </p:cNvPr>
            <p:cNvSpPr txBox="1"/>
            <p:nvPr/>
          </p:nvSpPr>
          <p:spPr>
            <a:xfrm>
              <a:off x="4080121" y="2769068"/>
              <a:ext cx="4243341" cy="523220"/>
            </a:xfrm>
            <a:prstGeom prst="rect">
              <a:avLst/>
            </a:prstGeom>
            <a:noFill/>
          </p:spPr>
          <p:txBody>
            <a:bodyPr wrap="none" rtlCol="0">
              <a:spAutoFit/>
            </a:bodyPr>
            <a:lstStyle/>
            <a:p>
              <a:r>
                <a:rPr lang="en-US" sz="2800" b="1" dirty="0"/>
                <a:t>Machine learning elements</a:t>
              </a:r>
              <a:endParaRPr lang="pt-BR" sz="2800" b="1" dirty="0"/>
            </a:p>
          </p:txBody>
        </p:sp>
        <p:grpSp>
          <p:nvGrpSpPr>
            <p:cNvPr id="3" name="Agrupar 2">
              <a:extLst>
                <a:ext uri="{FF2B5EF4-FFF2-40B4-BE49-F238E27FC236}">
                  <a16:creationId xmlns:a16="http://schemas.microsoft.com/office/drawing/2014/main" id="{C2510B40-90C0-423C-A39C-D47D088446B0}"/>
                </a:ext>
              </a:extLst>
            </p:cNvPr>
            <p:cNvGrpSpPr/>
            <p:nvPr/>
          </p:nvGrpSpPr>
          <p:grpSpPr>
            <a:xfrm>
              <a:off x="2563307" y="3599558"/>
              <a:ext cx="7276970" cy="2440706"/>
              <a:chOff x="2551507" y="2867612"/>
              <a:chExt cx="7276970" cy="2440706"/>
            </a:xfrm>
          </p:grpSpPr>
          <p:sp>
            <p:nvSpPr>
              <p:cNvPr id="8" name="CaixaDeTexto 7">
                <a:extLst>
                  <a:ext uri="{FF2B5EF4-FFF2-40B4-BE49-F238E27FC236}">
                    <a16:creationId xmlns:a16="http://schemas.microsoft.com/office/drawing/2014/main" id="{830D35DD-9607-4A49-BAE8-E1B11B84DA04}"/>
                  </a:ext>
                </a:extLst>
              </p:cNvPr>
              <p:cNvSpPr txBox="1"/>
              <p:nvPr/>
            </p:nvSpPr>
            <p:spPr>
              <a:xfrm>
                <a:off x="4871333" y="2867612"/>
                <a:ext cx="2660920" cy="830997"/>
              </a:xfrm>
              <a:prstGeom prst="rect">
                <a:avLst/>
              </a:prstGeom>
              <a:noFill/>
            </p:spPr>
            <p:txBody>
              <a:bodyPr wrap="none" rtlCol="0">
                <a:spAutoFit/>
              </a:bodyPr>
              <a:lstStyle/>
              <a:p>
                <a:pPr algn="ctr"/>
                <a:r>
                  <a:rPr lang="en-US" sz="2400" b="1" dirty="0"/>
                  <a:t>For this to happen, </a:t>
                </a:r>
              </a:p>
              <a:p>
                <a:pPr algn="ctr"/>
                <a:r>
                  <a:rPr lang="en-US" sz="2400" b="1" dirty="0"/>
                  <a:t>we have to:</a:t>
                </a:r>
                <a:endParaRPr lang="pt-BR" sz="2400" b="1" dirty="0"/>
              </a:p>
            </p:txBody>
          </p:sp>
          <p:sp>
            <p:nvSpPr>
              <p:cNvPr id="20" name="Retângulo: Cantos Arredondados 19">
                <a:extLst>
                  <a:ext uri="{FF2B5EF4-FFF2-40B4-BE49-F238E27FC236}">
                    <a16:creationId xmlns:a16="http://schemas.microsoft.com/office/drawing/2014/main" id="{565C9897-8D2C-4CFB-B033-13BAEAB7E278}"/>
                  </a:ext>
                </a:extLst>
              </p:cNvPr>
              <p:cNvSpPr/>
              <p:nvPr/>
            </p:nvSpPr>
            <p:spPr>
              <a:xfrm>
                <a:off x="5116287" y="3857042"/>
                <a:ext cx="2171014" cy="14512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Evaluation</a:t>
                </a:r>
                <a:endParaRPr lang="pt-BR" dirty="0"/>
              </a:p>
            </p:txBody>
          </p:sp>
          <p:sp>
            <p:nvSpPr>
              <p:cNvPr id="21" name="Retângulo: Cantos Arredondados 20">
                <a:extLst>
                  <a:ext uri="{FF2B5EF4-FFF2-40B4-BE49-F238E27FC236}">
                    <a16:creationId xmlns:a16="http://schemas.microsoft.com/office/drawing/2014/main" id="{264B1895-B6AD-4807-BBE7-2905B87AC50C}"/>
                  </a:ext>
                </a:extLst>
              </p:cNvPr>
              <p:cNvSpPr/>
              <p:nvPr/>
            </p:nvSpPr>
            <p:spPr>
              <a:xfrm>
                <a:off x="7656078" y="3838283"/>
                <a:ext cx="2172399" cy="14522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Otimization</a:t>
                </a:r>
              </a:p>
            </p:txBody>
          </p:sp>
          <p:sp>
            <p:nvSpPr>
              <p:cNvPr id="9" name="Retângulo: Cantos Arredondados 8">
                <a:extLst>
                  <a:ext uri="{FF2B5EF4-FFF2-40B4-BE49-F238E27FC236}">
                    <a16:creationId xmlns:a16="http://schemas.microsoft.com/office/drawing/2014/main" id="{8BDE89F9-3297-4412-B1BE-2B1E4205DD03}"/>
                  </a:ext>
                </a:extLst>
              </p:cNvPr>
              <p:cNvSpPr/>
              <p:nvPr/>
            </p:nvSpPr>
            <p:spPr>
              <a:xfrm>
                <a:off x="2551507" y="3838283"/>
                <a:ext cx="2196003" cy="14679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Representation</a:t>
                </a:r>
              </a:p>
            </p:txBody>
          </p:sp>
        </p:grpSp>
      </p:grpSp>
      <p:grpSp>
        <p:nvGrpSpPr>
          <p:cNvPr id="6" name="Agrupar 5">
            <a:extLst>
              <a:ext uri="{FF2B5EF4-FFF2-40B4-BE49-F238E27FC236}">
                <a16:creationId xmlns:a16="http://schemas.microsoft.com/office/drawing/2014/main" id="{DB2426EA-A30A-4B1C-9DD9-5D674AA15A9A}"/>
              </a:ext>
            </a:extLst>
          </p:cNvPr>
          <p:cNvGrpSpPr/>
          <p:nvPr/>
        </p:nvGrpSpPr>
        <p:grpSpPr>
          <a:xfrm>
            <a:off x="2563306" y="2769068"/>
            <a:ext cx="7276970" cy="3271196"/>
            <a:chOff x="267083" y="2113928"/>
            <a:chExt cx="7276970" cy="3271196"/>
          </a:xfrm>
        </p:grpSpPr>
        <p:sp>
          <p:nvSpPr>
            <p:cNvPr id="19" name="CaixaDeTexto 18">
              <a:extLst>
                <a:ext uri="{FF2B5EF4-FFF2-40B4-BE49-F238E27FC236}">
                  <a16:creationId xmlns:a16="http://schemas.microsoft.com/office/drawing/2014/main" id="{CB179BB7-2EC2-4240-AB0C-092A7160336D}"/>
                </a:ext>
              </a:extLst>
            </p:cNvPr>
            <p:cNvSpPr txBox="1"/>
            <p:nvPr/>
          </p:nvSpPr>
          <p:spPr>
            <a:xfrm>
              <a:off x="1783897" y="2113928"/>
              <a:ext cx="4178516" cy="523220"/>
            </a:xfrm>
            <a:prstGeom prst="rect">
              <a:avLst/>
            </a:prstGeom>
            <a:noFill/>
          </p:spPr>
          <p:txBody>
            <a:bodyPr wrap="none" rtlCol="0">
              <a:spAutoFit/>
            </a:bodyPr>
            <a:lstStyle/>
            <a:p>
              <a:r>
                <a:rPr lang="en-US" sz="2800" b="1" dirty="0"/>
                <a:t>Machine learning methods</a:t>
              </a:r>
              <a:endParaRPr lang="pt-BR" sz="2800" b="1" dirty="0"/>
            </a:p>
          </p:txBody>
        </p:sp>
        <p:grpSp>
          <p:nvGrpSpPr>
            <p:cNvPr id="22" name="Agrupar 21">
              <a:extLst>
                <a:ext uri="{FF2B5EF4-FFF2-40B4-BE49-F238E27FC236}">
                  <a16:creationId xmlns:a16="http://schemas.microsoft.com/office/drawing/2014/main" id="{98528CA7-FECB-4DE7-92A4-1D5F111CDF8C}"/>
                </a:ext>
              </a:extLst>
            </p:cNvPr>
            <p:cNvGrpSpPr/>
            <p:nvPr/>
          </p:nvGrpSpPr>
          <p:grpSpPr>
            <a:xfrm>
              <a:off x="267083" y="2944418"/>
              <a:ext cx="7276970" cy="2440706"/>
              <a:chOff x="2551507" y="2867612"/>
              <a:chExt cx="7276970" cy="2440706"/>
            </a:xfrm>
          </p:grpSpPr>
          <p:sp>
            <p:nvSpPr>
              <p:cNvPr id="23" name="CaixaDeTexto 22">
                <a:extLst>
                  <a:ext uri="{FF2B5EF4-FFF2-40B4-BE49-F238E27FC236}">
                    <a16:creationId xmlns:a16="http://schemas.microsoft.com/office/drawing/2014/main" id="{C1268E94-FEBD-4A33-8D08-72CBF899273A}"/>
                  </a:ext>
                </a:extLst>
              </p:cNvPr>
              <p:cNvSpPr txBox="1"/>
              <p:nvPr/>
            </p:nvSpPr>
            <p:spPr>
              <a:xfrm>
                <a:off x="5047343" y="2867612"/>
                <a:ext cx="2308902" cy="461665"/>
              </a:xfrm>
              <a:prstGeom prst="rect">
                <a:avLst/>
              </a:prstGeom>
              <a:noFill/>
            </p:spPr>
            <p:txBody>
              <a:bodyPr wrap="none" rtlCol="0">
                <a:spAutoFit/>
              </a:bodyPr>
              <a:lstStyle/>
              <a:p>
                <a:pPr algn="ctr"/>
                <a:r>
                  <a:rPr lang="en-US" sz="2400" b="1" dirty="0"/>
                  <a:t>Are divided into:</a:t>
                </a:r>
                <a:endParaRPr lang="pt-BR" sz="2400" b="1" dirty="0"/>
              </a:p>
            </p:txBody>
          </p:sp>
          <p:sp>
            <p:nvSpPr>
              <p:cNvPr id="24" name="Retângulo: Cantos Arredondados 23">
                <a:extLst>
                  <a:ext uri="{FF2B5EF4-FFF2-40B4-BE49-F238E27FC236}">
                    <a16:creationId xmlns:a16="http://schemas.microsoft.com/office/drawing/2014/main" id="{CF007C82-C9F5-4EFA-8FF5-A922D100F808}"/>
                  </a:ext>
                </a:extLst>
              </p:cNvPr>
              <p:cNvSpPr/>
              <p:nvPr/>
            </p:nvSpPr>
            <p:spPr>
              <a:xfrm>
                <a:off x="5116287" y="3857042"/>
                <a:ext cx="2171014" cy="14512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Unsupervised</a:t>
                </a:r>
                <a:r>
                  <a:rPr lang="pt-BR" dirty="0"/>
                  <a:t> Learning</a:t>
                </a:r>
              </a:p>
            </p:txBody>
          </p:sp>
          <p:sp>
            <p:nvSpPr>
              <p:cNvPr id="25" name="Retângulo: Cantos Arredondados 24">
                <a:extLst>
                  <a:ext uri="{FF2B5EF4-FFF2-40B4-BE49-F238E27FC236}">
                    <a16:creationId xmlns:a16="http://schemas.microsoft.com/office/drawing/2014/main" id="{DE91E4A0-AE0B-4F48-88D5-CDC0A60EE93D}"/>
                  </a:ext>
                </a:extLst>
              </p:cNvPr>
              <p:cNvSpPr/>
              <p:nvPr/>
            </p:nvSpPr>
            <p:spPr>
              <a:xfrm>
                <a:off x="7656078" y="3838283"/>
                <a:ext cx="2172399" cy="14522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Reinforcement Learning</a:t>
                </a:r>
              </a:p>
            </p:txBody>
          </p:sp>
          <p:sp>
            <p:nvSpPr>
              <p:cNvPr id="26" name="Retângulo: Cantos Arredondados 25">
                <a:extLst>
                  <a:ext uri="{FF2B5EF4-FFF2-40B4-BE49-F238E27FC236}">
                    <a16:creationId xmlns:a16="http://schemas.microsoft.com/office/drawing/2014/main" id="{3C4C5DB1-C4D0-44AB-ADA6-9955D5DB956F}"/>
                  </a:ext>
                </a:extLst>
              </p:cNvPr>
              <p:cNvSpPr/>
              <p:nvPr/>
            </p:nvSpPr>
            <p:spPr>
              <a:xfrm>
                <a:off x="2551507" y="3838283"/>
                <a:ext cx="2196003" cy="1467981"/>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Supervised Learning</a:t>
                </a:r>
              </a:p>
            </p:txBody>
          </p:sp>
        </p:grpSp>
      </p:grpSp>
    </p:spTree>
    <p:extLst>
      <p:ext uri="{BB962C8B-B14F-4D97-AF65-F5344CB8AC3E}">
        <p14:creationId xmlns:p14="http://schemas.microsoft.com/office/powerpoint/2010/main" val="164309142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10" presetClass="exit" presetSubtype="0" fill="hold" nodeType="withEffect">
                                  <p:stCondLst>
                                    <p:cond delay="0"/>
                                  </p:stCondLst>
                                  <p:childTnLst>
                                    <p:animEffect transition="out" filter="fade">
                                      <p:cBhvr>
                                        <p:cTn id="9" dur="250"/>
                                        <p:tgtEl>
                                          <p:spTgt spid="12"/>
                                        </p:tgtEl>
                                      </p:cBhvr>
                                    </p:animEffect>
                                    <p:set>
                                      <p:cBhvr>
                                        <p:cTn id="10" dur="1" fill="hold">
                                          <p:stCondLst>
                                            <p:cond delay="24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96CB65EF-44AA-46B3-8BE4-D243CD041401}"/>
              </a:ext>
            </a:extLst>
          </p:cNvPr>
          <p:cNvSpPr/>
          <p:nvPr/>
        </p:nvSpPr>
        <p:spPr>
          <a:xfrm>
            <a:off x="3" y="393364"/>
            <a:ext cx="12191997" cy="39061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Learning process of Machine Learning</a:t>
            </a:r>
          </a:p>
        </p:txBody>
      </p:sp>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grpSp>
        <p:nvGrpSpPr>
          <p:cNvPr id="8" name="Agrupar 7">
            <a:extLst>
              <a:ext uri="{FF2B5EF4-FFF2-40B4-BE49-F238E27FC236}">
                <a16:creationId xmlns:a16="http://schemas.microsoft.com/office/drawing/2014/main" id="{98C6EF92-670E-4E36-AFF2-9D30AC7D2DF7}"/>
              </a:ext>
            </a:extLst>
          </p:cNvPr>
          <p:cNvGrpSpPr/>
          <p:nvPr/>
        </p:nvGrpSpPr>
        <p:grpSpPr>
          <a:xfrm>
            <a:off x="554743" y="4607752"/>
            <a:ext cx="5411051" cy="1537315"/>
            <a:chOff x="554743" y="4607752"/>
            <a:chExt cx="5411051" cy="1537315"/>
          </a:xfrm>
        </p:grpSpPr>
        <p:sp>
          <p:nvSpPr>
            <p:cNvPr id="16" name="CaixaDeTexto 15">
              <a:extLst>
                <a:ext uri="{FF2B5EF4-FFF2-40B4-BE49-F238E27FC236}">
                  <a16:creationId xmlns:a16="http://schemas.microsoft.com/office/drawing/2014/main" id="{01B61872-9853-42E5-ACD9-A77D0ECE3F76}"/>
                </a:ext>
              </a:extLst>
            </p:cNvPr>
            <p:cNvSpPr txBox="1"/>
            <p:nvPr/>
          </p:nvSpPr>
          <p:spPr>
            <a:xfrm>
              <a:off x="554743" y="5221737"/>
              <a:ext cx="5411051" cy="923330"/>
            </a:xfrm>
            <a:prstGeom prst="rect">
              <a:avLst/>
            </a:prstGeom>
            <a:noFill/>
          </p:spPr>
          <p:txBody>
            <a:bodyPr wrap="square">
              <a:spAutoFit/>
            </a:bodyPr>
            <a:lstStyle/>
            <a:p>
              <a:pPr algn="just"/>
              <a:r>
                <a:rPr lang="en-US" dirty="0"/>
                <a:t>N possible functions (g) for the algorithm to determine the most efficient one for the model based on the predictor and target variables</a:t>
              </a:r>
              <a:endParaRPr lang="pt-BR" dirty="0"/>
            </a:p>
          </p:txBody>
        </p:sp>
        <p:cxnSp>
          <p:nvCxnSpPr>
            <p:cNvPr id="6" name="Conector de Seta Reta 5">
              <a:extLst>
                <a:ext uri="{FF2B5EF4-FFF2-40B4-BE49-F238E27FC236}">
                  <a16:creationId xmlns:a16="http://schemas.microsoft.com/office/drawing/2014/main" id="{B9F741B9-8ABD-4481-9759-339E162B0539}"/>
                </a:ext>
              </a:extLst>
            </p:cNvPr>
            <p:cNvCxnSpPr>
              <a:cxnSpLocks/>
              <a:stCxn id="39" idx="2"/>
              <a:endCxn id="16" idx="0"/>
            </p:cNvCxnSpPr>
            <p:nvPr/>
          </p:nvCxnSpPr>
          <p:spPr>
            <a:xfrm>
              <a:off x="1995110" y="4607752"/>
              <a:ext cx="1265159" cy="613985"/>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0" name="Agrupar 19">
            <a:extLst>
              <a:ext uri="{FF2B5EF4-FFF2-40B4-BE49-F238E27FC236}">
                <a16:creationId xmlns:a16="http://schemas.microsoft.com/office/drawing/2014/main" id="{3EECDDF0-884C-4809-9AF5-4BA81FCF3485}"/>
              </a:ext>
            </a:extLst>
          </p:cNvPr>
          <p:cNvGrpSpPr/>
          <p:nvPr/>
        </p:nvGrpSpPr>
        <p:grpSpPr>
          <a:xfrm>
            <a:off x="4058827" y="1494143"/>
            <a:ext cx="7532866" cy="1295700"/>
            <a:chOff x="4058827" y="1494143"/>
            <a:chExt cx="7532866" cy="1295700"/>
          </a:xfrm>
        </p:grpSpPr>
        <p:sp>
          <p:nvSpPr>
            <p:cNvPr id="17" name="CaixaDeTexto 16">
              <a:extLst>
                <a:ext uri="{FF2B5EF4-FFF2-40B4-BE49-F238E27FC236}">
                  <a16:creationId xmlns:a16="http://schemas.microsoft.com/office/drawing/2014/main" id="{69392ABF-13C9-487E-B7B9-2018AC529DBC}"/>
                </a:ext>
              </a:extLst>
            </p:cNvPr>
            <p:cNvSpPr txBox="1"/>
            <p:nvPr/>
          </p:nvSpPr>
          <p:spPr>
            <a:xfrm>
              <a:off x="7174310" y="1494143"/>
              <a:ext cx="4417383" cy="923330"/>
            </a:xfrm>
            <a:prstGeom prst="rect">
              <a:avLst/>
            </a:prstGeom>
            <a:noFill/>
          </p:spPr>
          <p:txBody>
            <a:bodyPr wrap="square">
              <a:spAutoFit/>
            </a:bodyPr>
            <a:lstStyle/>
            <a:p>
              <a:pPr algn="just"/>
              <a:r>
                <a:rPr lang="en-US" dirty="0"/>
                <a:t>No model is 100% effective, the algorithm determines based on the </a:t>
              </a:r>
              <a:r>
                <a:rPr lang="en-US" b="1" dirty="0"/>
                <a:t>cost function </a:t>
              </a:r>
              <a:r>
                <a:rPr lang="en-US" dirty="0"/>
                <a:t>which model minimizes the errors</a:t>
              </a:r>
              <a:endParaRPr lang="pt-BR" dirty="0"/>
            </a:p>
          </p:txBody>
        </p:sp>
        <p:cxnSp>
          <p:nvCxnSpPr>
            <p:cNvPr id="19" name="Conector: Curvo 18">
              <a:extLst>
                <a:ext uri="{FF2B5EF4-FFF2-40B4-BE49-F238E27FC236}">
                  <a16:creationId xmlns:a16="http://schemas.microsoft.com/office/drawing/2014/main" id="{E28D92D7-8227-43F3-800F-5110A4C2B051}"/>
                </a:ext>
              </a:extLst>
            </p:cNvPr>
            <p:cNvCxnSpPr>
              <a:cxnSpLocks/>
              <a:stCxn id="4" idx="0"/>
              <a:endCxn id="17" idx="1"/>
            </p:cNvCxnSpPr>
            <p:nvPr/>
          </p:nvCxnSpPr>
          <p:spPr>
            <a:xfrm rot="5400000" flipH="1" flipV="1">
              <a:off x="5199551" y="815084"/>
              <a:ext cx="834035" cy="3115484"/>
            </a:xfrm>
            <a:prstGeom prst="curvedConnector2">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38" name="Agrupar 37">
            <a:extLst>
              <a:ext uri="{FF2B5EF4-FFF2-40B4-BE49-F238E27FC236}">
                <a16:creationId xmlns:a16="http://schemas.microsoft.com/office/drawing/2014/main" id="{2150A821-FF66-4BE9-A586-600FF49C80D7}"/>
              </a:ext>
            </a:extLst>
          </p:cNvPr>
          <p:cNvGrpSpPr/>
          <p:nvPr/>
        </p:nvGrpSpPr>
        <p:grpSpPr>
          <a:xfrm>
            <a:off x="7599284" y="3127635"/>
            <a:ext cx="3710867" cy="2780441"/>
            <a:chOff x="7688061" y="3127635"/>
            <a:chExt cx="3710867" cy="2780441"/>
          </a:xfrm>
        </p:grpSpPr>
        <p:grpSp>
          <p:nvGrpSpPr>
            <p:cNvPr id="36" name="Agrupar 35">
              <a:extLst>
                <a:ext uri="{FF2B5EF4-FFF2-40B4-BE49-F238E27FC236}">
                  <a16:creationId xmlns:a16="http://schemas.microsoft.com/office/drawing/2014/main" id="{1D012F54-BBC2-4701-B561-A781C583FE8D}"/>
                </a:ext>
              </a:extLst>
            </p:cNvPr>
            <p:cNvGrpSpPr/>
            <p:nvPr/>
          </p:nvGrpSpPr>
          <p:grpSpPr>
            <a:xfrm>
              <a:off x="7688061" y="3127635"/>
              <a:ext cx="2645548" cy="2780441"/>
              <a:chOff x="8300620" y="3085466"/>
              <a:chExt cx="2645548" cy="2780441"/>
            </a:xfrm>
          </p:grpSpPr>
          <p:sp>
            <p:nvSpPr>
              <p:cNvPr id="21" name="CaixaDeTexto 20">
                <a:extLst>
                  <a:ext uri="{FF2B5EF4-FFF2-40B4-BE49-F238E27FC236}">
                    <a16:creationId xmlns:a16="http://schemas.microsoft.com/office/drawing/2014/main" id="{B6117729-FC44-4E9F-A098-5C3B4C972F37}"/>
                  </a:ext>
                </a:extLst>
              </p:cNvPr>
              <p:cNvSpPr txBox="1"/>
              <p:nvPr/>
            </p:nvSpPr>
            <p:spPr>
              <a:xfrm>
                <a:off x="8601668" y="3085466"/>
                <a:ext cx="1749691" cy="408623"/>
              </a:xfrm>
              <a:prstGeom prst="roundRect">
                <a:avLst/>
              </a:prstGeom>
              <a:ln w="3175">
                <a:solidFill>
                  <a:schemeClr val="tx1"/>
                </a:solidFill>
              </a:ln>
              <a:effectLst>
                <a:outerShdw blurRad="44450" dist="27940" dir="5400000" algn="ctr">
                  <a:srgbClr val="000000">
                    <a:alpha val="32000"/>
                  </a:srgb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a:ln w="0"/>
                    <a:solidFill>
                      <a:schemeClr val="tx1"/>
                    </a:solidFill>
                    <a:effectLst>
                      <a:outerShdw blurRad="38100" dist="19050" dir="2700000" algn="tl" rotWithShape="0">
                        <a:schemeClr val="dk1">
                          <a:alpha val="40000"/>
                        </a:schemeClr>
                      </a:outerShdw>
                    </a:effectLst>
                  </a:rPr>
                  <a:t>Input</a:t>
                </a:r>
                <a:endParaRPr lang="pt-BR" dirty="0">
                  <a:ln w="0"/>
                  <a:solidFill>
                    <a:schemeClr val="tx1"/>
                  </a:solidFill>
                  <a:effectLst>
                    <a:outerShdw blurRad="38100" dist="19050" dir="2700000" algn="tl" rotWithShape="0">
                      <a:schemeClr val="dk1">
                        <a:alpha val="40000"/>
                      </a:schemeClr>
                    </a:outerShdw>
                  </a:effectLst>
                </a:endParaRPr>
              </a:p>
            </p:txBody>
          </p:sp>
          <p:sp>
            <p:nvSpPr>
              <p:cNvPr id="22" name="CaixaDeTexto 21">
                <a:extLst>
                  <a:ext uri="{FF2B5EF4-FFF2-40B4-BE49-F238E27FC236}">
                    <a16:creationId xmlns:a16="http://schemas.microsoft.com/office/drawing/2014/main" id="{913D4B19-5D50-4545-A0CB-C2E4277FFC30}"/>
                  </a:ext>
                </a:extLst>
              </p:cNvPr>
              <p:cNvSpPr txBox="1"/>
              <p:nvPr/>
            </p:nvSpPr>
            <p:spPr>
              <a:xfrm>
                <a:off x="8601669" y="3672214"/>
                <a:ext cx="1749692" cy="408623"/>
              </a:xfrm>
              <a:prstGeom prst="roundRect">
                <a:avLst/>
              </a:prstGeom>
              <a:ln w="3175">
                <a:solidFill>
                  <a:schemeClr val="tx1"/>
                </a:solidFill>
              </a:ln>
              <a:effectLst>
                <a:outerShdw blurRad="44450" dist="27940" dir="5400000" algn="ctr">
                  <a:srgbClr val="000000">
                    <a:alpha val="32000"/>
                  </a:srgb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a:ln w="0"/>
                    <a:solidFill>
                      <a:schemeClr val="tx1"/>
                    </a:solidFill>
                    <a:effectLst>
                      <a:outerShdw blurRad="38100" dist="19050" dir="2700000" algn="tl" rotWithShape="0">
                        <a:schemeClr val="dk1">
                          <a:alpha val="40000"/>
                        </a:schemeClr>
                      </a:outerShdw>
                    </a:effectLst>
                  </a:rPr>
                  <a:t>Output</a:t>
                </a:r>
                <a:endParaRPr lang="pt-BR" dirty="0">
                  <a:ln w="0"/>
                  <a:solidFill>
                    <a:schemeClr val="tx1"/>
                  </a:solidFill>
                  <a:effectLst>
                    <a:outerShdw blurRad="38100" dist="19050" dir="2700000" algn="tl" rotWithShape="0">
                      <a:schemeClr val="dk1">
                        <a:alpha val="40000"/>
                      </a:schemeClr>
                    </a:outerShdw>
                  </a:effectLst>
                </a:endParaRPr>
              </a:p>
            </p:txBody>
          </p:sp>
          <p:sp>
            <p:nvSpPr>
              <p:cNvPr id="23" name="CaixaDeTexto 22">
                <a:extLst>
                  <a:ext uri="{FF2B5EF4-FFF2-40B4-BE49-F238E27FC236}">
                    <a16:creationId xmlns:a16="http://schemas.microsoft.com/office/drawing/2014/main" id="{7034E3DE-A80A-4C00-9683-B3F98B1A81C9}"/>
                  </a:ext>
                </a:extLst>
              </p:cNvPr>
              <p:cNvSpPr txBox="1"/>
              <p:nvPr/>
            </p:nvSpPr>
            <p:spPr>
              <a:xfrm>
                <a:off x="8601669" y="4275708"/>
                <a:ext cx="1749694" cy="408623"/>
              </a:xfrm>
              <a:prstGeom prst="roundRect">
                <a:avLst/>
              </a:prstGeom>
              <a:ln w="3175">
                <a:solidFill>
                  <a:schemeClr val="tx1"/>
                </a:solidFill>
              </a:ln>
              <a:effectLst>
                <a:outerShdw blurRad="44450" dist="27940" dir="5400000" algn="ctr">
                  <a:srgbClr val="000000">
                    <a:alpha val="32000"/>
                  </a:srgb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a:ln w="0"/>
                    <a:solidFill>
                      <a:schemeClr val="tx1"/>
                    </a:solidFill>
                    <a:effectLst>
                      <a:outerShdw blurRad="38100" dist="19050" dir="2700000" algn="tl" rotWithShape="0">
                        <a:schemeClr val="dk1">
                          <a:alpha val="40000"/>
                        </a:schemeClr>
                      </a:outerShdw>
                    </a:effectLst>
                  </a:rPr>
                  <a:t>Function target</a:t>
                </a:r>
                <a:endParaRPr lang="pt-BR" dirty="0">
                  <a:ln w="0"/>
                  <a:solidFill>
                    <a:schemeClr val="tx1"/>
                  </a:solidFill>
                  <a:effectLst>
                    <a:outerShdw blurRad="38100" dist="19050" dir="2700000" algn="tl" rotWithShape="0">
                      <a:schemeClr val="dk1">
                        <a:alpha val="40000"/>
                      </a:schemeClr>
                    </a:outerShdw>
                  </a:effectLst>
                </a:endParaRPr>
              </a:p>
            </p:txBody>
          </p:sp>
          <p:sp>
            <p:nvSpPr>
              <p:cNvPr id="24" name="CaixaDeTexto 23">
                <a:extLst>
                  <a:ext uri="{FF2B5EF4-FFF2-40B4-BE49-F238E27FC236}">
                    <a16:creationId xmlns:a16="http://schemas.microsoft.com/office/drawing/2014/main" id="{72A99BEF-9B8D-460D-8865-D9FD25B26D66}"/>
                  </a:ext>
                </a:extLst>
              </p:cNvPr>
              <p:cNvSpPr txBox="1"/>
              <p:nvPr/>
            </p:nvSpPr>
            <p:spPr>
              <a:xfrm>
                <a:off x="8601668" y="4880554"/>
                <a:ext cx="1749693" cy="408623"/>
              </a:xfrm>
              <a:prstGeom prst="roundRect">
                <a:avLst/>
              </a:prstGeom>
              <a:ln w="3175">
                <a:solidFill>
                  <a:schemeClr val="tx1"/>
                </a:solidFill>
              </a:ln>
              <a:effectLst>
                <a:outerShdw blurRad="44450" dist="27940" dir="5400000" algn="ctr">
                  <a:srgbClr val="000000">
                    <a:alpha val="32000"/>
                  </a:srgb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a:ln w="0"/>
                    <a:solidFill>
                      <a:schemeClr val="tx1"/>
                    </a:solidFill>
                    <a:effectLst>
                      <a:outerShdw blurRad="38100" dist="19050" dir="2700000" algn="tl" rotWithShape="0">
                        <a:schemeClr val="dk1">
                          <a:alpha val="40000"/>
                        </a:schemeClr>
                      </a:outerShdw>
                    </a:effectLst>
                  </a:rPr>
                  <a:t>Train data</a:t>
                </a:r>
                <a:endParaRPr lang="pt-BR" dirty="0">
                  <a:ln w="0"/>
                  <a:solidFill>
                    <a:schemeClr val="tx1"/>
                  </a:solidFill>
                  <a:effectLst>
                    <a:outerShdw blurRad="38100" dist="19050" dir="2700000" algn="tl" rotWithShape="0">
                      <a:schemeClr val="dk1">
                        <a:alpha val="40000"/>
                      </a:schemeClr>
                    </a:outerShdw>
                  </a:effectLst>
                </a:endParaRPr>
              </a:p>
            </p:txBody>
          </p:sp>
          <p:sp>
            <p:nvSpPr>
              <p:cNvPr id="25" name="CaixaDeTexto 24">
                <a:extLst>
                  <a:ext uri="{FF2B5EF4-FFF2-40B4-BE49-F238E27FC236}">
                    <a16:creationId xmlns:a16="http://schemas.microsoft.com/office/drawing/2014/main" id="{66768A19-9DF4-417F-8077-CC792CAAD396}"/>
                  </a:ext>
                </a:extLst>
              </p:cNvPr>
              <p:cNvSpPr txBox="1"/>
              <p:nvPr/>
            </p:nvSpPr>
            <p:spPr>
              <a:xfrm>
                <a:off x="8601669" y="5457284"/>
                <a:ext cx="1749692" cy="408623"/>
              </a:xfrm>
              <a:prstGeom prst="roundRect">
                <a:avLst/>
              </a:prstGeom>
              <a:ln w="3175">
                <a:solidFill>
                  <a:schemeClr val="tx1"/>
                </a:solidFill>
              </a:ln>
              <a:effectLst>
                <a:outerShdw blurRad="44450" dist="27940" dir="5400000" algn="ctr">
                  <a:srgbClr val="000000">
                    <a:alpha val="32000"/>
                  </a:srgb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pt-BR" dirty="0">
                    <a:ln w="0"/>
                    <a:solidFill>
                      <a:schemeClr val="tx1"/>
                    </a:solidFill>
                    <a:effectLst>
                      <a:outerShdw blurRad="38100" dist="19050" dir="2700000" algn="tl" rotWithShape="0">
                        <a:schemeClr val="dk1">
                          <a:alpha val="40000"/>
                        </a:schemeClr>
                      </a:outerShdw>
                    </a:effectLst>
                  </a:rPr>
                  <a:t>Hypothesis</a:t>
                </a:r>
              </a:p>
            </p:txBody>
          </p:sp>
          <p:grpSp>
            <p:nvGrpSpPr>
              <p:cNvPr id="32" name="Agrupar 31">
                <a:extLst>
                  <a:ext uri="{FF2B5EF4-FFF2-40B4-BE49-F238E27FC236}">
                    <a16:creationId xmlns:a16="http://schemas.microsoft.com/office/drawing/2014/main" id="{8FCF5C30-703B-4933-A95E-0DAE26C6378A}"/>
                  </a:ext>
                </a:extLst>
              </p:cNvPr>
              <p:cNvGrpSpPr/>
              <p:nvPr/>
            </p:nvGrpSpPr>
            <p:grpSpPr>
              <a:xfrm>
                <a:off x="10459372" y="4485265"/>
                <a:ext cx="486796" cy="1196443"/>
                <a:chOff x="10459372" y="4485265"/>
                <a:chExt cx="486796" cy="1196443"/>
              </a:xfrm>
            </p:grpSpPr>
            <p:sp>
              <p:nvSpPr>
                <p:cNvPr id="27" name="Chave Esquerda 26">
                  <a:extLst>
                    <a:ext uri="{FF2B5EF4-FFF2-40B4-BE49-F238E27FC236}">
                      <a16:creationId xmlns:a16="http://schemas.microsoft.com/office/drawing/2014/main" id="{CBAD8723-8DF5-4157-9996-11B8322FE75B}"/>
                    </a:ext>
                  </a:extLst>
                </p:cNvPr>
                <p:cNvSpPr/>
                <p:nvPr/>
              </p:nvSpPr>
              <p:spPr>
                <a:xfrm rot="10800000">
                  <a:off x="10459374" y="4485265"/>
                  <a:ext cx="451282" cy="1196443"/>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cxnSp>
              <p:nvCxnSpPr>
                <p:cNvPr id="29" name="Conector de Seta Reta 28">
                  <a:extLst>
                    <a:ext uri="{FF2B5EF4-FFF2-40B4-BE49-F238E27FC236}">
                      <a16:creationId xmlns:a16="http://schemas.microsoft.com/office/drawing/2014/main" id="{8E940F89-08AE-4B68-BC38-22573E9E25D9}"/>
                    </a:ext>
                  </a:extLst>
                </p:cNvPr>
                <p:cNvCxnSpPr>
                  <a:cxnSpLocks/>
                </p:cNvCxnSpPr>
                <p:nvPr/>
              </p:nvCxnSpPr>
              <p:spPr>
                <a:xfrm>
                  <a:off x="10459372" y="5083486"/>
                  <a:ext cx="48679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35" name="Agrupar 34">
                <a:extLst>
                  <a:ext uri="{FF2B5EF4-FFF2-40B4-BE49-F238E27FC236}">
                    <a16:creationId xmlns:a16="http://schemas.microsoft.com/office/drawing/2014/main" id="{8E0EE1B6-CDC8-4D33-B7CD-A3104C90BBF6}"/>
                  </a:ext>
                </a:extLst>
              </p:cNvPr>
              <p:cNvGrpSpPr/>
              <p:nvPr/>
            </p:nvGrpSpPr>
            <p:grpSpPr>
              <a:xfrm>
                <a:off x="8300620" y="3240350"/>
                <a:ext cx="301047" cy="1844516"/>
                <a:chOff x="8300620" y="3240350"/>
                <a:chExt cx="301047" cy="1844516"/>
              </a:xfrm>
            </p:grpSpPr>
            <p:sp>
              <p:nvSpPr>
                <p:cNvPr id="26" name="Chave Esquerda 25">
                  <a:extLst>
                    <a:ext uri="{FF2B5EF4-FFF2-40B4-BE49-F238E27FC236}">
                      <a16:creationId xmlns:a16="http://schemas.microsoft.com/office/drawing/2014/main" id="{36B0DE16-4D65-459B-A71E-1BB0D0CEEB1B}"/>
                    </a:ext>
                  </a:extLst>
                </p:cNvPr>
                <p:cNvSpPr/>
                <p:nvPr/>
              </p:nvSpPr>
              <p:spPr>
                <a:xfrm>
                  <a:off x="8300621" y="3240350"/>
                  <a:ext cx="221942" cy="672284"/>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cxnSp>
              <p:nvCxnSpPr>
                <p:cNvPr id="34" name="Conector: Curvo 33">
                  <a:extLst>
                    <a:ext uri="{FF2B5EF4-FFF2-40B4-BE49-F238E27FC236}">
                      <a16:creationId xmlns:a16="http://schemas.microsoft.com/office/drawing/2014/main" id="{21E91C5E-3D07-4704-8C67-186AEF2BDE21}"/>
                    </a:ext>
                  </a:extLst>
                </p:cNvPr>
                <p:cNvCxnSpPr>
                  <a:stCxn id="26" idx="1"/>
                  <a:endCxn id="24" idx="1"/>
                </p:cNvCxnSpPr>
                <p:nvPr/>
              </p:nvCxnSpPr>
              <p:spPr>
                <a:xfrm rot="10800000" flipH="1" flipV="1">
                  <a:off x="8300620" y="3576492"/>
                  <a:ext cx="301047" cy="1508374"/>
                </a:xfrm>
                <a:prstGeom prst="curvedConnector3">
                  <a:avLst>
                    <a:gd name="adj1" fmla="val -75935"/>
                  </a:avLst>
                </a:prstGeom>
                <a:ln w="19050">
                  <a:tailEnd type="triangle"/>
                </a:ln>
              </p:spPr>
              <p:style>
                <a:lnRef idx="1">
                  <a:schemeClr val="accent1"/>
                </a:lnRef>
                <a:fillRef idx="0">
                  <a:schemeClr val="accent1"/>
                </a:fillRef>
                <a:effectRef idx="0">
                  <a:schemeClr val="accent1"/>
                </a:effectRef>
                <a:fontRef idx="minor">
                  <a:schemeClr val="tx1"/>
                </a:fontRef>
              </p:style>
            </p:cxnSp>
          </p:grpSp>
        </p:grpSp>
        <p:sp>
          <p:nvSpPr>
            <p:cNvPr id="37" name="CaixaDeTexto 36">
              <a:extLst>
                <a:ext uri="{FF2B5EF4-FFF2-40B4-BE49-F238E27FC236}">
                  <a16:creationId xmlns:a16="http://schemas.microsoft.com/office/drawing/2014/main" id="{F63B0F32-2C29-4EFA-883F-46D2EFE84C2E}"/>
                </a:ext>
              </a:extLst>
            </p:cNvPr>
            <p:cNvSpPr txBox="1"/>
            <p:nvPr/>
          </p:nvSpPr>
          <p:spPr>
            <a:xfrm>
              <a:off x="10406108" y="4909063"/>
              <a:ext cx="992820" cy="408623"/>
            </a:xfrm>
            <a:prstGeom prst="roundRect">
              <a:avLst/>
            </a:prstGeom>
            <a:ln w="3175">
              <a:solidFill>
                <a:schemeClr val="tx1"/>
              </a:solidFill>
            </a:ln>
            <a:effectLst>
              <a:outerShdw blurRad="44450" dist="27940" dir="5400000" algn="ctr">
                <a:srgbClr val="000000">
                  <a:alpha val="32000"/>
                </a:srgb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pt-BR" dirty="0">
                  <a:ln w="0"/>
                  <a:solidFill>
                    <a:schemeClr val="tx1"/>
                  </a:solidFill>
                  <a:effectLst>
                    <a:outerShdw blurRad="38100" dist="19050" dir="2700000" algn="tl" rotWithShape="0">
                      <a:schemeClr val="dk1">
                        <a:alpha val="40000"/>
                      </a:schemeClr>
                    </a:outerShdw>
                  </a:effectLst>
                </a:rPr>
                <a:t>Model</a:t>
              </a:r>
            </a:p>
          </p:txBody>
        </p:sp>
      </p:grpSp>
      <p:grpSp>
        <p:nvGrpSpPr>
          <p:cNvPr id="45" name="Agrupar 44">
            <a:extLst>
              <a:ext uri="{FF2B5EF4-FFF2-40B4-BE49-F238E27FC236}">
                <a16:creationId xmlns:a16="http://schemas.microsoft.com/office/drawing/2014/main" id="{39DBF9FE-B109-4897-965A-AFBD9C20A3C2}"/>
              </a:ext>
            </a:extLst>
          </p:cNvPr>
          <p:cNvGrpSpPr/>
          <p:nvPr/>
        </p:nvGrpSpPr>
        <p:grpSpPr>
          <a:xfrm>
            <a:off x="853899" y="1299667"/>
            <a:ext cx="6159213" cy="3308085"/>
            <a:chOff x="853899" y="1299667"/>
            <a:chExt cx="6159213" cy="3308085"/>
          </a:xfrm>
        </p:grpSpPr>
        <mc:AlternateContent xmlns:mc="http://schemas.openxmlformats.org/markup-compatibility/2006" xmlns:a14="http://schemas.microsoft.com/office/drawing/2010/main">
          <mc:Choice Requires="a14">
            <p:sp>
              <p:nvSpPr>
                <p:cNvPr id="3" name="Retângulo: Cantos Arredondados 2">
                  <a:extLst>
                    <a:ext uri="{FF2B5EF4-FFF2-40B4-BE49-F238E27FC236}">
                      <a16:creationId xmlns:a16="http://schemas.microsoft.com/office/drawing/2014/main" id="{A9C58D16-08DC-4D5B-A482-26B81AC29151}"/>
                    </a:ext>
                  </a:extLst>
                </p:cNvPr>
                <p:cNvSpPr/>
                <p:nvPr/>
              </p:nvSpPr>
              <p:spPr>
                <a:xfrm>
                  <a:off x="5129621" y="3218129"/>
                  <a:ext cx="1883491" cy="618691"/>
                </a:xfrm>
                <a:prstGeom prst="roundRect">
                  <a:avLst/>
                </a:prstGeom>
                <a:solidFill>
                  <a:schemeClr val="accent5">
                    <a:lumMod val="7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Final hypothesis</a:t>
                  </a:r>
                </a:p>
                <a:p>
                  <a:pPr algn="ctr"/>
                  <a:r>
                    <a:rPr lang="pt-BR" dirty="0"/>
                    <a:t>g </a:t>
                  </a:r>
                  <a14:m>
                    <m:oMath xmlns:m="http://schemas.openxmlformats.org/officeDocument/2006/math">
                      <m:r>
                        <a:rPr lang="pt-BR" i="1" smtClean="0">
                          <a:latin typeface="Cambria Math" panose="02040503050406030204" pitchFamily="18" charset="0"/>
                          <a:ea typeface="Cambria Math" panose="02040503050406030204" pitchFamily="18" charset="0"/>
                        </a:rPr>
                        <m:t>≈</m:t>
                      </m:r>
                    </m:oMath>
                  </a14:m>
                  <a:r>
                    <a:rPr lang="pt-BR" dirty="0"/>
                    <a:t> f </a:t>
                  </a:r>
                </a:p>
              </p:txBody>
            </p:sp>
          </mc:Choice>
          <mc:Fallback xmlns="">
            <p:sp>
              <p:nvSpPr>
                <p:cNvPr id="3" name="Retângulo: Cantos Arredondados 2">
                  <a:extLst>
                    <a:ext uri="{FF2B5EF4-FFF2-40B4-BE49-F238E27FC236}">
                      <a16:creationId xmlns:a16="http://schemas.microsoft.com/office/drawing/2014/main" id="{A9C58D16-08DC-4D5B-A482-26B81AC29151}"/>
                    </a:ext>
                  </a:extLst>
                </p:cNvPr>
                <p:cNvSpPr>
                  <a:spLocks noRot="1" noChangeAspect="1" noMove="1" noResize="1" noEditPoints="1" noAdjustHandles="1" noChangeArrowheads="1" noChangeShapeType="1" noTextEdit="1"/>
                </p:cNvSpPr>
                <p:nvPr/>
              </p:nvSpPr>
              <p:spPr>
                <a:xfrm>
                  <a:off x="5129621" y="3218129"/>
                  <a:ext cx="1883491" cy="618691"/>
                </a:xfrm>
                <a:prstGeom prst="roundRect">
                  <a:avLst/>
                </a:prstGeom>
                <a:blipFill>
                  <a:blip r:embed="rId2"/>
                  <a:stretch>
                    <a:fillRect t="-3738" b="-14019"/>
                  </a:stretch>
                </a:blipFill>
                <a:ln w="38100"/>
              </p:spPr>
              <p:txBody>
                <a:bodyPr/>
                <a:lstStyle/>
                <a:p>
                  <a:r>
                    <a:rPr lang="pt-BR">
                      <a:noFill/>
                    </a:rPr>
                    <a:t> </a:t>
                  </a:r>
                </a:p>
              </p:txBody>
            </p:sp>
          </mc:Fallback>
        </mc:AlternateContent>
        <p:sp>
          <p:nvSpPr>
            <p:cNvPr id="31" name="Retângulo: Cantos Arredondados 30">
              <a:extLst>
                <a:ext uri="{FF2B5EF4-FFF2-40B4-BE49-F238E27FC236}">
                  <a16:creationId xmlns:a16="http://schemas.microsoft.com/office/drawing/2014/main" id="{8066D7BD-1398-4D70-B541-0BDE2D16C337}"/>
                </a:ext>
              </a:extLst>
            </p:cNvPr>
            <p:cNvSpPr/>
            <p:nvPr/>
          </p:nvSpPr>
          <p:spPr>
            <a:xfrm>
              <a:off x="853899" y="1299667"/>
              <a:ext cx="2269724" cy="618691"/>
            </a:xfrm>
            <a:prstGeom prst="roundRect">
              <a:avLst/>
            </a:prstGeom>
            <a:solidFill>
              <a:schemeClr val="accent5">
                <a:lumMod val="7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Function target</a:t>
              </a:r>
            </a:p>
            <a:p>
              <a:pPr algn="ctr"/>
              <a:r>
                <a:rPr lang="pt-BR" dirty="0"/>
                <a:t>f: x </a:t>
              </a:r>
              <a:r>
                <a:rPr lang="en-US" dirty="0"/>
                <a:t>→ </a:t>
              </a:r>
              <a:r>
                <a:rPr lang="pt-BR" dirty="0"/>
                <a:t>y</a:t>
              </a:r>
            </a:p>
          </p:txBody>
        </p:sp>
        <mc:AlternateContent xmlns:mc="http://schemas.openxmlformats.org/markup-compatibility/2006" xmlns:a14="http://schemas.microsoft.com/office/drawing/2010/main">
          <mc:Choice Requires="a14">
            <p:sp>
              <p:nvSpPr>
                <p:cNvPr id="33" name="Retângulo: Cantos Arredondados 32">
                  <a:extLst>
                    <a:ext uri="{FF2B5EF4-FFF2-40B4-BE49-F238E27FC236}">
                      <a16:creationId xmlns:a16="http://schemas.microsoft.com/office/drawing/2014/main" id="{802715C0-CADB-4254-B06E-2CAE397D28D0}"/>
                    </a:ext>
                  </a:extLst>
                </p:cNvPr>
                <p:cNvSpPr/>
                <p:nvPr/>
              </p:nvSpPr>
              <p:spPr>
                <a:xfrm>
                  <a:off x="860248" y="2417473"/>
                  <a:ext cx="2269724" cy="618691"/>
                </a:xfrm>
                <a:prstGeom prst="roundRect">
                  <a:avLst/>
                </a:prstGeom>
                <a:solidFill>
                  <a:schemeClr val="accent5">
                    <a:lumMod val="7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Train data</a:t>
                  </a:r>
                </a:p>
                <a:p>
                  <a:pPr algn="ctr"/>
                  <a:r>
                    <a:rPr lang="pt-BR" dirty="0"/>
                    <a:t>(</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a14:m>
                  <a:r>
                    <a:rPr lang="pt-BR" dirty="0"/>
                    <a:t>, </a:t>
                  </a:r>
                  <a14:m>
                    <m:oMath xmlns:m="http://schemas.openxmlformats.org/officeDocument/2006/math">
                      <m:r>
                        <a:rPr lang="pt-BR" b="0" i="0" smtClean="0">
                          <a:latin typeface="Cambria Math" panose="02040503050406030204" pitchFamily="18" charset="0"/>
                        </a:rPr>
                        <m:t> </m:t>
                      </m:r>
                      <m:sSub>
                        <m:sSubPr>
                          <m:ctrlPr>
                            <a:rPr lang="pt-BR" i="1">
                              <a:latin typeface="Cambria Math" panose="02040503050406030204" pitchFamily="18" charset="0"/>
                            </a:rPr>
                          </m:ctrlPr>
                        </m:sSubPr>
                        <m:e>
                          <m:r>
                            <a:rPr lang="pt-BR" b="0" i="1" smtClean="0">
                              <a:latin typeface="Cambria Math" panose="02040503050406030204" pitchFamily="18" charset="0"/>
                            </a:rPr>
                            <m:t>𝑦</m:t>
                          </m:r>
                        </m:e>
                        <m:sub>
                          <m:r>
                            <a:rPr lang="pt-BR" i="1">
                              <a:latin typeface="Cambria Math" panose="02040503050406030204" pitchFamily="18" charset="0"/>
                            </a:rPr>
                            <m:t>1</m:t>
                          </m:r>
                        </m:sub>
                      </m:sSub>
                    </m:oMath>
                  </a14:m>
                  <a:r>
                    <a:rPr lang="pt-BR" dirty="0"/>
                    <a:t>), ...,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𝑛</m:t>
                          </m:r>
                        </m:sub>
                      </m:sSub>
                    </m:oMath>
                  </a14:m>
                  <a:r>
                    <a:rPr lang="pt-BR" dirty="0"/>
                    <a:t>, </a:t>
                  </a:r>
                  <a14:m>
                    <m:oMath xmlns:m="http://schemas.openxmlformats.org/officeDocument/2006/math">
                      <m:r>
                        <a:rPr lang="pt-BR">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b="0" i="1" smtClean="0">
                              <a:latin typeface="Cambria Math" panose="02040503050406030204" pitchFamily="18" charset="0"/>
                            </a:rPr>
                            <m:t>𝑛</m:t>
                          </m:r>
                        </m:sub>
                      </m:sSub>
                    </m:oMath>
                  </a14:m>
                  <a:r>
                    <a:rPr lang="pt-BR" dirty="0"/>
                    <a:t>) </a:t>
                  </a:r>
                </a:p>
              </p:txBody>
            </p:sp>
          </mc:Choice>
          <mc:Fallback xmlns="">
            <p:sp>
              <p:nvSpPr>
                <p:cNvPr id="33" name="Retângulo: Cantos Arredondados 32">
                  <a:extLst>
                    <a:ext uri="{FF2B5EF4-FFF2-40B4-BE49-F238E27FC236}">
                      <a16:creationId xmlns:a16="http://schemas.microsoft.com/office/drawing/2014/main" id="{802715C0-CADB-4254-B06E-2CAE397D28D0}"/>
                    </a:ext>
                  </a:extLst>
                </p:cNvPr>
                <p:cNvSpPr>
                  <a:spLocks noRot="1" noChangeAspect="1" noMove="1" noResize="1" noEditPoints="1" noAdjustHandles="1" noChangeArrowheads="1" noChangeShapeType="1" noTextEdit="1"/>
                </p:cNvSpPr>
                <p:nvPr/>
              </p:nvSpPr>
              <p:spPr>
                <a:xfrm>
                  <a:off x="860248" y="2417473"/>
                  <a:ext cx="2269724" cy="618691"/>
                </a:xfrm>
                <a:prstGeom prst="roundRect">
                  <a:avLst/>
                </a:prstGeom>
                <a:blipFill>
                  <a:blip r:embed="rId3"/>
                  <a:stretch>
                    <a:fillRect t="-4673" b="-14019"/>
                  </a:stretch>
                </a:blipFill>
                <a:ln w="38100"/>
              </p:spPr>
              <p:txBody>
                <a:bodyPr/>
                <a:lstStyle/>
                <a:p>
                  <a:r>
                    <a:rPr lang="pt-BR">
                      <a:noFill/>
                    </a:rPr>
                    <a:t> </a:t>
                  </a:r>
                </a:p>
              </p:txBody>
            </p:sp>
          </mc:Fallback>
        </mc:AlternateContent>
        <p:sp>
          <p:nvSpPr>
            <p:cNvPr id="39" name="Retângulo: Cantos Arredondados 38">
              <a:extLst>
                <a:ext uri="{FF2B5EF4-FFF2-40B4-BE49-F238E27FC236}">
                  <a16:creationId xmlns:a16="http://schemas.microsoft.com/office/drawing/2014/main" id="{F69FB6E8-F493-4953-B007-EE3C206F841D}"/>
                </a:ext>
              </a:extLst>
            </p:cNvPr>
            <p:cNvSpPr/>
            <p:nvPr/>
          </p:nvSpPr>
          <p:spPr>
            <a:xfrm>
              <a:off x="860248" y="3989061"/>
              <a:ext cx="2269724" cy="618691"/>
            </a:xfrm>
            <a:prstGeom prst="roundRect">
              <a:avLst/>
            </a:prstGeom>
            <a:solidFill>
              <a:schemeClr val="accent5">
                <a:lumMod val="7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Hypothesis </a:t>
              </a:r>
              <a:r>
                <a:rPr lang="pt-BR" dirty="0" err="1"/>
                <a:t>space</a:t>
              </a:r>
              <a:endParaRPr lang="pt-BR" dirty="0"/>
            </a:p>
          </p:txBody>
        </p:sp>
        <p:sp>
          <p:nvSpPr>
            <p:cNvPr id="4" name="Elipse 3">
              <a:extLst>
                <a:ext uri="{FF2B5EF4-FFF2-40B4-BE49-F238E27FC236}">
                  <a16:creationId xmlns:a16="http://schemas.microsoft.com/office/drawing/2014/main" id="{B2748EDB-6A61-4364-AD00-CB9F907F6183}"/>
                </a:ext>
              </a:extLst>
            </p:cNvPr>
            <p:cNvSpPr/>
            <p:nvPr/>
          </p:nvSpPr>
          <p:spPr>
            <a:xfrm>
              <a:off x="3273153" y="2789843"/>
              <a:ext cx="1571345" cy="1462038"/>
            </a:xfrm>
            <a:prstGeom prst="ellipse">
              <a:avLst/>
            </a:prstGeom>
            <a:solidFill>
              <a:schemeClr val="accent5">
                <a:lumMod val="7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Algorithm</a:t>
              </a:r>
            </a:p>
          </p:txBody>
        </p:sp>
        <p:cxnSp>
          <p:nvCxnSpPr>
            <p:cNvPr id="9" name="Conector: Curvo 8">
              <a:extLst>
                <a:ext uri="{FF2B5EF4-FFF2-40B4-BE49-F238E27FC236}">
                  <a16:creationId xmlns:a16="http://schemas.microsoft.com/office/drawing/2014/main" id="{C9D8916E-6869-4AEB-AD66-D3F9507DB704}"/>
                </a:ext>
              </a:extLst>
            </p:cNvPr>
            <p:cNvCxnSpPr>
              <a:stCxn id="31" idx="2"/>
              <a:endCxn id="33" idx="0"/>
            </p:cNvCxnSpPr>
            <p:nvPr/>
          </p:nvCxnSpPr>
          <p:spPr>
            <a:xfrm rot="16200000" flipH="1">
              <a:off x="1742378" y="2164740"/>
              <a:ext cx="499115" cy="6349"/>
            </a:xfrm>
            <a:prstGeom prst="curvedConnector3">
              <a:avLst/>
            </a:pr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Conector: Curvo 27">
              <a:extLst>
                <a:ext uri="{FF2B5EF4-FFF2-40B4-BE49-F238E27FC236}">
                  <a16:creationId xmlns:a16="http://schemas.microsoft.com/office/drawing/2014/main" id="{D8CEF15B-D68E-454A-ADD9-85BA19D9B217}"/>
                </a:ext>
              </a:extLst>
            </p:cNvPr>
            <p:cNvCxnSpPr>
              <a:stCxn id="33" idx="2"/>
              <a:endCxn id="4" idx="2"/>
            </p:cNvCxnSpPr>
            <p:nvPr/>
          </p:nvCxnSpPr>
          <p:spPr>
            <a:xfrm rot="16200000" flipH="1">
              <a:off x="2391782" y="2639491"/>
              <a:ext cx="484698" cy="1278043"/>
            </a:xfrm>
            <a:prstGeom prst="curvedConnector2">
              <a:avLst/>
            </a:pr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Conector: Curvo 39">
              <a:extLst>
                <a:ext uri="{FF2B5EF4-FFF2-40B4-BE49-F238E27FC236}">
                  <a16:creationId xmlns:a16="http://schemas.microsoft.com/office/drawing/2014/main" id="{775357CD-388E-45B6-A6B5-22515B7384BF}"/>
                </a:ext>
              </a:extLst>
            </p:cNvPr>
            <p:cNvCxnSpPr>
              <a:stCxn id="39" idx="0"/>
              <a:endCxn id="4" idx="2"/>
            </p:cNvCxnSpPr>
            <p:nvPr/>
          </p:nvCxnSpPr>
          <p:spPr>
            <a:xfrm rot="5400000" flipH="1" flipV="1">
              <a:off x="2400032" y="3115941"/>
              <a:ext cx="468199" cy="1278043"/>
            </a:xfrm>
            <a:prstGeom prst="curvedConnector2">
              <a:avLst/>
            </a:pr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Conector de Seta Reta 41">
              <a:extLst>
                <a:ext uri="{FF2B5EF4-FFF2-40B4-BE49-F238E27FC236}">
                  <a16:creationId xmlns:a16="http://schemas.microsoft.com/office/drawing/2014/main" id="{F4528790-4CC7-42F6-AAE7-CD500D63E563}"/>
                </a:ext>
              </a:extLst>
            </p:cNvPr>
            <p:cNvCxnSpPr>
              <a:stCxn id="4" idx="6"/>
              <a:endCxn id="3" idx="1"/>
            </p:cNvCxnSpPr>
            <p:nvPr/>
          </p:nvCxnSpPr>
          <p:spPr>
            <a:xfrm>
              <a:off x="4844498" y="3520862"/>
              <a:ext cx="285123" cy="6613"/>
            </a:xfrm>
            <a:prstGeom prst="straightConnector1">
              <a:avLst/>
            </a:pr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48" name="Agrupar 47">
            <a:extLst>
              <a:ext uri="{FF2B5EF4-FFF2-40B4-BE49-F238E27FC236}">
                <a16:creationId xmlns:a16="http://schemas.microsoft.com/office/drawing/2014/main" id="{906F81DD-1C34-42B8-B63C-07C6EEBC70E1}"/>
              </a:ext>
            </a:extLst>
          </p:cNvPr>
          <p:cNvGrpSpPr/>
          <p:nvPr/>
        </p:nvGrpSpPr>
        <p:grpSpPr>
          <a:xfrm>
            <a:off x="1" y="2747"/>
            <a:ext cx="12191999" cy="390617"/>
            <a:chOff x="1" y="2747"/>
            <a:chExt cx="12191999" cy="390617"/>
          </a:xfrm>
        </p:grpSpPr>
        <p:sp>
          <p:nvSpPr>
            <p:cNvPr id="49" name="Retângulo 48">
              <a:extLst>
                <a:ext uri="{FF2B5EF4-FFF2-40B4-BE49-F238E27FC236}">
                  <a16:creationId xmlns:a16="http://schemas.microsoft.com/office/drawing/2014/main" id="{8B8C4967-A51E-4129-9337-BE78E6C75506}"/>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a:t>
              </a:r>
            </a:p>
          </p:txBody>
        </p:sp>
        <p:sp>
          <p:nvSpPr>
            <p:cNvPr id="50" name="Retângulo 49">
              <a:extLst>
                <a:ext uri="{FF2B5EF4-FFF2-40B4-BE49-F238E27FC236}">
                  <a16:creationId xmlns:a16="http://schemas.microsoft.com/office/drawing/2014/main" id="{53B1EBA9-2E99-4B0D-98EF-F2266295F3E1}"/>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Learning process</a:t>
              </a:r>
            </a:p>
          </p:txBody>
        </p:sp>
      </p:grpSp>
    </p:spTree>
    <p:extLst>
      <p:ext uri="{BB962C8B-B14F-4D97-AF65-F5344CB8AC3E}">
        <p14:creationId xmlns:p14="http://schemas.microsoft.com/office/powerpoint/2010/main" val="18106731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25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25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m 12">
            <a:extLst>
              <a:ext uri="{FF2B5EF4-FFF2-40B4-BE49-F238E27FC236}">
                <a16:creationId xmlns:a16="http://schemas.microsoft.com/office/drawing/2014/main" id="{CA770ABA-6B94-49FE-9B82-07DC336CDF9B}"/>
              </a:ext>
            </a:extLst>
          </p:cNvPr>
          <p:cNvPicPr>
            <a:picLocks noChangeAspect="1"/>
          </p:cNvPicPr>
          <p:nvPr/>
        </p:nvPicPr>
        <p:blipFill rotWithShape="1">
          <a:blip r:embed="rId2"/>
          <a:srcRect t="40068" r="49084"/>
          <a:stretch/>
        </p:blipFill>
        <p:spPr>
          <a:xfrm>
            <a:off x="1551844" y="2867780"/>
            <a:ext cx="5216629" cy="3684233"/>
          </a:xfrm>
          <a:prstGeom prst="rect">
            <a:avLst/>
          </a:prstGeom>
        </p:spPr>
      </p:pic>
      <p:sp>
        <p:nvSpPr>
          <p:cNvPr id="3" name="Rectangle 1">
            <a:extLst>
              <a:ext uri="{FF2B5EF4-FFF2-40B4-BE49-F238E27FC236}">
                <a16:creationId xmlns:a16="http://schemas.microsoft.com/office/drawing/2014/main" id="{C22FF8E5-12B6-43C3-9516-4639A103B2E8}"/>
              </a:ext>
            </a:extLst>
          </p:cNvPr>
          <p:cNvSpPr>
            <a:spLocks noChangeArrowheads="1"/>
          </p:cNvSpPr>
          <p:nvPr/>
        </p:nvSpPr>
        <p:spPr bwMode="auto">
          <a:xfrm flipH="1">
            <a:off x="7115717" y="4071699"/>
            <a:ext cx="3524435" cy="1075946"/>
          </a:xfrm>
          <a:prstGeom prst="rect">
            <a:avLst/>
          </a:prstGeom>
          <a:noFill/>
          <a:ln>
            <a:noFill/>
          </a:ln>
          <a:effectLst/>
        </p:spPr>
        <p:txBody>
          <a:bodyPr vert="horz" wrap="square" lIns="0" tIns="-15870" rIns="0" bIns="-1587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pt-BR" b="0" i="0" u="none" strike="noStrike" cap="none" normalizeH="0" baseline="0" dirty="0">
                <a:ln>
                  <a:noFill/>
                </a:ln>
                <a:solidFill>
                  <a:srgbClr val="202124"/>
                </a:solidFill>
                <a:effectLst/>
              </a:rPr>
              <a:t>The rows being the samples and the columns being: Sepal length (cm), Sepal width (cm), Petal length (cm) and Petal width (cm).</a:t>
            </a:r>
            <a:endParaRPr kumimoji="0" lang="pt-PT" altLang="pt-BR" b="0" i="0" u="none" strike="noStrike" cap="none" normalizeH="0" baseline="0" dirty="0">
              <a:ln>
                <a:noFill/>
              </a:ln>
              <a:solidFill>
                <a:schemeClr val="tx1"/>
              </a:solidFill>
              <a:effectLst/>
            </a:endParaRPr>
          </a:p>
        </p:txBody>
      </p:sp>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Extracting</a:t>
            </a:r>
            <a:r>
              <a:rPr lang="pt-BR" dirty="0"/>
              <a:t> the </a:t>
            </a:r>
            <a:r>
              <a:rPr lang="pt-BR" dirty="0" err="1"/>
              <a:t>dataset</a:t>
            </a:r>
            <a:endParaRPr lang="pt-BR" dirty="0"/>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Iris Data Set Application</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Learning </a:t>
              </a:r>
              <a:r>
                <a:rPr lang="pt-BR" dirty="0" err="1"/>
                <a:t>process</a:t>
              </a:r>
              <a:endParaRPr lang="pt-BR" dirty="0"/>
            </a:p>
          </p:txBody>
        </p:sp>
      </p:grpSp>
      <p:pic>
        <p:nvPicPr>
          <p:cNvPr id="4" name="Imagem 3">
            <a:extLst>
              <a:ext uri="{FF2B5EF4-FFF2-40B4-BE49-F238E27FC236}">
                <a16:creationId xmlns:a16="http://schemas.microsoft.com/office/drawing/2014/main" id="{0D3CC7FF-F1E7-478E-A21B-A9C65027C952}"/>
              </a:ext>
            </a:extLst>
          </p:cNvPr>
          <p:cNvPicPr>
            <a:picLocks noChangeAspect="1"/>
          </p:cNvPicPr>
          <p:nvPr/>
        </p:nvPicPr>
        <p:blipFill rotWithShape="1">
          <a:blip r:embed="rId3"/>
          <a:srcRect t="6511" b="60435"/>
          <a:stretch/>
        </p:blipFill>
        <p:spPr>
          <a:xfrm>
            <a:off x="1551844" y="994299"/>
            <a:ext cx="9088308" cy="1802752"/>
          </a:xfrm>
          <a:prstGeom prst="rect">
            <a:avLst/>
          </a:prstGeom>
        </p:spPr>
      </p:pic>
    </p:spTree>
    <p:extLst>
      <p:ext uri="{BB962C8B-B14F-4D97-AF65-F5344CB8AC3E}">
        <p14:creationId xmlns:p14="http://schemas.microsoft.com/office/powerpoint/2010/main" val="127219856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96CB65EF-44AA-46B3-8BE4-D243CD041401}"/>
              </a:ext>
            </a:extLst>
          </p:cNvPr>
          <p:cNvSpPr/>
          <p:nvPr/>
        </p:nvSpPr>
        <p:spPr>
          <a:xfrm>
            <a:off x="3" y="393364"/>
            <a:ext cx="12191997" cy="39061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Predictive Model</a:t>
            </a:r>
          </a:p>
        </p:txBody>
      </p:sp>
      <p:grpSp>
        <p:nvGrpSpPr>
          <p:cNvPr id="5" name="Agrupar 4">
            <a:extLst>
              <a:ext uri="{FF2B5EF4-FFF2-40B4-BE49-F238E27FC236}">
                <a16:creationId xmlns:a16="http://schemas.microsoft.com/office/drawing/2014/main" id="{F91556C7-79BF-4583-8D8A-FC2F0E5C2672}"/>
              </a:ext>
            </a:extLst>
          </p:cNvPr>
          <p:cNvGrpSpPr/>
          <p:nvPr/>
        </p:nvGrpSpPr>
        <p:grpSpPr>
          <a:xfrm>
            <a:off x="1" y="2747"/>
            <a:ext cx="12191999" cy="390617"/>
            <a:chOff x="1" y="2747"/>
            <a:chExt cx="12191999" cy="390617"/>
          </a:xfrm>
        </p:grpSpPr>
        <p:sp>
          <p:nvSpPr>
            <p:cNvPr id="2" name="Retângulo 1">
              <a:extLst>
                <a:ext uri="{FF2B5EF4-FFF2-40B4-BE49-F238E27FC236}">
                  <a16:creationId xmlns:a16="http://schemas.microsoft.com/office/drawing/2014/main" id="{D8D3D714-E540-4CAC-9CE1-02BF6641732C}"/>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Iris Data Set Application</a:t>
              </a:r>
            </a:p>
          </p:txBody>
        </p:sp>
        <p:sp>
          <p:nvSpPr>
            <p:cNvPr id="11" name="Retângulo 10">
              <a:extLst>
                <a:ext uri="{FF2B5EF4-FFF2-40B4-BE49-F238E27FC236}">
                  <a16:creationId xmlns:a16="http://schemas.microsoft.com/office/drawing/2014/main" id="{2937C9A9-07A7-4815-B31F-18830C1E9921}"/>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Learning process</a:t>
              </a:r>
            </a:p>
          </p:txBody>
        </p:sp>
      </p:grpSp>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
        <p:nvSpPr>
          <p:cNvPr id="20" name="CaixaDeTexto 19">
            <a:extLst>
              <a:ext uri="{FF2B5EF4-FFF2-40B4-BE49-F238E27FC236}">
                <a16:creationId xmlns:a16="http://schemas.microsoft.com/office/drawing/2014/main" id="{8D69B0F7-572A-43FC-A01A-7C51563AD637}"/>
              </a:ext>
            </a:extLst>
          </p:cNvPr>
          <p:cNvSpPr txBox="1"/>
          <p:nvPr/>
        </p:nvSpPr>
        <p:spPr>
          <a:xfrm>
            <a:off x="1356116" y="1436449"/>
            <a:ext cx="1412922" cy="408623"/>
          </a:xfrm>
          <a:prstGeom prst="roundRect">
            <a:avLst/>
          </a:prstGeom>
          <a:ln w="3175">
            <a:solidFill>
              <a:schemeClr val="tx1"/>
            </a:solidFill>
          </a:ln>
          <a:effectLst>
            <a:outerShdw blurRad="44450" dist="27940" dir="5400000" algn="ctr">
              <a:srgbClr val="000000">
                <a:alpha val="32000"/>
              </a:srgb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a:ln w="0"/>
                <a:solidFill>
                  <a:schemeClr val="tx1"/>
                </a:solidFill>
                <a:effectLst>
                  <a:outerShdw blurRad="38100" dist="19050" dir="2700000" algn="tl" rotWithShape="0">
                    <a:schemeClr val="dk1">
                      <a:alpha val="40000"/>
                    </a:schemeClr>
                  </a:outerShdw>
                </a:effectLst>
              </a:rPr>
              <a:t>Input</a:t>
            </a:r>
            <a:endParaRPr lang="pt-BR" dirty="0">
              <a:ln w="0"/>
              <a:solidFill>
                <a:schemeClr val="tx1"/>
              </a:solidFill>
              <a:effectLst>
                <a:outerShdw blurRad="38100" dist="19050" dir="2700000" algn="tl" rotWithShape="0">
                  <a:schemeClr val="dk1">
                    <a:alpha val="40000"/>
                  </a:schemeClr>
                </a:outerShdw>
              </a:effectLst>
            </a:endParaRPr>
          </a:p>
        </p:txBody>
      </p:sp>
      <p:sp>
        <p:nvSpPr>
          <p:cNvPr id="21" name="CaixaDeTexto 20">
            <a:extLst>
              <a:ext uri="{FF2B5EF4-FFF2-40B4-BE49-F238E27FC236}">
                <a16:creationId xmlns:a16="http://schemas.microsoft.com/office/drawing/2014/main" id="{FD1DE4FF-8D02-4350-8D7C-02CB4E438B89}"/>
              </a:ext>
            </a:extLst>
          </p:cNvPr>
          <p:cNvSpPr txBox="1"/>
          <p:nvPr/>
        </p:nvSpPr>
        <p:spPr>
          <a:xfrm>
            <a:off x="1356116" y="2165639"/>
            <a:ext cx="1412922" cy="408623"/>
          </a:xfrm>
          <a:prstGeom prst="roundRect">
            <a:avLst/>
          </a:prstGeom>
          <a:ln w="3175">
            <a:solidFill>
              <a:schemeClr val="tx1"/>
            </a:solidFill>
          </a:ln>
          <a:effectLst>
            <a:outerShdw blurRad="44450" dist="27940" dir="5400000" algn="ctr">
              <a:srgbClr val="000000">
                <a:alpha val="32000"/>
              </a:srgb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a:ln w="0"/>
                <a:solidFill>
                  <a:schemeClr val="tx1"/>
                </a:solidFill>
                <a:effectLst>
                  <a:outerShdw blurRad="38100" dist="19050" dir="2700000" algn="tl" rotWithShape="0">
                    <a:schemeClr val="dk1">
                      <a:alpha val="40000"/>
                    </a:schemeClr>
                  </a:outerShdw>
                </a:effectLst>
              </a:rPr>
              <a:t>Output</a:t>
            </a:r>
            <a:endParaRPr lang="pt-BR" dirty="0">
              <a:ln w="0"/>
              <a:solidFill>
                <a:schemeClr val="tx1"/>
              </a:solidFill>
              <a:effectLst>
                <a:outerShdw blurRad="38100" dist="19050" dir="2700000" algn="tl" rotWithShape="0">
                  <a:schemeClr val="dk1">
                    <a:alpha val="40000"/>
                  </a:schemeClr>
                </a:outerShdw>
              </a:effectLst>
            </a:endParaRPr>
          </a:p>
        </p:txBody>
      </p:sp>
      <p:sp>
        <p:nvSpPr>
          <p:cNvPr id="22" name="CaixaDeTexto 21">
            <a:extLst>
              <a:ext uri="{FF2B5EF4-FFF2-40B4-BE49-F238E27FC236}">
                <a16:creationId xmlns:a16="http://schemas.microsoft.com/office/drawing/2014/main" id="{3FF7B87D-4C00-4B33-B6B5-9358D19FE123}"/>
              </a:ext>
            </a:extLst>
          </p:cNvPr>
          <p:cNvSpPr txBox="1"/>
          <p:nvPr/>
        </p:nvSpPr>
        <p:spPr>
          <a:xfrm>
            <a:off x="1356116" y="2888826"/>
            <a:ext cx="1412922" cy="715089"/>
          </a:xfrm>
          <a:prstGeom prst="roundRect">
            <a:avLst/>
          </a:prstGeom>
          <a:ln w="3175">
            <a:solidFill>
              <a:schemeClr val="tx1"/>
            </a:solidFill>
          </a:ln>
          <a:effectLst>
            <a:outerShdw blurRad="44450" dist="27940" dir="5400000" algn="ctr">
              <a:srgbClr val="000000">
                <a:alpha val="32000"/>
              </a:srgb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a:ln w="0"/>
                <a:solidFill>
                  <a:schemeClr val="tx1"/>
                </a:solidFill>
                <a:effectLst>
                  <a:outerShdw blurRad="38100" dist="19050" dir="2700000" algn="tl" rotWithShape="0">
                    <a:schemeClr val="dk1">
                      <a:alpha val="40000"/>
                    </a:schemeClr>
                  </a:outerShdw>
                </a:effectLst>
              </a:rPr>
              <a:t>Function Target</a:t>
            </a:r>
            <a:endParaRPr lang="pt-BR" dirty="0">
              <a:ln w="0"/>
              <a:solidFill>
                <a:schemeClr val="tx1"/>
              </a:solidFill>
              <a:effectLst>
                <a:outerShdw blurRad="38100" dist="19050" dir="2700000" algn="tl" rotWithShape="0">
                  <a:schemeClr val="dk1">
                    <a:alpha val="40000"/>
                  </a:schemeClr>
                </a:outerShdw>
              </a:effectLst>
            </a:endParaRPr>
          </a:p>
        </p:txBody>
      </p:sp>
      <p:sp>
        <p:nvSpPr>
          <p:cNvPr id="23" name="CaixaDeTexto 22">
            <a:extLst>
              <a:ext uri="{FF2B5EF4-FFF2-40B4-BE49-F238E27FC236}">
                <a16:creationId xmlns:a16="http://schemas.microsoft.com/office/drawing/2014/main" id="{A4D5EF43-1823-432F-B38B-044090F61135}"/>
              </a:ext>
            </a:extLst>
          </p:cNvPr>
          <p:cNvSpPr txBox="1"/>
          <p:nvPr/>
        </p:nvSpPr>
        <p:spPr>
          <a:xfrm>
            <a:off x="1356116" y="3889341"/>
            <a:ext cx="1412922" cy="408623"/>
          </a:xfrm>
          <a:prstGeom prst="roundRect">
            <a:avLst/>
          </a:prstGeom>
          <a:ln w="3175">
            <a:solidFill>
              <a:schemeClr val="tx1"/>
            </a:solidFill>
          </a:ln>
          <a:effectLst>
            <a:outerShdw blurRad="44450" dist="27940" dir="5400000" algn="ctr">
              <a:srgbClr val="000000">
                <a:alpha val="32000"/>
              </a:srgb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a:ln w="0"/>
                <a:solidFill>
                  <a:schemeClr val="tx1"/>
                </a:solidFill>
                <a:effectLst>
                  <a:outerShdw blurRad="38100" dist="19050" dir="2700000" algn="tl" rotWithShape="0">
                    <a:schemeClr val="dk1">
                      <a:alpha val="40000"/>
                    </a:schemeClr>
                  </a:outerShdw>
                </a:effectLst>
              </a:rPr>
              <a:t>Train Data</a:t>
            </a:r>
            <a:endParaRPr lang="pt-BR" dirty="0">
              <a:ln w="0"/>
              <a:solidFill>
                <a:schemeClr val="tx1"/>
              </a:solidFill>
              <a:effectLst>
                <a:outerShdw blurRad="38100" dist="19050" dir="2700000" algn="tl" rotWithShape="0">
                  <a:schemeClr val="dk1">
                    <a:alpha val="40000"/>
                  </a:schemeClr>
                </a:outerShdw>
              </a:effectLst>
            </a:endParaRPr>
          </a:p>
        </p:txBody>
      </p:sp>
      <p:sp>
        <p:nvSpPr>
          <p:cNvPr id="24" name="CaixaDeTexto 23">
            <a:extLst>
              <a:ext uri="{FF2B5EF4-FFF2-40B4-BE49-F238E27FC236}">
                <a16:creationId xmlns:a16="http://schemas.microsoft.com/office/drawing/2014/main" id="{B709FBA0-739C-4E0E-A4ED-98774FD6BA64}"/>
              </a:ext>
            </a:extLst>
          </p:cNvPr>
          <p:cNvSpPr txBox="1"/>
          <p:nvPr/>
        </p:nvSpPr>
        <p:spPr>
          <a:xfrm>
            <a:off x="1356116" y="5232959"/>
            <a:ext cx="1412922" cy="408623"/>
          </a:xfrm>
          <a:prstGeom prst="roundRect">
            <a:avLst/>
          </a:prstGeom>
          <a:ln w="3175">
            <a:solidFill>
              <a:schemeClr val="tx1"/>
            </a:solidFill>
          </a:ln>
          <a:effectLst>
            <a:outerShdw blurRad="44450" dist="27940" dir="5400000" algn="ctr">
              <a:srgbClr val="000000">
                <a:alpha val="32000"/>
              </a:srgb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a:ln w="0"/>
                <a:solidFill>
                  <a:schemeClr val="tx1"/>
                </a:solidFill>
                <a:effectLst>
                  <a:outerShdw blurRad="38100" dist="19050" dir="2700000" algn="tl" rotWithShape="0">
                    <a:schemeClr val="dk1">
                      <a:alpha val="40000"/>
                    </a:schemeClr>
                  </a:outerShdw>
                </a:effectLst>
              </a:rPr>
              <a:t>Hypothesis</a:t>
            </a:r>
            <a:endParaRPr lang="pt-BR" dirty="0">
              <a:ln w="0"/>
              <a:solidFill>
                <a:schemeClr val="tx1"/>
              </a:solidFill>
              <a:effectLst>
                <a:outerShdw blurRad="38100" dist="19050" dir="2700000" algn="tl" rotWithShape="0">
                  <a:schemeClr val="dk1">
                    <a:alpha val="40000"/>
                  </a:schemeClr>
                </a:outerShdw>
              </a:effectLst>
            </a:endParaRPr>
          </a:p>
        </p:txBody>
      </p:sp>
      <p:sp>
        <p:nvSpPr>
          <p:cNvPr id="25" name="CaixaDeTexto 24">
            <a:extLst>
              <a:ext uri="{FF2B5EF4-FFF2-40B4-BE49-F238E27FC236}">
                <a16:creationId xmlns:a16="http://schemas.microsoft.com/office/drawing/2014/main" id="{D7BCC606-1D7B-44E4-8808-AD93D42D147C}"/>
              </a:ext>
            </a:extLst>
          </p:cNvPr>
          <p:cNvSpPr txBox="1"/>
          <p:nvPr/>
        </p:nvSpPr>
        <p:spPr>
          <a:xfrm>
            <a:off x="2858345" y="1374523"/>
            <a:ext cx="284052" cy="523220"/>
          </a:xfrm>
          <a:prstGeom prst="rect">
            <a:avLst/>
          </a:prstGeom>
          <a:noFill/>
        </p:spPr>
        <p:txBody>
          <a:bodyPr wrap="square" rtlCol="0">
            <a:spAutoFit/>
          </a:bodyPr>
          <a:lstStyle/>
          <a:p>
            <a:r>
              <a:rPr lang="en-US" sz="2400" dirty="0"/>
              <a:t>x</a:t>
            </a:r>
            <a:r>
              <a:rPr lang="en-US" sz="2800" dirty="0"/>
              <a:t> </a:t>
            </a:r>
            <a:endParaRPr lang="pt-BR" sz="2800" dirty="0"/>
          </a:p>
        </p:txBody>
      </p:sp>
      <p:sp>
        <p:nvSpPr>
          <p:cNvPr id="26" name="CaixaDeTexto 25">
            <a:extLst>
              <a:ext uri="{FF2B5EF4-FFF2-40B4-BE49-F238E27FC236}">
                <a16:creationId xmlns:a16="http://schemas.microsoft.com/office/drawing/2014/main" id="{E5D1A607-6983-4730-982C-917BCA25C726}"/>
              </a:ext>
            </a:extLst>
          </p:cNvPr>
          <p:cNvSpPr txBox="1"/>
          <p:nvPr/>
        </p:nvSpPr>
        <p:spPr>
          <a:xfrm>
            <a:off x="2858345" y="2108340"/>
            <a:ext cx="284052" cy="461665"/>
          </a:xfrm>
          <a:prstGeom prst="rect">
            <a:avLst/>
          </a:prstGeom>
          <a:noFill/>
        </p:spPr>
        <p:txBody>
          <a:bodyPr wrap="square" rtlCol="0">
            <a:spAutoFit/>
          </a:bodyPr>
          <a:lstStyle/>
          <a:p>
            <a:r>
              <a:rPr lang="en-US" sz="2400" dirty="0"/>
              <a:t>y</a:t>
            </a:r>
            <a:endParaRPr lang="pt-BR" sz="2400" dirty="0"/>
          </a:p>
        </p:txBody>
      </p:sp>
      <p:sp>
        <p:nvSpPr>
          <p:cNvPr id="27" name="CaixaDeTexto 26">
            <a:extLst>
              <a:ext uri="{FF2B5EF4-FFF2-40B4-BE49-F238E27FC236}">
                <a16:creationId xmlns:a16="http://schemas.microsoft.com/office/drawing/2014/main" id="{05C193E7-888A-4CB6-ACED-44F97A3711D5}"/>
              </a:ext>
            </a:extLst>
          </p:cNvPr>
          <p:cNvSpPr txBox="1"/>
          <p:nvPr/>
        </p:nvSpPr>
        <p:spPr>
          <a:xfrm>
            <a:off x="2858345" y="2831527"/>
            <a:ext cx="1295401" cy="461665"/>
          </a:xfrm>
          <a:prstGeom prst="rect">
            <a:avLst/>
          </a:prstGeom>
          <a:noFill/>
        </p:spPr>
        <p:txBody>
          <a:bodyPr wrap="square" rtlCol="0">
            <a:spAutoFit/>
          </a:bodyPr>
          <a:lstStyle/>
          <a:p>
            <a:r>
              <a:rPr lang="en-US" sz="2400" dirty="0"/>
              <a:t>F = x→ y</a:t>
            </a:r>
            <a:endParaRPr lang="pt-BR" sz="2400" dirty="0"/>
          </a:p>
        </p:txBody>
      </p:sp>
      <p:sp>
        <p:nvSpPr>
          <p:cNvPr id="28" name="CaixaDeTexto 27">
            <a:extLst>
              <a:ext uri="{FF2B5EF4-FFF2-40B4-BE49-F238E27FC236}">
                <a16:creationId xmlns:a16="http://schemas.microsoft.com/office/drawing/2014/main" id="{0AB80E33-3CD2-45BA-B59B-D2B1A2CA51F6}"/>
              </a:ext>
            </a:extLst>
          </p:cNvPr>
          <p:cNvSpPr txBox="1"/>
          <p:nvPr/>
        </p:nvSpPr>
        <p:spPr>
          <a:xfrm>
            <a:off x="2858345" y="5175660"/>
            <a:ext cx="1295401" cy="461665"/>
          </a:xfrm>
          <a:prstGeom prst="rect">
            <a:avLst/>
          </a:prstGeom>
          <a:noFill/>
        </p:spPr>
        <p:txBody>
          <a:bodyPr wrap="square" rtlCol="0">
            <a:spAutoFit/>
          </a:bodyPr>
          <a:lstStyle/>
          <a:p>
            <a:r>
              <a:rPr lang="en-US" sz="2400" dirty="0"/>
              <a:t>G = x→ y</a:t>
            </a:r>
            <a:endParaRPr lang="pt-BR" sz="2400" dirty="0"/>
          </a:p>
        </p:txBody>
      </p:sp>
      <p:sp>
        <p:nvSpPr>
          <p:cNvPr id="29" name="CaixaDeTexto 28">
            <a:extLst>
              <a:ext uri="{FF2B5EF4-FFF2-40B4-BE49-F238E27FC236}">
                <a16:creationId xmlns:a16="http://schemas.microsoft.com/office/drawing/2014/main" id="{3FE4EA74-66AF-494B-B2E2-FDD2E0DB3B2C}"/>
              </a:ext>
            </a:extLst>
          </p:cNvPr>
          <p:cNvSpPr txBox="1"/>
          <p:nvPr/>
        </p:nvSpPr>
        <p:spPr>
          <a:xfrm>
            <a:off x="4153746" y="5247927"/>
            <a:ext cx="4217437" cy="369332"/>
          </a:xfrm>
          <a:prstGeom prst="rect">
            <a:avLst/>
          </a:prstGeom>
          <a:noFill/>
        </p:spPr>
        <p:txBody>
          <a:bodyPr wrap="none" rtlCol="0">
            <a:spAutoFit/>
          </a:bodyPr>
          <a:lstStyle/>
          <a:p>
            <a:r>
              <a:rPr lang="en-US" dirty="0"/>
              <a:t>Function to be discovered by the algorithm</a:t>
            </a:r>
          </a:p>
        </p:txBody>
      </p:sp>
      <p:sp>
        <p:nvSpPr>
          <p:cNvPr id="3" name="CaixaDeTexto 2">
            <a:extLst>
              <a:ext uri="{FF2B5EF4-FFF2-40B4-BE49-F238E27FC236}">
                <a16:creationId xmlns:a16="http://schemas.microsoft.com/office/drawing/2014/main" id="{68657F85-0203-4BB3-8185-5213075B7D64}"/>
              </a:ext>
            </a:extLst>
          </p:cNvPr>
          <p:cNvSpPr txBox="1"/>
          <p:nvPr/>
        </p:nvSpPr>
        <p:spPr>
          <a:xfrm>
            <a:off x="3231704" y="1474041"/>
            <a:ext cx="4174671" cy="369332"/>
          </a:xfrm>
          <a:prstGeom prst="rect">
            <a:avLst/>
          </a:prstGeom>
          <a:noFill/>
        </p:spPr>
        <p:txBody>
          <a:bodyPr wrap="square" rtlCol="0">
            <a:spAutoFit/>
          </a:bodyPr>
          <a:lstStyle/>
          <a:p>
            <a:r>
              <a:rPr lang="en-US" dirty="0"/>
              <a:t>Length and width data of petals and sepals</a:t>
            </a:r>
            <a:endParaRPr lang="pt-BR" dirty="0"/>
          </a:p>
        </p:txBody>
      </p:sp>
      <p:sp>
        <p:nvSpPr>
          <p:cNvPr id="30" name="CaixaDeTexto 29">
            <a:extLst>
              <a:ext uri="{FF2B5EF4-FFF2-40B4-BE49-F238E27FC236}">
                <a16:creationId xmlns:a16="http://schemas.microsoft.com/office/drawing/2014/main" id="{9CE0233E-2AD5-4E15-B5F6-B79F5586BC8E}"/>
              </a:ext>
            </a:extLst>
          </p:cNvPr>
          <p:cNvSpPr txBox="1"/>
          <p:nvPr/>
        </p:nvSpPr>
        <p:spPr>
          <a:xfrm>
            <a:off x="3231704" y="2186957"/>
            <a:ext cx="4984636" cy="369332"/>
          </a:xfrm>
          <a:prstGeom prst="rect">
            <a:avLst/>
          </a:prstGeom>
          <a:noFill/>
        </p:spPr>
        <p:txBody>
          <a:bodyPr wrap="square" rtlCol="0">
            <a:spAutoFit/>
          </a:bodyPr>
          <a:lstStyle/>
          <a:p>
            <a:r>
              <a:rPr lang="pt-BR" dirty="0"/>
              <a:t>Decision→ Iris-setosa, Iris-virginica or Iris-versicolor</a:t>
            </a:r>
          </a:p>
        </p:txBody>
      </p:sp>
      <p:sp>
        <p:nvSpPr>
          <p:cNvPr id="4" name="CaixaDeTexto 3">
            <a:extLst>
              <a:ext uri="{FF2B5EF4-FFF2-40B4-BE49-F238E27FC236}">
                <a16:creationId xmlns:a16="http://schemas.microsoft.com/office/drawing/2014/main" id="{1F8FE1B2-64B5-4AE6-B5CB-DEFD2B0E36D0}"/>
              </a:ext>
            </a:extLst>
          </p:cNvPr>
          <p:cNvSpPr txBox="1"/>
          <p:nvPr/>
        </p:nvSpPr>
        <p:spPr>
          <a:xfrm>
            <a:off x="4243053" y="2828790"/>
            <a:ext cx="4795284" cy="646331"/>
          </a:xfrm>
          <a:prstGeom prst="rect">
            <a:avLst/>
          </a:prstGeom>
          <a:noFill/>
        </p:spPr>
        <p:txBody>
          <a:bodyPr wrap="square" rtlCol="0">
            <a:spAutoFit/>
          </a:bodyPr>
          <a:lstStyle/>
          <a:p>
            <a:r>
              <a:rPr lang="pt-BR" dirty="0"/>
              <a:t>{Species profiles}</a:t>
            </a:r>
          </a:p>
          <a:p>
            <a:r>
              <a:rPr lang="pt-BR" dirty="0"/>
              <a:t>{Unknown mathematical function}</a:t>
            </a:r>
          </a:p>
        </p:txBody>
      </p:sp>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74FAB139-CBAE-451C-BCF6-F397046BC344}"/>
                  </a:ext>
                </a:extLst>
              </p:cNvPr>
              <p:cNvSpPr txBox="1"/>
              <p:nvPr/>
            </p:nvSpPr>
            <p:spPr>
              <a:xfrm>
                <a:off x="6028948" y="3813985"/>
                <a:ext cx="6018778" cy="967957"/>
              </a:xfrm>
              <a:prstGeom prst="rect">
                <a:avLst/>
              </a:prstGeom>
              <a:noFill/>
            </p:spPr>
            <p:txBody>
              <a:bodyPr wrap="square" rtlCol="0">
                <a:spAutoFit/>
              </a:bodyPr>
              <a:lstStyle/>
              <a:p>
                <a:r>
                  <a:rPr lang="pt-BR" dirty="0"/>
                  <a:t>Where: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𝑋</m:t>
                        </m:r>
                      </m:e>
                      <m:sub>
                        <m:r>
                          <a:rPr lang="pt-BR" b="0" i="1" smtClean="0">
                            <a:latin typeface="Cambria Math" panose="02040503050406030204" pitchFamily="18" charset="0"/>
                          </a:rPr>
                          <m:t>𝑖𝑗</m:t>
                        </m:r>
                      </m:sub>
                    </m:sSub>
                    <m:r>
                      <a:rPr lang="pt-BR" b="0" i="1" smtClean="0">
                        <a:latin typeface="Cambria Math" panose="02040503050406030204" pitchFamily="18" charset="0"/>
                      </a:rPr>
                      <m:t> </m:t>
                    </m:r>
                  </m:oMath>
                </a14:m>
                <a:r>
                  <a:rPr lang="pt-BR" dirty="0"/>
                  <a:t>= Width and Length data of Petals and Sepals</a:t>
                </a:r>
              </a:p>
              <a:p>
                <a:r>
                  <a:rPr lang="pt-BR" dirty="0"/>
                  <a:t>Where: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𝑌</m:t>
                        </m:r>
                      </m:e>
                      <m:sub>
                        <m:r>
                          <a:rPr lang="pt-BR" b="0" i="1" smtClean="0">
                            <a:latin typeface="Cambria Math" panose="02040503050406030204" pitchFamily="18" charset="0"/>
                          </a:rPr>
                          <m:t>𝑖</m:t>
                        </m:r>
                      </m:sub>
                    </m:sSub>
                    <m:r>
                      <a:rPr lang="pt-BR" b="0" i="1" smtClean="0">
                        <a:latin typeface="Cambria Math" panose="02040503050406030204" pitchFamily="18" charset="0"/>
                      </a:rPr>
                      <m:t> </m:t>
                    </m:r>
                  </m:oMath>
                </a14:m>
                <a:r>
                  <a:rPr lang="pt-BR" dirty="0"/>
                  <a:t>= Specie related 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𝑋</m:t>
                        </m:r>
                      </m:e>
                      <m:sub>
                        <m:r>
                          <a:rPr lang="pt-BR" i="1">
                            <a:latin typeface="Cambria Math" panose="02040503050406030204" pitchFamily="18" charset="0"/>
                          </a:rPr>
                          <m:t>𝑖𝑗</m:t>
                        </m:r>
                      </m:sub>
                    </m:sSub>
                  </m:oMath>
                </a14:m>
                <a:r>
                  <a:rPr lang="pt-BR" dirty="0"/>
                  <a:t> values</a:t>
                </a:r>
              </a:p>
              <a:p>
                <a:endParaRPr lang="pt-BR" dirty="0"/>
              </a:p>
            </p:txBody>
          </p:sp>
        </mc:Choice>
        <mc:Fallback xmlns="">
          <p:sp>
            <p:nvSpPr>
              <p:cNvPr id="7" name="CaixaDeTexto 6">
                <a:extLst>
                  <a:ext uri="{FF2B5EF4-FFF2-40B4-BE49-F238E27FC236}">
                    <a16:creationId xmlns:a16="http://schemas.microsoft.com/office/drawing/2014/main" id="{74FAB139-CBAE-451C-BCF6-F397046BC344}"/>
                  </a:ext>
                </a:extLst>
              </p:cNvPr>
              <p:cNvSpPr txBox="1">
                <a:spLocks noRot="1" noChangeAspect="1" noMove="1" noResize="1" noEditPoints="1" noAdjustHandles="1" noChangeArrowheads="1" noChangeShapeType="1" noTextEdit="1"/>
              </p:cNvSpPr>
              <p:nvPr/>
            </p:nvSpPr>
            <p:spPr>
              <a:xfrm>
                <a:off x="6028948" y="3813985"/>
                <a:ext cx="6018778" cy="967957"/>
              </a:xfrm>
              <a:prstGeom prst="rect">
                <a:avLst/>
              </a:prstGeom>
              <a:blipFill>
                <a:blip r:embed="rId2"/>
                <a:stretch>
                  <a:fillRect l="-811" t="-316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AF802D58-9A9A-4B16-9162-E3568D336FBB}"/>
                  </a:ext>
                </a:extLst>
              </p:cNvPr>
              <p:cNvSpPr txBox="1"/>
              <p:nvPr/>
            </p:nvSpPr>
            <p:spPr>
              <a:xfrm>
                <a:off x="3068825" y="3714387"/>
                <a:ext cx="2032992" cy="8803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m>
                            <m:mPr>
                              <m:mcs>
                                <m:mc>
                                  <m:mcPr>
                                    <m:count m:val="3"/>
                                    <m:mcJc m:val="center"/>
                                  </m:mcPr>
                                </m:mc>
                              </m:mcs>
                              <m:ctrlPr>
                                <a:rPr lang="pt-BR" i="1" smtClean="0">
                                  <a:latin typeface="Cambria Math" panose="02040503050406030204" pitchFamily="18" charset="0"/>
                                </a:rPr>
                              </m:ctrlPr>
                            </m:mPr>
                            <m:mr>
                              <m:e>
                                <m:sSub>
                                  <m:sSubPr>
                                    <m:ctrlPr>
                                      <a:rPr lang="pt-BR" i="1" smtClean="0">
                                        <a:latin typeface="Cambria Math" panose="02040503050406030204" pitchFamily="18" charset="0"/>
                                      </a:rPr>
                                    </m:ctrlPr>
                                  </m:sSubPr>
                                  <m:e>
                                    <m:r>
                                      <a:rPr lang="pt-BR" b="0" i="1" smtClean="0">
                                        <a:latin typeface="Cambria Math" panose="02040503050406030204" pitchFamily="18" charset="0"/>
                                      </a:rPr>
                                      <m:t>𝑋</m:t>
                                    </m:r>
                                  </m:e>
                                  <m:sub>
                                    <m:r>
                                      <a:rPr lang="pt-BR" b="0" i="1" smtClean="0">
                                        <a:latin typeface="Cambria Math" panose="02040503050406030204" pitchFamily="18" charset="0"/>
                                      </a:rPr>
                                      <m:t>00</m:t>
                                    </m:r>
                                  </m:sub>
                                </m:sSub>
                              </m:e>
                              <m:e>
                                <m:r>
                                  <a:rPr lang="pt-BR" i="1" smtClean="0">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𝑋</m:t>
                                    </m:r>
                                  </m:e>
                                  <m:sub>
                                    <m:r>
                                      <a:rPr lang="pt-BR" b="0" i="1" smtClean="0">
                                        <a:latin typeface="Cambria Math" panose="02040503050406030204" pitchFamily="18" charset="0"/>
                                      </a:rPr>
                                      <m:t>03</m:t>
                                    </m:r>
                                  </m:sub>
                                </m:sSub>
                              </m:e>
                            </m:mr>
                            <m:mr>
                              <m:e>
                                <m:r>
                                  <a:rPr lang="pt-BR" i="1" smtClean="0">
                                    <a:latin typeface="Cambria Math" panose="02040503050406030204" pitchFamily="18" charset="0"/>
                                  </a:rPr>
                                  <m:t>⋮</m:t>
                                </m:r>
                              </m:e>
                              <m:e>
                                <m:r>
                                  <a:rPr lang="pt-BR" i="1" smtClean="0">
                                    <a:latin typeface="Cambria Math" panose="02040503050406030204" pitchFamily="18" charset="0"/>
                                  </a:rPr>
                                  <m:t>⋱</m:t>
                                </m:r>
                              </m:e>
                              <m:e>
                                <m:r>
                                  <a:rPr lang="pt-BR" i="1" smtClean="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𝑋</m:t>
                                    </m:r>
                                  </m:e>
                                  <m:sub>
                                    <m:r>
                                      <a:rPr lang="pt-BR" b="0" i="1" smtClean="0">
                                        <a:latin typeface="Cambria Math" panose="02040503050406030204" pitchFamily="18" charset="0"/>
                                      </a:rPr>
                                      <m:t>149 0</m:t>
                                    </m:r>
                                  </m:sub>
                                </m:sSub>
                              </m:e>
                              <m:e>
                                <m:r>
                                  <a:rPr lang="pt-BR" i="1" smtClean="0">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𝑋</m:t>
                                    </m:r>
                                  </m:e>
                                  <m:sub>
                                    <m:r>
                                      <a:rPr lang="pt-BR" i="1">
                                        <a:latin typeface="Cambria Math" panose="02040503050406030204" pitchFamily="18" charset="0"/>
                                      </a:rPr>
                                      <m:t>1</m:t>
                                    </m:r>
                                    <m:r>
                                      <a:rPr lang="pt-BR" b="0" i="1" smtClean="0">
                                        <a:latin typeface="Cambria Math" panose="02040503050406030204" pitchFamily="18" charset="0"/>
                                      </a:rPr>
                                      <m:t>49 3</m:t>
                                    </m:r>
                                  </m:sub>
                                </m:sSub>
                              </m:e>
                            </m:mr>
                          </m:m>
                        </m:e>
                      </m:d>
                    </m:oMath>
                  </m:oMathPara>
                </a14:m>
                <a:endParaRPr lang="pt-BR" dirty="0"/>
              </a:p>
            </p:txBody>
          </p:sp>
        </mc:Choice>
        <mc:Fallback xmlns="">
          <p:sp>
            <p:nvSpPr>
              <p:cNvPr id="6" name="CaixaDeTexto 5">
                <a:extLst>
                  <a:ext uri="{FF2B5EF4-FFF2-40B4-BE49-F238E27FC236}">
                    <a16:creationId xmlns:a16="http://schemas.microsoft.com/office/drawing/2014/main" id="{AF802D58-9A9A-4B16-9162-E3568D336FBB}"/>
                  </a:ext>
                </a:extLst>
              </p:cNvPr>
              <p:cNvSpPr txBox="1">
                <a:spLocks noRot="1" noChangeAspect="1" noMove="1" noResize="1" noEditPoints="1" noAdjustHandles="1" noChangeArrowheads="1" noChangeShapeType="1" noTextEdit="1"/>
              </p:cNvSpPr>
              <p:nvPr/>
            </p:nvSpPr>
            <p:spPr>
              <a:xfrm>
                <a:off x="3068825" y="3714387"/>
                <a:ext cx="2032992" cy="880369"/>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4183BD21-F03C-42F3-80D7-16CB161E6D65}"/>
                  </a:ext>
                </a:extLst>
              </p:cNvPr>
              <p:cNvSpPr txBox="1"/>
              <p:nvPr/>
            </p:nvSpPr>
            <p:spPr>
              <a:xfrm>
                <a:off x="5202257" y="3714386"/>
                <a:ext cx="635751" cy="8803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eqArr>
                            <m:eqArrPr>
                              <m:ctrlPr>
                                <a:rPr lang="pt-BR" i="1" smtClean="0">
                                  <a:latin typeface="Cambria Math" panose="02040503050406030204" pitchFamily="18" charset="0"/>
                                </a:rPr>
                              </m:ctrlPr>
                            </m:eqArrPr>
                            <m:e>
                              <m:sSub>
                                <m:sSubPr>
                                  <m:ctrlPr>
                                    <a:rPr lang="pt-BR" i="1">
                                      <a:latin typeface="Cambria Math" panose="02040503050406030204" pitchFamily="18" charset="0"/>
                                    </a:rPr>
                                  </m:ctrlPr>
                                </m:sSubPr>
                                <m:e>
                                  <m:r>
                                    <a:rPr lang="pt-BR" b="0" i="1" smtClean="0">
                                      <a:latin typeface="Cambria Math" panose="02040503050406030204" pitchFamily="18" charset="0"/>
                                    </a:rPr>
                                    <m:t>𝑌</m:t>
                                  </m:r>
                                </m:e>
                                <m:sub>
                                  <m:r>
                                    <a:rPr lang="pt-BR" i="1">
                                      <a:latin typeface="Cambria Math" panose="02040503050406030204" pitchFamily="18" charset="0"/>
                                    </a:rPr>
                                    <m:t>1</m:t>
                                  </m:r>
                                </m:sub>
                              </m:sSub>
                            </m:e>
                            <m:e>
                              <m:r>
                                <a:rPr lang="pt-BR" i="1" smtClean="0">
                                  <a:latin typeface="Cambria Math" panose="02040503050406030204" pitchFamily="18" charset="0"/>
                                </a:rPr>
                                <m:t>⋮</m:t>
                              </m:r>
                            </m:e>
                            <m:e>
                              <m:sSub>
                                <m:sSubPr>
                                  <m:ctrlPr>
                                    <a:rPr lang="pt-BR" i="1">
                                      <a:latin typeface="Cambria Math" panose="02040503050406030204" pitchFamily="18" charset="0"/>
                                    </a:rPr>
                                  </m:ctrlPr>
                                </m:sSubPr>
                                <m:e>
                                  <m:r>
                                    <a:rPr lang="pt-BR" b="0" i="1" smtClean="0">
                                      <a:latin typeface="Cambria Math" panose="02040503050406030204" pitchFamily="18" charset="0"/>
                                    </a:rPr>
                                    <m:t>𝑌</m:t>
                                  </m:r>
                                </m:e>
                                <m:sub>
                                  <m:r>
                                    <a:rPr lang="pt-BR" b="0" i="1" smtClean="0">
                                      <a:latin typeface="Cambria Math" panose="02040503050406030204" pitchFamily="18" charset="0"/>
                                    </a:rPr>
                                    <m:t>149</m:t>
                                  </m:r>
                                </m:sub>
                              </m:sSub>
                            </m:e>
                          </m:eqArr>
                        </m:e>
                      </m:d>
                    </m:oMath>
                  </m:oMathPara>
                </a14:m>
                <a:endParaRPr lang="pt-BR" dirty="0"/>
              </a:p>
            </p:txBody>
          </p:sp>
        </mc:Choice>
        <mc:Fallback xmlns="">
          <p:sp>
            <p:nvSpPr>
              <p:cNvPr id="9" name="CaixaDeTexto 8">
                <a:extLst>
                  <a:ext uri="{FF2B5EF4-FFF2-40B4-BE49-F238E27FC236}">
                    <a16:creationId xmlns:a16="http://schemas.microsoft.com/office/drawing/2014/main" id="{4183BD21-F03C-42F3-80D7-16CB161E6D65}"/>
                  </a:ext>
                </a:extLst>
              </p:cNvPr>
              <p:cNvSpPr txBox="1">
                <a:spLocks noRot="1" noChangeAspect="1" noMove="1" noResize="1" noEditPoints="1" noAdjustHandles="1" noChangeArrowheads="1" noChangeShapeType="1" noTextEdit="1"/>
              </p:cNvSpPr>
              <p:nvPr/>
            </p:nvSpPr>
            <p:spPr>
              <a:xfrm>
                <a:off x="5202257" y="3714386"/>
                <a:ext cx="635751" cy="880369"/>
              </a:xfrm>
              <a:prstGeom prst="rect">
                <a:avLst/>
              </a:prstGeom>
              <a:blipFill>
                <a:blip r:embed="rId4"/>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30781438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96CB65EF-44AA-46B3-8BE4-D243CD041401}"/>
              </a:ext>
            </a:extLst>
          </p:cNvPr>
          <p:cNvSpPr/>
          <p:nvPr/>
        </p:nvSpPr>
        <p:spPr>
          <a:xfrm>
            <a:off x="3" y="393364"/>
            <a:ext cx="12191997" cy="39061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Supervised Learning: Algorithms Classification</a:t>
            </a:r>
          </a:p>
        </p:txBody>
      </p:sp>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pic>
        <p:nvPicPr>
          <p:cNvPr id="2052" name="Picture 4">
            <a:extLst>
              <a:ext uri="{FF2B5EF4-FFF2-40B4-BE49-F238E27FC236}">
                <a16:creationId xmlns:a16="http://schemas.microsoft.com/office/drawing/2014/main" id="{1782F110-4827-4AB0-9076-7DBD2C1259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734" y="783981"/>
            <a:ext cx="5190014" cy="551966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Agrupar 17">
            <a:extLst>
              <a:ext uri="{FF2B5EF4-FFF2-40B4-BE49-F238E27FC236}">
                <a16:creationId xmlns:a16="http://schemas.microsoft.com/office/drawing/2014/main" id="{348FFC8E-0A1B-4B7E-9EDA-F6C16A678808}"/>
              </a:ext>
            </a:extLst>
          </p:cNvPr>
          <p:cNvGrpSpPr/>
          <p:nvPr/>
        </p:nvGrpSpPr>
        <p:grpSpPr>
          <a:xfrm>
            <a:off x="1" y="2747"/>
            <a:ext cx="12191999" cy="390617"/>
            <a:chOff x="1" y="2747"/>
            <a:chExt cx="12191999" cy="390617"/>
          </a:xfrm>
        </p:grpSpPr>
        <p:sp>
          <p:nvSpPr>
            <p:cNvPr id="19" name="Retângulo 18">
              <a:extLst>
                <a:ext uri="{FF2B5EF4-FFF2-40B4-BE49-F238E27FC236}">
                  <a16:creationId xmlns:a16="http://schemas.microsoft.com/office/drawing/2014/main" id="{FD51583C-4DE9-41F6-B51C-1CB6287111C1}"/>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a:t>
              </a:r>
            </a:p>
          </p:txBody>
        </p:sp>
        <p:sp>
          <p:nvSpPr>
            <p:cNvPr id="20" name="Retângulo 19">
              <a:extLst>
                <a:ext uri="{FF2B5EF4-FFF2-40B4-BE49-F238E27FC236}">
                  <a16:creationId xmlns:a16="http://schemas.microsoft.com/office/drawing/2014/main" id="{949605F4-851D-42F4-812B-7EC4D96B4E5C}"/>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Algorithms Classification</a:t>
              </a:r>
              <a:endParaRPr lang="pt-BR" dirty="0"/>
            </a:p>
          </p:txBody>
        </p:sp>
      </p:grpSp>
      <p:grpSp>
        <p:nvGrpSpPr>
          <p:cNvPr id="7" name="Agrupar 6">
            <a:extLst>
              <a:ext uri="{FF2B5EF4-FFF2-40B4-BE49-F238E27FC236}">
                <a16:creationId xmlns:a16="http://schemas.microsoft.com/office/drawing/2014/main" id="{976DB0FE-9146-42BB-8864-9870CF5BBF39}"/>
              </a:ext>
            </a:extLst>
          </p:cNvPr>
          <p:cNvGrpSpPr/>
          <p:nvPr/>
        </p:nvGrpSpPr>
        <p:grpSpPr>
          <a:xfrm>
            <a:off x="910188" y="1210389"/>
            <a:ext cx="9199998" cy="2333422"/>
            <a:chOff x="910188" y="1210389"/>
            <a:chExt cx="9199998" cy="2333422"/>
          </a:xfrm>
        </p:grpSpPr>
        <p:sp>
          <p:nvSpPr>
            <p:cNvPr id="4" name="Elipse 3">
              <a:extLst>
                <a:ext uri="{FF2B5EF4-FFF2-40B4-BE49-F238E27FC236}">
                  <a16:creationId xmlns:a16="http://schemas.microsoft.com/office/drawing/2014/main" id="{36431E4A-7668-406C-84F4-C554AACAA915}"/>
                </a:ext>
              </a:extLst>
            </p:cNvPr>
            <p:cNvSpPr/>
            <p:nvPr/>
          </p:nvSpPr>
          <p:spPr>
            <a:xfrm>
              <a:off x="910188" y="2140274"/>
              <a:ext cx="1288726" cy="128872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6" name="Picture 4">
              <a:extLst>
                <a:ext uri="{FF2B5EF4-FFF2-40B4-BE49-F238E27FC236}">
                  <a16:creationId xmlns:a16="http://schemas.microsoft.com/office/drawing/2014/main" id="{2ECBEBA7-583A-4B3B-BE45-CA2E170528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342" t="26652" r="68458" b="52152"/>
            <a:stretch/>
          </p:blipFill>
          <p:spPr bwMode="auto">
            <a:xfrm>
              <a:off x="7708647" y="1210389"/>
              <a:ext cx="2401539" cy="233342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cxnSp>
          <p:nvCxnSpPr>
            <p:cNvPr id="8" name="Conector: Angulado 7">
              <a:extLst>
                <a:ext uri="{FF2B5EF4-FFF2-40B4-BE49-F238E27FC236}">
                  <a16:creationId xmlns:a16="http://schemas.microsoft.com/office/drawing/2014/main" id="{70542474-55AF-488B-9AFE-BA6AD5A86CA6}"/>
                </a:ext>
              </a:extLst>
            </p:cNvPr>
            <p:cNvCxnSpPr>
              <a:stCxn id="4" idx="6"/>
              <a:endCxn id="16" idx="1"/>
            </p:cNvCxnSpPr>
            <p:nvPr/>
          </p:nvCxnSpPr>
          <p:spPr>
            <a:xfrm flipV="1">
              <a:off x="2198914" y="2377100"/>
              <a:ext cx="5509733" cy="407537"/>
            </a:xfrm>
            <a:prstGeom prst="bentConnector3">
              <a:avLst>
                <a:gd name="adj1" fmla="val 70947"/>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 name="Conector reto 2">
              <a:extLst>
                <a:ext uri="{FF2B5EF4-FFF2-40B4-BE49-F238E27FC236}">
                  <a16:creationId xmlns:a16="http://schemas.microsoft.com/office/drawing/2014/main" id="{A447B2EA-59EB-46BA-8624-C77854781E77}"/>
                </a:ext>
              </a:extLst>
            </p:cNvPr>
            <p:cNvCxnSpPr>
              <a:cxnSpLocks/>
            </p:cNvCxnSpPr>
            <p:nvPr/>
          </p:nvCxnSpPr>
          <p:spPr>
            <a:xfrm>
              <a:off x="8212983" y="2039666"/>
              <a:ext cx="138377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to 16">
              <a:extLst>
                <a:ext uri="{FF2B5EF4-FFF2-40B4-BE49-F238E27FC236}">
                  <a16:creationId xmlns:a16="http://schemas.microsoft.com/office/drawing/2014/main" id="{FF2E31F2-50CE-42BA-8A0A-47C0EBF9DCB4}"/>
                </a:ext>
              </a:extLst>
            </p:cNvPr>
            <p:cNvCxnSpPr>
              <a:cxnSpLocks/>
            </p:cNvCxnSpPr>
            <p:nvPr/>
          </p:nvCxnSpPr>
          <p:spPr>
            <a:xfrm>
              <a:off x="8212983" y="2476163"/>
              <a:ext cx="1472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3" name="CaixaDeTexto 22">
            <a:extLst>
              <a:ext uri="{FF2B5EF4-FFF2-40B4-BE49-F238E27FC236}">
                <a16:creationId xmlns:a16="http://schemas.microsoft.com/office/drawing/2014/main" id="{C7DD5AFF-3601-4CDD-83D9-530E5E064E0E}"/>
              </a:ext>
            </a:extLst>
          </p:cNvPr>
          <p:cNvSpPr txBox="1"/>
          <p:nvPr/>
        </p:nvSpPr>
        <p:spPr>
          <a:xfrm>
            <a:off x="5741815" y="4215782"/>
            <a:ext cx="5408538" cy="923330"/>
          </a:xfrm>
          <a:prstGeom prst="rect">
            <a:avLst/>
          </a:prstGeom>
          <a:noFill/>
        </p:spPr>
        <p:txBody>
          <a:bodyPr wrap="square">
            <a:spAutoFit/>
          </a:bodyPr>
          <a:lstStyle/>
          <a:p>
            <a:pPr marL="285750" indent="-285750">
              <a:buFont typeface="Arial" panose="020B0604020202020204" pitchFamily="34" charset="0"/>
              <a:buChar char="•"/>
            </a:pPr>
            <a:r>
              <a:rPr lang="en-US" dirty="0"/>
              <a:t>K-Nearest Neighbor </a:t>
            </a:r>
            <a:r>
              <a:rPr lang="en-US" sz="1800" dirty="0"/>
              <a:t>→</a:t>
            </a:r>
            <a:r>
              <a:rPr lang="en-US" dirty="0"/>
              <a:t> is a instance-based algorithm</a:t>
            </a:r>
          </a:p>
          <a:p>
            <a:endParaRPr lang="en-US" dirty="0"/>
          </a:p>
          <a:p>
            <a:pPr marL="285750" indent="-285750">
              <a:buFont typeface="Arial" panose="020B0604020202020204" pitchFamily="34" charset="0"/>
              <a:buChar char="•"/>
            </a:pPr>
            <a:r>
              <a:rPr lang="en-US" dirty="0"/>
              <a:t>Logistic Regression </a:t>
            </a:r>
            <a:r>
              <a:rPr lang="en-US" sz="1800" dirty="0"/>
              <a:t>→ is a regression algorithm</a:t>
            </a:r>
            <a:endParaRPr lang="en-US" dirty="0"/>
          </a:p>
        </p:txBody>
      </p:sp>
    </p:spTree>
    <p:extLst>
      <p:ext uri="{BB962C8B-B14F-4D97-AF65-F5344CB8AC3E}">
        <p14:creationId xmlns:p14="http://schemas.microsoft.com/office/powerpoint/2010/main" val="322053374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7687</TotalTime>
  <Words>1410</Words>
  <Application>Microsoft Office PowerPoint</Application>
  <PresentationFormat>Widescreen</PresentationFormat>
  <Paragraphs>283</Paragraphs>
  <Slides>21</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21</vt:i4>
      </vt:variant>
    </vt:vector>
  </HeadingPairs>
  <TitlesOfParts>
    <vt:vector size="29" baseType="lpstr">
      <vt:lpstr>-apple-system</vt:lpstr>
      <vt:lpstr>Arial</vt:lpstr>
      <vt:lpstr>Calibri</vt:lpstr>
      <vt:lpstr>Calibri Light</vt:lpstr>
      <vt:lpstr>Cambria Math</vt:lpstr>
      <vt:lpstr>Roboto Slab Black</vt:lpstr>
      <vt:lpstr>Wingdings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Eduardo Destefani Stefanato</dc:creator>
  <cp:lastModifiedBy>Vitor Souza</cp:lastModifiedBy>
  <cp:revision>771</cp:revision>
  <dcterms:created xsi:type="dcterms:W3CDTF">2020-02-14T12:16:32Z</dcterms:created>
  <dcterms:modified xsi:type="dcterms:W3CDTF">2021-08-18T02:46:17Z</dcterms:modified>
</cp:coreProperties>
</file>