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10" r:id="rId3"/>
    <p:sldId id="328" r:id="rId4"/>
    <p:sldId id="318" r:id="rId5"/>
    <p:sldId id="326" r:id="rId6"/>
    <p:sldId id="349" r:id="rId7"/>
    <p:sldId id="350" r:id="rId8"/>
    <p:sldId id="351" r:id="rId9"/>
    <p:sldId id="327" r:id="rId10"/>
    <p:sldId id="331" r:id="rId11"/>
    <p:sldId id="352" r:id="rId12"/>
    <p:sldId id="353" r:id="rId13"/>
    <p:sldId id="354" r:id="rId14"/>
    <p:sldId id="348" r:id="rId15"/>
    <p:sldId id="355" r:id="rId16"/>
    <p:sldId id="26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Souza" initials="VS" lastIdx="30" clrIdx="0">
    <p:extLst>
      <p:ext uri="{19B8F6BF-5375-455C-9EA6-DF929625EA0E}">
        <p15:presenceInfo xmlns:p15="http://schemas.microsoft.com/office/powerpoint/2012/main" userId="270af20de8839729" providerId="Windows Live"/>
      </p:ext>
    </p:extLst>
  </p:cmAuthor>
  <p:cmAuthor id="2" name="Eduardo Destefani Stefanato" initials="EDS" lastIdx="2" clrIdx="1">
    <p:extLst>
      <p:ext uri="{19B8F6BF-5375-455C-9EA6-DF929625EA0E}">
        <p15:presenceInfo xmlns:p15="http://schemas.microsoft.com/office/powerpoint/2012/main" userId="0278201ed03d3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7F7F7F"/>
    <a:srgbClr val="0070C0"/>
    <a:srgbClr val="83CAFF"/>
    <a:srgbClr val="99FFCC"/>
    <a:srgbClr val="F7F7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6" autoAdjust="0"/>
    <p:restoredTop sz="94660"/>
  </p:normalViewPr>
  <p:slideViewPr>
    <p:cSldViewPr snapToGrid="0">
      <p:cViewPr varScale="1">
        <p:scale>
          <a:sx n="76" d="100"/>
          <a:sy n="76" d="100"/>
        </p:scale>
        <p:origin x="96" y="4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1T13:21:35.067" idx="23">
    <p:pos x="10" y="10"/>
    <p:text>eu</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01T13:21:38.810" idx="24">
    <p:pos x="146" y="146"/>
    <p:text>eu</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01T13:21:49.308" idx="25">
    <p:pos x="10" y="10"/>
    <p:text>dudu</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01T13:21:56.284" idx="26">
    <p:pos x="10" y="10"/>
    <p:text>dudu</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01T13:22:01.467" idx="27">
    <p:pos x="10" y="10"/>
    <p:text>eu</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01T13:22:04.723" idx="28">
    <p:pos x="10" y="10"/>
    <p:text>eu</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31022-55B7-4855-8879-41F9667A82FF}" type="datetimeFigureOut">
              <a:rPr lang="pt-BR" smtClean="0"/>
              <a:t>01/09/2021</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AD10-15BB-4709-8BCC-48F70624A2FB}" type="slidenum">
              <a:rPr lang="pt-BR" smtClean="0"/>
              <a:t>‹nº›</a:t>
            </a:fld>
            <a:endParaRPr lang="pt-BR" dirty="0"/>
          </a:p>
        </p:txBody>
      </p:sp>
    </p:spTree>
    <p:extLst>
      <p:ext uri="{BB962C8B-B14F-4D97-AF65-F5344CB8AC3E}">
        <p14:creationId xmlns:p14="http://schemas.microsoft.com/office/powerpoint/2010/main" val="294486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374C8-76ED-4584-B0E0-8D1F17AE7BB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F6F5C-BEA1-4DB9-87DF-DC95B3311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44B841-2E81-4736-901E-20A7B0BE402E}"/>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6192DFDA-B451-43B1-BDA7-416ADFA19A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FAFE7B9-FB09-43A8-8BC8-E13CA5250851}"/>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2551971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ADD1F-56EC-4344-8CD4-20A0008002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315C19-AA5F-4835-8ACD-5F87956EEE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BD176B-4F48-4D83-BDF9-4D75DCDB4430}"/>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73678050-D06B-484D-A2A6-EA1DA8B45E6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06B861F-277D-424D-820C-5BA051E4290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560662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3D4409-8C07-414A-9555-7DD2AF12026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DC34D-1ED5-48C1-A8CE-127C5168FC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652DE6-5796-4CBD-9863-CE0EB295095A}"/>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6353D7EB-A790-43EF-B370-5EC76AFF502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8714268-886A-47A7-BCD7-BCEF05704EC0}"/>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986079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86AD-623B-4EBA-8BFD-45E419ED04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0F9D1A-241C-431E-90A3-C1E6E58279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DC051-8D87-42A8-A5ED-FF17DD61860D}"/>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7E006AB2-FB52-47B6-8D80-914747B9C32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61CC451-05C0-494E-9FAB-86379B914F42}"/>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727726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4A81-ED86-4B9B-8429-178963A166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8DEF8A-674C-4753-9B04-B78AF1211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6D6B80-DB30-426C-B02A-DBC3AF468D41}"/>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41F61315-4151-4A96-B761-1903F94F4FD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AD350E-6507-455C-8A7B-45270AD2E52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071813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50637-5A57-488B-9047-E15BA076FF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DBE4BC-E5B0-46E1-8A71-B62C9E4F4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975662-7B8B-4E43-BE69-8FFC238249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9C1372-8A50-4316-BA54-FB0146323FB9}"/>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6" name="Espaço Reservado para Rodapé 5">
            <a:extLst>
              <a:ext uri="{FF2B5EF4-FFF2-40B4-BE49-F238E27FC236}">
                <a16:creationId xmlns:a16="http://schemas.microsoft.com/office/drawing/2014/main" id="{530E509F-0361-464C-9DFD-2A517649975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4F06A6A-F986-4C13-918F-CD16EFC6679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85264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95B6E-9E12-42AF-8290-3A94B7AB7B8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B86987-F45D-4EFA-9471-09D462AAD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B9C5CBA-8B8C-41B1-9B59-E9887AFC00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1C4994-E4B5-450A-B405-35B8CBFB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7EE5AB-E5B6-4BEE-BB10-7C83840BE29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2E004EB-FF7F-4CA2-8F27-368E6A8C4420}"/>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8" name="Espaço Reservado para Rodapé 7">
            <a:extLst>
              <a:ext uri="{FF2B5EF4-FFF2-40B4-BE49-F238E27FC236}">
                <a16:creationId xmlns:a16="http://schemas.microsoft.com/office/drawing/2014/main" id="{D6F146BD-BA8A-49FA-8599-41EB5465D7A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2EDD1C9-0004-4060-8FDE-622117CF5269}"/>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213697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208D-6853-4296-9604-0E5B882D1E0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753767-77E1-4921-B07C-25A79EFCEA50}"/>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4" name="Espaço Reservado para Rodapé 3">
            <a:extLst>
              <a:ext uri="{FF2B5EF4-FFF2-40B4-BE49-F238E27FC236}">
                <a16:creationId xmlns:a16="http://schemas.microsoft.com/office/drawing/2014/main" id="{0B43A0F3-0D46-4A03-938F-2F78B2ADC74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EDA165-095B-49DB-B293-C09E2E4275A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961090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3E6761C-B0EA-4C78-8337-236ED469BEAC}"/>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3" name="Espaço Reservado para Rodapé 2">
            <a:extLst>
              <a:ext uri="{FF2B5EF4-FFF2-40B4-BE49-F238E27FC236}">
                <a16:creationId xmlns:a16="http://schemas.microsoft.com/office/drawing/2014/main" id="{C96418A8-264D-46AB-8F3C-75B544E8762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FF6B5BC-98F7-42D5-8EE9-5E022AE359B3}"/>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399634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F7B5-CC3F-4999-AFE9-6403416DBD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F0F07B-F6D2-40A0-AF91-934DBCB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0D455D-EA70-4529-9BA3-C0C538E3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A489AE-BE42-4769-9593-AB4F946B4789}"/>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6" name="Espaço Reservado para Rodapé 5">
            <a:extLst>
              <a:ext uri="{FF2B5EF4-FFF2-40B4-BE49-F238E27FC236}">
                <a16:creationId xmlns:a16="http://schemas.microsoft.com/office/drawing/2014/main" id="{2C0D065D-B670-4E3B-A40A-9CD8809D20E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B8EE014-AAD7-438F-B123-7556EDE8C455}"/>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548388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D439-9512-447C-ACAE-58197C2AD3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42FEC-BDD1-4282-AF9F-92C23CC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4C76C84-54CE-4A09-9925-CD99AAB9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46D4837-DF6B-406D-BEF3-22370512610D}"/>
              </a:ext>
            </a:extLst>
          </p:cNvPr>
          <p:cNvSpPr>
            <a:spLocks noGrp="1"/>
          </p:cNvSpPr>
          <p:nvPr>
            <p:ph type="dt" sz="half" idx="10"/>
          </p:nvPr>
        </p:nvSpPr>
        <p:spPr/>
        <p:txBody>
          <a:bodyPr/>
          <a:lstStyle/>
          <a:p>
            <a:fld id="{6004336D-0FF9-4DB4-AEDB-624FB647E776}" type="datetimeFigureOut">
              <a:rPr lang="pt-BR" smtClean="0"/>
              <a:t>01/09/2021</a:t>
            </a:fld>
            <a:endParaRPr lang="pt-BR" dirty="0"/>
          </a:p>
        </p:txBody>
      </p:sp>
      <p:sp>
        <p:nvSpPr>
          <p:cNvPr id="6" name="Espaço Reservado para Rodapé 5">
            <a:extLst>
              <a:ext uri="{FF2B5EF4-FFF2-40B4-BE49-F238E27FC236}">
                <a16:creationId xmlns:a16="http://schemas.microsoft.com/office/drawing/2014/main" id="{F29631CA-289F-4379-A3FC-A91FA69C8FC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D2D20C2-4B69-4B4F-9434-9927E8F35CAF}"/>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4659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690030-DDE5-4170-AE79-602E12BF4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7788A9-FB6D-4A81-9209-37F81EBBC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E0F7F-5B96-477A-B7A1-139B4C7A7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36D-0FF9-4DB4-AEDB-624FB647E776}" type="datetimeFigureOut">
              <a:rPr lang="pt-BR" smtClean="0"/>
              <a:t>01/09/2021</a:t>
            </a:fld>
            <a:endParaRPr lang="pt-BR" dirty="0"/>
          </a:p>
        </p:txBody>
      </p:sp>
      <p:sp>
        <p:nvSpPr>
          <p:cNvPr id="5" name="Espaço Reservado para Rodapé 4">
            <a:extLst>
              <a:ext uri="{FF2B5EF4-FFF2-40B4-BE49-F238E27FC236}">
                <a16:creationId xmlns:a16="http://schemas.microsoft.com/office/drawing/2014/main" id="{854263E9-A3D3-4DB2-9AA8-12F9ECF31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BBB1BA8-9AAD-4EDE-9C24-F58AFB88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625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comments" Target="../comments/comment2.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9C6864E4-F5BA-4A1B-8BBF-F3A4EEA37186}"/>
              </a:ext>
            </a:extLst>
          </p:cNvPr>
          <p:cNvGrpSpPr/>
          <p:nvPr/>
        </p:nvGrpSpPr>
        <p:grpSpPr>
          <a:xfrm>
            <a:off x="4377428" y="2302701"/>
            <a:ext cx="3437139" cy="1446390"/>
            <a:chOff x="4649608" y="2302701"/>
            <a:chExt cx="3437139" cy="1446390"/>
          </a:xfrm>
        </p:grpSpPr>
        <p:pic>
          <p:nvPicPr>
            <p:cNvPr id="2050" name="Picture 2" descr="Universidade Federal do Oeste do Pará">
              <a:extLst>
                <a:ext uri="{FF2B5EF4-FFF2-40B4-BE49-F238E27FC236}">
                  <a16:creationId xmlns:a16="http://schemas.microsoft.com/office/drawing/2014/main" id="{A0316A29-E151-4B9A-AB57-16F34288C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233" y="2302701"/>
              <a:ext cx="1377514" cy="14463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3"/>
            <a:stretch>
              <a:fillRect/>
            </a:stretch>
          </p:blipFill>
          <p:spPr>
            <a:xfrm>
              <a:off x="4649608" y="2302701"/>
              <a:ext cx="1446390" cy="1446390"/>
            </a:xfrm>
            <a:prstGeom prst="rect">
              <a:avLst/>
            </a:prstGeom>
          </p:spPr>
        </p:pic>
      </p:grpSp>
      <p:sp>
        <p:nvSpPr>
          <p:cNvPr id="4" name="Retângulo: Cantos Arredondados 3">
            <a:extLst>
              <a:ext uri="{FF2B5EF4-FFF2-40B4-BE49-F238E27FC236}">
                <a16:creationId xmlns:a16="http://schemas.microsoft.com/office/drawing/2014/main" id="{3FA768BF-D696-4746-B00E-14180F453458}"/>
              </a:ext>
            </a:extLst>
          </p:cNvPr>
          <p:cNvSpPr/>
          <p:nvPr/>
        </p:nvSpPr>
        <p:spPr>
          <a:xfrm>
            <a:off x="1293178" y="719870"/>
            <a:ext cx="9605640" cy="1215851"/>
          </a:xfrm>
          <a:prstGeom prst="round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Bibliography Analysis: </a:t>
            </a:r>
            <a:r>
              <a:rPr lang="es-ES" sz="2400" i="1" dirty="0"/>
              <a:t>Un Tutorial Metodológico para hacer Comparaciones Estadísticas con Tests No Paramétricos en Propuestas de Minería de Datos</a:t>
            </a:r>
            <a:endParaRPr lang="pt-BR" sz="2400" i="1" dirty="0"/>
          </a:p>
        </p:txBody>
      </p:sp>
      <p:grpSp>
        <p:nvGrpSpPr>
          <p:cNvPr id="2" name="Agrupar 1">
            <a:extLst>
              <a:ext uri="{FF2B5EF4-FFF2-40B4-BE49-F238E27FC236}">
                <a16:creationId xmlns:a16="http://schemas.microsoft.com/office/drawing/2014/main" id="{FAC3822F-5010-4D8B-A9F3-814A238492C4}"/>
              </a:ext>
            </a:extLst>
          </p:cNvPr>
          <p:cNvGrpSpPr/>
          <p:nvPr/>
        </p:nvGrpSpPr>
        <p:grpSpPr>
          <a:xfrm>
            <a:off x="0" y="6622742"/>
            <a:ext cx="12191997" cy="243396"/>
            <a:chOff x="0" y="6622742"/>
            <a:chExt cx="12191997" cy="243396"/>
          </a:xfrm>
        </p:grpSpPr>
        <p:sp>
          <p:nvSpPr>
            <p:cNvPr id="6" name="Retângulo 5">
              <a:extLst>
                <a:ext uri="{FF2B5EF4-FFF2-40B4-BE49-F238E27FC236}">
                  <a16:creationId xmlns:a16="http://schemas.microsoft.com/office/drawing/2014/main" id="{E10DA3B0-0146-4F76-ACB5-C06AFD60BD5D}"/>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7" name="Retângulo 6">
              <a:extLst>
                <a:ext uri="{FF2B5EF4-FFF2-40B4-BE49-F238E27FC236}">
                  <a16:creationId xmlns:a16="http://schemas.microsoft.com/office/drawing/2014/main" id="{F1A727D3-2FD1-4AFC-A260-A1882A8BD550}"/>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8" name="Retângulo 7">
              <a:extLst>
                <a:ext uri="{FF2B5EF4-FFF2-40B4-BE49-F238E27FC236}">
                  <a16:creationId xmlns:a16="http://schemas.microsoft.com/office/drawing/2014/main" id="{F7A25CB2-36BC-4883-A1C8-B037D1F3920C}"/>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9" name="CaixaDeTexto 8">
            <a:extLst>
              <a:ext uri="{FF2B5EF4-FFF2-40B4-BE49-F238E27FC236}">
                <a16:creationId xmlns:a16="http://schemas.microsoft.com/office/drawing/2014/main" id="{D47DFC5F-65E4-41C1-85F4-7FB83135EEA7}"/>
              </a:ext>
            </a:extLst>
          </p:cNvPr>
          <p:cNvSpPr txBox="1"/>
          <p:nvPr/>
        </p:nvSpPr>
        <p:spPr>
          <a:xfrm>
            <a:off x="3968315" y="4116071"/>
            <a:ext cx="4255366" cy="2031325"/>
          </a:xfrm>
          <a:prstGeom prst="rect">
            <a:avLst/>
          </a:prstGeom>
          <a:noFill/>
        </p:spPr>
        <p:txBody>
          <a:bodyPr wrap="square" rtlCol="0">
            <a:spAutoFit/>
          </a:bodyPr>
          <a:lstStyle/>
          <a:p>
            <a:pPr algn="ctr"/>
            <a:r>
              <a:rPr lang="pt-BR" b="1" dirty="0">
                <a:effectLst>
                  <a:outerShdw blurRad="38100" dist="38100" dir="2700000" algn="tl">
                    <a:srgbClr val="000000">
                      <a:alpha val="43137"/>
                    </a:srgbClr>
                  </a:outerShdw>
                </a:effectLst>
              </a:rPr>
              <a:t>Eduardo Destefani Stefanato</a:t>
            </a:r>
            <a:r>
              <a:rPr lang="pt-BR" dirty="0">
                <a:effectLst>
                  <a:outerShdw blurRad="38100" dist="38100" dir="2700000" algn="tl">
                    <a:srgbClr val="000000">
                      <a:alpha val="43137"/>
                    </a:srgbClr>
                  </a:outerShdw>
                </a:effectLst>
              </a:rPr>
              <a:t>¹</a:t>
            </a:r>
            <a:r>
              <a:rPr lang="pt-BR" b="1" dirty="0">
                <a:effectLst>
                  <a:outerShdw blurRad="38100" dist="38100" dir="2700000" algn="tl">
                    <a:srgbClr val="000000">
                      <a:alpha val="43137"/>
                    </a:srgbClr>
                  </a:outerShdw>
                </a:effectLst>
              </a:rPr>
              <a:t>*</a:t>
            </a:r>
          </a:p>
          <a:p>
            <a:pPr algn="ctr"/>
            <a:r>
              <a:rPr lang="pt-BR" b="1" dirty="0">
                <a:effectLst>
                  <a:outerShdw blurRad="38100" dist="38100" dir="2700000" algn="tl">
                    <a:srgbClr val="000000">
                      <a:alpha val="43137"/>
                    </a:srgbClr>
                  </a:outerShdw>
                </a:effectLst>
              </a:rPr>
              <a:t>Vitor Souza Premoli Pinto de Oliveira</a:t>
            </a:r>
            <a:r>
              <a:rPr lang="pt-BR" dirty="0">
                <a:effectLst>
                  <a:outerShdw blurRad="38100" dist="38100" dir="2700000" algn="tl">
                    <a:srgbClr val="000000">
                      <a:alpha val="43137"/>
                    </a:srgbClr>
                  </a:outerShdw>
                </a:effectLst>
              </a:rPr>
              <a:t>¹*</a:t>
            </a:r>
          </a:p>
          <a:p>
            <a:pPr algn="ctr"/>
            <a:endParaRPr lang="pt-BR" dirty="0">
              <a:effectLst>
                <a:outerShdw blurRad="38100" dist="38100" dir="2700000" algn="tl">
                  <a:srgbClr val="000000">
                    <a:alpha val="43137"/>
                  </a:srgbClr>
                </a:outerShdw>
              </a:effectLst>
            </a:endParaRPr>
          </a:p>
          <a:p>
            <a:pPr algn="ct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¹Universidade Federal do Espírito Santo</a:t>
            </a:r>
          </a:p>
          <a:p>
            <a:pPr algn="ctr"/>
            <a:endParaRPr lang="pt-BR" dirty="0">
              <a:effectLst>
                <a:outerShdw blurRad="38100" dist="38100" dir="2700000" algn="tl">
                  <a:srgbClr val="000000">
                    <a:alpha val="43137"/>
                  </a:srgbClr>
                </a:outerShdw>
              </a:effectLst>
            </a:endParaRPr>
          </a:p>
          <a:p>
            <a:pPr algn="ctr"/>
            <a:r>
              <a:rPr lang="pt-BR" b="1" dirty="0">
                <a:effectLst>
                  <a:outerShdw blurRad="38100" dist="38100" dir="2700000" algn="tl">
                    <a:srgbClr val="000000">
                      <a:alpha val="43137"/>
                    </a:srgbClr>
                  </a:outerShdw>
                </a:effectLst>
              </a:rPr>
              <a:t>Artificial Intelligence Applied to Images</a:t>
            </a:r>
          </a:p>
        </p:txBody>
      </p:sp>
    </p:spTree>
    <p:extLst>
      <p:ext uri="{BB962C8B-B14F-4D97-AF65-F5344CB8AC3E}">
        <p14:creationId xmlns:p14="http://schemas.microsoft.com/office/powerpoint/2010/main" val="4045755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Friedman</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Tests</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Development</a:t>
              </a:r>
            </a:p>
          </p:txBody>
        </p:sp>
      </p:grpSp>
      <p:pic>
        <p:nvPicPr>
          <p:cNvPr id="4" name="Imagem 3">
            <a:extLst>
              <a:ext uri="{FF2B5EF4-FFF2-40B4-BE49-F238E27FC236}">
                <a16:creationId xmlns:a16="http://schemas.microsoft.com/office/drawing/2014/main" id="{ED31E3C6-78F0-49FC-B737-A48BFDFD3841}"/>
              </a:ext>
            </a:extLst>
          </p:cNvPr>
          <p:cNvPicPr>
            <a:picLocks noChangeAspect="1"/>
          </p:cNvPicPr>
          <p:nvPr/>
        </p:nvPicPr>
        <p:blipFill>
          <a:blip r:embed="rId2"/>
          <a:stretch>
            <a:fillRect/>
          </a:stretch>
        </p:blipFill>
        <p:spPr>
          <a:xfrm>
            <a:off x="6656436" y="1664595"/>
            <a:ext cx="4529643" cy="4168476"/>
          </a:xfrm>
          <a:prstGeom prst="rect">
            <a:avLst/>
          </a:prstGeom>
        </p:spPr>
      </p:pic>
      <p:pic>
        <p:nvPicPr>
          <p:cNvPr id="7" name="Imagem 6">
            <a:extLst>
              <a:ext uri="{FF2B5EF4-FFF2-40B4-BE49-F238E27FC236}">
                <a16:creationId xmlns:a16="http://schemas.microsoft.com/office/drawing/2014/main" id="{D2144A6D-BBB3-4CB6-99E8-25EADCD77BE4}"/>
              </a:ext>
            </a:extLst>
          </p:cNvPr>
          <p:cNvPicPr>
            <a:picLocks noChangeAspect="1"/>
          </p:cNvPicPr>
          <p:nvPr/>
        </p:nvPicPr>
        <p:blipFill>
          <a:blip r:embed="rId3"/>
          <a:stretch>
            <a:fillRect/>
          </a:stretch>
        </p:blipFill>
        <p:spPr>
          <a:xfrm>
            <a:off x="1076952" y="2357725"/>
            <a:ext cx="3733407" cy="867666"/>
          </a:xfrm>
          <a:prstGeom prst="rect">
            <a:avLst/>
          </a:prstGeom>
        </p:spPr>
      </p:pic>
      <p:sp>
        <p:nvSpPr>
          <p:cNvPr id="20" name="CaixaDeTexto 19">
            <a:extLst>
              <a:ext uri="{FF2B5EF4-FFF2-40B4-BE49-F238E27FC236}">
                <a16:creationId xmlns:a16="http://schemas.microsoft.com/office/drawing/2014/main" id="{E292162D-AFA4-40FD-A829-B18411DB3A9F}"/>
              </a:ext>
            </a:extLst>
          </p:cNvPr>
          <p:cNvSpPr txBox="1"/>
          <p:nvPr/>
        </p:nvSpPr>
        <p:spPr>
          <a:xfrm>
            <a:off x="732039" y="1458204"/>
            <a:ext cx="4631924" cy="646331"/>
          </a:xfrm>
          <a:prstGeom prst="rect">
            <a:avLst/>
          </a:prstGeom>
          <a:noFill/>
        </p:spPr>
        <p:txBody>
          <a:bodyPr wrap="square">
            <a:spAutoFit/>
          </a:bodyPr>
          <a:lstStyle/>
          <a:p>
            <a:pPr algn="just"/>
            <a:r>
              <a:rPr lang="en-US" dirty="0"/>
              <a:t>Test to determine the ranking of the algorithms applied to the databases:</a:t>
            </a:r>
            <a:endParaRPr lang="pt-BR" dirty="0"/>
          </a:p>
        </p:txBody>
      </p:sp>
      <p:sp>
        <p:nvSpPr>
          <p:cNvPr id="21" name="CaixaDeTexto 20">
            <a:extLst>
              <a:ext uri="{FF2B5EF4-FFF2-40B4-BE49-F238E27FC236}">
                <a16:creationId xmlns:a16="http://schemas.microsoft.com/office/drawing/2014/main" id="{E61BCB21-70AC-4AAE-BAAF-BAE2D34137E1}"/>
              </a:ext>
            </a:extLst>
          </p:cNvPr>
          <p:cNvSpPr txBox="1"/>
          <p:nvPr/>
        </p:nvSpPr>
        <p:spPr>
          <a:xfrm>
            <a:off x="661387" y="3478581"/>
            <a:ext cx="4702576" cy="923330"/>
          </a:xfrm>
          <a:prstGeom prst="rect">
            <a:avLst/>
          </a:prstGeom>
          <a:noFill/>
        </p:spPr>
        <p:txBody>
          <a:bodyPr wrap="square">
            <a:spAutoFit/>
          </a:bodyPr>
          <a:lstStyle/>
          <a:p>
            <a:pPr algn="just"/>
            <a:r>
              <a:rPr lang="en-US" dirty="0"/>
              <a:t>The domain of the function is limited to "k -1" degrees of freedom. Where “k” is the number of algorithms [1].</a:t>
            </a:r>
            <a:endParaRPr lang="pt-BR" dirty="0"/>
          </a:p>
        </p:txBody>
      </p:sp>
      <p:pic>
        <p:nvPicPr>
          <p:cNvPr id="12" name="Imagem 11">
            <a:extLst>
              <a:ext uri="{FF2B5EF4-FFF2-40B4-BE49-F238E27FC236}">
                <a16:creationId xmlns:a16="http://schemas.microsoft.com/office/drawing/2014/main" id="{45C0D14B-3A29-423D-93B2-39C0623E3949}"/>
              </a:ext>
            </a:extLst>
          </p:cNvPr>
          <p:cNvPicPr>
            <a:picLocks noChangeAspect="1"/>
          </p:cNvPicPr>
          <p:nvPr/>
        </p:nvPicPr>
        <p:blipFill>
          <a:blip r:embed="rId4"/>
          <a:stretch>
            <a:fillRect/>
          </a:stretch>
        </p:blipFill>
        <p:spPr>
          <a:xfrm>
            <a:off x="1953860" y="5266496"/>
            <a:ext cx="1979589" cy="769841"/>
          </a:xfrm>
          <a:prstGeom prst="rect">
            <a:avLst/>
          </a:prstGeom>
        </p:spPr>
      </p:pic>
      <p:sp>
        <p:nvSpPr>
          <p:cNvPr id="26" name="CaixaDeTexto 25">
            <a:extLst>
              <a:ext uri="{FF2B5EF4-FFF2-40B4-BE49-F238E27FC236}">
                <a16:creationId xmlns:a16="http://schemas.microsoft.com/office/drawing/2014/main" id="{6584A6BD-C604-4C32-A805-0FD9163DFCA6}"/>
              </a:ext>
            </a:extLst>
          </p:cNvPr>
          <p:cNvSpPr txBox="1"/>
          <p:nvPr/>
        </p:nvSpPr>
        <p:spPr>
          <a:xfrm>
            <a:off x="661387" y="4449906"/>
            <a:ext cx="4702576" cy="923330"/>
          </a:xfrm>
          <a:prstGeom prst="rect">
            <a:avLst/>
          </a:prstGeom>
          <a:noFill/>
        </p:spPr>
        <p:txBody>
          <a:bodyPr wrap="square">
            <a:spAutoFit/>
          </a:bodyPr>
          <a:lstStyle/>
          <a:p>
            <a:pPr algn="just"/>
            <a:r>
              <a:rPr lang="pt-BR" dirty="0"/>
              <a:t>Iman and Davenport. </a:t>
            </a:r>
            <a:r>
              <a:rPr lang="en-US" dirty="0">
                <a:solidFill>
                  <a:srgbClr val="202124"/>
                </a:solidFill>
              </a:rPr>
              <a:t>Where</a:t>
            </a:r>
            <a:r>
              <a:rPr lang="en-US" b="0" i="0" dirty="0">
                <a:solidFill>
                  <a:srgbClr val="202124"/>
                </a:solidFill>
                <a:effectLst/>
              </a:rPr>
              <a:t> (k-1)(n-1) degrees of freedom, where n is the number of datasets:</a:t>
            </a:r>
            <a:endParaRPr lang="pt-BR" dirty="0"/>
          </a:p>
          <a:p>
            <a:pPr algn="just"/>
            <a:endParaRPr lang="pt-BR" dirty="0"/>
          </a:p>
        </p:txBody>
      </p:sp>
      <p:sp>
        <p:nvSpPr>
          <p:cNvPr id="2" name="CaixaDeTexto 1">
            <a:extLst>
              <a:ext uri="{FF2B5EF4-FFF2-40B4-BE49-F238E27FC236}">
                <a16:creationId xmlns:a16="http://schemas.microsoft.com/office/drawing/2014/main" id="{462FFE59-8D1A-447F-82C7-0105356FFCB1}"/>
              </a:ext>
            </a:extLst>
          </p:cNvPr>
          <p:cNvSpPr txBox="1"/>
          <p:nvPr/>
        </p:nvSpPr>
        <p:spPr>
          <a:xfrm>
            <a:off x="6828039" y="1227371"/>
            <a:ext cx="4358040" cy="461665"/>
          </a:xfrm>
          <a:prstGeom prst="rect">
            <a:avLst/>
          </a:prstGeom>
          <a:noFill/>
        </p:spPr>
        <p:txBody>
          <a:bodyPr wrap="square" rtlCol="0">
            <a:spAutoFit/>
          </a:bodyPr>
          <a:lstStyle/>
          <a:p>
            <a:pPr algn="just"/>
            <a:r>
              <a:rPr lang="en-US" sz="1200" b="0" i="0" dirty="0">
                <a:solidFill>
                  <a:srgbClr val="202124"/>
                </a:solidFill>
                <a:effectLst/>
              </a:rPr>
              <a:t>Table 1: Example of the use of the Friedman test. The rankings in parentheses are used in the calculation of the statistic</a:t>
            </a:r>
            <a:endParaRPr lang="pt-BR" sz="1200" dirty="0"/>
          </a:p>
        </p:txBody>
      </p:sp>
    </p:spTree>
    <p:extLst>
      <p:ext uri="{BB962C8B-B14F-4D97-AF65-F5344CB8AC3E}">
        <p14:creationId xmlns:p14="http://schemas.microsoft.com/office/powerpoint/2010/main" val="24104653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Multiples Signs</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Tests</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Development</a:t>
              </a:r>
            </a:p>
          </p:txBody>
        </p:sp>
      </p:grpSp>
      <p:sp>
        <p:nvSpPr>
          <p:cNvPr id="21" name="CaixaDeTexto 20">
            <a:extLst>
              <a:ext uri="{FF2B5EF4-FFF2-40B4-BE49-F238E27FC236}">
                <a16:creationId xmlns:a16="http://schemas.microsoft.com/office/drawing/2014/main" id="{E61BCB21-70AC-4AAE-BAAF-BAE2D34137E1}"/>
              </a:ext>
            </a:extLst>
          </p:cNvPr>
          <p:cNvSpPr txBox="1"/>
          <p:nvPr/>
        </p:nvSpPr>
        <p:spPr>
          <a:xfrm>
            <a:off x="794367" y="2358492"/>
            <a:ext cx="4702576" cy="1200329"/>
          </a:xfrm>
          <a:prstGeom prst="rect">
            <a:avLst/>
          </a:prstGeom>
          <a:noFill/>
        </p:spPr>
        <p:txBody>
          <a:bodyPr wrap="square">
            <a:spAutoFit/>
          </a:bodyPr>
          <a:lstStyle/>
          <a:p>
            <a:pPr algn="just"/>
            <a:r>
              <a:rPr lang="en-US" dirty="0"/>
              <a:t>The following procedure allows us to directly compare a set of method with a control method labeled 1. Follow the steps below to prove the null hypothesis:</a:t>
            </a:r>
            <a:endParaRPr lang="pt-BR" dirty="0"/>
          </a:p>
        </p:txBody>
      </p:sp>
      <p:grpSp>
        <p:nvGrpSpPr>
          <p:cNvPr id="6" name="Agrupar 5">
            <a:extLst>
              <a:ext uri="{FF2B5EF4-FFF2-40B4-BE49-F238E27FC236}">
                <a16:creationId xmlns:a16="http://schemas.microsoft.com/office/drawing/2014/main" id="{15CEDF26-1F75-4EB3-9A80-FB11B010F280}"/>
              </a:ext>
            </a:extLst>
          </p:cNvPr>
          <p:cNvGrpSpPr>
            <a:grpSpLocks noChangeAspect="1"/>
          </p:cNvGrpSpPr>
          <p:nvPr/>
        </p:nvGrpSpPr>
        <p:grpSpPr>
          <a:xfrm>
            <a:off x="6548119" y="1317884"/>
            <a:ext cx="4555258" cy="4770954"/>
            <a:chOff x="6656436" y="1458204"/>
            <a:chExt cx="4136897" cy="4332783"/>
          </a:xfrm>
        </p:grpSpPr>
        <p:pic>
          <p:nvPicPr>
            <p:cNvPr id="3" name="Imagem 2">
              <a:extLst>
                <a:ext uri="{FF2B5EF4-FFF2-40B4-BE49-F238E27FC236}">
                  <a16:creationId xmlns:a16="http://schemas.microsoft.com/office/drawing/2014/main" id="{DCFD7283-C056-4062-99CD-AA35F0A0F2AB}"/>
                </a:ext>
              </a:extLst>
            </p:cNvPr>
            <p:cNvPicPr>
              <a:picLocks noChangeAspect="1"/>
            </p:cNvPicPr>
            <p:nvPr/>
          </p:nvPicPr>
          <p:blipFill>
            <a:blip r:embed="rId2"/>
            <a:stretch>
              <a:fillRect/>
            </a:stretch>
          </p:blipFill>
          <p:spPr>
            <a:xfrm>
              <a:off x="6656436" y="1615735"/>
              <a:ext cx="4136897" cy="4175252"/>
            </a:xfrm>
            <a:prstGeom prst="rect">
              <a:avLst/>
            </a:prstGeom>
          </p:spPr>
        </p:pic>
        <p:sp>
          <p:nvSpPr>
            <p:cNvPr id="5" name="Coração 4">
              <a:extLst>
                <a:ext uri="{FF2B5EF4-FFF2-40B4-BE49-F238E27FC236}">
                  <a16:creationId xmlns:a16="http://schemas.microsoft.com/office/drawing/2014/main" id="{86662FC6-F85F-4054-ABBD-B8D8CEF23A17}"/>
                </a:ext>
              </a:extLst>
            </p:cNvPr>
            <p:cNvSpPr/>
            <p:nvPr/>
          </p:nvSpPr>
          <p:spPr>
            <a:xfrm>
              <a:off x="7368466" y="1494037"/>
              <a:ext cx="355107" cy="243396"/>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oração 21">
              <a:extLst>
                <a:ext uri="{FF2B5EF4-FFF2-40B4-BE49-F238E27FC236}">
                  <a16:creationId xmlns:a16="http://schemas.microsoft.com/office/drawing/2014/main" id="{D3922B16-1822-40D3-8404-A08592E410B4}"/>
                </a:ext>
              </a:extLst>
            </p:cNvPr>
            <p:cNvSpPr/>
            <p:nvPr/>
          </p:nvSpPr>
          <p:spPr>
            <a:xfrm>
              <a:off x="8258049" y="1458204"/>
              <a:ext cx="355107" cy="243396"/>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EAA763CA-7CD9-453C-975E-D743170BE33D}"/>
                  </a:ext>
                </a:extLst>
              </p:cNvPr>
              <p:cNvSpPr txBox="1"/>
              <p:nvPr/>
            </p:nvSpPr>
            <p:spPr>
              <a:xfrm>
                <a:off x="794367" y="3803275"/>
                <a:ext cx="4702576" cy="1244956"/>
              </a:xfrm>
              <a:prstGeom prst="rect">
                <a:avLst/>
              </a:prstGeom>
              <a:noFill/>
            </p:spPr>
            <p:txBody>
              <a:bodyPr wrap="square">
                <a:spAutoFit/>
              </a:bodyPr>
              <a:lstStyle/>
              <a:p>
                <a:pPr algn="just"/>
                <a:r>
                  <a:rPr lang="en-US" dirty="0"/>
                  <a:t>A level of significance equal to 0.05 and our null hypothesis </a:t>
                </a:r>
                <a14:m>
                  <m:oMath xmlns:m="http://schemas.openxmlformats.org/officeDocument/2006/math">
                    <m:sSub>
                      <m:sSubPr>
                        <m:ctrlPr>
                          <a:rPr lang="en-US" i="1" dirty="0" smtClean="0">
                            <a:effectLst/>
                            <a:latin typeface="Cambria Math" panose="02040503050406030204" pitchFamily="18" charset="0"/>
                          </a:rPr>
                        </m:ctrlPr>
                      </m:sSubPr>
                      <m:e>
                        <m:r>
                          <a:rPr lang="en-US" b="0" i="1" dirty="0" smtClean="0">
                            <a:effectLst/>
                            <a:latin typeface="Cambria Math" panose="02040503050406030204" pitchFamily="18" charset="0"/>
                          </a:rPr>
                          <m:t>𝐻</m:t>
                        </m:r>
                      </m:e>
                      <m:sub>
                        <m:r>
                          <a:rPr lang="en-US" b="0" i="1" dirty="0" smtClean="0">
                            <a:effectLst/>
                            <a:latin typeface="Cambria Math" panose="02040503050406030204" pitchFamily="18" charset="0"/>
                          </a:rPr>
                          <m:t>0</m:t>
                        </m:r>
                      </m:sub>
                    </m:sSub>
                    <m:r>
                      <a:rPr lang="en-US" b="0" i="1" dirty="0" smtClean="0">
                        <a:effectLst/>
                        <a:latin typeface="Cambria Math" panose="02040503050406030204" pitchFamily="18" charset="0"/>
                      </a:rPr>
                      <m:t> </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𝑗</m:t>
                        </m:r>
                      </m:sub>
                    </m:sSub>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pt-BR" b="0" i="1" dirty="0" smtClean="0">
                            <a:latin typeface="Cambria Math" panose="02040503050406030204" pitchFamily="18" charset="0"/>
                          </a:rPr>
                          <m:t>𝑀</m:t>
                        </m:r>
                      </m:e>
                      <m:sub>
                        <m:r>
                          <a:rPr lang="en-US" b="0" i="1" dirty="0">
                            <a:latin typeface="Cambria Math" panose="02040503050406030204" pitchFamily="18" charset="0"/>
                          </a:rPr>
                          <m:t>0</m:t>
                        </m:r>
                      </m:sub>
                    </m:sSub>
                    <m:r>
                      <a:rPr lang="en-US" b="0" i="1" dirty="0">
                        <a:latin typeface="Cambria Math" panose="02040503050406030204" pitchFamily="18" charset="0"/>
                      </a:rPr>
                      <m:t> </m:t>
                    </m:r>
                  </m:oMath>
                </a14:m>
                <a:r>
                  <a:rPr lang="en-US" dirty="0"/>
                  <a:t>and H1: </a:t>
                </a:r>
                <a14:m>
                  <m:oMath xmlns:m="http://schemas.openxmlformats.org/officeDocument/2006/math">
                    <m:sSub>
                      <m:sSubPr>
                        <m:ctrlPr>
                          <a:rPr lang="en-US"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𝑗</m:t>
                        </m:r>
                      </m:sub>
                    </m:sSub>
                  </m:oMath>
                </a14:m>
                <a:r>
                  <a:rPr lang="en-US" dirty="0"/>
                  <a:t> &lt; </a:t>
                </a:r>
                <a14:m>
                  <m:oMath xmlns:m="http://schemas.openxmlformats.org/officeDocument/2006/math">
                    <m:sSub>
                      <m:sSubPr>
                        <m:ctrlPr>
                          <a:rPr lang="en-US" i="1" dirty="0">
                            <a:latin typeface="Cambria Math" panose="02040503050406030204" pitchFamily="18" charset="0"/>
                          </a:rPr>
                        </m:ctrlPr>
                      </m:sSubPr>
                      <m:e>
                        <m:r>
                          <a:rPr lang="pt-BR" i="1" dirty="0">
                            <a:latin typeface="Cambria Math" panose="02040503050406030204" pitchFamily="18" charset="0"/>
                          </a:rPr>
                          <m:t>𝑀</m:t>
                        </m:r>
                      </m:e>
                      <m:sub>
                        <m:r>
                          <a:rPr lang="en-US" i="1" dirty="0">
                            <a:latin typeface="Cambria Math" panose="02040503050406030204" pitchFamily="18" charset="0"/>
                          </a:rPr>
                          <m:t>0</m:t>
                        </m:r>
                      </m:sub>
                    </m:sSub>
                  </m:oMath>
                </a14:m>
                <a:r>
                  <a:rPr lang="en-US" dirty="0"/>
                  <a:t>; this is our control algorithm, PDFC is better than the rest of the classifiers [1].</a:t>
                </a:r>
                <a:endParaRPr lang="pt-BR" dirty="0"/>
              </a:p>
            </p:txBody>
          </p:sp>
        </mc:Choice>
        <mc:Fallback xmlns="">
          <p:sp>
            <p:nvSpPr>
              <p:cNvPr id="15" name="CaixaDeTexto 14">
                <a:extLst>
                  <a:ext uri="{FF2B5EF4-FFF2-40B4-BE49-F238E27FC236}">
                    <a16:creationId xmlns:a16="http://schemas.microsoft.com/office/drawing/2014/main" id="{EAA763CA-7CD9-453C-975E-D743170BE33D}"/>
                  </a:ext>
                </a:extLst>
              </p:cNvPr>
              <p:cNvSpPr txBox="1">
                <a:spLocks noRot="1" noChangeAspect="1" noMove="1" noResize="1" noEditPoints="1" noAdjustHandles="1" noChangeArrowheads="1" noChangeShapeType="1" noTextEdit="1"/>
              </p:cNvSpPr>
              <p:nvPr/>
            </p:nvSpPr>
            <p:spPr>
              <a:xfrm>
                <a:off x="794367" y="3803275"/>
                <a:ext cx="4702576" cy="1244956"/>
              </a:xfrm>
              <a:prstGeom prst="rect">
                <a:avLst/>
              </a:prstGeom>
              <a:blipFill>
                <a:blip r:embed="rId3"/>
                <a:stretch>
                  <a:fillRect l="-1036" t="-2941" r="-1036" b="-5392"/>
                </a:stretch>
              </a:blipFill>
            </p:spPr>
            <p:txBody>
              <a:bodyPr/>
              <a:lstStyle/>
              <a:p>
                <a:r>
                  <a:rPr lang="pt-BR">
                    <a:noFill/>
                  </a:rPr>
                  <a:t> </a:t>
                </a:r>
              </a:p>
            </p:txBody>
          </p:sp>
        </mc:Fallback>
      </mc:AlternateContent>
      <p:sp>
        <p:nvSpPr>
          <p:cNvPr id="20" name="CaixaDeTexto 19">
            <a:extLst>
              <a:ext uri="{FF2B5EF4-FFF2-40B4-BE49-F238E27FC236}">
                <a16:creationId xmlns:a16="http://schemas.microsoft.com/office/drawing/2014/main" id="{01BBD5DB-FCE9-4369-92DD-2ED0A686FEFD}"/>
              </a:ext>
            </a:extLst>
          </p:cNvPr>
          <p:cNvSpPr txBox="1"/>
          <p:nvPr/>
        </p:nvSpPr>
        <p:spPr>
          <a:xfrm>
            <a:off x="6548119" y="1029681"/>
            <a:ext cx="4976763" cy="461665"/>
          </a:xfrm>
          <a:prstGeom prst="rect">
            <a:avLst/>
          </a:prstGeom>
          <a:noFill/>
        </p:spPr>
        <p:txBody>
          <a:bodyPr wrap="square" rtlCol="0">
            <a:spAutoFit/>
          </a:bodyPr>
          <a:lstStyle/>
          <a:p>
            <a:pPr algn="just"/>
            <a:r>
              <a:rPr lang="en-US" sz="1200" b="0" i="0" dirty="0">
                <a:solidFill>
                  <a:srgbClr val="202124"/>
                </a:solidFill>
                <a:effectLst/>
              </a:rPr>
              <a:t>Table 2: Comparison considering hit rate with PDFC as control method. The signs in parenthesis are used in the calculation of the Multiple Signs Test</a:t>
            </a:r>
          </a:p>
        </p:txBody>
      </p:sp>
    </p:spTree>
    <p:extLst>
      <p:ext uri="{BB962C8B-B14F-4D97-AF65-F5344CB8AC3E}">
        <p14:creationId xmlns:p14="http://schemas.microsoft.com/office/powerpoint/2010/main" val="1079236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Aligned Friedman Test</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Tests</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Development</a:t>
              </a:r>
            </a:p>
          </p:txBody>
        </p:sp>
      </p:grpSp>
      <p:grpSp>
        <p:nvGrpSpPr>
          <p:cNvPr id="2" name="Agrupar 1">
            <a:extLst>
              <a:ext uri="{FF2B5EF4-FFF2-40B4-BE49-F238E27FC236}">
                <a16:creationId xmlns:a16="http://schemas.microsoft.com/office/drawing/2014/main" id="{D1DFC29C-938F-4237-9713-E39EE65C1106}"/>
              </a:ext>
            </a:extLst>
          </p:cNvPr>
          <p:cNvGrpSpPr/>
          <p:nvPr/>
        </p:nvGrpSpPr>
        <p:grpSpPr>
          <a:xfrm>
            <a:off x="637839" y="1174598"/>
            <a:ext cx="5159448" cy="4411196"/>
            <a:chOff x="468277" y="1174598"/>
            <a:chExt cx="5159448" cy="4411196"/>
          </a:xfrm>
        </p:grpSpPr>
        <p:sp>
          <p:nvSpPr>
            <p:cNvPr id="15" name="CaixaDeTexto 14">
              <a:extLst>
                <a:ext uri="{FF2B5EF4-FFF2-40B4-BE49-F238E27FC236}">
                  <a16:creationId xmlns:a16="http://schemas.microsoft.com/office/drawing/2014/main" id="{534F3F6D-1AC1-491B-9214-BDC4FFF4B64D}"/>
                </a:ext>
              </a:extLst>
            </p:cNvPr>
            <p:cNvSpPr txBox="1"/>
            <p:nvPr/>
          </p:nvSpPr>
          <p:spPr>
            <a:xfrm>
              <a:off x="468277" y="1174598"/>
              <a:ext cx="5159448" cy="1754326"/>
            </a:xfrm>
            <a:prstGeom prst="rect">
              <a:avLst/>
            </a:prstGeom>
            <a:noFill/>
          </p:spPr>
          <p:txBody>
            <a:bodyPr wrap="square">
              <a:spAutoFit/>
            </a:bodyPr>
            <a:lstStyle/>
            <a:p>
              <a:pPr algn="just"/>
              <a:r>
                <a:rPr lang="pt-BR" dirty="0"/>
                <a:t>The Friedman test is based on n sets of rankings, one set for each data relation in our case; </a:t>
              </a:r>
              <a:r>
                <a:rPr lang="pt-BR" dirty="0" err="1"/>
                <a:t>and</a:t>
              </a:r>
              <a:r>
                <a:rPr lang="pt-BR" dirty="0"/>
                <a:t> the performances of the analyzed algorithms are ordered separately for each data set. Such a scheme allows for intra-set comparisons, since inter-set comparisons are not significant [1].</a:t>
              </a:r>
            </a:p>
          </p:txBody>
        </p:sp>
        <p:pic>
          <p:nvPicPr>
            <p:cNvPr id="7" name="Imagem 6">
              <a:extLst>
                <a:ext uri="{FF2B5EF4-FFF2-40B4-BE49-F238E27FC236}">
                  <a16:creationId xmlns:a16="http://schemas.microsoft.com/office/drawing/2014/main" id="{F50EB5AB-9F13-4726-81B0-1E1A110DBF01}"/>
                </a:ext>
              </a:extLst>
            </p:cNvPr>
            <p:cNvPicPr>
              <a:picLocks noChangeAspect="1"/>
            </p:cNvPicPr>
            <p:nvPr/>
          </p:nvPicPr>
          <p:blipFill>
            <a:blip r:embed="rId2"/>
            <a:stretch>
              <a:fillRect/>
            </a:stretch>
          </p:blipFill>
          <p:spPr>
            <a:xfrm>
              <a:off x="798897" y="3752156"/>
              <a:ext cx="4515480" cy="962159"/>
            </a:xfrm>
            <a:prstGeom prst="rect">
              <a:avLst/>
            </a:prstGeom>
          </p:spPr>
        </p:pic>
        <p:sp>
          <p:nvSpPr>
            <p:cNvPr id="20" name="CaixaDeTexto 19">
              <a:extLst>
                <a:ext uri="{FF2B5EF4-FFF2-40B4-BE49-F238E27FC236}">
                  <a16:creationId xmlns:a16="http://schemas.microsoft.com/office/drawing/2014/main" id="{F58C196D-2D06-48F6-9BBF-54CD81AE1EA3}"/>
                </a:ext>
              </a:extLst>
            </p:cNvPr>
            <p:cNvSpPr txBox="1"/>
            <p:nvPr/>
          </p:nvSpPr>
          <p:spPr>
            <a:xfrm>
              <a:off x="485549" y="3201214"/>
              <a:ext cx="5142176" cy="369332"/>
            </a:xfrm>
            <a:prstGeom prst="rect">
              <a:avLst/>
            </a:prstGeom>
            <a:noFill/>
          </p:spPr>
          <p:txBody>
            <a:bodyPr wrap="square">
              <a:spAutoFit/>
            </a:bodyPr>
            <a:lstStyle/>
            <a:p>
              <a:r>
                <a:rPr lang="pt-BR" dirty="0"/>
                <a:t>The Aligned Friedman test can be written as:</a:t>
              </a:r>
            </a:p>
          </p:txBody>
        </p:sp>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2B4FDE65-3913-483D-810E-A9810C4EEDDF}"/>
                    </a:ext>
                  </a:extLst>
                </p:cNvPr>
                <p:cNvSpPr txBox="1"/>
                <p:nvPr/>
              </p:nvSpPr>
              <p:spPr>
                <a:xfrm>
                  <a:off x="485549" y="4895925"/>
                  <a:ext cx="5142176" cy="689869"/>
                </a:xfrm>
                <a:prstGeom prst="rect">
                  <a:avLst/>
                </a:prstGeom>
                <a:noFill/>
              </p:spPr>
              <p:txBody>
                <a:bodyPr wrap="square">
                  <a:spAutoFit/>
                </a:bodyPr>
                <a:lstStyle/>
                <a:p>
                  <a:r>
                    <a:rPr lang="en-US" dirty="0"/>
                    <a:t>Where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acc>
                      <m:r>
                        <a:rPr lang="en-US" b="0" i="0" dirty="0" smtClean="0">
                          <a:latin typeface="Cambria Math" panose="02040503050406030204" pitchFamily="18" charset="0"/>
                        </a:rPr>
                        <m:t> </m:t>
                      </m:r>
                    </m:oMath>
                  </a14:m>
                  <a:r>
                    <a:rPr lang="en-US" dirty="0"/>
                    <a:t>is equal to the total ranking of the i-th data set </a:t>
                  </a:r>
                  <a:r>
                    <a:rPr lang="pt-BR"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𝑗</m:t>
                              </m:r>
                            </m:sub>
                          </m:sSub>
                        </m:e>
                      </m:acc>
                    </m:oMath>
                  </a14:m>
                  <a:r>
                    <a:rPr lang="pt-BR" dirty="0"/>
                    <a:t> is </a:t>
                  </a:r>
                  <a:r>
                    <a:rPr lang="en-US" dirty="0"/>
                    <a:t>the total ranking of the j-</a:t>
                  </a:r>
                  <a:r>
                    <a:rPr lang="en-US" dirty="0" err="1"/>
                    <a:t>th</a:t>
                  </a:r>
                  <a:r>
                    <a:rPr lang="en-US" dirty="0"/>
                    <a:t> algorithm. </a:t>
                  </a:r>
                  <a:endParaRPr lang="pt-BR" dirty="0"/>
                </a:p>
              </p:txBody>
            </p:sp>
          </mc:Choice>
          <mc:Fallback>
            <p:sp>
              <p:nvSpPr>
                <p:cNvPr id="23" name="CaixaDeTexto 22">
                  <a:extLst>
                    <a:ext uri="{FF2B5EF4-FFF2-40B4-BE49-F238E27FC236}">
                      <a16:creationId xmlns:a16="http://schemas.microsoft.com/office/drawing/2014/main" id="{2B4FDE65-3913-483D-810E-A9810C4EEDDF}"/>
                    </a:ext>
                  </a:extLst>
                </p:cNvPr>
                <p:cNvSpPr txBox="1">
                  <a:spLocks noRot="1" noChangeAspect="1" noMove="1" noResize="1" noEditPoints="1" noAdjustHandles="1" noChangeArrowheads="1" noChangeShapeType="1" noTextEdit="1"/>
                </p:cNvSpPr>
                <p:nvPr/>
              </p:nvSpPr>
              <p:spPr>
                <a:xfrm>
                  <a:off x="485549" y="4895925"/>
                  <a:ext cx="5142176" cy="689869"/>
                </a:xfrm>
                <a:prstGeom prst="rect">
                  <a:avLst/>
                </a:prstGeom>
                <a:blipFill>
                  <a:blip r:embed="rId3"/>
                  <a:stretch>
                    <a:fillRect l="-948" t="-2655" r="-1540" b="-10619"/>
                  </a:stretch>
                </a:blipFill>
              </p:spPr>
              <p:txBody>
                <a:bodyPr/>
                <a:lstStyle/>
                <a:p>
                  <a:r>
                    <a:rPr lang="pt-BR">
                      <a:noFill/>
                    </a:rPr>
                    <a:t> </a:t>
                  </a:r>
                </a:p>
              </p:txBody>
            </p:sp>
          </mc:Fallback>
        </mc:AlternateContent>
      </p:grpSp>
      <p:pic>
        <p:nvPicPr>
          <p:cNvPr id="11" name="Imagem 10">
            <a:extLst>
              <a:ext uri="{FF2B5EF4-FFF2-40B4-BE49-F238E27FC236}">
                <a16:creationId xmlns:a16="http://schemas.microsoft.com/office/drawing/2014/main" id="{37D68FC1-F331-403F-8951-0DEFB0286BE0}"/>
              </a:ext>
            </a:extLst>
          </p:cNvPr>
          <p:cNvPicPr>
            <a:picLocks noChangeAspect="1"/>
          </p:cNvPicPr>
          <p:nvPr/>
        </p:nvPicPr>
        <p:blipFill>
          <a:blip r:embed="rId4"/>
          <a:stretch>
            <a:fillRect/>
          </a:stretch>
        </p:blipFill>
        <p:spPr>
          <a:xfrm>
            <a:off x="6733838" y="1483128"/>
            <a:ext cx="4820323" cy="4553585"/>
          </a:xfrm>
          <a:prstGeom prst="rect">
            <a:avLst/>
          </a:prstGeom>
        </p:spPr>
      </p:pic>
      <p:sp>
        <p:nvSpPr>
          <p:cNvPr id="21" name="CaixaDeTexto 20">
            <a:extLst>
              <a:ext uri="{FF2B5EF4-FFF2-40B4-BE49-F238E27FC236}">
                <a16:creationId xmlns:a16="http://schemas.microsoft.com/office/drawing/2014/main" id="{A4E6ABD8-3D9C-4C19-BA63-10C453321B33}"/>
              </a:ext>
            </a:extLst>
          </p:cNvPr>
          <p:cNvSpPr txBox="1"/>
          <p:nvPr/>
        </p:nvSpPr>
        <p:spPr>
          <a:xfrm>
            <a:off x="6564276" y="842086"/>
            <a:ext cx="5159446" cy="646331"/>
          </a:xfrm>
          <a:prstGeom prst="rect">
            <a:avLst/>
          </a:prstGeom>
          <a:noFill/>
        </p:spPr>
        <p:txBody>
          <a:bodyPr wrap="square" rtlCol="0">
            <a:spAutoFit/>
          </a:bodyPr>
          <a:lstStyle/>
          <a:p>
            <a:pPr algn="just"/>
            <a:r>
              <a:rPr lang="en-US" sz="1200" b="0" i="0" dirty="0">
                <a:solidFill>
                  <a:srgbClr val="202124"/>
                </a:solidFill>
                <a:effectLst/>
              </a:rPr>
              <a:t>Table 3: Aligned observations of the 4 algorithms considered. considered. The rankings in parentheses are those used in the calculation of the Aligned Friedman test.</a:t>
            </a:r>
          </a:p>
        </p:txBody>
      </p:sp>
    </p:spTree>
    <p:extLst>
      <p:ext uri="{BB962C8B-B14F-4D97-AF65-F5344CB8AC3E}">
        <p14:creationId xmlns:p14="http://schemas.microsoft.com/office/powerpoint/2010/main" val="19427196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47330725-1294-4B08-AAE8-C91E8296C2CB}"/>
              </a:ext>
            </a:extLst>
          </p:cNvPr>
          <p:cNvPicPr>
            <a:picLocks noChangeAspect="1"/>
          </p:cNvPicPr>
          <p:nvPr/>
        </p:nvPicPr>
        <p:blipFill>
          <a:blip r:embed="rId2"/>
          <a:stretch>
            <a:fillRect/>
          </a:stretch>
        </p:blipFill>
        <p:spPr>
          <a:xfrm>
            <a:off x="4509025" y="1257735"/>
            <a:ext cx="7064117" cy="4891253"/>
          </a:xfrm>
          <a:prstGeom prst="rect">
            <a:avLst/>
          </a:prstGeom>
        </p:spPr>
      </p:pic>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Quade test</a:t>
            </a:r>
            <a:endParaRPr lang="pt-BR" dirty="0"/>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Tests</a:t>
              </a:r>
              <a:endParaRPr lang="pt-BR" dirty="0"/>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Development</a:t>
              </a:r>
            </a:p>
          </p:txBody>
        </p:sp>
      </p:gr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534F3F6D-1AC1-491B-9214-BDC4FFF4B64D}"/>
                  </a:ext>
                </a:extLst>
              </p:cNvPr>
              <p:cNvSpPr txBox="1"/>
              <p:nvPr/>
            </p:nvSpPr>
            <p:spPr>
              <a:xfrm>
                <a:off x="472646" y="3044815"/>
                <a:ext cx="4036379" cy="1317092"/>
              </a:xfrm>
              <a:prstGeom prst="rect">
                <a:avLst/>
              </a:prstGeom>
              <a:noFill/>
            </p:spPr>
            <p:txBody>
              <a:bodyPr wrap="square">
                <a:spAutoFit/>
              </a:bodyPr>
              <a:lstStyle/>
              <a:p>
                <a:pPr algn="just"/>
                <a:r>
                  <a:rPr lang="en-US" dirty="0"/>
                  <a:t>The Quade test performs an analysis with weighted rankings of the sample results.</a:t>
                </a:r>
              </a:p>
              <a:p>
                <a:pPr algn="just"/>
                <a:endParaRPr lang="en-US" dirty="0"/>
              </a:p>
              <a:p>
                <a:pPr algn="just"/>
                <a:r>
                  <a:rPr lang="pt-BR" dirty="0"/>
                  <a:t>overall rank</a:t>
                </a:r>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m:t>
                                </m:r>
                                <m:r>
                                  <m:rPr>
                                    <m:sty m:val="p"/>
                                  </m:rPr>
                                  <a:rPr lang="en-US" b="0" i="0" smtClean="0">
                                    <a:latin typeface="Cambria Math" panose="02040503050406030204" pitchFamily="18" charset="0"/>
                                  </a:rPr>
                                  <m:t>ax</m:t>
                                </m:r>
                              </m:e>
                              <m:lim>
                                <m:r>
                                  <a:rPr lang="en-US" b="0" i="1" smtClean="0">
                                    <a:latin typeface="Cambria Math" panose="02040503050406030204" pitchFamily="18" charset="0"/>
                                  </a:rPr>
                                  <m:t>𝑗</m:t>
                                </m:r>
                              </m:lim>
                            </m:limLow>
                          </m:fName>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e>
                        </m:func>
                      </m:fName>
                      <m:e>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m:t>
                                </m:r>
                                <m:r>
                                  <a:rPr lang="en-US" b="0" i="1" smtClean="0">
                                    <a:latin typeface="Cambria Math" panose="02040503050406030204" pitchFamily="18" charset="0"/>
                                  </a:rPr>
                                  <m:t>𝑖𝑛</m:t>
                                </m:r>
                              </m:e>
                              <m:lim>
                                <m:r>
                                  <a:rPr lang="en-US" b="0" i="1" smtClean="0">
                                    <a:latin typeface="Cambria Math" panose="02040503050406030204" pitchFamily="18" charset="0"/>
                                  </a:rPr>
                                  <m:t>𝑗</m:t>
                                </m:r>
                              </m:lim>
                            </m:limLow>
                          </m:fName>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e>
                        </m:func>
                      </m:e>
                    </m:func>
                  </m:oMath>
                </a14:m>
                <a:endParaRPr lang="pt-BR" dirty="0"/>
              </a:p>
            </p:txBody>
          </p:sp>
        </mc:Choice>
        <mc:Fallback xmlns="">
          <p:sp>
            <p:nvSpPr>
              <p:cNvPr id="15" name="CaixaDeTexto 14">
                <a:extLst>
                  <a:ext uri="{FF2B5EF4-FFF2-40B4-BE49-F238E27FC236}">
                    <a16:creationId xmlns:a16="http://schemas.microsoft.com/office/drawing/2014/main" id="{534F3F6D-1AC1-491B-9214-BDC4FFF4B64D}"/>
                  </a:ext>
                </a:extLst>
              </p:cNvPr>
              <p:cNvSpPr txBox="1">
                <a:spLocks noRot="1" noChangeAspect="1" noMove="1" noResize="1" noEditPoints="1" noAdjustHandles="1" noChangeArrowheads="1" noChangeShapeType="1" noTextEdit="1"/>
              </p:cNvSpPr>
              <p:nvPr/>
            </p:nvSpPr>
            <p:spPr>
              <a:xfrm>
                <a:off x="472646" y="3044815"/>
                <a:ext cx="4036379" cy="1317092"/>
              </a:xfrm>
              <a:prstGeom prst="rect">
                <a:avLst/>
              </a:prstGeom>
              <a:blipFill>
                <a:blip r:embed="rId3"/>
                <a:stretch>
                  <a:fillRect l="-1360" t="-2304" r="-1208" b="-1382"/>
                </a:stretch>
              </a:blipFill>
            </p:spPr>
            <p:txBody>
              <a:bodyPr/>
              <a:lstStyle/>
              <a:p>
                <a:r>
                  <a:rPr lang="pt-BR">
                    <a:noFill/>
                  </a:rPr>
                  <a:t> </a:t>
                </a:r>
              </a:p>
            </p:txBody>
          </p:sp>
        </mc:Fallback>
      </mc:AlternateContent>
      <p:sp>
        <p:nvSpPr>
          <p:cNvPr id="11" name="CaixaDeTexto 10">
            <a:extLst>
              <a:ext uri="{FF2B5EF4-FFF2-40B4-BE49-F238E27FC236}">
                <a16:creationId xmlns:a16="http://schemas.microsoft.com/office/drawing/2014/main" id="{B2414659-6BEC-428A-BFDF-297835E7CC71}"/>
              </a:ext>
            </a:extLst>
          </p:cNvPr>
          <p:cNvSpPr txBox="1"/>
          <p:nvPr/>
        </p:nvSpPr>
        <p:spPr>
          <a:xfrm>
            <a:off x="4623559" y="831283"/>
            <a:ext cx="7064117" cy="461665"/>
          </a:xfrm>
          <a:prstGeom prst="rect">
            <a:avLst/>
          </a:prstGeom>
          <a:noFill/>
        </p:spPr>
        <p:txBody>
          <a:bodyPr wrap="square" rtlCol="0">
            <a:spAutoFit/>
          </a:bodyPr>
          <a:lstStyle/>
          <a:p>
            <a:pPr algn="just"/>
            <a:r>
              <a:rPr lang="en-US" sz="1200" b="0" i="0" dirty="0">
                <a:solidFill>
                  <a:srgbClr val="202124"/>
                </a:solidFill>
                <a:effectLst/>
              </a:rPr>
              <a:t>Table 4: Hit rate comparison for the 4 algorithms considered in our study. The rankings in parentheses are used in the calculation of the Quade test.</a:t>
            </a:r>
          </a:p>
        </p:txBody>
      </p:sp>
    </p:spTree>
    <p:extLst>
      <p:ext uri="{BB962C8B-B14F-4D97-AF65-F5344CB8AC3E}">
        <p14:creationId xmlns:p14="http://schemas.microsoft.com/office/powerpoint/2010/main" val="35746664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BD6178F7-01D2-445B-A1CF-29018160DFDE}"/>
              </a:ext>
            </a:extLst>
          </p:cNvPr>
          <p:cNvGrpSpPr/>
          <p:nvPr/>
        </p:nvGrpSpPr>
        <p:grpSpPr>
          <a:xfrm>
            <a:off x="-3" y="2920752"/>
            <a:ext cx="12192003" cy="508248"/>
            <a:chOff x="-3" y="2920752"/>
            <a:chExt cx="12192003" cy="508248"/>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CONCLUSION</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After proceedings</a:t>
              </a:r>
            </a:p>
          </p:txBody>
        </p:sp>
      </p:gr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845144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Income differences</a:t>
            </a:r>
          </a:p>
        </p:txBody>
      </p:sp>
      <p:sp>
        <p:nvSpPr>
          <p:cNvPr id="13" name="Retângulo 12">
            <a:extLst>
              <a:ext uri="{FF2B5EF4-FFF2-40B4-BE49-F238E27FC236}">
                <a16:creationId xmlns:a16="http://schemas.microsoft.com/office/drawing/2014/main" id="{999DABAF-041F-4315-A355-159B6CE9BD4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796415F2-3E0B-4638-99E2-2DCF4B16E954}"/>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6D7B822F-6CC2-4BE2-A4D2-9C1C07DD23C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7" name="Agrupar 16">
            <a:extLst>
              <a:ext uri="{FF2B5EF4-FFF2-40B4-BE49-F238E27FC236}">
                <a16:creationId xmlns:a16="http://schemas.microsoft.com/office/drawing/2014/main" id="{9A5B9DD1-9E1E-4320-B67E-97BC0675D910}"/>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D72602F8-0351-45C2-9C3D-6B495FDB3FDB}"/>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Conclusion</a:t>
              </a:r>
            </a:p>
          </p:txBody>
        </p:sp>
        <p:sp>
          <p:nvSpPr>
            <p:cNvPr id="19" name="Retângulo 18">
              <a:extLst>
                <a:ext uri="{FF2B5EF4-FFF2-40B4-BE49-F238E27FC236}">
                  <a16:creationId xmlns:a16="http://schemas.microsoft.com/office/drawing/2014/main" id="{B06FED70-432C-4138-AEB5-165E3BE78462}"/>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After proceedings</a:t>
              </a:r>
            </a:p>
          </p:txBody>
        </p:sp>
      </p:grpSp>
      <p:pic>
        <p:nvPicPr>
          <p:cNvPr id="4" name="Imagem 3">
            <a:extLst>
              <a:ext uri="{FF2B5EF4-FFF2-40B4-BE49-F238E27FC236}">
                <a16:creationId xmlns:a16="http://schemas.microsoft.com/office/drawing/2014/main" id="{C47D3CE1-EFE6-4586-B887-051E1829CF6F}"/>
              </a:ext>
            </a:extLst>
          </p:cNvPr>
          <p:cNvPicPr>
            <a:picLocks noChangeAspect="1"/>
          </p:cNvPicPr>
          <p:nvPr/>
        </p:nvPicPr>
        <p:blipFill>
          <a:blip r:embed="rId2"/>
          <a:stretch>
            <a:fillRect/>
          </a:stretch>
        </p:blipFill>
        <p:spPr>
          <a:xfrm>
            <a:off x="6924365" y="1574227"/>
            <a:ext cx="4439270" cy="4258269"/>
          </a:xfrm>
          <a:prstGeom prst="rect">
            <a:avLst/>
          </a:prstGeom>
        </p:spPr>
      </p:pic>
      <p:sp>
        <p:nvSpPr>
          <p:cNvPr id="20" name="CaixaDeTexto 19">
            <a:extLst>
              <a:ext uri="{FF2B5EF4-FFF2-40B4-BE49-F238E27FC236}">
                <a16:creationId xmlns:a16="http://schemas.microsoft.com/office/drawing/2014/main" id="{7AFCB8A3-EB5A-4BD0-B88F-97B7577A969C}"/>
              </a:ext>
            </a:extLst>
          </p:cNvPr>
          <p:cNvSpPr txBox="1"/>
          <p:nvPr/>
        </p:nvSpPr>
        <p:spPr>
          <a:xfrm>
            <a:off x="828365" y="2106259"/>
            <a:ext cx="5057530" cy="1754326"/>
          </a:xfrm>
          <a:prstGeom prst="rect">
            <a:avLst/>
          </a:prstGeom>
          <a:noFill/>
        </p:spPr>
        <p:txBody>
          <a:bodyPr wrap="square">
            <a:spAutoFit/>
          </a:bodyPr>
          <a:lstStyle/>
          <a:p>
            <a:pPr algn="just"/>
            <a:r>
              <a:rPr lang="en-US" dirty="0"/>
              <a:t>They assumed that each performance measure is reflected as differences between algorithm performances. Consequently, they were interested in estimating the contrast between the sample performance medians considering all pairwise comparisons [1].</a:t>
            </a:r>
            <a:endParaRPr lang="pt-BR" dirty="0"/>
          </a:p>
        </p:txBody>
      </p:sp>
      <p:pic>
        <p:nvPicPr>
          <p:cNvPr id="7" name="Imagem 6">
            <a:extLst>
              <a:ext uri="{FF2B5EF4-FFF2-40B4-BE49-F238E27FC236}">
                <a16:creationId xmlns:a16="http://schemas.microsoft.com/office/drawing/2014/main" id="{9BB1E8BF-BCAA-408F-A488-FB50A4123E37}"/>
              </a:ext>
            </a:extLst>
          </p:cNvPr>
          <p:cNvPicPr>
            <a:picLocks noChangeAspect="1"/>
          </p:cNvPicPr>
          <p:nvPr/>
        </p:nvPicPr>
        <p:blipFill rotWithShape="1">
          <a:blip r:embed="rId3"/>
          <a:srcRect l="3450" t="47756" r="2971"/>
          <a:stretch/>
        </p:blipFill>
        <p:spPr>
          <a:xfrm>
            <a:off x="828365" y="4606301"/>
            <a:ext cx="5057530" cy="1080879"/>
          </a:xfrm>
          <a:prstGeom prst="rect">
            <a:avLst/>
          </a:prstGeom>
        </p:spPr>
      </p:pic>
      <p:sp>
        <p:nvSpPr>
          <p:cNvPr id="12" name="CaixaDeTexto 11">
            <a:extLst>
              <a:ext uri="{FF2B5EF4-FFF2-40B4-BE49-F238E27FC236}">
                <a16:creationId xmlns:a16="http://schemas.microsoft.com/office/drawing/2014/main" id="{1269505A-302C-4E89-B629-A31570AF3165}"/>
              </a:ext>
            </a:extLst>
          </p:cNvPr>
          <p:cNvSpPr txBox="1"/>
          <p:nvPr/>
        </p:nvSpPr>
        <p:spPr>
          <a:xfrm>
            <a:off x="6832979" y="983454"/>
            <a:ext cx="4622041" cy="461665"/>
          </a:xfrm>
          <a:prstGeom prst="rect">
            <a:avLst/>
          </a:prstGeom>
          <a:noFill/>
        </p:spPr>
        <p:txBody>
          <a:bodyPr wrap="square" rtlCol="0">
            <a:spAutoFit/>
          </a:bodyPr>
          <a:lstStyle/>
          <a:p>
            <a:pPr algn="just"/>
            <a:r>
              <a:rPr lang="en-US" sz="1200" b="0" i="0" dirty="0">
                <a:solidFill>
                  <a:srgbClr val="202124"/>
                </a:solidFill>
                <a:effectLst/>
              </a:rPr>
              <a:t>Table 6: Differences between pairs of for each data set for each pair of algorithms for each pair of algorithms</a:t>
            </a:r>
          </a:p>
        </p:txBody>
      </p:sp>
      <p:sp>
        <p:nvSpPr>
          <p:cNvPr id="21" name="CaixaDeTexto 20">
            <a:extLst>
              <a:ext uri="{FF2B5EF4-FFF2-40B4-BE49-F238E27FC236}">
                <a16:creationId xmlns:a16="http://schemas.microsoft.com/office/drawing/2014/main" id="{5500CE2C-134A-4BAC-819E-E4139D289396}"/>
              </a:ext>
            </a:extLst>
          </p:cNvPr>
          <p:cNvSpPr txBox="1"/>
          <p:nvPr/>
        </p:nvSpPr>
        <p:spPr>
          <a:xfrm>
            <a:off x="828365" y="4097533"/>
            <a:ext cx="5057530" cy="461665"/>
          </a:xfrm>
          <a:prstGeom prst="rect">
            <a:avLst/>
          </a:prstGeom>
          <a:noFill/>
        </p:spPr>
        <p:txBody>
          <a:bodyPr wrap="square" rtlCol="0">
            <a:spAutoFit/>
          </a:bodyPr>
          <a:lstStyle/>
          <a:p>
            <a:pPr algn="just"/>
            <a:r>
              <a:rPr lang="en-US" sz="1200" b="0" i="0" dirty="0">
                <a:solidFill>
                  <a:srgbClr val="202124"/>
                </a:solidFill>
                <a:effectLst/>
              </a:rPr>
              <a:t>Table 7: Contrast estimation based on medians between all algorithms in the experimental study experimental study</a:t>
            </a:r>
          </a:p>
        </p:txBody>
      </p:sp>
    </p:spTree>
    <p:extLst>
      <p:ext uri="{BB962C8B-B14F-4D97-AF65-F5344CB8AC3E}">
        <p14:creationId xmlns:p14="http://schemas.microsoft.com/office/powerpoint/2010/main" val="1548861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19247A8-379D-4007-B2D8-8CF01692EC01}"/>
              </a:ext>
            </a:extLst>
          </p:cNvPr>
          <p:cNvSpPr/>
          <p:nvPr/>
        </p:nvSpPr>
        <p:spPr>
          <a:xfrm>
            <a:off x="6095999" y="0"/>
            <a:ext cx="6095997" cy="6613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Cantos Arredondados 3">
            <a:extLst>
              <a:ext uri="{FF2B5EF4-FFF2-40B4-BE49-F238E27FC236}">
                <a16:creationId xmlns:a16="http://schemas.microsoft.com/office/drawing/2014/main" id="{3FA768BF-D696-4746-B00E-14180F453458}"/>
              </a:ext>
            </a:extLst>
          </p:cNvPr>
          <p:cNvSpPr/>
          <p:nvPr/>
        </p:nvSpPr>
        <p:spPr>
          <a:xfrm>
            <a:off x="793440" y="685593"/>
            <a:ext cx="4647457" cy="5888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Bibliography Analysis: </a:t>
            </a:r>
            <a:r>
              <a:rPr lang="es-ES" sz="1100" i="1" dirty="0"/>
              <a:t>Un Tutorial Metodológico para hacer Comparaciones Estadísticas con Tests No Paramétricos en Propuestas de Minería de Datos</a:t>
            </a:r>
          </a:p>
        </p:txBody>
      </p:sp>
      <p:sp>
        <p:nvSpPr>
          <p:cNvPr id="2" name="CaixaDeTexto 1">
            <a:extLst>
              <a:ext uri="{FF2B5EF4-FFF2-40B4-BE49-F238E27FC236}">
                <a16:creationId xmlns:a16="http://schemas.microsoft.com/office/drawing/2014/main" id="{5DE41299-F4ED-4E72-8673-99A927E59BAA}"/>
              </a:ext>
            </a:extLst>
          </p:cNvPr>
          <p:cNvSpPr txBox="1"/>
          <p:nvPr/>
        </p:nvSpPr>
        <p:spPr>
          <a:xfrm>
            <a:off x="8386866" y="414353"/>
            <a:ext cx="1514261" cy="400110"/>
          </a:xfrm>
          <a:prstGeom prst="rect">
            <a:avLst/>
          </a:prstGeom>
          <a:noFill/>
        </p:spPr>
        <p:txBody>
          <a:bodyPr wrap="none" rtlCol="0">
            <a:spAutoFit/>
          </a:bodyPr>
          <a:lstStyle/>
          <a:p>
            <a:r>
              <a:rPr lang="pt-BR" sz="2000" b="1" dirty="0"/>
              <a:t>REFERENCES</a:t>
            </a:r>
          </a:p>
        </p:txBody>
      </p:sp>
      <p:sp>
        <p:nvSpPr>
          <p:cNvPr id="3" name="CaixaDeTexto 2">
            <a:extLst>
              <a:ext uri="{FF2B5EF4-FFF2-40B4-BE49-F238E27FC236}">
                <a16:creationId xmlns:a16="http://schemas.microsoft.com/office/drawing/2014/main" id="{00EAB6DA-051A-43C9-90D3-B6E347FE47DD}"/>
              </a:ext>
            </a:extLst>
          </p:cNvPr>
          <p:cNvSpPr txBox="1"/>
          <p:nvPr/>
        </p:nvSpPr>
        <p:spPr>
          <a:xfrm>
            <a:off x="6822115" y="1036248"/>
            <a:ext cx="4643762" cy="3323987"/>
          </a:xfrm>
          <a:prstGeom prst="rect">
            <a:avLst/>
          </a:prstGeom>
          <a:noFill/>
        </p:spPr>
        <p:txBody>
          <a:bodyPr wrap="square" rtlCol="0">
            <a:spAutoFit/>
          </a:bodyPr>
          <a:lstStyle/>
          <a:p>
            <a:r>
              <a:rPr lang="pt-BR" sz="1400" dirty="0"/>
              <a:t>[1]</a:t>
            </a:r>
            <a:r>
              <a:rPr lang="es-ES" sz="1400" dirty="0"/>
              <a:t> GARCÍA Salvador; DERRAC, Joaquín; HERRERA, Francisco. </a:t>
            </a:r>
            <a:r>
              <a:rPr lang="es-ES" sz="1400" b="1" dirty="0"/>
              <a:t>Un Tutorial Metodológico para hacer Comparaciones Estadísticas con Tests No Paramétricos en Propuestas de Minería de Datos</a:t>
            </a:r>
            <a:r>
              <a:rPr lang="es-ES" sz="1400" dirty="0"/>
              <a:t>.</a:t>
            </a:r>
            <a:endParaRPr lang="pt-BR" sz="1400" dirty="0"/>
          </a:p>
          <a:p>
            <a:endParaRPr lang="pt-BR" sz="1400" dirty="0"/>
          </a:p>
          <a:p>
            <a:r>
              <a:rPr lang="pt-BR" sz="1400" dirty="0"/>
              <a:t>[2] </a:t>
            </a:r>
            <a:r>
              <a:rPr lang="en-US" sz="1400" dirty="0"/>
              <a:t>SHESKIN, D.J., </a:t>
            </a:r>
            <a:r>
              <a:rPr lang="en-US" sz="1400" b="1" dirty="0"/>
              <a:t>Handbook of Parametric and Nonparametric Statistical Procedures</a:t>
            </a:r>
            <a:r>
              <a:rPr lang="en-US" sz="1400" dirty="0"/>
              <a:t>, Chapman &amp; Hall/CRC, 2006.</a:t>
            </a:r>
          </a:p>
          <a:p>
            <a:endParaRPr lang="en-US" sz="1400" dirty="0"/>
          </a:p>
          <a:p>
            <a:r>
              <a:rPr lang="en-US" sz="1400" dirty="0"/>
              <a:t>[3] MINITAB STATISTICAL SOFTWARE. </a:t>
            </a:r>
            <a:r>
              <a:rPr lang="pt-BR" sz="1400" b="1" dirty="0"/>
              <a:t>Sobre as hipóteses nula e alternativa</a:t>
            </a:r>
            <a:r>
              <a:rPr lang="pt-BR" sz="1400" dirty="0"/>
              <a:t>. Disponível em: &lt;</a:t>
            </a:r>
            <a:r>
              <a:rPr lang="en-US" sz="1400" dirty="0"/>
              <a:t>https://support.minitab.com/pt-br/minitab/20/help-and-how-to/statistics/basic-statistics/supporting-topics/basics/null-and-alternative-hypotheses/#:~:text=A%20hip&gt;. Acesso em: 27 ago. 2021.</a:t>
            </a:r>
            <a:endParaRPr lang="pt-BR" sz="1400" dirty="0"/>
          </a:p>
        </p:txBody>
      </p:sp>
      <p:sp>
        <p:nvSpPr>
          <p:cNvPr id="12" name="CaixaDeTexto 11">
            <a:extLst>
              <a:ext uri="{FF2B5EF4-FFF2-40B4-BE49-F238E27FC236}">
                <a16:creationId xmlns:a16="http://schemas.microsoft.com/office/drawing/2014/main" id="{A06647D1-3339-45B2-AA9D-E5D00F3DE2DD}"/>
              </a:ext>
            </a:extLst>
          </p:cNvPr>
          <p:cNvSpPr txBox="1"/>
          <p:nvPr/>
        </p:nvSpPr>
        <p:spPr>
          <a:xfrm>
            <a:off x="793439" y="4164618"/>
            <a:ext cx="4647458" cy="1600438"/>
          </a:xfrm>
          <a:prstGeom prst="rect">
            <a:avLst/>
          </a:prstGeom>
          <a:noFill/>
        </p:spPr>
        <p:txBody>
          <a:bodyPr wrap="square" rtlCol="0">
            <a:spAutoFit/>
          </a:bodyPr>
          <a:lstStyle/>
          <a:p>
            <a:pPr algn="ctr"/>
            <a:r>
              <a:rPr lang="pt-BR" sz="1400" b="1" dirty="0"/>
              <a:t>Eduardo Destefani Stefanato</a:t>
            </a:r>
            <a:r>
              <a:rPr lang="pt-BR" sz="1400" dirty="0"/>
              <a:t>¹</a:t>
            </a:r>
            <a:r>
              <a:rPr lang="pt-BR" sz="1400" b="1" dirty="0"/>
              <a:t>*</a:t>
            </a:r>
          </a:p>
          <a:p>
            <a:pPr algn="ctr"/>
            <a:r>
              <a:rPr lang="pt-BR" sz="1400" b="1" dirty="0"/>
              <a:t>Vitor Souza Premoli Pinto de Oliveira</a:t>
            </a:r>
            <a:r>
              <a:rPr lang="pt-BR" sz="1400" dirty="0"/>
              <a:t>¹*</a:t>
            </a:r>
          </a:p>
          <a:p>
            <a:pPr algn="ctr"/>
            <a:endParaRPr lang="pt-BR" sz="1400" dirty="0"/>
          </a:p>
          <a:p>
            <a:pPr algn="ctr"/>
            <a:endParaRPr lang="pt-BR" sz="1400" dirty="0"/>
          </a:p>
          <a:p>
            <a:pPr algn="ctr"/>
            <a:r>
              <a:rPr lang="pt-BR" sz="1400" dirty="0"/>
              <a:t>¹Universidade Federal do Espírito Santo</a:t>
            </a:r>
          </a:p>
          <a:p>
            <a:pPr algn="ctr"/>
            <a:endParaRPr lang="pt-BR" sz="1400" dirty="0"/>
          </a:p>
          <a:p>
            <a:pPr algn="ctr"/>
            <a:r>
              <a:rPr lang="pt-BR" sz="1400" b="1" dirty="0"/>
              <a:t>Artificial Intelligence Applied to Images</a:t>
            </a:r>
          </a:p>
        </p:txBody>
      </p:sp>
      <p:sp>
        <p:nvSpPr>
          <p:cNvPr id="11" name="Retângulo 10">
            <a:extLst>
              <a:ext uri="{FF2B5EF4-FFF2-40B4-BE49-F238E27FC236}">
                <a16:creationId xmlns:a16="http://schemas.microsoft.com/office/drawing/2014/main" id="{AC2DEA65-530C-478B-950C-367319AEEA5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B594D077-0595-43D9-9A08-F54B9A6BAE2A}"/>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2AF3AA5D-8702-4D07-8CE4-DA9147ABC01D}"/>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nvGrpSpPr>
          <p:cNvPr id="19" name="Agrupar 18">
            <a:extLst>
              <a:ext uri="{FF2B5EF4-FFF2-40B4-BE49-F238E27FC236}">
                <a16:creationId xmlns:a16="http://schemas.microsoft.com/office/drawing/2014/main" id="{5C00E561-1F29-4935-A5C7-F954A373A6B5}"/>
              </a:ext>
            </a:extLst>
          </p:cNvPr>
          <p:cNvGrpSpPr/>
          <p:nvPr/>
        </p:nvGrpSpPr>
        <p:grpSpPr>
          <a:xfrm>
            <a:off x="1695567" y="2232546"/>
            <a:ext cx="2843202" cy="1196454"/>
            <a:chOff x="4649608" y="2302701"/>
            <a:chExt cx="3437139" cy="1446390"/>
          </a:xfrm>
        </p:grpSpPr>
        <p:pic>
          <p:nvPicPr>
            <p:cNvPr id="20" name="Picture 2" descr="Universidade Federal do Oeste do Pará">
              <a:extLst>
                <a:ext uri="{FF2B5EF4-FFF2-40B4-BE49-F238E27FC236}">
                  <a16:creationId xmlns:a16="http://schemas.microsoft.com/office/drawing/2014/main" id="{DC650AAE-B453-48BD-BE2C-A07488143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233" y="2302701"/>
              <a:ext cx="1377514" cy="1446390"/>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m 20">
              <a:extLst>
                <a:ext uri="{FF2B5EF4-FFF2-40B4-BE49-F238E27FC236}">
                  <a16:creationId xmlns:a16="http://schemas.microsoft.com/office/drawing/2014/main" id="{EAA2442A-D687-43F6-99CB-F830C1B2A35A}"/>
                </a:ext>
              </a:extLst>
            </p:cNvPr>
            <p:cNvPicPr>
              <a:picLocks noChangeAspect="1"/>
            </p:cNvPicPr>
            <p:nvPr/>
          </p:nvPicPr>
          <p:blipFill>
            <a:blip r:embed="rId3"/>
            <a:stretch>
              <a:fillRect/>
            </a:stretch>
          </p:blipFill>
          <p:spPr>
            <a:xfrm>
              <a:off x="4649608" y="2302701"/>
              <a:ext cx="1446390" cy="1446390"/>
            </a:xfrm>
            <a:prstGeom prst="rect">
              <a:avLst/>
            </a:prstGeom>
          </p:spPr>
        </p:pic>
      </p:grpSp>
    </p:spTree>
    <p:extLst>
      <p:ext uri="{BB962C8B-B14F-4D97-AF65-F5344CB8AC3E}">
        <p14:creationId xmlns:p14="http://schemas.microsoft.com/office/powerpoint/2010/main" val="3006922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B494831D-BDB4-4F9B-9E8D-D999789F0C06}"/>
              </a:ext>
            </a:extLst>
          </p:cNvPr>
          <p:cNvGrpSpPr/>
          <p:nvPr/>
        </p:nvGrpSpPr>
        <p:grpSpPr>
          <a:xfrm>
            <a:off x="0" y="2747"/>
            <a:ext cx="12192000" cy="781234"/>
            <a:chOff x="0" y="2747"/>
            <a:chExt cx="12192000" cy="781234"/>
          </a:xfrm>
        </p:grpSpPr>
        <p:sp>
          <p:nvSpPr>
            <p:cNvPr id="2" name="Retângulo 1">
              <a:extLst>
                <a:ext uri="{FF2B5EF4-FFF2-40B4-BE49-F238E27FC236}">
                  <a16:creationId xmlns:a16="http://schemas.microsoft.com/office/drawing/2014/main" id="{D8D3D714-E540-4CAC-9CE1-02BF6641732C}"/>
                </a:ext>
              </a:extLst>
            </p:cNvPr>
            <p:cNvSpPr/>
            <p:nvPr/>
          </p:nvSpPr>
          <p:spPr>
            <a:xfrm>
              <a:off x="0" y="2747"/>
              <a:ext cx="12191999"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Sumary</a:t>
              </a:r>
            </a:p>
          </p:txBody>
        </p:sp>
      </p:grpSp>
      <p:sp>
        <p:nvSpPr>
          <p:cNvPr id="3" name="CaixaDeTexto 2">
            <a:extLst>
              <a:ext uri="{FF2B5EF4-FFF2-40B4-BE49-F238E27FC236}">
                <a16:creationId xmlns:a16="http://schemas.microsoft.com/office/drawing/2014/main" id="{64C22523-EEA7-4975-8A08-FD5E87418B9C}"/>
              </a:ext>
            </a:extLst>
          </p:cNvPr>
          <p:cNvSpPr txBox="1"/>
          <p:nvPr/>
        </p:nvSpPr>
        <p:spPr>
          <a:xfrm>
            <a:off x="3598902" y="1013715"/>
            <a:ext cx="4994191" cy="5379293"/>
          </a:xfrm>
          <a:prstGeom prst="rect">
            <a:avLst/>
          </a:prstGeom>
          <a:noFill/>
        </p:spPr>
        <p:txBody>
          <a:bodyPr wrap="square" rtlCol="0">
            <a:spAutoFit/>
          </a:bodyPr>
          <a:lstStyle/>
          <a:p>
            <a:pPr algn="ctr">
              <a:lnSpc>
                <a:spcPct val="150000"/>
              </a:lnSpc>
            </a:pPr>
            <a:r>
              <a:rPr lang="en-US" sz="1900" dirty="0">
                <a:ln w="0"/>
                <a:effectLst>
                  <a:outerShdw blurRad="38100" dist="19050" dir="2700000" algn="tl" rotWithShape="0">
                    <a:schemeClr val="dk1">
                      <a:alpha val="40000"/>
                    </a:schemeClr>
                  </a:outerShdw>
                </a:effectLst>
                <a:hlinkClick r:id="rId2" action="ppaction://hlinksldjump"/>
              </a:rPr>
              <a:t>OBJECTIVES</a:t>
            </a:r>
            <a:r>
              <a:rPr lang="en-US" sz="1900" dirty="0">
                <a:ln w="0"/>
                <a:effectLst>
                  <a:outerShdw blurRad="38100" dist="19050" dir="2700000" algn="tl" rotWithShape="0">
                    <a:schemeClr val="dk1">
                      <a:alpha val="40000"/>
                    </a:schemeClr>
                  </a:outerShdw>
                </a:effectLst>
              </a:rPr>
              <a:t>;</a:t>
            </a:r>
          </a:p>
          <a:p>
            <a:pPr algn="ctr">
              <a:lnSpc>
                <a:spcPct val="150000"/>
              </a:lnSpc>
            </a:pPr>
            <a:r>
              <a:rPr lang="en-US" sz="1900" dirty="0">
                <a:ln w="0"/>
                <a:effectLst>
                  <a:outerShdw blurRad="38100" dist="19050" dir="2700000" algn="tl" rotWithShape="0">
                    <a:schemeClr val="dk1">
                      <a:alpha val="40000"/>
                    </a:schemeClr>
                  </a:outerShdw>
                </a:effectLst>
                <a:hlinkClick r:id="rId3" action="ppaction://hlinksldjump"/>
              </a:rPr>
              <a:t>ARTICLE</a:t>
            </a:r>
            <a:r>
              <a:rPr lang="en-US" sz="1900" dirty="0">
                <a:ln w="0"/>
                <a:effectLst>
                  <a:outerShdw blurRad="38100" dist="19050" dir="2700000" algn="tl" rotWithShape="0">
                    <a:schemeClr val="dk1">
                      <a:alpha val="40000"/>
                    </a:schemeClr>
                  </a:outerShdw>
                </a:effectLst>
              </a:rPr>
              <a:t>;</a:t>
            </a:r>
          </a:p>
          <a:p>
            <a:pPr algn="ctr">
              <a:lnSpc>
                <a:spcPct val="150000"/>
              </a:lnSpc>
            </a:pPr>
            <a:r>
              <a:rPr lang="pt-BR" sz="1900" dirty="0">
                <a:ln w="0"/>
                <a:effectLst>
                  <a:outerShdw blurRad="38100" dist="19050" dir="2700000" algn="tl" rotWithShape="0">
                    <a:schemeClr val="dk1">
                      <a:alpha val="40000"/>
                    </a:schemeClr>
                  </a:outerShdw>
                </a:effectLst>
              </a:rPr>
              <a:t>Introduction</a:t>
            </a:r>
            <a:r>
              <a:rPr lang="en-US" sz="1900" dirty="0">
                <a:ln w="0"/>
                <a:effectLst>
                  <a:outerShdw blurRad="38100" dist="19050" dir="2700000" algn="tl" rotWithShape="0">
                    <a:schemeClr val="dk1">
                      <a:alpha val="40000"/>
                    </a:schemeClr>
                  </a:outerShdw>
                </a:effectLst>
              </a:rPr>
              <a:t>;</a:t>
            </a:r>
          </a:p>
          <a:p>
            <a:pPr algn="ctr">
              <a:lnSpc>
                <a:spcPct val="150000"/>
              </a:lnSpc>
            </a:pPr>
            <a:r>
              <a:rPr lang="en-US" sz="1900" dirty="0">
                <a:ln w="0"/>
                <a:effectLst>
                  <a:outerShdw blurRad="38100" dist="19050" dir="2700000" algn="tl" rotWithShape="0">
                    <a:schemeClr val="dk1">
                      <a:alpha val="40000"/>
                    </a:schemeClr>
                  </a:outerShdw>
                </a:effectLst>
              </a:rPr>
              <a:t>Objectives and methodology.</a:t>
            </a:r>
          </a:p>
          <a:p>
            <a:pPr algn="ctr">
              <a:lnSpc>
                <a:spcPct val="150000"/>
              </a:lnSpc>
            </a:pPr>
            <a:r>
              <a:rPr lang="en-US" sz="1900" dirty="0">
                <a:ln w="0"/>
                <a:effectLst>
                  <a:outerShdw blurRad="38100" dist="19050" dir="2700000" algn="tl" rotWithShape="0">
                    <a:schemeClr val="dk1">
                      <a:alpha val="40000"/>
                    </a:schemeClr>
                  </a:outerShdw>
                </a:effectLst>
                <a:hlinkClick r:id="rId4" action="ppaction://hlinksldjump"/>
              </a:rPr>
              <a:t>TESTS</a:t>
            </a:r>
            <a:r>
              <a:rPr lang="en-US" sz="1900" dirty="0">
                <a:ln w="0"/>
                <a:effectLst>
                  <a:outerShdw blurRad="38100" dist="19050" dir="2700000" algn="tl" rotWithShape="0">
                    <a:schemeClr val="dk1">
                      <a:alpha val="40000"/>
                    </a:schemeClr>
                  </a:outerShdw>
                </a:effectLst>
              </a:rPr>
              <a:t>;</a:t>
            </a:r>
          </a:p>
          <a:p>
            <a:pPr algn="ctr">
              <a:lnSpc>
                <a:spcPct val="150000"/>
              </a:lnSpc>
            </a:pPr>
            <a:r>
              <a:rPr lang="pt-BR" sz="2000" dirty="0">
                <a:ln w="0"/>
                <a:effectLst>
                  <a:outerShdw blurRad="38100" dist="19050" dir="2700000" algn="tl" rotWithShape="0">
                    <a:schemeClr val="dk1">
                      <a:alpha val="40000"/>
                    </a:schemeClr>
                  </a:outerShdw>
                </a:effectLst>
              </a:rPr>
              <a:t>Friedman</a:t>
            </a:r>
            <a:r>
              <a:rPr lang="pt-BR" sz="1900" dirty="0">
                <a:ln w="0"/>
                <a:effectLst>
                  <a:outerShdw blurRad="38100" dist="19050" dir="2700000" algn="tl" rotWithShape="0">
                    <a:schemeClr val="dk1">
                      <a:alpha val="40000"/>
                    </a:schemeClr>
                  </a:outerShdw>
                </a:effectLst>
              </a:rPr>
              <a:t>;</a:t>
            </a:r>
          </a:p>
          <a:p>
            <a:pPr algn="ctr">
              <a:lnSpc>
                <a:spcPct val="150000"/>
              </a:lnSpc>
            </a:pPr>
            <a:r>
              <a:rPr lang="pt-BR" sz="2000" dirty="0">
                <a:ln w="0"/>
                <a:effectLst>
                  <a:outerShdw blurRad="38100" dist="19050" dir="2700000" algn="tl" rotWithShape="0">
                    <a:schemeClr val="dk1">
                      <a:alpha val="40000"/>
                    </a:schemeClr>
                  </a:outerShdw>
                </a:effectLst>
              </a:rPr>
              <a:t>Multiples Signs;</a:t>
            </a:r>
          </a:p>
          <a:p>
            <a:pPr algn="ctr">
              <a:lnSpc>
                <a:spcPct val="150000"/>
              </a:lnSpc>
            </a:pPr>
            <a:r>
              <a:rPr lang="pt-BR" sz="2000" dirty="0">
                <a:ln w="0"/>
                <a:effectLst>
                  <a:outerShdw blurRad="38100" dist="19050" dir="2700000" algn="tl" rotWithShape="0">
                    <a:schemeClr val="dk1">
                      <a:alpha val="40000"/>
                    </a:schemeClr>
                  </a:outerShdw>
                </a:effectLst>
              </a:rPr>
              <a:t>Aligned Friedman;</a:t>
            </a:r>
          </a:p>
          <a:p>
            <a:pPr algn="ctr">
              <a:lnSpc>
                <a:spcPct val="150000"/>
              </a:lnSpc>
            </a:pPr>
            <a:r>
              <a:rPr lang="en-US" sz="1900" dirty="0">
                <a:ln w="0"/>
                <a:effectLst>
                  <a:outerShdw blurRad="38100" dist="19050" dir="2700000" algn="tl" rotWithShape="0">
                    <a:schemeClr val="dk1">
                      <a:alpha val="40000"/>
                    </a:schemeClr>
                  </a:outerShdw>
                </a:effectLst>
              </a:rPr>
              <a:t>Quade.</a:t>
            </a:r>
          </a:p>
          <a:p>
            <a:pPr algn="ctr">
              <a:lnSpc>
                <a:spcPct val="150000"/>
              </a:lnSpc>
            </a:pPr>
            <a:r>
              <a:rPr lang="en-US" sz="1900" dirty="0">
                <a:ln w="0"/>
                <a:effectLst>
                  <a:outerShdw blurRad="38100" dist="19050" dir="2700000" algn="tl" rotWithShape="0">
                    <a:schemeClr val="dk1">
                      <a:alpha val="40000"/>
                    </a:schemeClr>
                  </a:outerShdw>
                </a:effectLst>
                <a:hlinkClick r:id="rId5" action="ppaction://hlinksldjump"/>
              </a:rPr>
              <a:t>CONCLUSION</a:t>
            </a:r>
            <a:r>
              <a:rPr lang="en-US" sz="1900" dirty="0">
                <a:ln w="0"/>
                <a:effectLst>
                  <a:outerShdw blurRad="38100" dist="19050" dir="2700000" algn="tl" rotWithShape="0">
                    <a:schemeClr val="dk1">
                      <a:alpha val="40000"/>
                    </a:schemeClr>
                  </a:outerShdw>
                </a:effectLst>
              </a:rPr>
              <a:t>;</a:t>
            </a:r>
          </a:p>
          <a:p>
            <a:pPr algn="ctr">
              <a:lnSpc>
                <a:spcPct val="150000"/>
              </a:lnSpc>
            </a:pPr>
            <a:r>
              <a:rPr lang="en-US" sz="1900" dirty="0">
                <a:ln w="0"/>
                <a:effectLst>
                  <a:outerShdw blurRad="38100" dist="19050" dir="2700000" algn="tl" rotWithShape="0">
                    <a:schemeClr val="dk1">
                      <a:alpha val="40000"/>
                    </a:schemeClr>
                  </a:outerShdw>
                </a:effectLst>
              </a:rPr>
              <a:t>Income differences.</a:t>
            </a:r>
          </a:p>
          <a:p>
            <a:pPr algn="ctr">
              <a:lnSpc>
                <a:spcPct val="150000"/>
              </a:lnSpc>
            </a:pPr>
            <a:r>
              <a:rPr lang="en-US" sz="1900" dirty="0">
                <a:ln w="0"/>
                <a:effectLst>
                  <a:outerShdw blurRad="38100" dist="19050" dir="2700000" algn="tl" rotWithShape="0">
                    <a:schemeClr val="dk1">
                      <a:alpha val="40000"/>
                    </a:schemeClr>
                  </a:outerShdw>
                </a:effectLst>
                <a:hlinkClick r:id="rId6" action="ppaction://hlinksldjump"/>
              </a:rPr>
              <a:t>REFERENCES</a:t>
            </a:r>
            <a:r>
              <a:rPr lang="en-US" sz="1900" dirty="0">
                <a:ln w="0"/>
                <a:effectLst>
                  <a:outerShdw blurRad="38100" dist="19050" dir="2700000" algn="tl" rotWithShape="0">
                    <a:schemeClr val="dk1">
                      <a:alpha val="40000"/>
                    </a:schemeClr>
                  </a:outerShdw>
                </a:effectLst>
              </a:rPr>
              <a:t>.</a:t>
            </a:r>
          </a:p>
        </p:txBody>
      </p:sp>
      <p:grpSp>
        <p:nvGrpSpPr>
          <p:cNvPr id="6" name="Agrupar 5">
            <a:extLst>
              <a:ext uri="{FF2B5EF4-FFF2-40B4-BE49-F238E27FC236}">
                <a16:creationId xmlns:a16="http://schemas.microsoft.com/office/drawing/2014/main" id="{CDE94D4B-39E8-40F5-84D2-36103DDABC0F}"/>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Tree>
    <p:extLst>
      <p:ext uri="{BB962C8B-B14F-4D97-AF65-F5344CB8AC3E}">
        <p14:creationId xmlns:p14="http://schemas.microsoft.com/office/powerpoint/2010/main" val="770729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5A9DD4-0629-4A50-8949-0D3092918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692" y="1597341"/>
            <a:ext cx="5739892" cy="369331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Agrupar 3">
            <a:extLst>
              <a:ext uri="{FF2B5EF4-FFF2-40B4-BE49-F238E27FC236}">
                <a16:creationId xmlns:a16="http://schemas.microsoft.com/office/drawing/2014/main" id="{E48008C3-D0AB-4CA4-8430-004F76226C87}"/>
              </a:ext>
            </a:extLst>
          </p:cNvPr>
          <p:cNvGrpSpPr/>
          <p:nvPr/>
        </p:nvGrpSpPr>
        <p:grpSpPr>
          <a:xfrm>
            <a:off x="1" y="2747"/>
            <a:ext cx="12191999" cy="781234"/>
            <a:chOff x="1" y="2747"/>
            <a:chExt cx="12191999" cy="781234"/>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Introduction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Objectives</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Data Mining</a:t>
              </a:r>
            </a:p>
          </p:txBody>
        </p:sp>
      </p:grpSp>
      <p:grpSp>
        <p:nvGrpSpPr>
          <p:cNvPr id="6" name="Agrupar 5">
            <a:extLst>
              <a:ext uri="{FF2B5EF4-FFF2-40B4-BE49-F238E27FC236}">
                <a16:creationId xmlns:a16="http://schemas.microsoft.com/office/drawing/2014/main" id="{867CD26E-D3B8-41F5-9FF6-CED628FF8531}"/>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13" name="CaixaDeTexto 12">
            <a:extLst>
              <a:ext uri="{FF2B5EF4-FFF2-40B4-BE49-F238E27FC236}">
                <a16:creationId xmlns:a16="http://schemas.microsoft.com/office/drawing/2014/main" id="{C788FE86-76D0-4BDA-902B-FF5C65C029AD}"/>
              </a:ext>
            </a:extLst>
          </p:cNvPr>
          <p:cNvSpPr txBox="1"/>
          <p:nvPr/>
        </p:nvSpPr>
        <p:spPr>
          <a:xfrm>
            <a:off x="817416" y="1718202"/>
            <a:ext cx="5077358" cy="3511859"/>
          </a:xfrm>
          <a:prstGeom prst="rect">
            <a:avLst/>
          </a:prstGeom>
          <a:noFill/>
        </p:spPr>
        <p:txBody>
          <a:bodyPr wrap="square">
            <a:spAutoFit/>
          </a:bodyPr>
          <a:lstStyle/>
          <a:p>
            <a:pPr marL="342900" indent="-342900" algn="just">
              <a:buFont typeface="+mj-lt"/>
              <a:buAutoNum type="arabicPeriod"/>
            </a:pPr>
            <a:r>
              <a:rPr lang="es-ES" dirty="0"/>
              <a:t>Article: </a:t>
            </a:r>
            <a:r>
              <a:rPr lang="es-ES" i="1" dirty="0"/>
              <a:t>Un Tutorial Metodológico para hacer Comparaciones Estadísticas con Tests No Paramétricos en Propuestas de Minería de Datos</a:t>
            </a:r>
            <a:r>
              <a:rPr lang="en-US" dirty="0"/>
              <a:t>:</a:t>
            </a:r>
          </a:p>
          <a:p>
            <a:pPr algn="just"/>
            <a:endParaRPr lang="en-US" dirty="0"/>
          </a:p>
          <a:p>
            <a:pPr marL="857250" lvl="1" indent="-400050" algn="just">
              <a:lnSpc>
                <a:spcPct val="150000"/>
              </a:lnSpc>
              <a:buFont typeface="+mj-lt"/>
              <a:buAutoNum type="romanUcPeriod"/>
            </a:pPr>
            <a:r>
              <a:rPr lang="en-US" dirty="0"/>
              <a:t>Objective;</a:t>
            </a:r>
          </a:p>
          <a:p>
            <a:pPr marL="857250" lvl="1" indent="-400050" algn="just">
              <a:lnSpc>
                <a:spcPct val="150000"/>
              </a:lnSpc>
              <a:buFont typeface="+mj-lt"/>
              <a:buAutoNum type="romanUcPeriod"/>
            </a:pPr>
            <a:r>
              <a:rPr lang="en-US" dirty="0"/>
              <a:t>Methodology;</a:t>
            </a:r>
          </a:p>
          <a:p>
            <a:pPr marL="1314450" lvl="2" indent="-400050" algn="just">
              <a:lnSpc>
                <a:spcPct val="150000"/>
              </a:lnSpc>
              <a:buFont typeface="+mj-lt"/>
              <a:buAutoNum type="romanLcPeriod"/>
            </a:pPr>
            <a:r>
              <a:rPr lang="en-US" dirty="0"/>
              <a:t>Tests.</a:t>
            </a:r>
          </a:p>
          <a:p>
            <a:pPr marL="857250" lvl="1" indent="-400050" algn="just">
              <a:lnSpc>
                <a:spcPct val="150000"/>
              </a:lnSpc>
              <a:buFont typeface="+mj-lt"/>
              <a:buAutoNum type="romanUcPeriod"/>
            </a:pPr>
            <a:r>
              <a:rPr lang="en-US" dirty="0"/>
              <a:t>Results;</a:t>
            </a:r>
          </a:p>
          <a:p>
            <a:pPr marL="857250" lvl="1" indent="-400050" algn="just">
              <a:lnSpc>
                <a:spcPct val="150000"/>
              </a:lnSpc>
              <a:buFont typeface="+mj-lt"/>
              <a:buAutoNum type="romanUcPeriod"/>
            </a:pPr>
            <a:r>
              <a:rPr lang="en-US" dirty="0"/>
              <a:t>Conclusion.</a:t>
            </a:r>
          </a:p>
        </p:txBody>
      </p:sp>
      <p:sp>
        <p:nvSpPr>
          <p:cNvPr id="3" name="CaixaDeTexto 2">
            <a:extLst>
              <a:ext uri="{FF2B5EF4-FFF2-40B4-BE49-F238E27FC236}">
                <a16:creationId xmlns:a16="http://schemas.microsoft.com/office/drawing/2014/main" id="{C0D84E98-2179-4C02-BE6C-6F271BAD9152}"/>
              </a:ext>
            </a:extLst>
          </p:cNvPr>
          <p:cNvSpPr txBox="1"/>
          <p:nvPr/>
        </p:nvSpPr>
        <p:spPr>
          <a:xfrm>
            <a:off x="6205322" y="5180689"/>
            <a:ext cx="4598631" cy="646331"/>
          </a:xfrm>
          <a:prstGeom prst="rect">
            <a:avLst/>
          </a:prstGeom>
          <a:noFill/>
        </p:spPr>
        <p:txBody>
          <a:bodyPr wrap="square" rtlCol="0">
            <a:spAutoFit/>
          </a:bodyPr>
          <a:lstStyle/>
          <a:p>
            <a:pPr algn="ctr"/>
            <a:r>
              <a:rPr lang="en-US" sz="1200" b="1" dirty="0"/>
              <a:t>Guide to Statistical Hypothesis Tests in Python</a:t>
            </a:r>
            <a:r>
              <a:rPr lang="en-US" sz="1200" dirty="0"/>
              <a:t>. </a:t>
            </a:r>
            <a:r>
              <a:rPr lang="pt-BR" sz="1200" dirty="0"/>
              <a:t>Fonte: https://www.kaggle.com/shashwatwork/guide-to-statistical-hypothesis-tests-in-python</a:t>
            </a:r>
          </a:p>
        </p:txBody>
      </p:sp>
    </p:spTree>
    <p:extLst>
      <p:ext uri="{BB962C8B-B14F-4D97-AF65-F5344CB8AC3E}">
        <p14:creationId xmlns:p14="http://schemas.microsoft.com/office/powerpoint/2010/main" val="1668355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ARTICLE</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Introduction</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501881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10636" y="414630"/>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 Mining</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Introduction</a:t>
              </a:r>
            </a:p>
          </p:txBody>
        </p:sp>
      </p:grpSp>
      <p:grpSp>
        <p:nvGrpSpPr>
          <p:cNvPr id="13" name="Agrupar 12">
            <a:extLst>
              <a:ext uri="{FF2B5EF4-FFF2-40B4-BE49-F238E27FC236}">
                <a16:creationId xmlns:a16="http://schemas.microsoft.com/office/drawing/2014/main" id="{9C88FD42-6503-42EA-8126-646F707E6CE6}"/>
              </a:ext>
            </a:extLst>
          </p:cNvPr>
          <p:cNvGrpSpPr/>
          <p:nvPr/>
        </p:nvGrpSpPr>
        <p:grpSpPr>
          <a:xfrm>
            <a:off x="0" y="6622742"/>
            <a:ext cx="12191997" cy="243396"/>
            <a:chOff x="0" y="6622742"/>
            <a:chExt cx="12191997" cy="243396"/>
          </a:xfrm>
        </p:grpSpPr>
        <p:sp>
          <p:nvSpPr>
            <p:cNvPr id="15" name="Retângulo 14">
              <a:extLst>
                <a:ext uri="{FF2B5EF4-FFF2-40B4-BE49-F238E27FC236}">
                  <a16:creationId xmlns:a16="http://schemas.microsoft.com/office/drawing/2014/main" id="{1BA960AB-5C15-4ADD-AF5F-E34B3B74148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944CAA9E-9647-4864-963E-40BBF09EF465}"/>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E43D6D65-50FE-4FC3-AFCA-D9FECDD4B63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27" name="CaixaDeTexto 26">
            <a:extLst>
              <a:ext uri="{FF2B5EF4-FFF2-40B4-BE49-F238E27FC236}">
                <a16:creationId xmlns:a16="http://schemas.microsoft.com/office/drawing/2014/main" id="{621ADCE2-B17A-424F-9E04-15C4403F5409}"/>
              </a:ext>
            </a:extLst>
          </p:cNvPr>
          <p:cNvSpPr txBox="1"/>
          <p:nvPr/>
        </p:nvSpPr>
        <p:spPr>
          <a:xfrm>
            <a:off x="698375" y="1174598"/>
            <a:ext cx="10795246" cy="923330"/>
          </a:xfrm>
          <a:prstGeom prst="rect">
            <a:avLst/>
          </a:prstGeom>
          <a:noFill/>
        </p:spPr>
        <p:txBody>
          <a:bodyPr wrap="square">
            <a:spAutoFit/>
          </a:bodyPr>
          <a:lstStyle/>
          <a:p>
            <a:pPr algn="just"/>
            <a:r>
              <a:rPr lang="en-US" dirty="0"/>
              <a:t>In data mining, it is necessary to conduct experimental analyses that allow us to verify when a technique behaves better than another than another on a given problem [1]. Then, The article aims to list all the statistical techniques that can be used in data analysis involving multi-class databases.</a:t>
            </a:r>
            <a:endParaRPr lang="pt-BR" dirty="0"/>
          </a:p>
        </p:txBody>
      </p:sp>
      <p:pic>
        <p:nvPicPr>
          <p:cNvPr id="18" name="Imagem 17">
            <a:extLst>
              <a:ext uri="{FF2B5EF4-FFF2-40B4-BE49-F238E27FC236}">
                <a16:creationId xmlns:a16="http://schemas.microsoft.com/office/drawing/2014/main" id="{71BE7EA0-4DF8-4B7C-BD0A-36EF5928AF70}"/>
              </a:ext>
            </a:extLst>
          </p:cNvPr>
          <p:cNvPicPr>
            <a:picLocks noChangeAspect="1"/>
          </p:cNvPicPr>
          <p:nvPr/>
        </p:nvPicPr>
        <p:blipFill rotWithShape="1">
          <a:blip r:embed="rId2"/>
          <a:srcRect l="7534" t="3107" r="3918" b="40"/>
          <a:stretch/>
        </p:blipFill>
        <p:spPr>
          <a:xfrm>
            <a:off x="7028199" y="2800879"/>
            <a:ext cx="4465422" cy="3053919"/>
          </a:xfrm>
          <a:prstGeom prst="rect">
            <a:avLst/>
          </a:prstGeom>
        </p:spPr>
      </p:pic>
      <p:pic>
        <p:nvPicPr>
          <p:cNvPr id="29" name="Imagem 28">
            <a:extLst>
              <a:ext uri="{FF2B5EF4-FFF2-40B4-BE49-F238E27FC236}">
                <a16:creationId xmlns:a16="http://schemas.microsoft.com/office/drawing/2014/main" id="{B58EB67B-205F-4B50-8DDB-E36691952541}"/>
              </a:ext>
            </a:extLst>
          </p:cNvPr>
          <p:cNvPicPr>
            <a:picLocks noChangeAspect="1"/>
          </p:cNvPicPr>
          <p:nvPr/>
        </p:nvPicPr>
        <p:blipFill>
          <a:blip r:embed="rId3"/>
          <a:stretch>
            <a:fillRect/>
          </a:stretch>
        </p:blipFill>
        <p:spPr>
          <a:xfrm>
            <a:off x="698375" y="2865872"/>
            <a:ext cx="5920095" cy="2988926"/>
          </a:xfrm>
          <a:prstGeom prst="rect">
            <a:avLst/>
          </a:prstGeom>
        </p:spPr>
      </p:pic>
    </p:spTree>
    <p:extLst>
      <p:ext uri="{BB962C8B-B14F-4D97-AF65-F5344CB8AC3E}">
        <p14:creationId xmlns:p14="http://schemas.microsoft.com/office/powerpoint/2010/main" val="16430914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Parametrics and no Parametrics tests </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Introduction</a:t>
              </a:r>
            </a:p>
          </p:txBody>
        </p:sp>
      </p:grpSp>
      <p:grpSp>
        <p:nvGrpSpPr>
          <p:cNvPr id="13" name="Agrupar 12">
            <a:extLst>
              <a:ext uri="{FF2B5EF4-FFF2-40B4-BE49-F238E27FC236}">
                <a16:creationId xmlns:a16="http://schemas.microsoft.com/office/drawing/2014/main" id="{9C88FD42-6503-42EA-8126-646F707E6CE6}"/>
              </a:ext>
            </a:extLst>
          </p:cNvPr>
          <p:cNvGrpSpPr/>
          <p:nvPr/>
        </p:nvGrpSpPr>
        <p:grpSpPr>
          <a:xfrm>
            <a:off x="0" y="6622742"/>
            <a:ext cx="12191997" cy="243396"/>
            <a:chOff x="0" y="6622742"/>
            <a:chExt cx="12191997" cy="243396"/>
          </a:xfrm>
        </p:grpSpPr>
        <p:sp>
          <p:nvSpPr>
            <p:cNvPr id="15" name="Retângulo 14">
              <a:extLst>
                <a:ext uri="{FF2B5EF4-FFF2-40B4-BE49-F238E27FC236}">
                  <a16:creationId xmlns:a16="http://schemas.microsoft.com/office/drawing/2014/main" id="{1BA960AB-5C15-4ADD-AF5F-E34B3B74148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944CAA9E-9647-4864-963E-40BBF09EF465}"/>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E43D6D65-50FE-4FC3-AFCA-D9FECDD4B63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27" name="CaixaDeTexto 26">
            <a:extLst>
              <a:ext uri="{FF2B5EF4-FFF2-40B4-BE49-F238E27FC236}">
                <a16:creationId xmlns:a16="http://schemas.microsoft.com/office/drawing/2014/main" id="{621ADCE2-B17A-424F-9E04-15C4403F5409}"/>
              </a:ext>
            </a:extLst>
          </p:cNvPr>
          <p:cNvSpPr txBox="1"/>
          <p:nvPr/>
        </p:nvSpPr>
        <p:spPr>
          <a:xfrm>
            <a:off x="838937" y="1174598"/>
            <a:ext cx="10514122" cy="1200329"/>
          </a:xfrm>
          <a:prstGeom prst="rect">
            <a:avLst/>
          </a:prstGeom>
          <a:noFill/>
        </p:spPr>
        <p:txBody>
          <a:bodyPr wrap="square">
            <a:spAutoFit/>
          </a:bodyPr>
          <a:lstStyle/>
          <a:p>
            <a:pPr algn="ctr"/>
            <a:r>
              <a:rPr lang="en-US" dirty="0"/>
              <a:t>Statistical tests can be parametric or nonparametric depending on the type of data they work with [2]. The first ones work with numerical values and are sensitive to outliers and assumptions of independence, normality and homoscedasticity in the sample of results, while the latter operate with ordinal values (rankings) and are more flexible than the former in the type of results to which they can be applied [1].</a:t>
            </a:r>
            <a:endParaRPr lang="pt-BR" dirty="0"/>
          </a:p>
        </p:txBody>
      </p:sp>
      <p:grpSp>
        <p:nvGrpSpPr>
          <p:cNvPr id="6" name="Agrupar 5">
            <a:extLst>
              <a:ext uri="{FF2B5EF4-FFF2-40B4-BE49-F238E27FC236}">
                <a16:creationId xmlns:a16="http://schemas.microsoft.com/office/drawing/2014/main" id="{D3A3EB18-73F1-48F4-85D4-D8BFB5BF4CAF}"/>
              </a:ext>
            </a:extLst>
          </p:cNvPr>
          <p:cNvGrpSpPr/>
          <p:nvPr/>
        </p:nvGrpSpPr>
        <p:grpSpPr>
          <a:xfrm>
            <a:off x="3159709" y="2765544"/>
            <a:ext cx="5872577" cy="3108878"/>
            <a:chOff x="3947602" y="2732367"/>
            <a:chExt cx="4296794" cy="2585620"/>
          </a:xfrm>
        </p:grpSpPr>
        <p:sp>
          <p:nvSpPr>
            <p:cNvPr id="3" name="Retângulo 2">
              <a:extLst>
                <a:ext uri="{FF2B5EF4-FFF2-40B4-BE49-F238E27FC236}">
                  <a16:creationId xmlns:a16="http://schemas.microsoft.com/office/drawing/2014/main" id="{EEED94BE-50FF-411D-A881-ADA1A6B5CF3D}"/>
                </a:ext>
              </a:extLst>
            </p:cNvPr>
            <p:cNvSpPr/>
            <p:nvPr/>
          </p:nvSpPr>
          <p:spPr>
            <a:xfrm>
              <a:off x="3947602" y="2732367"/>
              <a:ext cx="4296792" cy="5171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t>Use Parametric test</a:t>
              </a:r>
            </a:p>
          </p:txBody>
        </p:sp>
        <p:sp>
          <p:nvSpPr>
            <p:cNvPr id="14" name="Retângulo 13">
              <a:extLst>
                <a:ext uri="{FF2B5EF4-FFF2-40B4-BE49-F238E27FC236}">
                  <a16:creationId xmlns:a16="http://schemas.microsoft.com/office/drawing/2014/main" id="{B6F6736D-BCBA-4FB6-A31C-925EF02501D5}"/>
                </a:ext>
              </a:extLst>
            </p:cNvPr>
            <p:cNvSpPr/>
            <p:nvPr/>
          </p:nvSpPr>
          <p:spPr>
            <a:xfrm>
              <a:off x="3947602" y="3249491"/>
              <a:ext cx="2148398" cy="517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If data is normally distributed</a:t>
              </a:r>
            </a:p>
          </p:txBody>
        </p:sp>
        <p:sp>
          <p:nvSpPr>
            <p:cNvPr id="19" name="Retângulo 18">
              <a:extLst>
                <a:ext uri="{FF2B5EF4-FFF2-40B4-BE49-F238E27FC236}">
                  <a16:creationId xmlns:a16="http://schemas.microsoft.com/office/drawing/2014/main" id="{D4D9C0BC-30DC-494E-97A1-27E8A76456DB}"/>
                </a:ext>
              </a:extLst>
            </p:cNvPr>
            <p:cNvSpPr/>
            <p:nvPr/>
          </p:nvSpPr>
          <p:spPr>
            <a:xfrm>
              <a:off x="6095998" y="3249491"/>
              <a:ext cx="2148398" cy="5171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Sample size more than 30</a:t>
              </a:r>
            </a:p>
          </p:txBody>
        </p:sp>
        <p:sp>
          <p:nvSpPr>
            <p:cNvPr id="20" name="Retângulo 19">
              <a:extLst>
                <a:ext uri="{FF2B5EF4-FFF2-40B4-BE49-F238E27FC236}">
                  <a16:creationId xmlns:a16="http://schemas.microsoft.com/office/drawing/2014/main" id="{952FA504-DDF5-4B75-97D7-90977EA1C3FC}"/>
                </a:ext>
              </a:extLst>
            </p:cNvPr>
            <p:cNvSpPr/>
            <p:nvPr/>
          </p:nvSpPr>
          <p:spPr>
            <a:xfrm>
              <a:off x="3947602" y="4283739"/>
              <a:ext cx="4296792" cy="5171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t>Use Nonparametric test</a:t>
              </a:r>
            </a:p>
          </p:txBody>
        </p:sp>
        <p:sp>
          <p:nvSpPr>
            <p:cNvPr id="21" name="Retângulo 20">
              <a:extLst>
                <a:ext uri="{FF2B5EF4-FFF2-40B4-BE49-F238E27FC236}">
                  <a16:creationId xmlns:a16="http://schemas.microsoft.com/office/drawing/2014/main" id="{537ADE53-48EB-4974-8330-ABF50AE54A90}"/>
                </a:ext>
              </a:extLst>
            </p:cNvPr>
            <p:cNvSpPr/>
            <p:nvPr/>
          </p:nvSpPr>
          <p:spPr>
            <a:xfrm>
              <a:off x="3947602" y="4800863"/>
              <a:ext cx="2148398" cy="517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If data </a:t>
              </a:r>
              <a:r>
                <a:rPr lang="pt-BR" sz="1600" b="1" dirty="0"/>
                <a:t>isn’t</a:t>
              </a:r>
              <a:r>
                <a:rPr lang="pt-BR" sz="1600" dirty="0"/>
                <a:t> normally distributed</a:t>
              </a:r>
            </a:p>
          </p:txBody>
        </p:sp>
        <p:sp>
          <p:nvSpPr>
            <p:cNvPr id="22" name="Retângulo 21">
              <a:extLst>
                <a:ext uri="{FF2B5EF4-FFF2-40B4-BE49-F238E27FC236}">
                  <a16:creationId xmlns:a16="http://schemas.microsoft.com/office/drawing/2014/main" id="{AB00E328-9E4C-4866-9A12-B66248DB7D37}"/>
                </a:ext>
              </a:extLst>
            </p:cNvPr>
            <p:cNvSpPr/>
            <p:nvPr/>
          </p:nvSpPr>
          <p:spPr>
            <a:xfrm>
              <a:off x="6095998" y="4800863"/>
              <a:ext cx="2148398" cy="5171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Sample size less than 30</a:t>
              </a:r>
            </a:p>
          </p:txBody>
        </p:sp>
        <p:sp>
          <p:nvSpPr>
            <p:cNvPr id="4" name="Seta: de Cima para Baixo 3">
              <a:extLst>
                <a:ext uri="{FF2B5EF4-FFF2-40B4-BE49-F238E27FC236}">
                  <a16:creationId xmlns:a16="http://schemas.microsoft.com/office/drawing/2014/main" id="{DDCD1631-57F1-44C4-9625-A0A7BF4BD8A5}"/>
                </a:ext>
              </a:extLst>
            </p:cNvPr>
            <p:cNvSpPr/>
            <p:nvPr/>
          </p:nvSpPr>
          <p:spPr>
            <a:xfrm>
              <a:off x="5771966" y="3638021"/>
              <a:ext cx="648070" cy="780971"/>
            </a:xfrm>
            <a:prstGeom prst="upDownArrow">
              <a:avLst>
                <a:gd name="adj1" fmla="val 39041"/>
                <a:gd name="adj2" fmla="val 36869"/>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9" name="Imagem 8">
            <a:extLst>
              <a:ext uri="{FF2B5EF4-FFF2-40B4-BE49-F238E27FC236}">
                <a16:creationId xmlns:a16="http://schemas.microsoft.com/office/drawing/2014/main" id="{F25BA400-F2AB-4122-A3CB-AA0925350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226" y="2524266"/>
            <a:ext cx="7441539" cy="3599440"/>
          </a:xfrm>
          <a:prstGeom prst="rect">
            <a:avLst/>
          </a:prstGeom>
        </p:spPr>
      </p:pic>
    </p:spTree>
    <p:extLst>
      <p:ext uri="{BB962C8B-B14F-4D97-AF65-F5344CB8AC3E}">
        <p14:creationId xmlns:p14="http://schemas.microsoft.com/office/powerpoint/2010/main" val="19734529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Statistical Conceptions</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Introduction</a:t>
              </a:r>
            </a:p>
          </p:txBody>
        </p:sp>
      </p:grpSp>
      <p:grpSp>
        <p:nvGrpSpPr>
          <p:cNvPr id="13" name="Agrupar 12">
            <a:extLst>
              <a:ext uri="{FF2B5EF4-FFF2-40B4-BE49-F238E27FC236}">
                <a16:creationId xmlns:a16="http://schemas.microsoft.com/office/drawing/2014/main" id="{9C88FD42-6503-42EA-8126-646F707E6CE6}"/>
              </a:ext>
            </a:extLst>
          </p:cNvPr>
          <p:cNvGrpSpPr/>
          <p:nvPr/>
        </p:nvGrpSpPr>
        <p:grpSpPr>
          <a:xfrm>
            <a:off x="0" y="6622742"/>
            <a:ext cx="12191997" cy="243396"/>
            <a:chOff x="0" y="6622742"/>
            <a:chExt cx="12191997" cy="243396"/>
          </a:xfrm>
        </p:grpSpPr>
        <p:sp>
          <p:nvSpPr>
            <p:cNvPr id="15" name="Retângulo 14">
              <a:extLst>
                <a:ext uri="{FF2B5EF4-FFF2-40B4-BE49-F238E27FC236}">
                  <a16:creationId xmlns:a16="http://schemas.microsoft.com/office/drawing/2014/main" id="{1BA960AB-5C15-4ADD-AF5F-E34B3B74148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944CAA9E-9647-4864-963E-40BBF09EF465}"/>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E43D6D65-50FE-4FC3-AFCA-D9FECDD4B63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621ADCE2-B17A-424F-9E04-15C4403F5409}"/>
                  </a:ext>
                </a:extLst>
              </p:cNvPr>
              <p:cNvSpPr txBox="1"/>
              <p:nvPr/>
            </p:nvSpPr>
            <p:spPr>
              <a:xfrm>
                <a:off x="503511" y="1025705"/>
                <a:ext cx="6663889" cy="5355312"/>
              </a:xfrm>
              <a:prstGeom prst="rect">
                <a:avLst/>
              </a:prstGeom>
              <a:noFill/>
            </p:spPr>
            <p:txBody>
              <a:bodyPr wrap="square">
                <a:spAutoFit/>
              </a:bodyPr>
              <a:lstStyle/>
              <a:p>
                <a:pPr algn="just"/>
                <a:r>
                  <a:rPr lang="en-US" b="1" dirty="0">
                    <a:effectLst/>
                  </a:rPr>
                  <a:t>Null Hypothesis(</a:t>
                </a:r>
                <a14:m>
                  <m:oMath xmlns:m="http://schemas.openxmlformats.org/officeDocument/2006/math">
                    <m:sSub>
                      <m:sSubPr>
                        <m:ctrlPr>
                          <a:rPr lang="en-US" b="1" i="1" dirty="0" smtClean="0">
                            <a:effectLst/>
                            <a:latin typeface="Cambria Math" panose="02040503050406030204" pitchFamily="18" charset="0"/>
                          </a:rPr>
                        </m:ctrlPr>
                      </m:sSubPr>
                      <m:e>
                        <m:r>
                          <a:rPr lang="en-US" b="1" i="1" dirty="0" smtClean="0">
                            <a:effectLst/>
                            <a:latin typeface="Cambria Math" panose="02040503050406030204" pitchFamily="18" charset="0"/>
                          </a:rPr>
                          <m:t>𝑯</m:t>
                        </m:r>
                      </m:e>
                      <m:sub>
                        <m:r>
                          <a:rPr lang="en-US" b="1" i="1" dirty="0" smtClean="0">
                            <a:effectLst/>
                            <a:latin typeface="Cambria Math" panose="02040503050406030204" pitchFamily="18" charset="0"/>
                          </a:rPr>
                          <m:t>𝟎</m:t>
                        </m:r>
                      </m:sub>
                    </m:sSub>
                  </m:oMath>
                </a14:m>
                <a:r>
                  <a:rPr lang="en-US" b="1" dirty="0">
                    <a:effectLst/>
                  </a:rPr>
                  <a:t>)</a:t>
                </a:r>
              </a:p>
              <a:p>
                <a:pPr algn="just"/>
                <a:endParaRPr lang="en-US" dirty="0"/>
              </a:p>
              <a:p>
                <a:pPr algn="just"/>
                <a:r>
                  <a:rPr lang="en-US" dirty="0"/>
                  <a:t>The null hypothesis states that a population parameter (such as the mean, standard deviation, and so on) is equal to a hypothetical value. The null hypothesis is often an initial claim based on previous analyses or expert knowledge [3].</a:t>
                </a:r>
              </a:p>
              <a:p>
                <a:pPr algn="just"/>
                <a:endParaRPr lang="en-US" dirty="0"/>
              </a:p>
              <a:p>
                <a:pPr algn="just"/>
                <a:r>
                  <a:rPr lang="en-US" dirty="0"/>
                  <a:t>In the article,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i="1" dirty="0" smtClean="0">
                            <a:latin typeface="Cambria Math" panose="02040503050406030204" pitchFamily="18" charset="0"/>
                          </a:rPr>
                          <m:t>0</m:t>
                        </m:r>
                      </m:sub>
                    </m:sSub>
                  </m:oMath>
                </a14:m>
                <a:r>
                  <a:rPr lang="en-US" dirty="0"/>
                  <a:t> indicates that all algorithms behave similarly to each other.</a:t>
                </a:r>
              </a:p>
              <a:p>
                <a:pPr algn="just"/>
                <a:endParaRPr lang="en-US" dirty="0"/>
              </a:p>
              <a:p>
                <a:pPr algn="just"/>
                <a:r>
                  <a:rPr lang="en-US" b="1" dirty="0"/>
                  <a:t>Alternative Hypothesis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𝑯</m:t>
                        </m:r>
                      </m:e>
                      <m:sub>
                        <m:r>
                          <a:rPr lang="en-US" b="1" i="1" dirty="0" smtClean="0">
                            <a:latin typeface="Cambria Math" panose="02040503050406030204" pitchFamily="18" charset="0"/>
                          </a:rPr>
                          <m:t>𝟏</m:t>
                        </m:r>
                      </m:sub>
                    </m:sSub>
                  </m:oMath>
                </a14:m>
                <a:r>
                  <a:rPr lang="en-US" b="1" dirty="0"/>
                  <a:t>)</a:t>
                </a:r>
              </a:p>
              <a:p>
                <a:pPr algn="just"/>
                <a:endParaRPr lang="en-US" dirty="0"/>
              </a:p>
              <a:p>
                <a:pPr algn="just"/>
                <a:r>
                  <a:rPr lang="en-US" dirty="0"/>
                  <a:t>The alternative hypothesis states that a population parameter is less than, greater than, or different from the value hypothesized in the null hypothesis. The alternative hypothesis is one that you believe can be true or hope to prove true [3].</a:t>
                </a:r>
              </a:p>
              <a:p>
                <a:pPr algn="just"/>
                <a:endParaRPr lang="pt-BR" dirty="0"/>
              </a:p>
              <a:p>
                <a:pPr algn="just"/>
                <a:r>
                  <a:rPr lang="pt-BR" dirty="0"/>
                  <a:t>In other words, </a:t>
                </a:r>
                <a:r>
                  <a:rPr lang="en-US" dirty="0"/>
                  <a:t>Alternative Hypothesis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1</m:t>
                        </m:r>
                      </m:sub>
                    </m:sSub>
                  </m:oMath>
                </a14:m>
                <a:r>
                  <a:rPr lang="en-US" dirty="0"/>
                  <a:t>) ≠ Null Hypothesis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m:t>
                        </m:r>
                      </m:e>
                      <m:sub>
                        <m:r>
                          <a:rPr lang="en-US" i="1" dirty="0">
                            <a:latin typeface="Cambria Math" panose="02040503050406030204" pitchFamily="18" charset="0"/>
                          </a:rPr>
                          <m:t>0</m:t>
                        </m:r>
                      </m:sub>
                    </m:sSub>
                  </m:oMath>
                </a14:m>
                <a:r>
                  <a:rPr lang="en-US" dirty="0"/>
                  <a:t>). </a:t>
                </a:r>
              </a:p>
              <a:p>
                <a:pPr algn="just"/>
                <a:endParaRPr lang="pt-BR" dirty="0"/>
              </a:p>
            </p:txBody>
          </p:sp>
        </mc:Choice>
        <mc:Fallback xmlns="">
          <p:sp>
            <p:nvSpPr>
              <p:cNvPr id="27" name="CaixaDeTexto 26">
                <a:extLst>
                  <a:ext uri="{FF2B5EF4-FFF2-40B4-BE49-F238E27FC236}">
                    <a16:creationId xmlns:a16="http://schemas.microsoft.com/office/drawing/2014/main" id="{621ADCE2-B17A-424F-9E04-15C4403F5409}"/>
                  </a:ext>
                </a:extLst>
              </p:cNvPr>
              <p:cNvSpPr txBox="1">
                <a:spLocks noRot="1" noChangeAspect="1" noMove="1" noResize="1" noEditPoints="1" noAdjustHandles="1" noChangeArrowheads="1" noChangeShapeType="1" noTextEdit="1"/>
              </p:cNvSpPr>
              <p:nvPr/>
            </p:nvSpPr>
            <p:spPr>
              <a:xfrm>
                <a:off x="503511" y="1025705"/>
                <a:ext cx="6663889" cy="5355312"/>
              </a:xfrm>
              <a:prstGeom prst="rect">
                <a:avLst/>
              </a:prstGeom>
              <a:blipFill>
                <a:blip r:embed="rId2"/>
                <a:stretch>
                  <a:fillRect l="-823" t="-569" r="-732"/>
                </a:stretch>
              </a:blipFill>
            </p:spPr>
            <p:txBody>
              <a:bodyPr/>
              <a:lstStyle/>
              <a:p>
                <a:r>
                  <a:rPr lang="pt-BR">
                    <a:noFill/>
                  </a:rPr>
                  <a:t> </a:t>
                </a:r>
              </a:p>
            </p:txBody>
          </p:sp>
        </mc:Fallback>
      </mc:AlternateContent>
      <p:pic>
        <p:nvPicPr>
          <p:cNvPr id="8" name="Imagem 7">
            <a:extLst>
              <a:ext uri="{FF2B5EF4-FFF2-40B4-BE49-F238E27FC236}">
                <a16:creationId xmlns:a16="http://schemas.microsoft.com/office/drawing/2014/main" id="{A694D354-A8EE-4CE7-84A6-C71BC6A744B5}"/>
              </a:ext>
            </a:extLst>
          </p:cNvPr>
          <p:cNvPicPr>
            <a:picLocks noChangeAspect="1"/>
          </p:cNvPicPr>
          <p:nvPr/>
        </p:nvPicPr>
        <p:blipFill rotWithShape="1">
          <a:blip r:embed="rId3"/>
          <a:srcRect b="25789"/>
          <a:stretch/>
        </p:blipFill>
        <p:spPr>
          <a:xfrm>
            <a:off x="8659116" y="4026750"/>
            <a:ext cx="3029373" cy="1958269"/>
          </a:xfrm>
          <a:prstGeom prst="rect">
            <a:avLst/>
          </a:prstGeom>
        </p:spPr>
      </p:pic>
      <p:pic>
        <p:nvPicPr>
          <p:cNvPr id="4" name="Imagem 3">
            <a:extLst>
              <a:ext uri="{FF2B5EF4-FFF2-40B4-BE49-F238E27FC236}">
                <a16:creationId xmlns:a16="http://schemas.microsoft.com/office/drawing/2014/main" id="{AAC0A877-8AC9-45DD-93F5-184E9769E8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92128" y="1294948"/>
            <a:ext cx="2763350" cy="2343477"/>
          </a:xfrm>
          <a:prstGeom prst="rect">
            <a:avLst/>
          </a:prstGeom>
        </p:spPr>
      </p:pic>
      <p:grpSp>
        <p:nvGrpSpPr>
          <p:cNvPr id="26" name="Agrupar 25">
            <a:extLst>
              <a:ext uri="{FF2B5EF4-FFF2-40B4-BE49-F238E27FC236}">
                <a16:creationId xmlns:a16="http://schemas.microsoft.com/office/drawing/2014/main" id="{60E9D9B0-BF25-4754-937A-8AD3112C22A1}"/>
              </a:ext>
            </a:extLst>
          </p:cNvPr>
          <p:cNvGrpSpPr/>
          <p:nvPr/>
        </p:nvGrpSpPr>
        <p:grpSpPr>
          <a:xfrm>
            <a:off x="6022968" y="2721934"/>
            <a:ext cx="3525072" cy="2913320"/>
            <a:chOff x="6022968" y="2721934"/>
            <a:chExt cx="3525072" cy="2913320"/>
          </a:xfrm>
        </p:grpSpPr>
        <p:sp>
          <p:nvSpPr>
            <p:cNvPr id="12" name="CaixaDeTexto 11">
              <a:extLst>
                <a:ext uri="{FF2B5EF4-FFF2-40B4-BE49-F238E27FC236}">
                  <a16:creationId xmlns:a16="http://schemas.microsoft.com/office/drawing/2014/main" id="{ABFA9974-B401-44B2-832D-C925612C9B51}"/>
                </a:ext>
              </a:extLst>
            </p:cNvPr>
            <p:cNvSpPr txBox="1"/>
            <p:nvPr/>
          </p:nvSpPr>
          <p:spPr>
            <a:xfrm>
              <a:off x="6022968" y="3657418"/>
              <a:ext cx="878574" cy="369332"/>
            </a:xfrm>
            <a:prstGeom prst="rect">
              <a:avLst/>
            </a:prstGeom>
            <a:noFill/>
            <a:ln w="19050">
              <a:solidFill>
                <a:schemeClr val="tx1"/>
              </a:solidFill>
            </a:ln>
          </p:spPr>
          <p:txBody>
            <a:bodyPr wrap="none" rtlCol="0">
              <a:spAutoFit/>
            </a:bodyPr>
            <a:lstStyle/>
            <a:p>
              <a:r>
                <a:rPr lang="en-US" i="1" dirty="0">
                  <a:solidFill>
                    <a:srgbClr val="FF0000"/>
                  </a:solidFill>
                  <a:effectLst>
                    <a:outerShdw blurRad="38100" dist="38100" dir="2700000" algn="tl">
                      <a:srgbClr val="000000">
                        <a:alpha val="43137"/>
                      </a:srgbClr>
                    </a:outerShdw>
                  </a:effectLst>
                </a:rPr>
                <a:t>p</a:t>
              </a:r>
              <a:r>
                <a:rPr lang="en-US" i="1" dirty="0"/>
                <a:t>-value</a:t>
              </a:r>
              <a:endParaRPr lang="pt-BR" i="1" dirty="0"/>
            </a:p>
          </p:txBody>
        </p:sp>
        <p:grpSp>
          <p:nvGrpSpPr>
            <p:cNvPr id="25" name="Agrupar 24">
              <a:extLst>
                <a:ext uri="{FF2B5EF4-FFF2-40B4-BE49-F238E27FC236}">
                  <a16:creationId xmlns:a16="http://schemas.microsoft.com/office/drawing/2014/main" id="{20F7C335-6E6B-45EE-A459-31209EE13487}"/>
                </a:ext>
              </a:extLst>
            </p:cNvPr>
            <p:cNvGrpSpPr/>
            <p:nvPr/>
          </p:nvGrpSpPr>
          <p:grpSpPr>
            <a:xfrm>
              <a:off x="6901543" y="2721934"/>
              <a:ext cx="2646497" cy="2913320"/>
              <a:chOff x="6901543" y="2721934"/>
              <a:chExt cx="2646497" cy="2913320"/>
            </a:xfrm>
          </p:grpSpPr>
          <p:cxnSp>
            <p:nvCxnSpPr>
              <p:cNvPr id="7" name="Conector: Angulado 6">
                <a:extLst>
                  <a:ext uri="{FF2B5EF4-FFF2-40B4-BE49-F238E27FC236}">
                    <a16:creationId xmlns:a16="http://schemas.microsoft.com/office/drawing/2014/main" id="{4337AE29-708D-4AEF-AD60-3FE0007CF0B0}"/>
                  </a:ext>
                </a:extLst>
              </p:cNvPr>
              <p:cNvCxnSpPr>
                <a:cxnSpLocks/>
                <a:endCxn id="12" idx="3"/>
              </p:cNvCxnSpPr>
              <p:nvPr/>
            </p:nvCxnSpPr>
            <p:spPr>
              <a:xfrm rot="10800000">
                <a:off x="6901543" y="3842084"/>
                <a:ext cx="2331235" cy="179317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E1BEA9CC-447B-4721-9527-B8B29D1E8DE9}"/>
                  </a:ext>
                </a:extLst>
              </p:cNvPr>
              <p:cNvCxnSpPr>
                <a:cxnSpLocks/>
              </p:cNvCxnSpPr>
              <p:nvPr/>
            </p:nvCxnSpPr>
            <p:spPr>
              <a:xfrm rot="10800000" flipV="1">
                <a:off x="8060925" y="2721934"/>
                <a:ext cx="1487115" cy="1120149"/>
              </a:xfrm>
              <a:prstGeom prst="bentConnector3">
                <a:avLst>
                  <a:gd name="adj1" fmla="val 99805"/>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33882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r>
              <a:rPr lang="pt-BR" dirty="0"/>
              <a:t> and methodology of research</a:t>
            </a:r>
          </a:p>
        </p:txBody>
      </p:sp>
      <p:grpSp>
        <p:nvGrpSpPr>
          <p:cNvPr id="5" name="Agrupar 4">
            <a:extLst>
              <a:ext uri="{FF2B5EF4-FFF2-40B4-BE49-F238E27FC236}">
                <a16:creationId xmlns:a16="http://schemas.microsoft.com/office/drawing/2014/main" id="{F91556C7-79BF-4583-8D8A-FC2F0E5C2672}"/>
              </a:ext>
            </a:extLst>
          </p:cNvPr>
          <p:cNvGrpSpPr/>
          <p:nvPr/>
        </p:nvGrpSpPr>
        <p:grpSpPr>
          <a:xfrm>
            <a:off x="1" y="2747"/>
            <a:ext cx="12191999" cy="390617"/>
            <a:chOff x="1" y="2747"/>
            <a:chExt cx="12191999" cy="390617"/>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endParaRPr lang="pt-BR" dirty="0"/>
            </a:p>
          </p:txBody>
        </p:sp>
      </p:grpSp>
      <p:grpSp>
        <p:nvGrpSpPr>
          <p:cNvPr id="13" name="Agrupar 12">
            <a:extLst>
              <a:ext uri="{FF2B5EF4-FFF2-40B4-BE49-F238E27FC236}">
                <a16:creationId xmlns:a16="http://schemas.microsoft.com/office/drawing/2014/main" id="{9C88FD42-6503-42EA-8126-646F707E6CE6}"/>
              </a:ext>
            </a:extLst>
          </p:cNvPr>
          <p:cNvGrpSpPr/>
          <p:nvPr/>
        </p:nvGrpSpPr>
        <p:grpSpPr>
          <a:xfrm>
            <a:off x="0" y="6622742"/>
            <a:ext cx="12191997" cy="243396"/>
            <a:chOff x="0" y="6622742"/>
            <a:chExt cx="12191997" cy="243396"/>
          </a:xfrm>
        </p:grpSpPr>
        <p:sp>
          <p:nvSpPr>
            <p:cNvPr id="15" name="Retângulo 14">
              <a:extLst>
                <a:ext uri="{FF2B5EF4-FFF2-40B4-BE49-F238E27FC236}">
                  <a16:creationId xmlns:a16="http://schemas.microsoft.com/office/drawing/2014/main" id="{1BA960AB-5C15-4ADD-AF5F-E34B3B741484}"/>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944CAA9E-9647-4864-963E-40BBF09EF465}"/>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E43D6D65-50FE-4FC3-AFCA-D9FECDD4B63A}"/>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21" name="CaixaDeTexto 20">
            <a:extLst>
              <a:ext uri="{FF2B5EF4-FFF2-40B4-BE49-F238E27FC236}">
                <a16:creationId xmlns:a16="http://schemas.microsoft.com/office/drawing/2014/main" id="{E013AA44-A80A-4783-B02B-50C5BAC08874}"/>
              </a:ext>
            </a:extLst>
          </p:cNvPr>
          <p:cNvSpPr txBox="1"/>
          <p:nvPr/>
        </p:nvSpPr>
        <p:spPr>
          <a:xfrm>
            <a:off x="995777" y="1997839"/>
            <a:ext cx="10200442" cy="2862322"/>
          </a:xfrm>
          <a:prstGeom prst="rect">
            <a:avLst/>
          </a:prstGeom>
          <a:noFill/>
        </p:spPr>
        <p:txBody>
          <a:bodyPr wrap="square">
            <a:spAutoFit/>
          </a:bodyPr>
          <a:lstStyle/>
          <a:p>
            <a:pPr algn="just"/>
            <a:r>
              <a:rPr lang="en-US" b="1" dirty="0"/>
              <a:t>Objectives:</a:t>
            </a:r>
          </a:p>
          <a:p>
            <a:pPr algn="just"/>
            <a:endParaRPr lang="en-US" b="1" dirty="0"/>
          </a:p>
          <a:p>
            <a:pPr marL="285750" indent="-285750" algn="just">
              <a:buFont typeface="Arial" panose="020B0604020202020204" pitchFamily="34" charset="0"/>
              <a:buChar char="•"/>
            </a:pPr>
            <a:r>
              <a:rPr lang="en-US" dirty="0"/>
              <a:t>List all the non-parametric statistical techniques that can be used in such comparisons;</a:t>
            </a:r>
          </a:p>
          <a:p>
            <a:pPr marL="285750" indent="-285750" algn="just">
              <a:buFont typeface="Arial" panose="020B0604020202020204" pitchFamily="34" charset="0"/>
              <a:buChar char="•"/>
            </a:pPr>
            <a:r>
              <a:rPr lang="en-US" dirty="0"/>
              <a:t>Also, provide guidelines on the use of these techniques and give practical examples of their use.</a:t>
            </a:r>
          </a:p>
          <a:p>
            <a:pPr algn="just"/>
            <a:endParaRPr lang="en-US" dirty="0"/>
          </a:p>
          <a:p>
            <a:pPr algn="just"/>
            <a:r>
              <a:rPr lang="en-US" b="1" dirty="0"/>
              <a:t>Methodolgy:</a:t>
            </a:r>
          </a:p>
          <a:p>
            <a:pPr algn="just"/>
            <a:endParaRPr lang="en-US" b="1" dirty="0"/>
          </a:p>
          <a:p>
            <a:pPr marL="285750" indent="-285750" algn="just">
              <a:buFont typeface="Arial" panose="020B0604020202020204" pitchFamily="34" charset="0"/>
              <a:buChar char="•"/>
            </a:pPr>
            <a:r>
              <a:rPr lang="en-US" b="0" i="0" dirty="0">
                <a:solidFill>
                  <a:srgbClr val="202124"/>
                </a:solidFill>
                <a:effectLst/>
              </a:rPr>
              <a:t>For the classification problem, 24 data sets were used;</a:t>
            </a:r>
          </a:p>
          <a:p>
            <a:pPr marL="285750" indent="-285750" algn="just">
              <a:buFont typeface="Arial" panose="020B0604020202020204" pitchFamily="34" charset="0"/>
              <a:buChar char="•"/>
            </a:pPr>
            <a:r>
              <a:rPr lang="en-US" b="0" i="0" dirty="0">
                <a:solidFill>
                  <a:srgbClr val="202124"/>
                </a:solidFill>
                <a:effectLst/>
              </a:rPr>
              <a:t>They used cross-validation on 10 folds, and the average results obtained the results obtained correspond to the percentage of test success in 3 runs of each algorithm.</a:t>
            </a:r>
            <a:endParaRPr lang="pt-BR" dirty="0"/>
          </a:p>
        </p:txBody>
      </p:sp>
    </p:spTree>
    <p:extLst>
      <p:ext uri="{BB962C8B-B14F-4D97-AF65-F5344CB8AC3E}">
        <p14:creationId xmlns:p14="http://schemas.microsoft.com/office/powerpoint/2010/main" val="975150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TESTS</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Development</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7184099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9490</TotalTime>
  <Words>1359</Words>
  <Application>Microsoft Office PowerPoint</Application>
  <PresentationFormat>Widescreen</PresentationFormat>
  <Paragraphs>175</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Cambria Math</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Destefani Stefanato</dc:creator>
  <cp:lastModifiedBy>Vitor Souza</cp:lastModifiedBy>
  <cp:revision>926</cp:revision>
  <dcterms:created xsi:type="dcterms:W3CDTF">2020-02-14T12:16:32Z</dcterms:created>
  <dcterms:modified xsi:type="dcterms:W3CDTF">2021-09-01T16:34:18Z</dcterms:modified>
</cp:coreProperties>
</file>