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0" r:id="rId3"/>
    <p:sldId id="268" r:id="rId4"/>
    <p:sldId id="277" r:id="rId5"/>
    <p:sldId id="269" r:id="rId6"/>
    <p:sldId id="298" r:id="rId7"/>
    <p:sldId id="278" r:id="rId8"/>
    <p:sldId id="299" r:id="rId9"/>
    <p:sldId id="300" r:id="rId10"/>
    <p:sldId id="301" r:id="rId11"/>
    <p:sldId id="303" r:id="rId12"/>
    <p:sldId id="304" r:id="rId13"/>
    <p:sldId id="302" r:id="rId14"/>
    <p:sldId id="305" r:id="rId15"/>
    <p:sldId id="291" r:id="rId16"/>
    <p:sldId id="306" r:id="rId17"/>
    <p:sldId id="307" r:id="rId18"/>
    <p:sldId id="308" r:id="rId19"/>
    <p:sldId id="309" r:id="rId20"/>
    <p:sldId id="26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FFF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1022-55B7-4855-8879-41F9667A82FF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AD10-15BB-4709-8BCC-48F70624A2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74C8-76ED-4584-B0E0-8D1F17AE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6F5C-BEA1-4DB9-87DF-DC95B331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4B841-2E81-4736-901E-20A7B0BE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2DFDA-B451-43B1-BDA7-416ADFA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E7B9-FB09-43A8-8BC8-E13CA52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DD1F-56EC-4344-8CD4-20A0008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15C19-AA5F-4835-8ACD-5F87956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D176B-4F48-4D83-BDF9-4D75DCDB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78050-D06B-484D-A2A6-EA1DA8B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B861F-277D-424D-820C-5BA051E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6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D4409-8C07-414A-9555-7DD2AF120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4DC34D-1ED5-48C1-A8CE-127C516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2DE6-5796-4CBD-9863-CE0EB29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D7EB-A790-43EF-B370-5EC76AF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14268-886A-47A7-BCD7-BCEF057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0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6AD-623B-4EBA-8BFD-45E419E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F9D1A-241C-431E-90A3-C1E6E58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C051-8D87-42A8-A5ED-FF17DD6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06AB2-FB52-47B6-8D80-914747B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CC451-05C0-494E-9FAB-86379B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4A81-ED86-4B9B-8429-178963A1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DEF8A-674C-4753-9B04-B78AF121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D6B80-DB30-426C-B02A-DBC3AF46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1315-4151-4A96-B761-1903F94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350E-6507-455C-8A7B-45270AD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0637-5A57-488B-9047-E15BA07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BE4BC-E5B0-46E1-8A71-B62C9E4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75662-7B8B-4E43-BE69-8FFC2382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1372-8A50-4316-BA54-FB014632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E509F-0361-464C-9DFD-2A51764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06A6A-F986-4C13-918F-CD16EFC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6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B6E-9E12-42AF-8290-3A94B7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86987-F45D-4EFA-9471-09D462AA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C5CBA-8B8C-41B1-9B59-E9887AFC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C4994-E4B5-450A-B405-35B8CBFB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7EE5AB-E5B6-4BEE-BB10-7C83840B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04EB-FF7F-4CA2-8F27-368E6A8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146BD-BA8A-49FA-8599-41EB546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DD1C9-0004-4060-8FDE-622117C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208D-6853-4296-9604-0E5B882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53767-77E1-4921-B07C-25A79EF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3A0F3-0D46-4A03-938F-2F78B2A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DA165-095B-49DB-B293-C09E2E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6761C-B0EA-4C78-8337-236ED46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418A8-264D-46AB-8F3C-75B544E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6B5BC-98F7-42D5-8EE9-5E022AE3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3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F7B5-CC3F-4999-AFE9-6403416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0F07B-F6D2-40A0-AF91-934DBCB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0D455D-EA70-4529-9BA3-C0C538E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489AE-BE42-4769-9593-AB4F946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065D-B670-4E3B-A40A-9CD8809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EE014-AAD7-438F-B123-7556EDE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D439-9512-447C-ACAE-58197C2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42FEC-BDD1-4282-AF9F-92C23CC8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76C84-54CE-4A09-9925-CD99AAB9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4837-DF6B-406D-BEF3-2237051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631CA-289F-4379-A3FC-A91FA69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20C2-4B69-4B4F-9434-9927E8F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690030-DDE5-4170-AE79-602E12B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788A9-FB6D-4A81-9209-37F81EB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0F7F-5B96-477A-B7A1-139B4C7A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36D-0FF9-4DB4-AEDB-624FB647E776}" type="datetimeFigureOut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63E9-A3D3-4DB2-9AA8-12F9ECF3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B1BA8-9AAD-4EDE-9C24-F58AFB88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9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2251043" y="719870"/>
            <a:ext cx="7689910" cy="12158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Python Numpy e Matplotlib Fundamentos para Análise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03" y="2302701"/>
            <a:ext cx="1446390" cy="14463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DA3B0-0146-4F76-ACB5-C06AFD60BD5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A727D3-2FD1-4AFC-A260-A1882A8BD550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A25CB2-36BC-4883-A1C8-B037D1F3920C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DFC5F-65E4-41C1-85F4-7FB83135EEA7}"/>
              </a:ext>
            </a:extLst>
          </p:cNvPr>
          <p:cNvSpPr txBox="1"/>
          <p:nvPr/>
        </p:nvSpPr>
        <p:spPr>
          <a:xfrm>
            <a:off x="3968315" y="4116071"/>
            <a:ext cx="4255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Eduardo Destefani Stefanato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 Souza Premoli Pinto de Oliveira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¹*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¹Universidade Federal do Espírito Santo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 Artificial Aplicada em Imagens</a:t>
            </a:r>
          </a:p>
        </p:txBody>
      </p:sp>
    </p:spTree>
    <p:extLst>
      <p:ext uri="{BB962C8B-B14F-4D97-AF65-F5344CB8AC3E}">
        <p14:creationId xmlns:p14="http://schemas.microsoft.com/office/powerpoint/2010/main" val="40457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Algoritmos numéricos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16BEE7-05EA-4462-8FA0-DA8B1015129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4397C2-03C8-4DFF-BC9D-4E9459C7926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8BA4A3-75EE-4BA2-B06C-8F39E6EDCDD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041817-E6DE-49E1-BCA5-867B439C0DBA}"/>
              </a:ext>
            </a:extLst>
          </p:cNvPr>
          <p:cNvSpPr txBox="1"/>
          <p:nvPr/>
        </p:nvSpPr>
        <p:spPr>
          <a:xfrm>
            <a:off x="594433" y="2301213"/>
            <a:ext cx="5087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São bons exemplos: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FFT (Fast Furrier Transform);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IFFT (Inverse Fast Furrier Transform);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A4A155-8561-49A5-BFAB-1C908C50D7C3}"/>
              </a:ext>
            </a:extLst>
          </p:cNvPr>
          <p:cNvSpPr txBox="1"/>
          <p:nvPr/>
        </p:nvSpPr>
        <p:spPr>
          <a:xfrm>
            <a:off x="594433" y="1174598"/>
            <a:ext cx="11003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Também existem métodos algébricos e algoritmos Built-in no Numpy. Ou seja, métodos bem usuais para análise de dados que permitem trabalhar e analisar os </a:t>
            </a:r>
            <a:r>
              <a:rPr lang="pt-BR" i="1" dirty="0"/>
              <a:t>arrays </a:t>
            </a:r>
            <a:r>
              <a:rPr lang="pt-BR" dirty="0"/>
              <a:t>(sua estrutura de dados) dentro do Numpy, entregando uma nova estrutura de dados para análise gráfica posteriormente.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C322AC4-6789-44F5-BF38-9CF245F6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3" y="3427828"/>
            <a:ext cx="3451823" cy="165789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5D09F02-20DE-4B9A-844F-4F33D880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61" y="2297483"/>
            <a:ext cx="5444402" cy="40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Algoritmos numéricos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16BEE7-05EA-4462-8FA0-DA8B1015129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4397C2-03C8-4DFF-BC9D-4E9459C7926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8BA4A3-75EE-4BA2-B06C-8F39E6EDCDD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EA6B94-22DB-4AE2-9A1E-413834FD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18" y="1022198"/>
            <a:ext cx="9028559" cy="53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Algoritmos numéricos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16BEE7-05EA-4462-8FA0-DA8B1015129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4397C2-03C8-4DFF-BC9D-4E9459C7926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8BA4A3-75EE-4BA2-B06C-8F39E6EDCDD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041817-E6DE-49E1-BCA5-867B439C0DBA}"/>
              </a:ext>
            </a:extLst>
          </p:cNvPr>
          <p:cNvSpPr txBox="1"/>
          <p:nvPr/>
        </p:nvSpPr>
        <p:spPr>
          <a:xfrm>
            <a:off x="504364" y="1174598"/>
            <a:ext cx="50872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Criação e operação de Matrizes;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Transposta;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Adição;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Subtração;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Multiplicação;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Produtos vetoriais, </a:t>
            </a:r>
          </a:p>
          <a:p>
            <a:pPr algn="just"/>
            <a:r>
              <a:rPr lang="pt-BR" dirty="0"/>
              <a:t>      escalares e tensoriais;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Álgebra Linear;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04DACF-2908-4FC8-BDB7-07EBFBEA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624" y="2110529"/>
            <a:ext cx="8326012" cy="3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Algoritmos numéricos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16BEE7-05EA-4462-8FA0-DA8B1015129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4397C2-03C8-4DFF-BC9D-4E9459C7926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8BA4A3-75EE-4BA2-B06C-8F39E6EDCDD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0B1938-CF6E-4F32-810E-E9808313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22" y="1072353"/>
            <a:ext cx="2964155" cy="526201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82A7B3E-55DD-443C-9C96-86A657DE5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08" y="2396048"/>
            <a:ext cx="5464390" cy="2528594"/>
          </a:xfrm>
          <a:prstGeom prst="rect">
            <a:avLst/>
          </a:prstGeom>
        </p:spPr>
      </p:pic>
      <p:sp>
        <p:nvSpPr>
          <p:cNvPr id="9" name="Chave Esquerda 8">
            <a:extLst>
              <a:ext uri="{FF2B5EF4-FFF2-40B4-BE49-F238E27FC236}">
                <a16:creationId xmlns:a16="http://schemas.microsoft.com/office/drawing/2014/main" id="{7F608072-7A35-420F-BAB2-14420BA972FF}"/>
              </a:ext>
            </a:extLst>
          </p:cNvPr>
          <p:cNvSpPr/>
          <p:nvPr/>
        </p:nvSpPr>
        <p:spPr>
          <a:xfrm>
            <a:off x="6426199" y="1145219"/>
            <a:ext cx="905522" cy="5189150"/>
          </a:xfrm>
          <a:prstGeom prst="leftBrace">
            <a:avLst>
              <a:gd name="adj1" fmla="val 750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619FE81-82E0-4941-B360-F24213F9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2" t="78698" r="60473" b="16676"/>
          <a:stretch/>
        </p:blipFill>
        <p:spPr>
          <a:xfrm>
            <a:off x="8297334" y="4721442"/>
            <a:ext cx="587023" cy="2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6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Matplotlib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4AA879-CA37-47CF-8AB5-9E61358974CC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E0C17F-9B9B-4759-934B-5705A5350D3C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5AF4DC-AF53-4689-8F9C-6ABD6EE97B54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</p:spTree>
    <p:extLst>
      <p:ext uri="{BB962C8B-B14F-4D97-AF65-F5344CB8AC3E}">
        <p14:creationId xmlns:p14="http://schemas.microsoft.com/office/powerpoint/2010/main" val="31550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32F608B-EEDE-420A-A4DB-617AE9AFBFF2}"/>
              </a:ext>
            </a:extLst>
          </p:cNvPr>
          <p:cNvGrpSpPr/>
          <p:nvPr/>
        </p:nvGrpSpPr>
        <p:grpSpPr>
          <a:xfrm>
            <a:off x="1" y="0"/>
            <a:ext cx="12191999" cy="781234"/>
            <a:chOff x="1" y="1661604"/>
            <a:chExt cx="12191999" cy="78123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4C9F2B3-23D2-4034-ABF2-B9C86EAEEB80}"/>
                </a:ext>
              </a:extLst>
            </p:cNvPr>
            <p:cNvSpPr/>
            <p:nvPr/>
          </p:nvSpPr>
          <p:spPr>
            <a:xfrm>
              <a:off x="1" y="1661604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Bibliotecas e módulos Python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8D99C98-58B0-4AC6-AD1F-DDAFBE5E8B38}"/>
                </a:ext>
              </a:extLst>
            </p:cNvPr>
            <p:cNvSpPr/>
            <p:nvPr/>
          </p:nvSpPr>
          <p:spPr>
            <a:xfrm>
              <a:off x="3" y="2052221"/>
              <a:ext cx="12191997" cy="3906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que é o Matplotlib e para que serve?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34A36D-7F34-430B-A067-535843D7ABB9}"/>
                </a:ext>
              </a:extLst>
            </p:cNvPr>
            <p:cNvSpPr/>
            <p:nvPr/>
          </p:nvSpPr>
          <p:spPr>
            <a:xfrm>
              <a:off x="6096000" y="1661604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Matplotlib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F0235A-AC59-437A-B941-4CB8A14B217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7B28BD-92A4-480D-94A5-F9D55057B05D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AC9096-51F9-4FFA-B091-71CE4E3713C6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539159E-3A14-4541-B633-896AF2AA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7" y="969506"/>
            <a:ext cx="4918987" cy="491898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28A0E2-E5F4-402B-B108-B9C8E2322F3D}"/>
              </a:ext>
            </a:extLst>
          </p:cNvPr>
          <p:cNvSpPr txBox="1"/>
          <p:nvPr/>
        </p:nvSpPr>
        <p:spPr>
          <a:xfrm>
            <a:off x="6779211" y="1171851"/>
            <a:ext cx="48242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Matplotlib é uma biblioteca python para criação de gráficos e visualizações de dados em geral, direcionada para sua extensão de matemática Numpy.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Através do Matplotlib, podemos: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Analisar imagens;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Renderizar imagens;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Criar simulações;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Criar gráficos interativos.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3608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32F608B-EEDE-420A-A4DB-617AE9AFBFF2}"/>
              </a:ext>
            </a:extLst>
          </p:cNvPr>
          <p:cNvGrpSpPr/>
          <p:nvPr/>
        </p:nvGrpSpPr>
        <p:grpSpPr>
          <a:xfrm>
            <a:off x="1" y="0"/>
            <a:ext cx="12191999" cy="781234"/>
            <a:chOff x="1" y="1661604"/>
            <a:chExt cx="12191999" cy="78123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4C9F2B3-23D2-4034-ABF2-B9C86EAEEB80}"/>
                </a:ext>
              </a:extLst>
            </p:cNvPr>
            <p:cNvSpPr/>
            <p:nvPr/>
          </p:nvSpPr>
          <p:spPr>
            <a:xfrm>
              <a:off x="1" y="1661604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Bibliotecas e módulos Python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8D99C98-58B0-4AC6-AD1F-DDAFBE5E8B38}"/>
                </a:ext>
              </a:extLst>
            </p:cNvPr>
            <p:cNvSpPr/>
            <p:nvPr/>
          </p:nvSpPr>
          <p:spPr>
            <a:xfrm>
              <a:off x="3" y="2052221"/>
              <a:ext cx="12191997" cy="3906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que é o Matplotlib e para que serve?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34A36D-7F34-430B-A067-535843D7ABB9}"/>
                </a:ext>
              </a:extLst>
            </p:cNvPr>
            <p:cNvSpPr/>
            <p:nvPr/>
          </p:nvSpPr>
          <p:spPr>
            <a:xfrm>
              <a:off x="6096000" y="1661604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Matplotlib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F0235A-AC59-437A-B941-4CB8A14B217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7B28BD-92A4-480D-94A5-F9D55057B05D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AC9096-51F9-4FFA-B091-71CE4E3713C6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7BA733-847B-4766-B74D-5BF825E1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1" y="1171851"/>
            <a:ext cx="5708226" cy="48649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6A7DF4-471A-4D28-BACD-0856D1B620E1}"/>
              </a:ext>
            </a:extLst>
          </p:cNvPr>
          <p:cNvSpPr txBox="1"/>
          <p:nvPr/>
        </p:nvSpPr>
        <p:spPr>
          <a:xfrm>
            <a:off x="7125810" y="1171851"/>
            <a:ext cx="40363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Temos um exemplo de dados em dicionário exibidos graficamente em três categorias; barras, pontos e linha.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Tal exemplo é simples e pode ser desenvolvido, implementando legenda, cores, tipo de linha/ponto/barra, transparência e etc.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Também podemos apresenta-los de forma única, como nos exemplos adiante.</a:t>
            </a:r>
          </a:p>
        </p:txBody>
      </p:sp>
    </p:spTree>
    <p:extLst>
      <p:ext uri="{BB962C8B-B14F-4D97-AF65-F5344CB8AC3E}">
        <p14:creationId xmlns:p14="http://schemas.microsoft.com/office/powerpoint/2010/main" val="250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32F608B-EEDE-420A-A4DB-617AE9AFBFF2}"/>
              </a:ext>
            </a:extLst>
          </p:cNvPr>
          <p:cNvGrpSpPr/>
          <p:nvPr/>
        </p:nvGrpSpPr>
        <p:grpSpPr>
          <a:xfrm>
            <a:off x="1" y="0"/>
            <a:ext cx="12191999" cy="781234"/>
            <a:chOff x="1" y="1661604"/>
            <a:chExt cx="12191999" cy="78123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4C9F2B3-23D2-4034-ABF2-B9C86EAEEB80}"/>
                </a:ext>
              </a:extLst>
            </p:cNvPr>
            <p:cNvSpPr/>
            <p:nvPr/>
          </p:nvSpPr>
          <p:spPr>
            <a:xfrm>
              <a:off x="1" y="1661604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Bibliotecas e módulos Python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8D99C98-58B0-4AC6-AD1F-DDAFBE5E8B38}"/>
                </a:ext>
              </a:extLst>
            </p:cNvPr>
            <p:cNvSpPr/>
            <p:nvPr/>
          </p:nvSpPr>
          <p:spPr>
            <a:xfrm>
              <a:off x="3" y="2052221"/>
              <a:ext cx="12191997" cy="3906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que é o Matplotlib e para que serve?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34A36D-7F34-430B-A067-535843D7ABB9}"/>
                </a:ext>
              </a:extLst>
            </p:cNvPr>
            <p:cNvSpPr/>
            <p:nvPr/>
          </p:nvSpPr>
          <p:spPr>
            <a:xfrm>
              <a:off x="6096000" y="1661604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Matplotlib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F0235A-AC59-437A-B941-4CB8A14B217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7B28BD-92A4-480D-94A5-F9D55057B05D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AC9096-51F9-4FFA-B091-71CE4E3713C6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72DDE8-BB8A-428B-BF5D-97DDA32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9" y="1026530"/>
            <a:ext cx="4685963" cy="53509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C541E-EB57-44B8-9008-46A9FE26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51" y="1171851"/>
            <a:ext cx="60102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32F608B-EEDE-420A-A4DB-617AE9AFBFF2}"/>
              </a:ext>
            </a:extLst>
          </p:cNvPr>
          <p:cNvGrpSpPr/>
          <p:nvPr/>
        </p:nvGrpSpPr>
        <p:grpSpPr>
          <a:xfrm>
            <a:off x="1" y="0"/>
            <a:ext cx="12191999" cy="781234"/>
            <a:chOff x="1" y="1661604"/>
            <a:chExt cx="12191999" cy="78123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4C9F2B3-23D2-4034-ABF2-B9C86EAEEB80}"/>
                </a:ext>
              </a:extLst>
            </p:cNvPr>
            <p:cNvSpPr/>
            <p:nvPr/>
          </p:nvSpPr>
          <p:spPr>
            <a:xfrm>
              <a:off x="1" y="1661604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Bibliotecas e módulos Python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8D99C98-58B0-4AC6-AD1F-DDAFBE5E8B38}"/>
                </a:ext>
              </a:extLst>
            </p:cNvPr>
            <p:cNvSpPr/>
            <p:nvPr/>
          </p:nvSpPr>
          <p:spPr>
            <a:xfrm>
              <a:off x="3" y="2052221"/>
              <a:ext cx="12191997" cy="3906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que é o Matplotlib e para que serve?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34A36D-7F34-430B-A067-535843D7ABB9}"/>
                </a:ext>
              </a:extLst>
            </p:cNvPr>
            <p:cNvSpPr/>
            <p:nvPr/>
          </p:nvSpPr>
          <p:spPr>
            <a:xfrm>
              <a:off x="6096000" y="1661604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Matplotlib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F0235A-AC59-437A-B941-4CB8A14B217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7B28BD-92A4-480D-94A5-F9D55057B05D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AC9096-51F9-4FFA-B091-71CE4E3713C6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082EF5-15B1-4548-935E-2DB7F96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234"/>
            <a:ext cx="4164015" cy="4872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E54805-98FA-4105-A6E0-7C2E65E4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802500"/>
            <a:ext cx="4164015" cy="45682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C87332-B36E-4A40-A85F-4F8C1A3A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2" y="834894"/>
            <a:ext cx="3778043" cy="24191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F5B9F8E-4475-45D7-89C5-7021E4FD1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987" y="3360397"/>
            <a:ext cx="3794202" cy="295477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2FD9A7-535E-40C6-9E85-0D1F2CCB4289}"/>
              </a:ext>
            </a:extLst>
          </p:cNvPr>
          <p:cNvSpPr txBox="1"/>
          <p:nvPr/>
        </p:nvSpPr>
        <p:spPr>
          <a:xfrm>
            <a:off x="4219058" y="5653733"/>
            <a:ext cx="366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Exemplo de animação, ilustrando o problema de um pêndulo duplo</a:t>
            </a:r>
          </a:p>
        </p:txBody>
      </p:sp>
    </p:spTree>
    <p:extLst>
      <p:ext uri="{BB962C8B-B14F-4D97-AF65-F5344CB8AC3E}">
        <p14:creationId xmlns:p14="http://schemas.microsoft.com/office/powerpoint/2010/main" val="12329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3CA101-F5EB-47DA-9EFB-BA016FD7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09" y="1334695"/>
            <a:ext cx="8716591" cy="4734586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232F608B-EEDE-420A-A4DB-617AE9AFBFF2}"/>
              </a:ext>
            </a:extLst>
          </p:cNvPr>
          <p:cNvGrpSpPr/>
          <p:nvPr/>
        </p:nvGrpSpPr>
        <p:grpSpPr>
          <a:xfrm>
            <a:off x="1" y="0"/>
            <a:ext cx="12191999" cy="781234"/>
            <a:chOff x="1" y="1661604"/>
            <a:chExt cx="12191999" cy="78123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4C9F2B3-23D2-4034-ABF2-B9C86EAEEB80}"/>
                </a:ext>
              </a:extLst>
            </p:cNvPr>
            <p:cNvSpPr/>
            <p:nvPr/>
          </p:nvSpPr>
          <p:spPr>
            <a:xfrm>
              <a:off x="1" y="1661604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Bibliotecas e módulos Python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8D99C98-58B0-4AC6-AD1F-DDAFBE5E8B38}"/>
                </a:ext>
              </a:extLst>
            </p:cNvPr>
            <p:cNvSpPr/>
            <p:nvPr/>
          </p:nvSpPr>
          <p:spPr>
            <a:xfrm>
              <a:off x="3" y="2052221"/>
              <a:ext cx="12191997" cy="3906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que é o Matplotlib e para que serve?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34A36D-7F34-430B-A067-535843D7ABB9}"/>
                </a:ext>
              </a:extLst>
            </p:cNvPr>
            <p:cNvSpPr/>
            <p:nvPr/>
          </p:nvSpPr>
          <p:spPr>
            <a:xfrm>
              <a:off x="6096000" y="1661604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Matplotlib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F0235A-AC59-437A-B941-4CB8A14B217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7B28BD-92A4-480D-94A5-F9D55057B05D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AC9096-51F9-4FFA-B091-71CE4E3713C6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51FAE5-DDD4-417A-AF22-F9BFF88B09AF}"/>
              </a:ext>
            </a:extLst>
          </p:cNvPr>
          <p:cNvSpPr txBox="1"/>
          <p:nvPr/>
        </p:nvSpPr>
        <p:spPr>
          <a:xfrm>
            <a:off x="3324685" y="3519996"/>
            <a:ext cx="554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Exemplo de tradução de uma imagem RGB em um array de dados, nesse caso, cada pixel é descrito por um array (3,) contendo valores de 0 a 255, a escala de cor.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09F9D-31D6-4351-9720-5084468B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63" y="2947941"/>
            <a:ext cx="1857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D44621-D270-4AA8-B3EC-7A7A93985539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A0B730-428C-4340-A5C1-D895DC496476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EE6259-57BC-4AAC-9682-F44B304CDFEB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C22523-EEA7-4975-8A08-FD5E87418B9C}"/>
              </a:ext>
            </a:extLst>
          </p:cNvPr>
          <p:cNvSpPr txBox="1"/>
          <p:nvPr/>
        </p:nvSpPr>
        <p:spPr>
          <a:xfrm>
            <a:off x="990598" y="994927"/>
            <a:ext cx="10210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Introdução – Linguagem Python...................................................................................................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3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Oque é Python?......................................................................................................................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4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Módulos Python.....................................................................................................................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5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Biblioteca e Módulos Python – Numpy.........................................................................................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6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o Numpy e para que serve?......................................................................................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 action="ppaction://hlinksldjump"/>
              </a:rPr>
              <a:t>7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e aplicações de um </a:t>
            </a:r>
            <a:r>
              <a:rPr lang="pt-BR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 action="ppaction://hlinksldjump"/>
              </a:rPr>
              <a:t>8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Métodos estatísticos..............................................................................................................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 action="ppaction://hlinksldjump"/>
              </a:rPr>
              <a:t>9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Métodos numéricos............................................................................................................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 action="ppaction://hlinksldjump"/>
              </a:rPr>
              <a:t>10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Biblioteca e Módulos Python – Matplotlib.................................................................................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 action="ppaction://hlinksldjump"/>
              </a:rPr>
              <a:t>14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o Matplotlib e para que serve?..............................................................................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 action="ppaction://hlinksldjump"/>
              </a:rPr>
              <a:t>15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Referências..................................................................................................................................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 action="ppaction://hlinksldjump"/>
              </a:rPr>
              <a:t>20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7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19247A8-379D-4007-B2D8-8CF01692EC01}"/>
              </a:ext>
            </a:extLst>
          </p:cNvPr>
          <p:cNvSpPr/>
          <p:nvPr/>
        </p:nvSpPr>
        <p:spPr>
          <a:xfrm>
            <a:off x="6095999" y="0"/>
            <a:ext cx="6095997" cy="6613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1124507" y="685593"/>
            <a:ext cx="3985321" cy="588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Python Fundamentos para Análise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44" y="2132084"/>
            <a:ext cx="1174848" cy="11748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E41299-F4ED-4E72-8673-99A927E59BAA}"/>
              </a:ext>
            </a:extLst>
          </p:cNvPr>
          <p:cNvSpPr txBox="1"/>
          <p:nvPr/>
        </p:nvSpPr>
        <p:spPr>
          <a:xfrm>
            <a:off x="8335923" y="632399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AB6DA-051A-43C9-90D3-B6E347FE47DD}"/>
              </a:ext>
            </a:extLst>
          </p:cNvPr>
          <p:cNvSpPr txBox="1"/>
          <p:nvPr/>
        </p:nvSpPr>
        <p:spPr>
          <a:xfrm>
            <a:off x="7012619" y="1198384"/>
            <a:ext cx="4385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PiPy. </a:t>
            </a:r>
            <a:r>
              <a:rPr lang="en-US" b="1" dirty="0"/>
              <a:t>Find, install and publish Python packages with the Python Package Index</a:t>
            </a:r>
            <a:r>
              <a:rPr lang="en-US" dirty="0"/>
              <a:t>. Disponível em: </a:t>
            </a:r>
            <a:r>
              <a:rPr lang="pt-BR" dirty="0"/>
              <a:t>https://pypi.org/. Acesso em: 22 Jul. 2021.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Matplotlib. </a:t>
            </a:r>
            <a:r>
              <a:rPr lang="en-US" b="1" dirty="0"/>
              <a:t>Matplotlib: Python plotting — Matplotlib 3.4.2 documentation.</a:t>
            </a:r>
            <a:r>
              <a:rPr lang="en-US" dirty="0"/>
              <a:t> Disponível em: </a:t>
            </a:r>
            <a:r>
              <a:rPr lang="pt-BR" dirty="0"/>
              <a:t>https://matplotlib.org/. Acesso em: 22 Jul. 2021.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Numpy. </a:t>
            </a:r>
            <a:r>
              <a:rPr lang="en-US" b="1" dirty="0"/>
              <a:t>NumPy Reference — NumPy v1.21 Manual. </a:t>
            </a:r>
            <a:r>
              <a:rPr lang="en-US" dirty="0"/>
              <a:t>Disponível em: </a:t>
            </a:r>
            <a:r>
              <a:rPr lang="pt-BR" dirty="0"/>
              <a:t>https://numpy.org/doc/stable/reference/. Acesso em: 22 Jul. 2021.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NumFocus</a:t>
            </a:r>
            <a:r>
              <a:rPr lang="pt-BR" dirty="0"/>
              <a:t>. </a:t>
            </a:r>
            <a:r>
              <a:rPr lang="en-US" b="1" dirty="0"/>
              <a:t>Pandas.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/>
              <a:t>https://pandas.pydata.org/. Acesso em: 29 Jul. 2021.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6647D1-3339-45B2-AA9D-E5D00F3DE2DD}"/>
              </a:ext>
            </a:extLst>
          </p:cNvPr>
          <p:cNvSpPr txBox="1"/>
          <p:nvPr/>
        </p:nvSpPr>
        <p:spPr>
          <a:xfrm>
            <a:off x="793439" y="4164618"/>
            <a:ext cx="4647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Eduardo Destefani Stefanato</a:t>
            </a:r>
            <a:r>
              <a:rPr lang="pt-BR" sz="1400" dirty="0"/>
              <a:t>¹</a:t>
            </a:r>
            <a:r>
              <a:rPr lang="pt-BR" sz="1400" b="1" dirty="0"/>
              <a:t>*</a:t>
            </a:r>
          </a:p>
          <a:p>
            <a:pPr algn="ctr"/>
            <a:r>
              <a:rPr lang="pt-BR" sz="1400" b="1" dirty="0"/>
              <a:t>Vitor Souza Premoli Pinto de Oliveira</a:t>
            </a:r>
            <a:r>
              <a:rPr lang="pt-BR" sz="1400" dirty="0"/>
              <a:t>¹*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¹Universidade Federal do Espírito Santo</a:t>
            </a:r>
          </a:p>
          <a:p>
            <a:pPr algn="ctr"/>
            <a:endParaRPr lang="pt-BR" sz="1400" dirty="0"/>
          </a:p>
          <a:p>
            <a:pPr algn="ctr"/>
            <a:r>
              <a:rPr lang="pt-BR" sz="1400" b="1" dirty="0"/>
              <a:t>Inteligência Artificial Aplicada em Imagens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9BD42C-4B07-4D4D-9700-599FE0A5AC67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F3EEEA-2D8D-46FA-A228-44195980D95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1DCE25-078F-4304-9102-BA0548286C7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</p:spTree>
    <p:extLst>
      <p:ext uri="{BB962C8B-B14F-4D97-AF65-F5344CB8AC3E}">
        <p14:creationId xmlns:p14="http://schemas.microsoft.com/office/powerpoint/2010/main" val="30069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Python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4AA879-CA37-47CF-8AB5-9E61358974CC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E0C17F-9B9B-4759-934B-5705A5350D3C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5AF4DC-AF53-4689-8F9C-6ABD6EE97B54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</p:spTree>
    <p:extLst>
      <p:ext uri="{BB962C8B-B14F-4D97-AF65-F5344CB8AC3E}">
        <p14:creationId xmlns:p14="http://schemas.microsoft.com/office/powerpoint/2010/main" val="5618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Incrível Crescimento da Linguagem Python - Data Science Academy">
            <a:extLst>
              <a:ext uri="{FF2B5EF4-FFF2-40B4-BE49-F238E27FC236}">
                <a16:creationId xmlns:a16="http://schemas.microsoft.com/office/drawing/2014/main" id="{3C7524D6-B7FF-41CD-88A9-F1B9F67F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8" y="2928924"/>
            <a:ext cx="4011265" cy="343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é Python?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BC7EDA-4185-4699-8E3C-4C08265E5458}"/>
              </a:ext>
            </a:extLst>
          </p:cNvPr>
          <p:cNvSpPr txBox="1"/>
          <p:nvPr/>
        </p:nvSpPr>
        <p:spPr>
          <a:xfrm>
            <a:off x="491047" y="1174598"/>
            <a:ext cx="51139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</a:rPr>
              <a:t>Python é uma linguagem de programação de alto nível, interpretada, de script, interativa, orientada a objetos, funcional, de tipagem dinâmica e forte. Foi lançada por Guido van Rossum em 1991, mas alcançou maior popularidade somente 2 décadas depois.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D44621-D270-4AA8-B3EC-7A7A93985539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A0B730-428C-4340-A5C1-D895DC496476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EE6259-57BC-4AAC-9682-F44B304CDFEB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93B695-3D53-4241-A11C-122A9C51A32E}"/>
              </a:ext>
            </a:extLst>
          </p:cNvPr>
          <p:cNvSpPr txBox="1"/>
          <p:nvPr/>
        </p:nvSpPr>
        <p:spPr>
          <a:xfrm>
            <a:off x="6587047" y="1174598"/>
            <a:ext cx="51139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Por ser uma linguagem Open Source, o uso dessa linguagem é difundido entre pesquisadores de várias áreas. Tal linguagem de programação é conhecida pela sua simplicidade e facilidade de aprendizado, essa conclusão indica que o uso de Python e suas ferramentas, especialmente Numpy e Matplotlib, são extremamente vantajosas para pesquisa em Física.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65B4955-99F0-415C-8AC6-BA172D8E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829" y="3429000"/>
            <a:ext cx="2066278" cy="206627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2F1A59E-C0EC-41DE-97DD-65E5C7626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68" y="4165847"/>
            <a:ext cx="2244563" cy="2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Módulos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Módulos e Bibliotecas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CE4837-C65E-4B60-923B-77AB6F03870E}"/>
              </a:ext>
            </a:extLst>
          </p:cNvPr>
          <p:cNvSpPr txBox="1"/>
          <p:nvPr/>
        </p:nvSpPr>
        <p:spPr>
          <a:xfrm>
            <a:off x="532289" y="1161757"/>
            <a:ext cx="50314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forte da linguagem Python é sua grande riqueza de bibliotecas, chamadas de módulos, que podem ser oficiais ou da comunidade. Um módulo Python é um arquivo com código-fonte Python, com definições de dados e funções, normalmente com certa finalidade. Atualmente Python tem centenas de milhares de módulos, a maioria da comunidade, vide site PiPy, que em 21/07/2021 listava 316.970 módulos/pacotes Python.</a:t>
            </a:r>
          </a:p>
        </p:txBody>
      </p:sp>
      <p:pic>
        <p:nvPicPr>
          <p:cNvPr id="1034" name="Picture 10" descr="Plotting a stress-strain curve with four libraries: matplotlib, pandas,  altair and bokeh - Python for Undergraduate Engineers">
            <a:extLst>
              <a:ext uri="{FF2B5EF4-FFF2-40B4-BE49-F238E27FC236}">
                <a16:creationId xmlns:a16="http://schemas.microsoft.com/office/drawing/2014/main" id="{45813BC5-AFF2-4256-A26A-EB184285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2" y="3836936"/>
            <a:ext cx="5008279" cy="233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097D331-46E9-4161-8688-62C19179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72" y="4188753"/>
            <a:ext cx="1983439" cy="198343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0ECB6D5-4F6F-4D68-90E8-06A3C2FE03CC}"/>
              </a:ext>
            </a:extLst>
          </p:cNvPr>
          <p:cNvSpPr txBox="1"/>
          <p:nvPr/>
        </p:nvSpPr>
        <p:spPr>
          <a:xfrm>
            <a:off x="6628293" y="3189100"/>
            <a:ext cx="4975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Logo, um programa Python tipicamente importa módulos com as devidas funcionalidades para resolver determinados problemas.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4A9F53D-1B3D-4789-B26F-031C978C29AF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0810E8-73DE-4CCB-8D90-9A6F5F98A505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949F8EF-B61F-4B38-AE4A-57FAD7E4B1F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E0E815-A881-40ED-A8D3-78B841BE1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2" t="1442" b="4515"/>
          <a:stretch/>
        </p:blipFill>
        <p:spPr>
          <a:xfrm>
            <a:off x="8989026" y="4403613"/>
            <a:ext cx="2487922" cy="165983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94873D0-0A7F-4C7E-B449-E23D7238C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251" y="1131227"/>
            <a:ext cx="1981550" cy="19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Numpy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4AA879-CA37-47CF-8AB5-9E61358974CC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E0C17F-9B9B-4759-934B-5705A5350D3C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5AF4DC-AF53-4689-8F9C-6ABD6EE97B54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</p:spTree>
    <p:extLst>
      <p:ext uri="{BB962C8B-B14F-4D97-AF65-F5344CB8AC3E}">
        <p14:creationId xmlns:p14="http://schemas.microsoft.com/office/powerpoint/2010/main" val="14783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é o Numpy e para que serve?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6599D-8A44-4CFE-844D-9CFE0DDB34C5}"/>
              </a:ext>
            </a:extLst>
          </p:cNvPr>
          <p:cNvSpPr txBox="1"/>
          <p:nvPr/>
        </p:nvSpPr>
        <p:spPr>
          <a:xfrm>
            <a:off x="643262" y="1311220"/>
            <a:ext cx="48094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Numpy é uma biblioteca Python que reúne vários pacotes e funções direcionadas para </a:t>
            </a:r>
            <a:r>
              <a:rPr lang="pt-BR" i="1" dirty="0"/>
              <a:t>arrays</a:t>
            </a:r>
            <a:r>
              <a:rPr lang="pt-BR" dirty="0"/>
              <a:t> multidimensionais. O Numpy foi desenvolvido para computação numérica em alto desempenho, logo, possui otimizações no seu código-fonte para aproveitar todo o potencial do hardware. O Numpy também é conhecido como </a:t>
            </a:r>
            <a:r>
              <a:rPr lang="pt-BR" i="1" dirty="0"/>
              <a:t>computação orientada a arrays.</a:t>
            </a:r>
          </a:p>
          <a:p>
            <a:pPr algn="just"/>
            <a:endParaRPr lang="pt-BR" i="1" dirty="0"/>
          </a:p>
        </p:txBody>
      </p:sp>
      <p:pic>
        <p:nvPicPr>
          <p:cNvPr id="15" name="Picture 12" descr="Numpy/SciPy — Python Tutorial documentation">
            <a:extLst>
              <a:ext uri="{FF2B5EF4-FFF2-40B4-BE49-F238E27FC236}">
                <a16:creationId xmlns:a16="http://schemas.microsoft.com/office/drawing/2014/main" id="{48B290AB-DFCA-4462-8AED-97463549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64" y="3896543"/>
            <a:ext cx="3929294" cy="21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879785-EAC3-4330-9961-6EDE0EBA9B46}"/>
              </a:ext>
            </a:extLst>
          </p:cNvPr>
          <p:cNvSpPr txBox="1"/>
          <p:nvPr/>
        </p:nvSpPr>
        <p:spPr>
          <a:xfrm>
            <a:off x="6739262" y="1311220"/>
            <a:ext cx="4809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dados podem ser: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Pixels de uma imagem (escala de cinza ou cor);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Sinais discretos e/ou contínuos de um sensor, simulação ou experimento;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Dados 3D referentes a cada eixo como os dados oriundos de uma ressonância magnética;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E entre outros.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5E5945-0042-47D2-BC0E-ACAD5F3694A5}"/>
              </a:ext>
            </a:extLst>
          </p:cNvPr>
          <p:cNvSpPr txBox="1"/>
          <p:nvPr/>
        </p:nvSpPr>
        <p:spPr>
          <a:xfrm>
            <a:off x="643262" y="4268345"/>
            <a:ext cx="4809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Mas afinal, o que são </a:t>
            </a:r>
            <a:r>
              <a:rPr lang="pt-BR" i="1" dirty="0"/>
              <a:t>arrays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/>
              <a:t>Arrays</a:t>
            </a:r>
            <a:r>
              <a:rPr lang="pt-BR" dirty="0"/>
              <a:t> são, basicamente, uma estrutura e organização de dados alinhados e divididos em linhas e colunas de maneira uni, bi, tri e n-dimensional;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21281DD-178B-46E6-B5E0-3B27AD95BD48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A903BB7-527B-443D-B6A4-5FBE2CC1C25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B0DA1E-F91E-4986-80D9-06E61EDE63ED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</p:spTree>
    <p:extLst>
      <p:ext uri="{BB962C8B-B14F-4D97-AF65-F5344CB8AC3E}">
        <p14:creationId xmlns:p14="http://schemas.microsoft.com/office/powerpoint/2010/main" val="30552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5761C66-006F-45E0-8714-798980FD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2" y="1644352"/>
            <a:ext cx="11336332" cy="404869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Atributos e aplicações de um </a:t>
            </a:r>
            <a:r>
              <a:rPr lang="pt-BR" i="1" dirty="0"/>
              <a:t>array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16BEE7-05EA-4462-8FA0-DA8B1015129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4397C2-03C8-4DFF-BC9D-4E9459C7926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8BA4A3-75EE-4BA2-B06C-8F39E6EDCDD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616C49-8CA3-4C1C-AE3B-7A05DA57D9C7}"/>
              </a:ext>
            </a:extLst>
          </p:cNvPr>
          <p:cNvSpPr txBox="1"/>
          <p:nvPr/>
        </p:nvSpPr>
        <p:spPr>
          <a:xfrm>
            <a:off x="7919988" y="3668697"/>
            <a:ext cx="37488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Parâmetros e atributos de um</a:t>
            </a:r>
            <a:r>
              <a:rPr lang="pt-BR" i="1" dirty="0"/>
              <a:t> array</a:t>
            </a:r>
            <a:r>
              <a:rPr lang="pt-BR" dirty="0"/>
              <a:t>: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Dimensão (shape);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Tipo de dados (type);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Tamanho (size).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B50E86C-448C-4CFC-887C-C339E7EF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39" y="3325116"/>
            <a:ext cx="4046325" cy="303309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5502126C-0D41-40FC-9549-B101C5805137}"/>
              </a:ext>
            </a:extLst>
          </p:cNvPr>
          <p:cNvSpPr/>
          <p:nvPr/>
        </p:nvSpPr>
        <p:spPr>
          <a:xfrm>
            <a:off x="5086905" y="3659818"/>
            <a:ext cx="914400" cy="1842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78F9953-736F-46A8-8140-6D292D84CC4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001305" y="3751925"/>
            <a:ext cx="2476870" cy="131722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Bibliotecas e módulos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Métodos estatísticos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16BEE7-05EA-4462-8FA0-DA8B1015129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4397C2-03C8-4DFF-BC9D-4E9459C7926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Inteligência Artificial Aplicada em Imagens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8BA4A3-75EE-4BA2-B06C-8F39E6EDCDD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RNAs Profundas Aplicadas em Imagens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041817-E6DE-49E1-BCA5-867B439C0DBA}"/>
              </a:ext>
            </a:extLst>
          </p:cNvPr>
          <p:cNvSpPr txBox="1"/>
          <p:nvPr/>
        </p:nvSpPr>
        <p:spPr>
          <a:xfrm>
            <a:off x="461270" y="1174598"/>
            <a:ext cx="50872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Funções Built-in do Numpy. Funções e métodos que permitem trabalhar e analisar os </a:t>
            </a:r>
            <a:r>
              <a:rPr lang="pt-BR" i="1" dirty="0"/>
              <a:t>arrays </a:t>
            </a:r>
            <a:r>
              <a:rPr lang="pt-BR" dirty="0"/>
              <a:t>(sua estrutura de dados) dentro do Numpy.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Estatística básica: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Média;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Desvio Padrão;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Mediana;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Máximo;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Mínimo;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Etc.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619A41-EC0B-48D6-BDE6-8274E87E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79" y="2882758"/>
            <a:ext cx="735432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1351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Destefani Stefanato</dc:creator>
  <cp:lastModifiedBy>Vitor Souza</cp:lastModifiedBy>
  <cp:revision>527</cp:revision>
  <dcterms:created xsi:type="dcterms:W3CDTF">2020-02-14T12:16:32Z</dcterms:created>
  <dcterms:modified xsi:type="dcterms:W3CDTF">2021-08-03T18:08:14Z</dcterms:modified>
</cp:coreProperties>
</file>