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28" r:id="rId3"/>
    <p:sldId id="318" r:id="rId4"/>
    <p:sldId id="352" r:id="rId5"/>
    <p:sldId id="353" r:id="rId6"/>
    <p:sldId id="320" r:id="rId7"/>
    <p:sldId id="327" r:id="rId8"/>
    <p:sldId id="355" r:id="rId9"/>
    <p:sldId id="357" r:id="rId10"/>
    <p:sldId id="370" r:id="rId11"/>
    <p:sldId id="356" r:id="rId12"/>
    <p:sldId id="365" r:id="rId13"/>
    <p:sldId id="340" r:id="rId14"/>
    <p:sldId id="361" r:id="rId15"/>
    <p:sldId id="354" r:id="rId16"/>
    <p:sldId id="351" r:id="rId17"/>
    <p:sldId id="358" r:id="rId18"/>
    <p:sldId id="372" r:id="rId19"/>
    <p:sldId id="373" r:id="rId20"/>
    <p:sldId id="374" r:id="rId21"/>
    <p:sldId id="359" r:id="rId22"/>
    <p:sldId id="366" r:id="rId23"/>
    <p:sldId id="367" r:id="rId24"/>
    <p:sldId id="360" r:id="rId25"/>
    <p:sldId id="364" r:id="rId26"/>
    <p:sldId id="368" r:id="rId27"/>
    <p:sldId id="371" r:id="rId28"/>
    <p:sldId id="260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Souza" initials="VS" lastIdx="21" clrIdx="0">
    <p:extLst>
      <p:ext uri="{19B8F6BF-5375-455C-9EA6-DF929625EA0E}">
        <p15:presenceInfo xmlns:p15="http://schemas.microsoft.com/office/powerpoint/2012/main" userId="270af20de8839729" providerId="Windows Live"/>
      </p:ext>
    </p:extLst>
  </p:cmAuthor>
  <p:cmAuthor id="2" name="Eduardo Destefani Stefanato" initials="EDS" lastIdx="2" clrIdx="1">
    <p:extLst>
      <p:ext uri="{19B8F6BF-5375-455C-9EA6-DF929625EA0E}">
        <p15:presenceInfo xmlns:p15="http://schemas.microsoft.com/office/powerpoint/2012/main" userId="0278201ed03d3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1D"/>
    <a:srgbClr val="1F908B"/>
    <a:srgbClr val="400050"/>
    <a:srgbClr val="5F9E6E"/>
    <a:srgbClr val="CC8963"/>
    <a:srgbClr val="5975A4"/>
    <a:srgbClr val="83CAFF"/>
    <a:srgbClr val="99FFCC"/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12" autoAdjust="0"/>
    <p:restoredTop sz="94660"/>
  </p:normalViewPr>
  <p:slideViewPr>
    <p:cSldViewPr snapToGrid="0">
      <p:cViewPr>
        <p:scale>
          <a:sx n="90" d="100"/>
          <a:sy n="90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31022-55B7-4855-8879-41F9667A82FF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AD10-15BB-4709-8BCC-48F70624A2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86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74C8-76ED-4584-B0E0-8D1F17AE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F6F5C-BEA1-4DB9-87DF-DC95B3311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4B841-2E81-4736-901E-20A7B0BE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2DFDA-B451-43B1-BDA7-416ADFA1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FE7B9-FB09-43A8-8BC8-E13CA525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97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ADD1F-56EC-4344-8CD4-20A00080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315C19-AA5F-4835-8ACD-5F87956E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D176B-4F48-4D83-BDF9-4D75DCDB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678050-D06B-484D-A2A6-EA1DA8B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B861F-277D-424D-820C-5BA051E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66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3D4409-8C07-414A-9555-7DD2AF120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4DC34D-1ED5-48C1-A8CE-127C5168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52DE6-5796-4CBD-9863-CE0EB295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3D7EB-A790-43EF-B370-5EC76AF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14268-886A-47A7-BCD7-BCEF0570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07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386AD-623B-4EBA-8BFD-45E419E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F9D1A-241C-431E-90A3-C1E6E582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DC051-8D87-42A8-A5ED-FF17DD61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06AB2-FB52-47B6-8D80-914747B9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1CC451-05C0-494E-9FAB-86379B9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2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4A81-ED86-4B9B-8429-178963A1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8DEF8A-674C-4753-9B04-B78AF121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6D6B80-DB30-426C-B02A-DBC3AF46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61315-4151-4A96-B761-1903F94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D350E-6507-455C-8A7B-45270AD2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81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0637-5A57-488B-9047-E15BA07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BE4BC-E5B0-46E1-8A71-B62C9E4F4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975662-7B8B-4E43-BE69-8FFC2382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9C1372-8A50-4316-BA54-FB014632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E509F-0361-464C-9DFD-2A51764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06A6A-F986-4C13-918F-CD16EFC6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64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5B6E-9E12-42AF-8290-3A94B7AB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86987-F45D-4EFA-9471-09D462AA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C5CBA-8B8C-41B1-9B59-E9887AFC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C4994-E4B5-450A-B405-35B8CBFBB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7EE5AB-E5B6-4BEE-BB10-7C83840BE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E004EB-FF7F-4CA2-8F27-368E6A8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F146BD-BA8A-49FA-8599-41EB5465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EDD1C9-0004-4060-8FDE-622117CF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69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A208D-6853-4296-9604-0E5B882D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53767-77E1-4921-B07C-25A79EFC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43A0F3-0D46-4A03-938F-2F78B2AD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EDA165-095B-49DB-B293-C09E2E42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09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E6761C-B0EA-4C78-8337-236ED469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6418A8-264D-46AB-8F3C-75B544E8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F6B5BC-98F7-42D5-8EE9-5E022AE3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634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F7B5-CC3F-4999-AFE9-6403416D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F0F07B-F6D2-40A0-AF91-934DBCBC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0D455D-EA70-4529-9BA3-C0C538E3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A489AE-BE42-4769-9593-AB4F946B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D065D-B670-4E3B-A40A-9CD8809D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EE014-AAD7-438F-B123-7556EDE8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38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D439-9512-447C-ACAE-58197C2A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342FEC-BDD1-4282-AF9F-92C23CC8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76C84-54CE-4A09-9925-CD99AAB9E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D4837-DF6B-406D-BEF3-2237051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9631CA-289F-4379-A3FC-A91FA69C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D20C2-4B69-4B4F-9434-9927E8F3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9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690030-DDE5-4170-AE79-602E12BF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7788A9-FB6D-4A81-9209-37F81EBB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E0F7F-5B96-477A-B7A1-139B4C7A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336D-0FF9-4DB4-AEDB-624FB647E776}" type="datetimeFigureOut">
              <a:rPr lang="pt-BR" smtClean="0"/>
              <a:t>27/10/2021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4263E9-A3D3-4DB2-9AA8-12F9ECF31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B1BA8-9AAD-4EDE-9C24-F58AFB882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98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atasets.load_iri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1235654" y="719870"/>
            <a:ext cx="9843677" cy="12158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Python: </a:t>
            </a:r>
            <a:r>
              <a:rPr lang="en-US" sz="4400" dirty="0"/>
              <a:t>k-Nearest Neighbor algorithms</a:t>
            </a:r>
            <a:endParaRPr lang="pt-BR" sz="4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D1611-8531-4440-ACFC-C17E95F4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03" y="2302701"/>
            <a:ext cx="1446390" cy="144639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FAC3822F-5010-4D8B-A9F3-814A238492C4}"/>
              </a:ext>
            </a:extLst>
          </p:cNvPr>
          <p:cNvGrpSpPr/>
          <p:nvPr/>
        </p:nvGrpSpPr>
        <p:grpSpPr>
          <a:xfrm>
            <a:off x="0" y="6622742"/>
            <a:ext cx="12191997" cy="243396"/>
            <a:chOff x="0" y="6622742"/>
            <a:chExt cx="12191997" cy="24339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10DA3B0-0146-4F76-ACB5-C06AFD60BD5D}"/>
                </a:ext>
              </a:extLst>
            </p:cNvPr>
            <p:cNvSpPr/>
            <p:nvPr/>
          </p:nvSpPr>
          <p:spPr>
            <a:xfrm>
              <a:off x="0" y="6622742"/>
              <a:ext cx="4036379" cy="2433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Universidade Federal do Espírito Santo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1A727D3-2FD1-4AFC-A260-A1882A8BD550}"/>
                </a:ext>
              </a:extLst>
            </p:cNvPr>
            <p:cNvSpPr/>
            <p:nvPr/>
          </p:nvSpPr>
          <p:spPr>
            <a:xfrm>
              <a:off x="4036379" y="6622742"/>
              <a:ext cx="4119239" cy="2433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Artificial Intelligence Applied to Images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7A25CB2-36BC-4883-A1C8-B037D1F3920C}"/>
                </a:ext>
              </a:extLst>
            </p:cNvPr>
            <p:cNvSpPr/>
            <p:nvPr/>
          </p:nvSpPr>
          <p:spPr>
            <a:xfrm>
              <a:off x="8155618" y="6622742"/>
              <a:ext cx="4036379" cy="243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Deep ANNs applied to images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7DFC5F-65E4-41C1-85F4-7FB83135EEA7}"/>
              </a:ext>
            </a:extLst>
          </p:cNvPr>
          <p:cNvSpPr txBox="1"/>
          <p:nvPr/>
        </p:nvSpPr>
        <p:spPr>
          <a:xfrm>
            <a:off x="3968315" y="4116071"/>
            <a:ext cx="4255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Vitor Souza Premoli Pinto de Oliveira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¹Universidade Federal do Espírito Santo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404575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 and correlations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8FFC8E-0A1B-4B7E-9EDA-F6C16A678808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D51583C-4DE9-41F6-B51C-1CB6287111C1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EXPLORATORY DATA ANALYTICS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49605F4-851D-42F4-812B-7EC4D96B4E5C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Extracting</a:t>
              </a:r>
              <a:r>
                <a:rPr lang="pt-BR" dirty="0"/>
                <a:t> </a:t>
              </a:r>
              <a:r>
                <a:rPr lang="pt-BR" dirty="0" err="1"/>
                <a:t>dataset</a:t>
              </a:r>
              <a:endParaRPr lang="pt-BR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249451-639C-433E-AF42-2AC91D5A8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49257" y="1037262"/>
            <a:ext cx="5786985" cy="55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1118FA4-9BD5-4BF0-A8EC-0644B2A4BE6A}"/>
              </a:ext>
            </a:extLst>
          </p:cNvPr>
          <p:cNvGrpSpPr/>
          <p:nvPr/>
        </p:nvGrpSpPr>
        <p:grpSpPr>
          <a:xfrm>
            <a:off x="10197168" y="2938572"/>
            <a:ext cx="2046780" cy="1194952"/>
            <a:chOff x="9516139" y="2584539"/>
            <a:chExt cx="2046780" cy="1194952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B9154C30-A853-4F78-87DC-4BB69A106C3D}"/>
                </a:ext>
              </a:extLst>
            </p:cNvPr>
            <p:cNvSpPr/>
            <p:nvPr/>
          </p:nvSpPr>
          <p:spPr>
            <a:xfrm>
              <a:off x="9516139" y="2647507"/>
              <a:ext cx="361507" cy="243396"/>
            </a:xfrm>
            <a:prstGeom prst="roundRect">
              <a:avLst/>
            </a:prstGeom>
            <a:solidFill>
              <a:srgbClr val="4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C2CFD3A1-F874-4E91-999A-4E3311A3B29E}"/>
                </a:ext>
              </a:extLst>
            </p:cNvPr>
            <p:cNvSpPr/>
            <p:nvPr/>
          </p:nvSpPr>
          <p:spPr>
            <a:xfrm>
              <a:off x="9516139" y="3053736"/>
              <a:ext cx="361507" cy="243396"/>
            </a:xfrm>
            <a:prstGeom prst="roundRect">
              <a:avLst/>
            </a:prstGeom>
            <a:solidFill>
              <a:srgbClr val="1F9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D4DC3FC3-D610-48E3-83A6-8E499E607FB7}"/>
                </a:ext>
              </a:extLst>
            </p:cNvPr>
            <p:cNvSpPr/>
            <p:nvPr/>
          </p:nvSpPr>
          <p:spPr>
            <a:xfrm>
              <a:off x="9516139" y="3475578"/>
              <a:ext cx="361507" cy="243396"/>
            </a:xfrm>
            <a:prstGeom prst="roundRect">
              <a:avLst/>
            </a:prstGeom>
            <a:solidFill>
              <a:srgbClr val="FDE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BB02774-58D6-4296-8D76-08FC4EC7C841}"/>
                </a:ext>
              </a:extLst>
            </p:cNvPr>
            <p:cNvSpPr txBox="1"/>
            <p:nvPr/>
          </p:nvSpPr>
          <p:spPr>
            <a:xfrm>
              <a:off x="9994605" y="2584539"/>
              <a:ext cx="1258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- Setosa</a:t>
              </a:r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878F0A0-F9CC-4A86-BEAE-790B48C7E6D4}"/>
                </a:ext>
              </a:extLst>
            </p:cNvPr>
            <p:cNvSpPr txBox="1"/>
            <p:nvPr/>
          </p:nvSpPr>
          <p:spPr>
            <a:xfrm>
              <a:off x="9994605" y="3410159"/>
              <a:ext cx="144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- Virginica</a:t>
              </a:r>
              <a:endParaRPr lang="pt-BR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474A192-ADCA-4ED5-B0BA-24F6FC99F0F0}"/>
                </a:ext>
              </a:extLst>
            </p:cNvPr>
            <p:cNvSpPr txBox="1"/>
            <p:nvPr/>
          </p:nvSpPr>
          <p:spPr>
            <a:xfrm>
              <a:off x="9994605" y="2990965"/>
              <a:ext cx="1568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- Versicolor</a:t>
              </a:r>
              <a:endParaRPr lang="pt-BR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DA88C4-4714-4BFF-B443-72778515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" y="2221697"/>
            <a:ext cx="4104233" cy="21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3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 and correlations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8FFC8E-0A1B-4B7E-9EDA-F6C16A678808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D51583C-4DE9-41F6-B51C-1CB6287111C1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EXPLORATORY DATA ANALYTICS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49605F4-851D-42F4-812B-7EC4D96B4E5C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Extracting</a:t>
              </a:r>
              <a:r>
                <a:rPr lang="pt-BR" dirty="0"/>
                <a:t> </a:t>
              </a:r>
              <a:r>
                <a:rPr lang="pt-BR" dirty="0" err="1"/>
                <a:t>dataset</a:t>
              </a:r>
              <a:endParaRPr lang="pt-BR" dirty="0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966080-440E-4029-86FB-10B780B03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46" y="836692"/>
            <a:ext cx="4165358" cy="287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9C9E63F-133F-438F-868C-F03E01374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9" y="3756245"/>
            <a:ext cx="4165358" cy="28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084E85C-AE7F-4604-8531-29F004B8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04" y="904577"/>
            <a:ext cx="4165358" cy="28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7FEDB93-A1FA-4887-8A3B-0EDA2BC3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66" y="3763659"/>
            <a:ext cx="4069234" cy="28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4AD3B0CF-A298-4CE6-8AB2-E9DCD8F2DF11}"/>
              </a:ext>
            </a:extLst>
          </p:cNvPr>
          <p:cNvGrpSpPr/>
          <p:nvPr/>
        </p:nvGrpSpPr>
        <p:grpSpPr>
          <a:xfrm>
            <a:off x="9654362" y="3166183"/>
            <a:ext cx="2046780" cy="1194952"/>
            <a:chOff x="9516139" y="2584539"/>
            <a:chExt cx="2046780" cy="1194952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FB5EC404-E880-494A-9F9A-7E99B57DF4D0}"/>
                </a:ext>
              </a:extLst>
            </p:cNvPr>
            <p:cNvSpPr/>
            <p:nvPr/>
          </p:nvSpPr>
          <p:spPr>
            <a:xfrm>
              <a:off x="9516139" y="2647507"/>
              <a:ext cx="361507" cy="243396"/>
            </a:xfrm>
            <a:prstGeom prst="roundRect">
              <a:avLst/>
            </a:prstGeom>
            <a:solidFill>
              <a:srgbClr val="5975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pt-BR" dirty="0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C599157-53F5-45C5-9687-2D97E36095BA}"/>
                </a:ext>
              </a:extLst>
            </p:cNvPr>
            <p:cNvSpPr/>
            <p:nvPr/>
          </p:nvSpPr>
          <p:spPr>
            <a:xfrm>
              <a:off x="9516139" y="3053736"/>
              <a:ext cx="361507" cy="243396"/>
            </a:xfrm>
            <a:prstGeom prst="roundRect">
              <a:avLst/>
            </a:prstGeom>
            <a:solidFill>
              <a:srgbClr val="CC8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pt-BR" dirty="0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D9B5E4B-B5FF-4FCB-86DB-E42F307A376E}"/>
                </a:ext>
              </a:extLst>
            </p:cNvPr>
            <p:cNvSpPr/>
            <p:nvPr/>
          </p:nvSpPr>
          <p:spPr>
            <a:xfrm>
              <a:off x="9516139" y="3475578"/>
              <a:ext cx="361507" cy="243396"/>
            </a:xfrm>
            <a:prstGeom prst="roundRect">
              <a:avLst/>
            </a:prstGeom>
            <a:solidFill>
              <a:srgbClr val="5F9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691EC4B-07AE-4937-8C23-0F38F216C765}"/>
                </a:ext>
              </a:extLst>
            </p:cNvPr>
            <p:cNvSpPr txBox="1"/>
            <p:nvPr/>
          </p:nvSpPr>
          <p:spPr>
            <a:xfrm>
              <a:off x="9994605" y="2584539"/>
              <a:ext cx="1258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- Setosa</a:t>
              </a:r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69C9CE7-D741-4C0F-8BFF-AC657508D1E4}"/>
                </a:ext>
              </a:extLst>
            </p:cNvPr>
            <p:cNvSpPr txBox="1"/>
            <p:nvPr/>
          </p:nvSpPr>
          <p:spPr>
            <a:xfrm>
              <a:off x="9994605" y="3410159"/>
              <a:ext cx="144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- Virginica</a:t>
              </a:r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23B652A-63E2-4BEA-9831-E958CF22DA90}"/>
                </a:ext>
              </a:extLst>
            </p:cNvPr>
            <p:cNvSpPr txBox="1"/>
            <p:nvPr/>
          </p:nvSpPr>
          <p:spPr>
            <a:xfrm>
              <a:off x="9994605" y="2990965"/>
              <a:ext cx="1568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- Versicolor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68969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MACHINE LEARNING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Classification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79511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K-NN (K-Nearest Neighbor)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8FFC8E-0A1B-4B7E-9EDA-F6C16A678808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D51583C-4DE9-41F6-B51C-1CB6287111C1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49605F4-851D-42F4-812B-7EC4D96B4E5C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Algorithms Classification</a:t>
              </a:r>
              <a:endParaRPr lang="pt-BR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A6FF05D-CF9A-44C0-AD34-5FC22DC34475}"/>
              </a:ext>
            </a:extLst>
          </p:cNvPr>
          <p:cNvGrpSpPr/>
          <p:nvPr/>
        </p:nvGrpSpPr>
        <p:grpSpPr>
          <a:xfrm>
            <a:off x="225034" y="1289059"/>
            <a:ext cx="5819213" cy="4437988"/>
            <a:chOff x="283942" y="1262468"/>
            <a:chExt cx="6508449" cy="496965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65368F94-58DE-4308-A6A0-9A776A7E5435}"/>
                </a:ext>
              </a:extLst>
            </p:cNvPr>
            <p:cNvGrpSpPr/>
            <p:nvPr/>
          </p:nvGrpSpPr>
          <p:grpSpPr>
            <a:xfrm>
              <a:off x="283942" y="1262468"/>
              <a:ext cx="6508449" cy="4969657"/>
              <a:chOff x="2059980" y="1262468"/>
              <a:chExt cx="6508449" cy="4969657"/>
            </a:xfrm>
          </p:grpSpPr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E7DF9F08-A92C-4B8C-9F70-A30D7636DB89}"/>
                  </a:ext>
                </a:extLst>
              </p:cNvPr>
              <p:cNvGrpSpPr/>
              <p:nvPr/>
            </p:nvGrpSpPr>
            <p:grpSpPr>
              <a:xfrm>
                <a:off x="2689934" y="1262468"/>
                <a:ext cx="5878495" cy="4515988"/>
                <a:chOff x="3382392" y="850777"/>
                <a:chExt cx="6542843" cy="5079507"/>
              </a:xfrm>
            </p:grpSpPr>
            <p:pic>
              <p:nvPicPr>
                <p:cNvPr id="2" name="Imagem 1">
                  <a:extLst>
                    <a:ext uri="{FF2B5EF4-FFF2-40B4-BE49-F238E27FC236}">
                      <a16:creationId xmlns:a16="http://schemas.microsoft.com/office/drawing/2014/main" id="{897D2496-A462-4956-B55F-11AA86648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30493" y="1097264"/>
                  <a:ext cx="4646639" cy="4195915"/>
                </a:xfrm>
                <a:prstGeom prst="rect">
                  <a:avLst/>
                </a:prstGeom>
              </p:spPr>
            </p:pic>
            <p:cxnSp>
              <p:nvCxnSpPr>
                <p:cNvPr id="6" name="Conector de Seta Reta 5">
                  <a:extLst>
                    <a:ext uri="{FF2B5EF4-FFF2-40B4-BE49-F238E27FC236}">
                      <a16:creationId xmlns:a16="http://schemas.microsoft.com/office/drawing/2014/main" id="{BC24D790-705E-48C1-A577-4471F03A9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2392" y="5930284"/>
                  <a:ext cx="654284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12D886AC-97E8-495A-B38C-8A155546A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10504" y="850777"/>
                  <a:ext cx="0" cy="507950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E34829A4-E1C1-4E9F-9754-A0A47A0E761D}"/>
                      </a:ext>
                    </a:extLst>
                  </p:cNvPr>
                  <p:cNvSpPr txBox="1"/>
                  <p:nvPr/>
                </p:nvSpPr>
                <p:spPr>
                  <a:xfrm>
                    <a:off x="7916354" y="5862793"/>
                    <a:ext cx="4785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E34829A4-E1C1-4E9F-9754-A0A47A0E7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6354" y="5862793"/>
                    <a:ext cx="4785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9C203101-614D-4855-897A-AE765DA0437F}"/>
                      </a:ext>
                    </a:extLst>
                  </p:cNvPr>
                  <p:cNvSpPr txBox="1"/>
                  <p:nvPr/>
                </p:nvSpPr>
                <p:spPr>
                  <a:xfrm>
                    <a:off x="2059980" y="1481610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9C203101-614D-4855-897A-AE765DA043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9980" y="1481610"/>
                    <a:ext cx="48385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2E78629-775E-4C0F-A6A3-74851E2F870F}"/>
                </a:ext>
              </a:extLst>
            </p:cNvPr>
            <p:cNvSpPr txBox="1"/>
            <p:nvPr/>
          </p:nvSpPr>
          <p:spPr>
            <a:xfrm>
              <a:off x="4533530" y="421302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K = 1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8F4F73C-BFE3-4459-A8B8-F9EDB18F52FF}"/>
                </a:ext>
              </a:extLst>
            </p:cNvPr>
            <p:cNvSpPr txBox="1"/>
            <p:nvPr/>
          </p:nvSpPr>
          <p:spPr>
            <a:xfrm>
              <a:off x="5112057" y="4724686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K = 2</a:t>
              </a: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B1FFD43-3CBA-4A1D-8834-40BCE7A1A3B5}"/>
              </a:ext>
            </a:extLst>
          </p:cNvPr>
          <p:cNvSpPr txBox="1"/>
          <p:nvPr/>
        </p:nvSpPr>
        <p:spPr>
          <a:xfrm>
            <a:off x="6626921" y="893943"/>
            <a:ext cx="52617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A variation of nearest neighbor classification where a new instance is classified with the most common class of its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Pro-It"/>
              </a:rPr>
              <a:t>k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nearest neighbors (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MinionPro-Regular"/>
              </a:rPr>
              <a:t>ROIGER, 2017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).</a:t>
            </a:r>
          </a:p>
          <a:p>
            <a:pPr algn="just"/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k-NN’s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Pro-It"/>
              </a:rPr>
              <a:t>k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parameter specifies the number of nearest neighbors used for comparative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purposes. With a default of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Pro-It"/>
              </a:rPr>
              <a:t>k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= 5, k-NN places a new instance in the class of its closest neighbor (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MinionPro-Regular"/>
              </a:rPr>
              <a:t>ROIGER, 2017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).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k-nearest-neighbor classifier is commonly based on the Euclidean distance between a test sample and the specified training samples.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A2F9B077-9608-4817-A2F9-E11457142C02}"/>
                  </a:ext>
                </a:extLst>
              </p:cNvPr>
              <p:cNvSpPr txBox="1"/>
              <p:nvPr/>
            </p:nvSpPr>
            <p:spPr>
              <a:xfrm>
                <a:off x="6783898" y="5403276"/>
                <a:ext cx="49814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= numbers data;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p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features (dimensions).</a:t>
                </a: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A2F9B077-9608-4817-A2F9-E1145714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98" y="5403276"/>
                <a:ext cx="4981433" cy="923330"/>
              </a:xfrm>
              <a:prstGeom prst="rect">
                <a:avLst/>
              </a:prstGeom>
              <a:blipFill>
                <a:blip r:embed="rId5"/>
                <a:stretch>
                  <a:fillRect l="-1102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B8E3FF1-2569-4F05-85BA-78BDB659F3E0}"/>
                  </a:ext>
                </a:extLst>
              </p:cNvPr>
              <p:cNvSpPr txBox="1"/>
              <p:nvPr/>
            </p:nvSpPr>
            <p:spPr>
              <a:xfrm>
                <a:off x="6783898" y="4700540"/>
                <a:ext cx="4720203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/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/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B8E3FF1-2569-4F05-85BA-78BDB659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98" y="4700540"/>
                <a:ext cx="4720203" cy="563680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970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8FFC8E-0A1B-4B7E-9EDA-F6C16A678808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D51583C-4DE9-41F6-B51C-1CB6287111C1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49605F4-851D-42F4-812B-7EC4D96B4E5C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Algorithms Classification</a:t>
              </a:r>
              <a:endParaRPr lang="pt-BR" dirty="0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04B9DF10-0612-4636-B9FB-629E9A5C6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>
          <a:xfrm>
            <a:off x="467920" y="1118439"/>
            <a:ext cx="5002324" cy="177177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DB30938-3888-4745-A9ED-7BEC4876BFF8}"/>
              </a:ext>
            </a:extLst>
          </p:cNvPr>
          <p:cNvSpPr txBox="1"/>
          <p:nvPr/>
        </p:nvSpPr>
        <p:spPr>
          <a:xfrm>
            <a:off x="331059" y="3048316"/>
            <a:ext cx="5015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Split the </a:t>
            </a:r>
            <a:r>
              <a:rPr lang="en-US" i="1" dirty="0">
                <a:solidFill>
                  <a:srgbClr val="FF0000"/>
                </a:solidFill>
              </a:rPr>
              <a:t>DataFrame</a:t>
            </a:r>
            <a:r>
              <a:rPr lang="en-US" dirty="0"/>
              <a:t> in Training Data and Test Data;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Determine the test size in 20%;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Represent the models in k=5, k=15, k=25;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Apply cross-validation, CV=10, with metrics(Accuracy, Precision, Recall, F1);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Verify if models have statistic differences through </a:t>
            </a:r>
            <a:r>
              <a:rPr lang="pt-BR" b="0" i="0" dirty="0" err="1">
                <a:effectLst/>
              </a:rPr>
              <a:t>Kruskal</a:t>
            </a:r>
            <a:r>
              <a:rPr lang="pt-BR" b="0" i="0" dirty="0">
                <a:effectLst/>
              </a:rPr>
              <a:t>-Wallis test.</a:t>
            </a:r>
            <a:endParaRPr lang="en-US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BF0B5B7-F8A0-4D7B-99EB-7F5211D52846}"/>
              </a:ext>
            </a:extLst>
          </p:cNvPr>
          <p:cNvGrpSpPr/>
          <p:nvPr/>
        </p:nvGrpSpPr>
        <p:grpSpPr>
          <a:xfrm>
            <a:off x="5980995" y="1389397"/>
            <a:ext cx="5819213" cy="4437988"/>
            <a:chOff x="283942" y="1262468"/>
            <a:chExt cx="6508449" cy="496965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BE34843-701D-4FB9-A75B-EAF4B429E235}"/>
                </a:ext>
              </a:extLst>
            </p:cNvPr>
            <p:cNvGrpSpPr/>
            <p:nvPr/>
          </p:nvGrpSpPr>
          <p:grpSpPr>
            <a:xfrm>
              <a:off x="283942" y="1262468"/>
              <a:ext cx="6508449" cy="4969657"/>
              <a:chOff x="2059980" y="1262468"/>
              <a:chExt cx="6508449" cy="4969657"/>
            </a:xfrm>
          </p:grpSpPr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68877877-FD3A-4AF9-91EC-98735411693B}"/>
                  </a:ext>
                </a:extLst>
              </p:cNvPr>
              <p:cNvGrpSpPr/>
              <p:nvPr/>
            </p:nvGrpSpPr>
            <p:grpSpPr>
              <a:xfrm>
                <a:off x="2689934" y="1262468"/>
                <a:ext cx="5878495" cy="4515988"/>
                <a:chOff x="3382392" y="850777"/>
                <a:chExt cx="6542843" cy="5079507"/>
              </a:xfrm>
            </p:grpSpPr>
            <p:pic>
              <p:nvPicPr>
                <p:cNvPr id="38" name="Imagem 37">
                  <a:extLst>
                    <a:ext uri="{FF2B5EF4-FFF2-40B4-BE49-F238E27FC236}">
                      <a16:creationId xmlns:a16="http://schemas.microsoft.com/office/drawing/2014/main" id="{F61299EF-EEE4-4DAE-A20A-022F28D83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30493" y="1097264"/>
                  <a:ext cx="4646639" cy="4195915"/>
                </a:xfrm>
                <a:prstGeom prst="rect">
                  <a:avLst/>
                </a:prstGeom>
              </p:spPr>
            </p:pic>
            <p:cxnSp>
              <p:nvCxnSpPr>
                <p:cNvPr id="39" name="Conector de Seta Reta 38">
                  <a:extLst>
                    <a:ext uri="{FF2B5EF4-FFF2-40B4-BE49-F238E27FC236}">
                      <a16:creationId xmlns:a16="http://schemas.microsoft.com/office/drawing/2014/main" id="{693F2810-6FD4-4B56-BE13-2AC568279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2392" y="5930284"/>
                  <a:ext cx="654284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D8BC9C77-2D20-4D6B-A4D0-B11581F04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10504" y="850777"/>
                  <a:ext cx="0" cy="507950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4988662C-6D98-435E-AC27-271D3A824614}"/>
                      </a:ext>
                    </a:extLst>
                  </p:cNvPr>
                  <p:cNvSpPr txBox="1"/>
                  <p:nvPr/>
                </p:nvSpPr>
                <p:spPr>
                  <a:xfrm>
                    <a:off x="7916354" y="5862793"/>
                    <a:ext cx="4785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E34829A4-E1C1-4E9F-9754-A0A47A0E7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6354" y="5862793"/>
                    <a:ext cx="47852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BC86AFCB-A76E-4156-AE73-806290A75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059980" y="1481610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9C203101-614D-4855-897A-AE765DA043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9980" y="1481610"/>
                    <a:ext cx="48385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E199AE2-80C6-4C7E-BCD9-8C0FDFF81744}"/>
                </a:ext>
              </a:extLst>
            </p:cNvPr>
            <p:cNvSpPr txBox="1"/>
            <p:nvPr/>
          </p:nvSpPr>
          <p:spPr>
            <a:xfrm>
              <a:off x="4533530" y="421302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K = 1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36E9219-82EE-4139-9775-75BF594D5492}"/>
                </a:ext>
              </a:extLst>
            </p:cNvPr>
            <p:cNvSpPr txBox="1"/>
            <p:nvPr/>
          </p:nvSpPr>
          <p:spPr>
            <a:xfrm>
              <a:off x="5112057" y="4724686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K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8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RESULTS AND DISCUSSION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pt-BR" dirty="0" err="1"/>
              <a:t>ross</a:t>
            </a:r>
            <a:r>
              <a:rPr lang="pt-BR" dirty="0"/>
              <a:t> - </a:t>
            </a:r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736915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Metrics of cross validate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37352801-348F-402F-A744-21E50B49D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87" y="1580571"/>
            <a:ext cx="8809578" cy="3364463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DA2F0A-5F03-4EA3-84D6-34247EC2AC2B}"/>
              </a:ext>
            </a:extLst>
          </p:cNvPr>
          <p:cNvGrpSpPr/>
          <p:nvPr/>
        </p:nvGrpSpPr>
        <p:grpSpPr>
          <a:xfrm>
            <a:off x="9338106" y="2077122"/>
            <a:ext cx="2229008" cy="1235622"/>
            <a:chOff x="5086904" y="2717665"/>
            <a:chExt cx="2229008" cy="1235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FB097DA8-FD14-4776-BBBF-6F4A222261D7}"/>
                    </a:ext>
                  </a:extLst>
                </p:cNvPr>
                <p:cNvSpPr txBox="1"/>
                <p:nvPr/>
              </p:nvSpPr>
              <p:spPr>
                <a:xfrm>
                  <a:off x="5086904" y="2717665"/>
                  <a:ext cx="2229008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1B976E95-3644-414A-8534-3344EF863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6904" y="2717665"/>
                  <a:ext cx="2229008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8BE62327-ECD5-47D2-80D4-8B973E7B9BDD}"/>
                    </a:ext>
                  </a:extLst>
                </p:cNvPr>
                <p:cNvSpPr txBox="1"/>
                <p:nvPr/>
              </p:nvSpPr>
              <p:spPr>
                <a:xfrm>
                  <a:off x="5086904" y="3430130"/>
                  <a:ext cx="2229008" cy="52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8BE62327-ECD5-47D2-80D4-8B973E7B9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6904" y="3430130"/>
                  <a:ext cx="2229008" cy="5231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0118C5E-F3FF-4759-9460-6E15E2F08577}"/>
              </a:ext>
            </a:extLst>
          </p:cNvPr>
          <p:cNvGrpSpPr/>
          <p:nvPr/>
        </p:nvGrpSpPr>
        <p:grpSpPr>
          <a:xfrm>
            <a:off x="8950565" y="3765109"/>
            <a:ext cx="3004091" cy="1307435"/>
            <a:chOff x="5100576" y="5005403"/>
            <a:chExt cx="3004091" cy="1307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AF31BD74-02D9-43EA-B86A-CB8D1AA5F5D2}"/>
                    </a:ext>
                  </a:extLst>
                </p:cNvPr>
                <p:cNvSpPr txBox="1"/>
                <p:nvPr/>
              </p:nvSpPr>
              <p:spPr>
                <a:xfrm>
                  <a:off x="5100576" y="5005403"/>
                  <a:ext cx="1839606" cy="52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AF31BD74-02D9-43EA-B86A-CB8D1AA5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005403"/>
                  <a:ext cx="1839606" cy="5231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92ADEC5D-A134-46C5-9190-8BC8C2A00762}"/>
                    </a:ext>
                  </a:extLst>
                </p:cNvPr>
                <p:cNvSpPr txBox="1"/>
                <p:nvPr/>
              </p:nvSpPr>
              <p:spPr>
                <a:xfrm>
                  <a:off x="5100576" y="5740245"/>
                  <a:ext cx="3004091" cy="572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1= 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 ∗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𝑝𝑟𝑒𝑐𝑖𝑠𝑖𝑜𝑛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𝑟𝑒𝑐𝑎𝑙𝑙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𝑝𝑟𝑒𝑐𝑖𝑠𝑖𝑜𝑛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𝑟𝑒𝑐𝑎𝑙𝑙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061369A-F9E2-497E-A5A0-7E476D1C2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740245"/>
                  <a:ext cx="3004091" cy="5725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221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Metrics of cross validate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9FB25BD-D8E5-4900-921A-49E31536F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96" y="2086477"/>
            <a:ext cx="10209494" cy="292552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17CE347-8B40-439B-8934-02BC86CD9440}"/>
              </a:ext>
            </a:extLst>
          </p:cNvPr>
          <p:cNvSpPr/>
          <p:nvPr/>
        </p:nvSpPr>
        <p:spPr>
          <a:xfrm>
            <a:off x="690995" y="2700670"/>
            <a:ext cx="10101051" cy="223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58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Metrics of cross validate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9FB25BD-D8E5-4900-921A-49E31536F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96" y="2086477"/>
            <a:ext cx="10209494" cy="292552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17CE347-8B40-439B-8934-02BC86CD9440}"/>
              </a:ext>
            </a:extLst>
          </p:cNvPr>
          <p:cNvSpPr/>
          <p:nvPr/>
        </p:nvSpPr>
        <p:spPr>
          <a:xfrm>
            <a:off x="690995" y="3019652"/>
            <a:ext cx="10101051" cy="223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22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Metrics of cross validate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9FB25BD-D8E5-4900-921A-49E31536F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96" y="2086477"/>
            <a:ext cx="10209494" cy="292552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17CE347-8B40-439B-8934-02BC86CD9440}"/>
              </a:ext>
            </a:extLst>
          </p:cNvPr>
          <p:cNvSpPr/>
          <p:nvPr/>
        </p:nvSpPr>
        <p:spPr>
          <a:xfrm>
            <a:off x="690995" y="3955316"/>
            <a:ext cx="10101051" cy="223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43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etailed Explanation of Exploratory Data analysis using Iris Dataset | by  Naidubhavya | Medium">
            <a:extLst>
              <a:ext uri="{FF2B5EF4-FFF2-40B4-BE49-F238E27FC236}">
                <a16:creationId xmlns:a16="http://schemas.microsoft.com/office/drawing/2014/main" id="{03C48BB5-ED00-46A9-8488-0C15DDEA7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9" t="8237" r="34670" b="4624"/>
          <a:stretch/>
        </p:blipFill>
        <p:spPr bwMode="auto">
          <a:xfrm>
            <a:off x="9517162" y="3969342"/>
            <a:ext cx="2155273" cy="27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etailed Explanation of Exploratory Data analysis using Iris Dataset | by  Naidubhavya | Medium">
            <a:extLst>
              <a:ext uri="{FF2B5EF4-FFF2-40B4-BE49-F238E27FC236}">
                <a16:creationId xmlns:a16="http://schemas.microsoft.com/office/drawing/2014/main" id="{A45E1093-A006-4F60-AC16-37DA09AC5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9" t="9045" r="65405" b="5872"/>
          <a:stretch/>
        </p:blipFill>
        <p:spPr bwMode="auto">
          <a:xfrm>
            <a:off x="6866113" y="1649827"/>
            <a:ext cx="2123092" cy="27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etailed Explanation of Exploratory Data analysis using Iris Dataset | by  Naidubhavya | Medium">
            <a:extLst>
              <a:ext uri="{FF2B5EF4-FFF2-40B4-BE49-F238E27FC236}">
                <a16:creationId xmlns:a16="http://schemas.microsoft.com/office/drawing/2014/main" id="{07D9EAC9-A8AB-4D1B-958E-9C790C7CE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9" t="10581" r="5302" b="5542"/>
          <a:stretch/>
        </p:blipFill>
        <p:spPr bwMode="auto">
          <a:xfrm>
            <a:off x="9272612" y="948049"/>
            <a:ext cx="2155273" cy="286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Intoduction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Objectives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Python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67CD26E-D3B8-41F5-9FF6-CED628FF8531}"/>
              </a:ext>
            </a:extLst>
          </p:cNvPr>
          <p:cNvGrpSpPr/>
          <p:nvPr/>
        </p:nvGrpSpPr>
        <p:grpSpPr>
          <a:xfrm>
            <a:off x="0" y="6622742"/>
            <a:ext cx="12191997" cy="243396"/>
            <a:chOff x="0" y="6622742"/>
            <a:chExt cx="12191997" cy="2433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27C61CD-C1A3-4F9A-A011-010372FBCA42}"/>
                </a:ext>
              </a:extLst>
            </p:cNvPr>
            <p:cNvSpPr/>
            <p:nvPr/>
          </p:nvSpPr>
          <p:spPr>
            <a:xfrm>
              <a:off x="0" y="6622742"/>
              <a:ext cx="4036379" cy="2433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Universidade Federal do Espírito Santo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3EB7524-194E-4591-BC79-42EC9DDE83A3}"/>
                </a:ext>
              </a:extLst>
            </p:cNvPr>
            <p:cNvSpPr/>
            <p:nvPr/>
          </p:nvSpPr>
          <p:spPr>
            <a:xfrm>
              <a:off x="4036379" y="6622742"/>
              <a:ext cx="4119239" cy="2433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Artificial Intelligence Applied to Images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AE6AF5A-59D1-41AB-A7F9-FE406A6ADBFF}"/>
                </a:ext>
              </a:extLst>
            </p:cNvPr>
            <p:cNvSpPr/>
            <p:nvPr/>
          </p:nvSpPr>
          <p:spPr>
            <a:xfrm>
              <a:off x="8155618" y="6622742"/>
              <a:ext cx="4036379" cy="243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Deep ANNs applied to images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88FE86-76D0-4BDA-902B-FF5C65C029AD}"/>
              </a:ext>
            </a:extLst>
          </p:cNvPr>
          <p:cNvSpPr txBox="1"/>
          <p:nvPr/>
        </p:nvSpPr>
        <p:spPr>
          <a:xfrm>
            <a:off x="676655" y="1471493"/>
            <a:ext cx="58555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EDA of Iris dataset;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Show the mathematical logic behind </a:t>
            </a:r>
            <a:r>
              <a:rPr lang="en-US" b="1" dirty="0"/>
              <a:t>KNN;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Evaluate (through </a:t>
            </a:r>
            <a:r>
              <a:rPr lang="en-US" b="1" dirty="0"/>
              <a:t>cross-validation</a:t>
            </a:r>
            <a:r>
              <a:rPr lang="en-US" dirty="0"/>
              <a:t>) the models with in different </a:t>
            </a:r>
            <a:r>
              <a:rPr lang="en-US" b="1" dirty="0"/>
              <a:t>metrics</a:t>
            </a:r>
            <a:r>
              <a:rPr lang="en-US" dirty="0"/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After made the evaluation, verify if models have statistic differences.</a:t>
            </a:r>
            <a:endParaRPr lang="pt-BR" dirty="0"/>
          </a:p>
        </p:txBody>
      </p:sp>
      <p:pic>
        <p:nvPicPr>
          <p:cNvPr id="1028" name="Picture 4" descr="KNN (K-Nearest Neighbors) #1. Como funciona? | by Italo José | aibrasil |  Medium">
            <a:extLst>
              <a:ext uri="{FF2B5EF4-FFF2-40B4-BE49-F238E27FC236}">
                <a16:creationId xmlns:a16="http://schemas.microsoft.com/office/drawing/2014/main" id="{A35453FC-D9FA-4245-9FF3-D264EA29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05" y="4522252"/>
            <a:ext cx="2597896" cy="194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5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Metrics of cross validate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9FB25BD-D8E5-4900-921A-49E31536F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96" y="2086477"/>
            <a:ext cx="10209494" cy="292552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17CE347-8B40-439B-8934-02BC86CD9440}"/>
              </a:ext>
            </a:extLst>
          </p:cNvPr>
          <p:cNvSpPr/>
          <p:nvPr/>
        </p:nvSpPr>
        <p:spPr>
          <a:xfrm>
            <a:off x="690995" y="4593272"/>
            <a:ext cx="10101051" cy="223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66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Metrics of cross validate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B351C229-D9E9-4309-A869-C97D85567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62148" y="817287"/>
            <a:ext cx="41338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0BB2AAA-BC0C-48BF-A9B2-707CF544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5998" y="817286"/>
            <a:ext cx="41338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4CFF36A-B191-4F2A-A5E2-8D7E37DCA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6379" y="3723039"/>
            <a:ext cx="4133850" cy="28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9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 err="1">
                <a:effectLst/>
              </a:rPr>
              <a:t>Kruskal</a:t>
            </a:r>
            <a:r>
              <a:rPr lang="pt-BR" b="0" i="0" dirty="0">
                <a:effectLst/>
              </a:rPr>
              <a:t>-Wallis </a:t>
            </a:r>
            <a:r>
              <a:rPr lang="pt-BR" b="0" i="0" dirty="0" err="1">
                <a:effectLst/>
              </a:rPr>
              <a:t>test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EA2493-6F54-4087-9632-1C000189A762}"/>
              </a:ext>
            </a:extLst>
          </p:cNvPr>
          <p:cNvSpPr txBox="1"/>
          <p:nvPr/>
        </p:nvSpPr>
        <p:spPr>
          <a:xfrm>
            <a:off x="326951" y="1183667"/>
            <a:ext cx="576904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</a:rPr>
              <a:t>The Kruskal Wallis test is the non parametric alternative to the One Way </a:t>
            </a:r>
            <a:r>
              <a:rPr lang="en-US" b="0" i="0" strike="noStrike" dirty="0">
                <a:effectLst/>
              </a:rPr>
              <a:t>ANOVA</a:t>
            </a:r>
            <a:r>
              <a:rPr lang="en-US" b="0" i="0" dirty="0">
                <a:effectLst/>
              </a:rPr>
              <a:t>. </a:t>
            </a:r>
            <a:r>
              <a:rPr lang="en-US" b="0" i="1" strike="noStrike" dirty="0">
                <a:effectLst/>
              </a:rPr>
              <a:t>Non parametric</a:t>
            </a:r>
            <a:r>
              <a:rPr lang="en-US" b="0" i="0" dirty="0">
                <a:effectLst/>
              </a:rPr>
              <a:t> means that the test doesn’t assume your data comes from a particular distribution.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test determines whether the medians of two or more groups are different. Like most statistical tests, you calculate a test statistic and compare it to a distribution cut-off point. The test statistic used in this test is called the H statistic. The hypotheses for the test are:</a:t>
            </a:r>
          </a:p>
          <a:p>
            <a:pPr algn="just"/>
            <a:endParaRPr lang="en-US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</a:t>
            </a:r>
            <a:r>
              <a:rPr lang="en-US" b="0" i="0" baseline="-25000" dirty="0">
                <a:effectLst/>
              </a:rPr>
              <a:t>0</a:t>
            </a:r>
            <a:r>
              <a:rPr lang="en-US" b="0" i="0" dirty="0">
                <a:effectLst/>
              </a:rPr>
              <a:t>: population medians are equal.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</a:t>
            </a:r>
            <a:r>
              <a:rPr lang="en-US" b="0" i="0" baseline="-25000" dirty="0">
                <a:effectLst/>
              </a:rPr>
              <a:t>1</a:t>
            </a:r>
            <a:r>
              <a:rPr lang="en-US" b="0" i="0" dirty="0">
                <a:effectLst/>
              </a:rPr>
              <a:t>: population medians are not equal.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algn="l" fontAlgn="base"/>
            <a:r>
              <a:rPr lang="en-US" b="0" i="0" dirty="0">
                <a:effectLst/>
              </a:rPr>
              <a:t>The Kruskal Wallis test will tell you if there is a significant difference between groups</a:t>
            </a:r>
          </a:p>
          <a:p>
            <a:pPr algn="just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CCC647-94A9-473C-A26A-7B0199D6C4FF}"/>
              </a:ext>
            </a:extLst>
          </p:cNvPr>
          <p:cNvSpPr txBox="1"/>
          <p:nvPr/>
        </p:nvSpPr>
        <p:spPr>
          <a:xfrm>
            <a:off x="7099661" y="3859134"/>
            <a:ext cx="44472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</a:rPr>
              <a:t>Where:</a:t>
            </a:r>
          </a:p>
          <a:p>
            <a:pPr algn="l" fontAlgn="base"/>
            <a:endParaRPr lang="en-US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n = sum of sample sizes for all samples;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c = number of samples;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</a:t>
            </a:r>
            <a:r>
              <a:rPr lang="en-US" b="0" i="0" baseline="-25000" dirty="0" err="1">
                <a:effectLst/>
              </a:rPr>
              <a:t>j</a:t>
            </a:r>
            <a:r>
              <a:rPr lang="en-US" b="0" i="0" dirty="0">
                <a:effectLst/>
              </a:rPr>
              <a:t> = sum of ranks in the </a:t>
            </a:r>
            <a:r>
              <a:rPr lang="en-US" b="0" i="0" dirty="0" err="1">
                <a:effectLst/>
              </a:rPr>
              <a:t>j</a:t>
            </a:r>
            <a:r>
              <a:rPr lang="en-US" b="0" i="0" baseline="30000" dirty="0" err="1">
                <a:effectLst/>
              </a:rPr>
              <a:t>th</a:t>
            </a:r>
            <a:r>
              <a:rPr lang="en-US" b="0" i="0" dirty="0">
                <a:effectLst/>
              </a:rPr>
              <a:t> sample;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</a:t>
            </a:r>
            <a:r>
              <a:rPr lang="en-US" b="0" i="0" baseline="-25000" dirty="0" err="1">
                <a:effectLst/>
              </a:rPr>
              <a:t>j</a:t>
            </a:r>
            <a:r>
              <a:rPr lang="en-US" b="0" i="0" dirty="0">
                <a:effectLst/>
              </a:rPr>
              <a:t> = size of the </a:t>
            </a:r>
            <a:r>
              <a:rPr lang="en-US" b="0" i="0" dirty="0" err="1">
                <a:effectLst/>
              </a:rPr>
              <a:t>j</a:t>
            </a:r>
            <a:r>
              <a:rPr lang="en-US" b="0" i="0" baseline="30000" dirty="0" err="1">
                <a:effectLst/>
              </a:rPr>
              <a:t>th</a:t>
            </a:r>
            <a:r>
              <a:rPr lang="en-US" b="0" i="0" dirty="0">
                <a:effectLst/>
              </a:rPr>
              <a:t> sample.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52E3F7-26DA-49F5-ACF9-34209B8F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080" y="2370792"/>
            <a:ext cx="4113878" cy="130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67AFB7F-5970-4751-98B5-71200EAD7F91}"/>
              </a:ext>
            </a:extLst>
          </p:cNvPr>
          <p:cNvSpPr txBox="1"/>
          <p:nvPr/>
        </p:nvSpPr>
        <p:spPr>
          <a:xfrm>
            <a:off x="7099661" y="1817260"/>
            <a:ext cx="44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 statistic is given by</a:t>
            </a:r>
            <a:r>
              <a:rPr lang="en-US" dirty="0">
                <a:solidFill>
                  <a:schemeClr val="accent1"/>
                </a:solidFill>
              </a:rPr>
              <a:t>(DANIEL, 1990)</a:t>
            </a:r>
            <a:r>
              <a:rPr lang="en-US" dirty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80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 err="1">
                <a:effectLst/>
              </a:rPr>
              <a:t>Kruskal</a:t>
            </a:r>
            <a:r>
              <a:rPr lang="pt-BR" b="0" i="0" dirty="0">
                <a:effectLst/>
              </a:rPr>
              <a:t>-Wallis </a:t>
            </a:r>
            <a:r>
              <a:rPr lang="pt-BR" b="0" i="0" dirty="0" err="1">
                <a:effectLst/>
              </a:rPr>
              <a:t>test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52E3F7-26DA-49F5-ACF9-34209B8F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62" y="1356531"/>
            <a:ext cx="4113878" cy="130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2510A1F-1493-4CBC-8CE7-8CFD7A5E8BA8}"/>
              </a:ext>
            </a:extLst>
          </p:cNvPr>
          <p:cNvSpPr txBox="1"/>
          <p:nvPr/>
        </p:nvSpPr>
        <p:spPr>
          <a:xfrm>
            <a:off x="692233" y="2999531"/>
            <a:ext cx="4711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Conditions:</a:t>
            </a:r>
          </a:p>
          <a:p>
            <a:pPr algn="just"/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If the critical chi-square value is </a:t>
            </a:r>
            <a:r>
              <a:rPr lang="en-US" b="1" i="0" dirty="0">
                <a:effectLst/>
              </a:rPr>
              <a:t>less than</a:t>
            </a:r>
            <a:r>
              <a:rPr lang="en-US" b="0" i="0" dirty="0">
                <a:effectLst/>
              </a:rPr>
              <a:t> the H statistic, </a:t>
            </a:r>
            <a:r>
              <a:rPr lang="en-US" b="0" i="0" u="none" strike="noStrike" dirty="0">
                <a:effectLst/>
              </a:rPr>
              <a:t>reject the null hypothesis</a:t>
            </a:r>
            <a:r>
              <a:rPr lang="en-US" b="0" i="0" dirty="0">
                <a:effectLst/>
              </a:rPr>
              <a:t> that the medians are equal.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If the chi-square value is </a:t>
            </a:r>
            <a:r>
              <a:rPr lang="en-US" b="1" i="0" dirty="0">
                <a:effectLst/>
              </a:rPr>
              <a:t>not less </a:t>
            </a:r>
            <a:r>
              <a:rPr lang="en-US" b="0" i="0" dirty="0">
                <a:effectLst/>
              </a:rPr>
              <a:t>than the H statistic, there is not enough evidence to suggest that the medians are unequal.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70DE8C-805A-4110-9FD3-3BAE006B975E}"/>
              </a:ext>
            </a:extLst>
          </p:cNvPr>
          <p:cNvSpPr txBox="1"/>
          <p:nvPr/>
        </p:nvSpPr>
        <p:spPr>
          <a:xfrm>
            <a:off x="5895753" y="4138304"/>
            <a:ext cx="590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  <a:endParaRPr lang="pt-BR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D0A70F-3F85-44E2-AC94-6F4BF8D41135}"/>
              </a:ext>
            </a:extLst>
          </p:cNvPr>
          <p:cNvSpPr txBox="1"/>
          <p:nvPr/>
        </p:nvSpPr>
        <p:spPr>
          <a:xfrm>
            <a:off x="6788234" y="3415028"/>
            <a:ext cx="4711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Conditions:</a:t>
            </a:r>
          </a:p>
          <a:p>
            <a:pPr algn="just"/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P-value &lt; 0.05: Reject NULL hypothesis - Significant differences exist between groups;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</a:t>
            </a:r>
            <a:r>
              <a:rPr lang="en-US" dirty="0"/>
              <a:t>P-value</a:t>
            </a:r>
            <a:r>
              <a:rPr lang="en-US" b="0" i="0" dirty="0">
                <a:effectLst/>
              </a:rPr>
              <a:t> &gt; 0.05: Accept NULL hypothesis - No significant difference between groups.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72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Metrics of cross validate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Metrics</a:t>
              </a:r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D1B6E48C-59FC-4928-9C81-2C516D21C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561" y="1662282"/>
            <a:ext cx="4447396" cy="35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1ED975-889B-412B-BB15-E7D91221F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" r="639"/>
          <a:stretch/>
        </p:blipFill>
        <p:spPr>
          <a:xfrm>
            <a:off x="5089309" y="1165704"/>
            <a:ext cx="6927797" cy="20097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667DB2-3D1D-4503-9F76-45AB8887F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6628" y="3347104"/>
            <a:ext cx="3059867" cy="299095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E56D90-8707-417A-A97E-D693ED8D25B5}"/>
              </a:ext>
            </a:extLst>
          </p:cNvPr>
          <p:cNvSpPr txBox="1"/>
          <p:nvPr/>
        </p:nvSpPr>
        <p:spPr>
          <a:xfrm>
            <a:off x="730988" y="1165704"/>
            <a:ext cx="376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dirty="0" err="1"/>
              <a:t>scipy.stats.mstats</a:t>
            </a:r>
            <a:r>
              <a:rPr lang="pt-BR" dirty="0"/>
              <a:t> </a:t>
            </a:r>
            <a:r>
              <a:rPr lang="pt-BR" b="1" dirty="0" err="1"/>
              <a:t>import</a:t>
            </a:r>
            <a:r>
              <a:rPr lang="pt-BR" dirty="0"/>
              <a:t> </a:t>
            </a:r>
            <a:r>
              <a:rPr lang="pt-BR" dirty="0" err="1"/>
              <a:t>kruskal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369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46667DB2-3D1D-4503-9F76-45AB8887F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93" y="1976758"/>
            <a:ext cx="3059867" cy="299879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0CE7F6-0B9F-4CAE-A520-2AF00FE28B6B}"/>
              </a:ext>
            </a:extLst>
          </p:cNvPr>
          <p:cNvSpPr txBox="1"/>
          <p:nvPr/>
        </p:nvSpPr>
        <p:spPr>
          <a:xfrm>
            <a:off x="6095998" y="1852042"/>
            <a:ext cx="4711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Conditions:</a:t>
            </a:r>
          </a:p>
          <a:p>
            <a:pPr algn="just"/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P-value &lt; 0.05: Reject NULL hypothesis - Significant differences exist between groups;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</a:t>
            </a:r>
            <a:r>
              <a:rPr lang="en-US" dirty="0"/>
              <a:t>P-value</a:t>
            </a:r>
            <a:r>
              <a:rPr lang="en-US" b="0" i="0" dirty="0">
                <a:effectLst/>
              </a:rPr>
              <a:t> &gt; 0.05: Accept NULL hypothesis - No significant difference between groups.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1150A05-5111-4EF7-9117-A5D5513A5DB0}"/>
              </a:ext>
            </a:extLst>
          </p:cNvPr>
          <p:cNvSpPr/>
          <p:nvPr/>
        </p:nvSpPr>
        <p:spPr>
          <a:xfrm>
            <a:off x="899193" y="2344670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A34CB8F-9D36-4A74-BC14-0A65C1D14A12}"/>
              </a:ext>
            </a:extLst>
          </p:cNvPr>
          <p:cNvSpPr/>
          <p:nvPr/>
        </p:nvSpPr>
        <p:spPr>
          <a:xfrm>
            <a:off x="902733" y="3156295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C01FF7-8FEB-4785-ADE3-C9D0A60D059A}"/>
              </a:ext>
            </a:extLst>
          </p:cNvPr>
          <p:cNvSpPr/>
          <p:nvPr/>
        </p:nvSpPr>
        <p:spPr>
          <a:xfrm>
            <a:off x="909825" y="4760495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89F9B6C-85D6-4A90-A937-82BFF17C3E11}"/>
              </a:ext>
            </a:extLst>
          </p:cNvPr>
          <p:cNvSpPr/>
          <p:nvPr/>
        </p:nvSpPr>
        <p:spPr>
          <a:xfrm>
            <a:off x="909825" y="3957287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C0F09267-C20F-45AA-95E5-E956686F3FD5}"/>
              </a:ext>
            </a:extLst>
          </p:cNvPr>
          <p:cNvSpPr/>
          <p:nvPr/>
        </p:nvSpPr>
        <p:spPr>
          <a:xfrm>
            <a:off x="5054007" y="3201388"/>
            <a:ext cx="1041991" cy="5686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2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0" grpId="0" animBg="1"/>
      <p:bldP spid="21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46667DB2-3D1D-4503-9F76-45AB8887F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93" y="1973704"/>
            <a:ext cx="3059867" cy="300489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0CE7F6-0B9F-4CAE-A520-2AF00FE28B6B}"/>
              </a:ext>
            </a:extLst>
          </p:cNvPr>
          <p:cNvSpPr txBox="1"/>
          <p:nvPr/>
        </p:nvSpPr>
        <p:spPr>
          <a:xfrm>
            <a:off x="6095998" y="1852042"/>
            <a:ext cx="4711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Conditions:</a:t>
            </a:r>
          </a:p>
          <a:p>
            <a:pPr algn="just"/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P-value &lt; 0.05: Reject NULL hypothesis - Significant differences exist between groups;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</a:t>
            </a:r>
            <a:r>
              <a:rPr lang="en-US" dirty="0"/>
              <a:t>P-value</a:t>
            </a:r>
            <a:r>
              <a:rPr lang="en-US" b="0" i="0" dirty="0">
                <a:effectLst/>
              </a:rPr>
              <a:t> &gt; 0.05: Accept NULL hypothesis - No significant difference between groups.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1150A05-5111-4EF7-9117-A5D5513A5DB0}"/>
              </a:ext>
            </a:extLst>
          </p:cNvPr>
          <p:cNvSpPr/>
          <p:nvPr/>
        </p:nvSpPr>
        <p:spPr>
          <a:xfrm>
            <a:off x="899193" y="2344670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A34CB8F-9D36-4A74-BC14-0A65C1D14A12}"/>
              </a:ext>
            </a:extLst>
          </p:cNvPr>
          <p:cNvSpPr/>
          <p:nvPr/>
        </p:nvSpPr>
        <p:spPr>
          <a:xfrm>
            <a:off x="902733" y="3156295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C01FF7-8FEB-4785-ADE3-C9D0A60D059A}"/>
              </a:ext>
            </a:extLst>
          </p:cNvPr>
          <p:cNvSpPr/>
          <p:nvPr/>
        </p:nvSpPr>
        <p:spPr>
          <a:xfrm>
            <a:off x="909825" y="4760495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89F9B6C-85D6-4A90-A937-82BFF17C3E11}"/>
              </a:ext>
            </a:extLst>
          </p:cNvPr>
          <p:cNvSpPr/>
          <p:nvPr/>
        </p:nvSpPr>
        <p:spPr>
          <a:xfrm>
            <a:off x="909825" y="3957287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C0F09267-C20F-45AA-95E5-E956686F3FD5}"/>
              </a:ext>
            </a:extLst>
          </p:cNvPr>
          <p:cNvSpPr/>
          <p:nvPr/>
        </p:nvSpPr>
        <p:spPr>
          <a:xfrm>
            <a:off x="5054007" y="5104619"/>
            <a:ext cx="1041991" cy="5686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ED8D53-645E-4C11-9D27-4DADEA5DBE73}"/>
              </a:ext>
            </a:extLst>
          </p:cNvPr>
          <p:cNvSpPr txBox="1"/>
          <p:nvPr/>
        </p:nvSpPr>
        <p:spPr>
          <a:xfrm>
            <a:off x="6230678" y="4869383"/>
            <a:ext cx="5358809" cy="156966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effectLst/>
              </a:rPr>
              <a:t>No significant difference between </a:t>
            </a:r>
            <a:r>
              <a:rPr lang="en-US" sz="3200" dirty="0"/>
              <a:t>models(K=5, K=15 and K=25)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967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46667DB2-3D1D-4503-9F76-45AB8887F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93" y="1954053"/>
            <a:ext cx="3059867" cy="310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0CE7F6-0B9F-4CAE-A520-2AF00FE28B6B}"/>
              </a:ext>
            </a:extLst>
          </p:cNvPr>
          <p:cNvSpPr txBox="1"/>
          <p:nvPr/>
        </p:nvSpPr>
        <p:spPr>
          <a:xfrm>
            <a:off x="6095998" y="1852042"/>
            <a:ext cx="4711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Conditions:</a:t>
            </a:r>
          </a:p>
          <a:p>
            <a:pPr algn="just"/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P-value &lt; 0.05: Reject NULL hypothesis - Significant differences exist between groups;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</a:t>
            </a:r>
            <a:r>
              <a:rPr lang="en-US" dirty="0"/>
              <a:t>P-value</a:t>
            </a:r>
            <a:r>
              <a:rPr lang="en-US" b="0" i="0" dirty="0">
                <a:effectLst/>
              </a:rPr>
              <a:t> &gt; 0.05: Accept NULL hypothesis - No significant difference between groups.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1150A05-5111-4EF7-9117-A5D5513A5DB0}"/>
              </a:ext>
            </a:extLst>
          </p:cNvPr>
          <p:cNvSpPr/>
          <p:nvPr/>
        </p:nvSpPr>
        <p:spPr>
          <a:xfrm>
            <a:off x="899193" y="2344670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A34CB8F-9D36-4A74-BC14-0A65C1D14A12}"/>
              </a:ext>
            </a:extLst>
          </p:cNvPr>
          <p:cNvSpPr/>
          <p:nvPr/>
        </p:nvSpPr>
        <p:spPr>
          <a:xfrm>
            <a:off x="902733" y="3156295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C01FF7-8FEB-4785-ADE3-C9D0A60D059A}"/>
              </a:ext>
            </a:extLst>
          </p:cNvPr>
          <p:cNvSpPr/>
          <p:nvPr/>
        </p:nvSpPr>
        <p:spPr>
          <a:xfrm>
            <a:off x="909825" y="4760495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89F9B6C-85D6-4A90-A937-82BFF17C3E11}"/>
              </a:ext>
            </a:extLst>
          </p:cNvPr>
          <p:cNvSpPr/>
          <p:nvPr/>
        </p:nvSpPr>
        <p:spPr>
          <a:xfrm>
            <a:off x="909825" y="3957287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C0F09267-C20F-45AA-95E5-E956686F3FD5}"/>
              </a:ext>
            </a:extLst>
          </p:cNvPr>
          <p:cNvSpPr/>
          <p:nvPr/>
        </p:nvSpPr>
        <p:spPr>
          <a:xfrm>
            <a:off x="5054007" y="5104619"/>
            <a:ext cx="1041991" cy="5686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ED8D53-645E-4C11-9D27-4DADEA5DBE73}"/>
              </a:ext>
            </a:extLst>
          </p:cNvPr>
          <p:cNvSpPr txBox="1"/>
          <p:nvPr/>
        </p:nvSpPr>
        <p:spPr>
          <a:xfrm>
            <a:off x="6230678" y="4869383"/>
            <a:ext cx="5358809" cy="156966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effectLst/>
              </a:rPr>
              <a:t>No significant difference between </a:t>
            </a:r>
            <a:r>
              <a:rPr lang="en-US" sz="3200" dirty="0"/>
              <a:t>models(K=5, K=15 and K=25)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48299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19247A8-379D-4007-B2D8-8CF01692EC01}"/>
              </a:ext>
            </a:extLst>
          </p:cNvPr>
          <p:cNvSpPr/>
          <p:nvPr/>
        </p:nvSpPr>
        <p:spPr>
          <a:xfrm>
            <a:off x="6095999" y="0"/>
            <a:ext cx="6095997" cy="6613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888767" y="685593"/>
            <a:ext cx="4456801" cy="5888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Python: </a:t>
            </a:r>
            <a:r>
              <a:rPr lang="en-US" sz="2000" dirty="0"/>
              <a:t>k-Nearest Neighbor algorithms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D1611-8531-4440-ACFC-C17E95F4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744" y="2132084"/>
            <a:ext cx="1174848" cy="11748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DE41299-F4ED-4E72-8673-99A927E59BAA}"/>
              </a:ext>
            </a:extLst>
          </p:cNvPr>
          <p:cNvSpPr txBox="1"/>
          <p:nvPr/>
        </p:nvSpPr>
        <p:spPr>
          <a:xfrm>
            <a:off x="8386866" y="414353"/>
            <a:ext cx="1514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REFERENCES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EAB6DA-051A-43C9-90D3-B6E347FE47DD}"/>
              </a:ext>
            </a:extLst>
          </p:cNvPr>
          <p:cNvSpPr txBox="1"/>
          <p:nvPr/>
        </p:nvSpPr>
        <p:spPr>
          <a:xfrm>
            <a:off x="6333455" y="979995"/>
            <a:ext cx="56210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DUDA, R.O.; HART, P.E. </a:t>
            </a:r>
            <a:r>
              <a:rPr lang="en-US" sz="1600" b="1" dirty="0"/>
              <a:t>Pattern Classification and Scene Analysis</a:t>
            </a:r>
            <a:r>
              <a:rPr lang="en-US" sz="1600" dirty="0"/>
              <a:t>. (Q327.D83) John Wiley &amp; Sons,  ISBN 0-471-22361-1, 1973</a:t>
            </a:r>
          </a:p>
          <a:p>
            <a:pPr algn="just"/>
            <a:endParaRPr lang="en-US" sz="1600" b="0" i="0" dirty="0">
              <a:solidFill>
                <a:srgbClr val="212529"/>
              </a:solidFill>
              <a:effectLst/>
            </a:endParaRPr>
          </a:p>
          <a:p>
            <a:pPr algn="just"/>
            <a:r>
              <a:rPr lang="pt-BR" sz="1600" b="0" i="0" dirty="0">
                <a:solidFill>
                  <a:srgbClr val="222222"/>
                </a:solidFill>
                <a:effectLst/>
              </a:rPr>
              <a:t>GARRETA, Raul; MONCECCHI, Guillermo. 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Learning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scikit-learn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: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machine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learning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 in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python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. </a:t>
            </a:r>
            <a:r>
              <a:rPr lang="pt-BR" sz="1600" b="0" i="0" dirty="0" err="1">
                <a:solidFill>
                  <a:srgbClr val="222222"/>
                </a:solidFill>
                <a:effectLst/>
              </a:rPr>
              <a:t>Packt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1600" b="0" i="0" dirty="0" err="1">
                <a:solidFill>
                  <a:srgbClr val="222222"/>
                </a:solidFill>
                <a:effectLst/>
              </a:rPr>
              <a:t>Publishing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 Ltd, 2013.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SKTLEARN. </a:t>
            </a:r>
            <a:r>
              <a:rPr lang="pt-BR" sz="1600" b="1" dirty="0" err="1"/>
              <a:t>sklearn.datasets.load_iris</a:t>
            </a:r>
            <a:r>
              <a:rPr lang="pt-BR" sz="1600" b="1" dirty="0"/>
              <a:t>. </a:t>
            </a:r>
            <a:r>
              <a:rPr lang="en-US" sz="1600" dirty="0"/>
              <a:t>Available in</a:t>
            </a:r>
            <a:r>
              <a:rPr lang="pt-BR" sz="1600" dirty="0"/>
              <a:t>: </a:t>
            </a:r>
            <a:r>
              <a:rPr lang="pt-BR" sz="1600" dirty="0">
                <a:hlinkClick r:id="rId3"/>
              </a:rPr>
              <a:t>https://scikit-learn.org/stable/modules/generated/sklearn.datasets.load_iris.html</a:t>
            </a:r>
            <a:r>
              <a:rPr lang="pt-BR" sz="1600" dirty="0"/>
              <a:t>. Access in: 25 </a:t>
            </a:r>
            <a:r>
              <a:rPr lang="pt-BR" sz="1600" dirty="0" err="1"/>
              <a:t>Oct</a:t>
            </a:r>
            <a:r>
              <a:rPr lang="pt-BR" sz="1600" dirty="0"/>
              <a:t>. 2021.</a:t>
            </a:r>
          </a:p>
          <a:p>
            <a:pPr algn="just"/>
            <a:endParaRPr lang="pt-BR" sz="1600" dirty="0"/>
          </a:p>
          <a:p>
            <a:pPr algn="just"/>
            <a:r>
              <a:rPr lang="en-US" sz="1600" b="0" i="0" dirty="0">
                <a:solidFill>
                  <a:srgbClr val="222222"/>
                </a:solidFill>
                <a:effectLst/>
              </a:rPr>
              <a:t>ROIGER, Richard J. </a:t>
            </a:r>
            <a:r>
              <a:rPr lang="en-US" sz="1600" b="1" i="0" dirty="0">
                <a:solidFill>
                  <a:srgbClr val="222222"/>
                </a:solidFill>
                <a:effectLst/>
              </a:rPr>
              <a:t>Data mining: a tutorial-based primer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 Chapman and Hall/CRC, 2017.</a:t>
            </a:r>
          </a:p>
          <a:p>
            <a:pPr algn="just"/>
            <a:endParaRPr lang="en-US" sz="1600" dirty="0">
              <a:solidFill>
                <a:srgbClr val="222222"/>
              </a:solidFill>
            </a:endParaRPr>
          </a:p>
          <a:p>
            <a:pPr algn="just"/>
            <a:r>
              <a:rPr lang="pt-BR" sz="1600" b="0" i="0" dirty="0">
                <a:solidFill>
                  <a:srgbClr val="202122"/>
                </a:solidFill>
                <a:effectLst/>
              </a:rPr>
              <a:t>DANIEL, Wayne W. </a:t>
            </a:r>
            <a:r>
              <a:rPr lang="pt-BR" sz="1600" b="1" u="none" strike="noStrike" dirty="0">
                <a:effectLst/>
              </a:rPr>
              <a:t>Applied nonparametric </a:t>
            </a:r>
            <a:r>
              <a:rPr lang="pt-BR" sz="1600" b="1" u="none" strike="noStrike" dirty="0" err="1">
                <a:effectLst/>
              </a:rPr>
              <a:t>statistics</a:t>
            </a:r>
            <a:r>
              <a:rPr lang="pt-BR" sz="1600" b="0" i="0" dirty="0">
                <a:solidFill>
                  <a:srgbClr val="202122"/>
                </a:solidFill>
                <a:effectLst/>
              </a:rPr>
              <a:t>. [</a:t>
            </a:r>
            <a:r>
              <a:rPr lang="pt-BR" sz="1600" b="0" i="0" dirty="0" err="1">
                <a:solidFill>
                  <a:srgbClr val="202122"/>
                </a:solidFill>
                <a:effectLst/>
              </a:rPr>
              <a:t>S.l</a:t>
            </a:r>
            <a:r>
              <a:rPr lang="pt-BR" sz="1600" b="0" i="0" dirty="0">
                <a:solidFill>
                  <a:srgbClr val="202122"/>
                </a:solidFill>
                <a:effectLst/>
              </a:rPr>
              <a:t>.]: PWS-Kent </a:t>
            </a:r>
            <a:r>
              <a:rPr lang="pt-BR" sz="1600" b="0" i="0" dirty="0" err="1">
                <a:solidFill>
                  <a:srgbClr val="202122"/>
                </a:solidFill>
                <a:effectLst/>
              </a:rPr>
              <a:t>Publ</a:t>
            </a:r>
            <a:r>
              <a:rPr lang="pt-BR" sz="1600" dirty="0">
                <a:solidFill>
                  <a:srgbClr val="202122"/>
                </a:solidFill>
              </a:rPr>
              <a:t>,</a:t>
            </a:r>
            <a:r>
              <a:rPr lang="pt-BR" sz="1600" b="0" i="0" dirty="0">
                <a:solidFill>
                  <a:srgbClr val="202122"/>
                </a:solidFill>
                <a:effectLst/>
              </a:rPr>
              <a:t> 1990.</a:t>
            </a:r>
            <a:endParaRPr lang="pt-BR" sz="1600" dirty="0"/>
          </a:p>
          <a:p>
            <a:pPr algn="just"/>
            <a:endParaRPr lang="pt-BR" sz="1400" dirty="0"/>
          </a:p>
          <a:p>
            <a:pPr algn="just"/>
            <a:endParaRPr lang="pt-B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/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6647D1-3339-45B2-AA9D-E5D00F3DE2DD}"/>
              </a:ext>
            </a:extLst>
          </p:cNvPr>
          <p:cNvSpPr txBox="1"/>
          <p:nvPr/>
        </p:nvSpPr>
        <p:spPr>
          <a:xfrm>
            <a:off x="793439" y="4164618"/>
            <a:ext cx="4647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Vitor Souza Premoli Pinto </a:t>
            </a:r>
            <a:r>
              <a:rPr lang="pt-BR" sz="1400" b="1"/>
              <a:t>de Oliveira</a:t>
            </a:r>
            <a:r>
              <a:rPr lang="pt-BR" sz="1400"/>
              <a:t>¹</a:t>
            </a:r>
            <a:endParaRPr lang="pt-BR" sz="1400" dirty="0"/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¹Universidade Federal do Espírito Santo</a:t>
            </a:r>
          </a:p>
          <a:p>
            <a:pPr algn="ctr"/>
            <a:endParaRPr lang="pt-BR" sz="1400" dirty="0"/>
          </a:p>
          <a:p>
            <a:pPr algn="ctr"/>
            <a:r>
              <a:rPr lang="pt-BR" sz="1400" b="1" dirty="0"/>
              <a:t>Artificial Intelligence Applied to Images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2DEA65-530C-478B-950C-367319AEEA5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594D077-0595-43D9-9A08-F54B9A6BAE2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F3AA5D-8702-4D07-8CE4-DA9147ABC01D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00692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MACHINE LEARNING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Iris Data Set Application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5018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Extracting</a:t>
            </a:r>
            <a:r>
              <a:rPr lang="pt-BR" dirty="0"/>
              <a:t> the </a:t>
            </a:r>
            <a:r>
              <a:rPr lang="pt-BR" dirty="0" err="1"/>
              <a:t>dataset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Iris Data Set Application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336148E-AF00-4C2A-B5EC-E072F78FBE34}"/>
              </a:ext>
            </a:extLst>
          </p:cNvPr>
          <p:cNvSpPr txBox="1"/>
          <p:nvPr/>
        </p:nvSpPr>
        <p:spPr>
          <a:xfrm>
            <a:off x="292332" y="1527277"/>
            <a:ext cx="54386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famous Iris database, first used by Sir R.A. Fisher. The dataset is taken from Fisher's paper, introduced in 1936 by her to show how a statistical method (discriminant analysis) worked (</a:t>
            </a:r>
            <a:r>
              <a:rPr lang="en-US" dirty="0">
                <a:solidFill>
                  <a:schemeClr val="accent1"/>
                </a:solidFill>
              </a:rPr>
              <a:t>GARRETA &amp; MONCECCHI, 2013</a:t>
            </a:r>
            <a:r>
              <a:rPr lang="en-US" dirty="0"/>
              <a:t>)(</a:t>
            </a:r>
            <a:r>
              <a:rPr lang="pt-BR" sz="1800" dirty="0">
                <a:solidFill>
                  <a:schemeClr val="accent1"/>
                </a:solidFill>
              </a:rPr>
              <a:t>SKTLEARN, 2021</a:t>
            </a:r>
            <a:r>
              <a:rPr lang="pt-BR" sz="1800" dirty="0"/>
              <a:t>).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This is perhaps the best known database to be found in the pattern recognition literature.  Fisher's paper is a classic in the field and is referenced frequently to this day.  (</a:t>
            </a:r>
            <a:r>
              <a:rPr lang="en-US" dirty="0">
                <a:solidFill>
                  <a:schemeClr val="accent1"/>
                </a:solidFill>
              </a:rPr>
              <a:t>DUDA &amp; HART, 1973</a:t>
            </a:r>
            <a:r>
              <a:rPr lang="en-US" dirty="0"/>
              <a:t>). The data set contains 3 classes of 50 instances each, where each class refers to a type of iris plant.  One class is linearly separable from the other 2; the latter are NOT linearly separable from each other.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4472F2-9DC9-4C30-8769-9A7EF2C65ACD}"/>
              </a:ext>
            </a:extLst>
          </p:cNvPr>
          <p:cNvSpPr txBox="1"/>
          <p:nvPr/>
        </p:nvSpPr>
        <p:spPr>
          <a:xfrm>
            <a:off x="6313715" y="1388778"/>
            <a:ext cx="55859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Set Characteristics: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Samples: 150 (50 in each of three classes)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Attributes: 4 numeric, predictive attributes and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 Information: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US" dirty="0"/>
              <a:t>sepal length in cm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US" dirty="0"/>
              <a:t>sepal width in cm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US" dirty="0"/>
              <a:t>petal length in cm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US" dirty="0"/>
              <a:t>petal width in cm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US" dirty="0"/>
              <a:t>class:</a:t>
            </a:r>
          </a:p>
          <a:p>
            <a:pPr marL="1200150" lvl="2" indent="-285750">
              <a:buFont typeface="Calibri" panose="020F0502020204030204" pitchFamily="34" charset="0"/>
              <a:buChar char="-"/>
            </a:pPr>
            <a:r>
              <a:rPr lang="en-US" dirty="0"/>
              <a:t>Iris-</a:t>
            </a:r>
            <a:r>
              <a:rPr lang="en-US" dirty="0" err="1"/>
              <a:t>Setosa</a:t>
            </a:r>
            <a:endParaRPr lang="en-US" dirty="0"/>
          </a:p>
          <a:p>
            <a:pPr marL="1200150" lvl="2" indent="-285750">
              <a:buFont typeface="Calibri" panose="020F0502020204030204" pitchFamily="34" charset="0"/>
              <a:buChar char="-"/>
            </a:pPr>
            <a:r>
              <a:rPr lang="en-US" dirty="0"/>
              <a:t>Iris-</a:t>
            </a:r>
            <a:r>
              <a:rPr lang="en-US" dirty="0" err="1"/>
              <a:t>Versicolour</a:t>
            </a:r>
            <a:endParaRPr lang="en-US" dirty="0"/>
          </a:p>
          <a:p>
            <a:pPr marL="1200150" lvl="2" indent="-285750">
              <a:buFont typeface="Calibri" panose="020F0502020204030204" pitchFamily="34" charset="0"/>
              <a:buChar char="-"/>
            </a:pPr>
            <a:r>
              <a:rPr lang="en-US" dirty="0"/>
              <a:t>Iris-Virginica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09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Extracting</a:t>
            </a:r>
            <a:r>
              <a:rPr lang="pt-BR" dirty="0"/>
              <a:t> the </a:t>
            </a:r>
            <a:r>
              <a:rPr lang="pt-BR" dirty="0" err="1"/>
              <a:t>dataset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Iris Data Set Application</a:t>
              </a: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D5E54989-128C-4F16-A88F-8BABE772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866020"/>
            <a:ext cx="5823855" cy="28934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D3E5E6-FAE9-4F9C-A262-4748CD392EC8}"/>
              </a:ext>
            </a:extLst>
          </p:cNvPr>
          <p:cNvSpPr txBox="1"/>
          <p:nvPr/>
        </p:nvSpPr>
        <p:spPr>
          <a:xfrm>
            <a:off x="255024" y="1443841"/>
            <a:ext cx="55859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Set Characteristics: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Samples: 150 (50 in each of three classes)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Attributes: 4 numeric, predictive attributes and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 Information: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US" dirty="0"/>
              <a:t>sepal length in cm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US" dirty="0"/>
              <a:t>sepal width in cm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US" dirty="0"/>
              <a:t>petal length in cm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US" dirty="0"/>
              <a:t>petal width in cm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US" dirty="0"/>
              <a:t>class:</a:t>
            </a:r>
          </a:p>
          <a:p>
            <a:pPr marL="1200150" lvl="2" indent="-285750">
              <a:buFont typeface="Calibri" panose="020F0502020204030204" pitchFamily="34" charset="0"/>
              <a:buChar char="-"/>
            </a:pPr>
            <a:r>
              <a:rPr lang="en-US" dirty="0"/>
              <a:t>Iris-</a:t>
            </a:r>
            <a:r>
              <a:rPr lang="en-US" dirty="0" err="1"/>
              <a:t>Setosa</a:t>
            </a:r>
            <a:endParaRPr lang="en-US" dirty="0"/>
          </a:p>
          <a:p>
            <a:pPr marL="1200150" lvl="2" indent="-285750">
              <a:buFont typeface="Calibri" panose="020F0502020204030204" pitchFamily="34" charset="0"/>
              <a:buChar char="-"/>
            </a:pPr>
            <a:r>
              <a:rPr lang="en-US" dirty="0"/>
              <a:t>Iris-</a:t>
            </a:r>
            <a:r>
              <a:rPr lang="en-US" dirty="0" err="1"/>
              <a:t>Versicolour</a:t>
            </a:r>
            <a:endParaRPr lang="en-US" dirty="0"/>
          </a:p>
          <a:p>
            <a:pPr marL="1200150" lvl="2" indent="-285750">
              <a:buFont typeface="Calibri" panose="020F0502020204030204" pitchFamily="34" charset="0"/>
              <a:buChar char="-"/>
            </a:pPr>
            <a:r>
              <a:rPr lang="en-US" dirty="0"/>
              <a:t>Iris-Virginica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51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Extracting</a:t>
            </a:r>
            <a:r>
              <a:rPr lang="pt-BR" dirty="0"/>
              <a:t> the </a:t>
            </a:r>
            <a:r>
              <a:rPr lang="pt-BR" dirty="0" err="1"/>
              <a:t>dataset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Iris Data Set Application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D55A3D-3155-4C73-B9E4-42283783E2C2}"/>
              </a:ext>
            </a:extLst>
          </p:cNvPr>
          <p:cNvSpPr txBox="1"/>
          <p:nvPr/>
        </p:nvSpPr>
        <p:spPr>
          <a:xfrm>
            <a:off x="4337195" y="978236"/>
            <a:ext cx="3818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dirty="0" err="1"/>
              <a:t>sklearn.datasets</a:t>
            </a:r>
            <a:r>
              <a:rPr lang="pt-BR" dirty="0"/>
              <a:t> </a:t>
            </a: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dirty="0" err="1"/>
              <a:t>load_iris</a:t>
            </a:r>
            <a:endParaRPr lang="pt-BR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E259F03D-6C20-48C6-946D-835B23661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65630"/>
              </p:ext>
            </p:extLst>
          </p:nvPr>
        </p:nvGraphicFramePr>
        <p:xfrm>
          <a:off x="2237155" y="1541823"/>
          <a:ext cx="7717686" cy="455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77">
                  <a:extLst>
                    <a:ext uri="{9D8B030D-6E8A-4147-A177-3AD203B41FA5}">
                      <a16:colId xmlns:a16="http://schemas.microsoft.com/office/drawing/2014/main" val="1847533732"/>
                    </a:ext>
                  </a:extLst>
                </a:gridCol>
                <a:gridCol w="2519500">
                  <a:extLst>
                    <a:ext uri="{9D8B030D-6E8A-4147-A177-3AD203B41FA5}">
                      <a16:colId xmlns:a16="http://schemas.microsoft.com/office/drawing/2014/main" val="3058142269"/>
                    </a:ext>
                  </a:extLst>
                </a:gridCol>
                <a:gridCol w="3573509">
                  <a:extLst>
                    <a:ext uri="{9D8B030D-6E8A-4147-A177-3AD203B41FA5}">
                      <a16:colId xmlns:a16="http://schemas.microsoft.com/office/drawing/2014/main" val="2760704640"/>
                    </a:ext>
                  </a:extLst>
                </a:gridCol>
              </a:tblGrid>
              <a:tr h="34102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/>
                        <a:t>Dict_Keys</a:t>
                      </a:r>
                      <a:endParaRPr lang="pt-BR" sz="1700" dirty="0"/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class</a:t>
                      </a:r>
                      <a:endParaRPr lang="pt-BR" sz="1700" dirty="0"/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/>
                        <a:t>descrition</a:t>
                      </a:r>
                      <a:endParaRPr lang="pt-BR" sz="1700" dirty="0"/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2565316143"/>
                  </a:ext>
                </a:extLst>
              </a:tr>
              <a:tr h="632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&lt;</a:t>
                      </a:r>
                      <a:r>
                        <a:rPr lang="pt-BR" altLang="pt-BR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class</a:t>
                      </a:r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 '</a:t>
                      </a:r>
                      <a:r>
                        <a:rPr lang="pt-BR" altLang="pt-BR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numpy.ndarray</a:t>
                      </a:r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’&gt;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The data matrix, 150 samples (50 in each of three classes) per 4 </a:t>
                      </a:r>
                      <a:r>
                        <a:rPr lang="en-US" sz="1600" dirty="0" err="1"/>
                        <a:t>caracteristics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extLst>
                  <a:ext uri="{0D108BD9-81ED-4DB2-BD59-A6C34878D82A}">
                    <a16:rowId xmlns:a16="http://schemas.microsoft.com/office/drawing/2014/main" val="2416235532"/>
                  </a:ext>
                </a:extLst>
              </a:tr>
              <a:tr h="8550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&lt;</a:t>
                      </a:r>
                      <a:r>
                        <a:rPr lang="pt-BR" altLang="pt-BR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class</a:t>
                      </a:r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 '</a:t>
                      </a:r>
                      <a:r>
                        <a:rPr lang="pt-BR" altLang="pt-BR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numpy.ndarray</a:t>
                      </a:r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’&gt;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Associates the species with numbers, there are 150 lines, where 0 = Setosa, 1 = Versicolor, 2 = Virginica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extLst>
                  <a:ext uri="{0D108BD9-81ED-4DB2-BD59-A6C34878D82A}">
                    <a16:rowId xmlns:a16="http://schemas.microsoft.com/office/drawing/2014/main" val="4153606649"/>
                  </a:ext>
                </a:extLst>
              </a:tr>
              <a:tr h="358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frame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</a:rPr>
                        <a:t>&lt;</a:t>
                      </a:r>
                      <a:r>
                        <a:rPr lang="pt-BR" sz="1600" dirty="0" err="1">
                          <a:latin typeface="+mn-lt"/>
                        </a:rPr>
                        <a:t>class</a:t>
                      </a:r>
                      <a:r>
                        <a:rPr lang="pt-BR" sz="1600" dirty="0">
                          <a:latin typeface="+mn-lt"/>
                        </a:rPr>
                        <a:t> '</a:t>
                      </a:r>
                      <a:r>
                        <a:rPr lang="pt-BR" sz="1600" dirty="0" err="1">
                          <a:latin typeface="+mn-lt"/>
                        </a:rPr>
                        <a:t>NoneType</a:t>
                      </a:r>
                      <a:r>
                        <a:rPr lang="pt-BR" sz="1600" dirty="0">
                          <a:latin typeface="+mn-lt"/>
                        </a:rPr>
                        <a:t>'&gt;</a:t>
                      </a:r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Only present when </a:t>
                      </a:r>
                      <a:r>
                        <a:rPr lang="en-US" sz="1600" b="1" dirty="0" err="1"/>
                        <a:t>as_frame</a:t>
                      </a:r>
                      <a:r>
                        <a:rPr lang="en-US" sz="1600" b="1" dirty="0"/>
                        <a:t>=True</a:t>
                      </a:r>
                      <a:r>
                        <a:rPr lang="en-US" sz="1600" dirty="0"/>
                        <a:t>. DataFrame with data and target(150, 5)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extLst>
                  <a:ext uri="{0D108BD9-81ED-4DB2-BD59-A6C34878D82A}">
                    <a16:rowId xmlns:a16="http://schemas.microsoft.com/office/drawing/2014/main" val="1472319039"/>
                  </a:ext>
                </a:extLst>
              </a:tr>
              <a:tr h="5980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Target_names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&lt;</a:t>
                      </a:r>
                      <a:r>
                        <a:rPr lang="pt-BR" altLang="pt-BR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class</a:t>
                      </a:r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 '</a:t>
                      </a:r>
                      <a:r>
                        <a:rPr lang="pt-BR" altLang="pt-BR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numpy.ndarray</a:t>
                      </a:r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’&gt;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array associated with each species name, ['</a:t>
                      </a:r>
                      <a:r>
                        <a:rPr lang="en-US" sz="1600" dirty="0" err="1"/>
                        <a:t>setosa</a:t>
                      </a:r>
                      <a:r>
                        <a:rPr lang="en-US" sz="1600" dirty="0"/>
                        <a:t>' 'versicolor' 'virginica']; 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extLst>
                  <a:ext uri="{0D108BD9-81ED-4DB2-BD59-A6C34878D82A}">
                    <a16:rowId xmlns:a16="http://schemas.microsoft.com/office/drawing/2014/main" val="1838476630"/>
                  </a:ext>
                </a:extLst>
              </a:tr>
              <a:tr h="8550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</a:rPr>
                        <a:t>&lt;</a:t>
                      </a:r>
                      <a:r>
                        <a:rPr lang="pt-BR" sz="1600" dirty="0" err="1">
                          <a:latin typeface="+mn-lt"/>
                        </a:rPr>
                        <a:t>class</a:t>
                      </a:r>
                      <a:r>
                        <a:rPr lang="pt-BR" sz="1600" dirty="0">
                          <a:latin typeface="+mn-lt"/>
                        </a:rPr>
                        <a:t> '</a:t>
                      </a:r>
                      <a:r>
                        <a:rPr lang="pt-BR" sz="1600" dirty="0" err="1">
                          <a:latin typeface="+mn-lt"/>
                        </a:rPr>
                        <a:t>str</a:t>
                      </a:r>
                      <a:r>
                        <a:rPr lang="pt-BR" sz="1600" dirty="0">
                          <a:latin typeface="+mn-lt"/>
                        </a:rPr>
                        <a:t>'&gt;</a:t>
                      </a:r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Contains the historical description of the dataset, a statistical </a:t>
                      </a:r>
                      <a:r>
                        <a:rPr lang="en-US" sz="1600" dirty="0" err="1"/>
                        <a:t>sumary</a:t>
                      </a:r>
                      <a:r>
                        <a:rPr lang="en-US" sz="1600" dirty="0"/>
                        <a:t> of the dataset's characteristics;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extLst>
                  <a:ext uri="{0D108BD9-81ED-4DB2-BD59-A6C34878D82A}">
                    <a16:rowId xmlns:a16="http://schemas.microsoft.com/office/drawing/2014/main" val="3131622898"/>
                  </a:ext>
                </a:extLst>
              </a:tr>
              <a:tr h="3410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features_names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&lt;</a:t>
                      </a:r>
                      <a:r>
                        <a:rPr lang="pt-BR" altLang="pt-BR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class</a:t>
                      </a:r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 '</a:t>
                      </a:r>
                      <a:r>
                        <a:rPr lang="pt-BR" altLang="pt-BR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numpy.ndarray</a:t>
                      </a:r>
                      <a:r>
                        <a:rPr lang="pt-BR" altLang="pt-BR" sz="1600" dirty="0">
                          <a:solidFill>
                            <a:srgbClr val="000000"/>
                          </a:solidFill>
                          <a:latin typeface="+mn-lt"/>
                        </a:rPr>
                        <a:t>’&gt;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The names of the dataset columns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extLst>
                  <a:ext uri="{0D108BD9-81ED-4DB2-BD59-A6C34878D82A}">
                    <a16:rowId xmlns:a16="http://schemas.microsoft.com/office/drawing/2014/main" val="25095036"/>
                  </a:ext>
                </a:extLst>
              </a:tr>
              <a:tr h="358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filename</a:t>
                      </a:r>
                      <a:endParaRPr lang="pt-BR" sz="1600" dirty="0"/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</a:rPr>
                        <a:t>&lt;</a:t>
                      </a:r>
                      <a:r>
                        <a:rPr lang="pt-BR" sz="1600" dirty="0" err="1">
                          <a:latin typeface="+mn-lt"/>
                        </a:rPr>
                        <a:t>class</a:t>
                      </a:r>
                      <a:r>
                        <a:rPr lang="pt-BR" sz="1600" dirty="0">
                          <a:latin typeface="+mn-lt"/>
                        </a:rPr>
                        <a:t> '</a:t>
                      </a:r>
                      <a:r>
                        <a:rPr lang="pt-BR" sz="1600" dirty="0" err="1">
                          <a:latin typeface="+mn-lt"/>
                        </a:rPr>
                        <a:t>str</a:t>
                      </a:r>
                      <a:r>
                        <a:rPr lang="pt-BR" sz="1600" dirty="0">
                          <a:latin typeface="+mn-lt"/>
                        </a:rPr>
                        <a:t>'&gt;</a:t>
                      </a:r>
                    </a:p>
                  </a:txBody>
                  <a:tcPr marL="84031" marR="84031" marT="42015" marB="420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The path to the location of the data.</a:t>
                      </a:r>
                    </a:p>
                  </a:txBody>
                  <a:tcPr marL="84031" marR="84031" marT="42015" marB="42015" anchor="ctr"/>
                </a:tc>
                <a:extLst>
                  <a:ext uri="{0D108BD9-81ED-4DB2-BD59-A6C34878D82A}">
                    <a16:rowId xmlns:a16="http://schemas.microsoft.com/office/drawing/2014/main" val="231564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9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EXPLORATORY DATA ANALYTICS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Extracting</a:t>
            </a:r>
            <a:r>
              <a:rPr lang="pt-BR" dirty="0"/>
              <a:t> </a:t>
            </a:r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71840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 and correlations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8FFC8E-0A1B-4B7E-9EDA-F6C16A678808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D51583C-4DE9-41F6-B51C-1CB6287111C1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EXPLORATORY DATA ANALYTICS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49605F4-851D-42F4-812B-7EC4D96B4E5C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Extracting</a:t>
              </a:r>
              <a:r>
                <a:rPr lang="pt-BR" dirty="0"/>
                <a:t> </a:t>
              </a:r>
              <a:r>
                <a:rPr lang="pt-BR" dirty="0" err="1"/>
                <a:t>dataset</a:t>
              </a:r>
              <a:endParaRPr lang="pt-BR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D11471CB-CA01-434D-A994-BBF80AB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" t="952" r="2461" b="1800"/>
          <a:stretch/>
        </p:blipFill>
        <p:spPr>
          <a:xfrm>
            <a:off x="2300174" y="1174598"/>
            <a:ext cx="7591648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4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 and correlations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8FFC8E-0A1B-4B7E-9EDA-F6C16A678808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D51583C-4DE9-41F6-B51C-1CB6287111C1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EXPLORATORY DATA ANALYTICS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49605F4-851D-42F4-812B-7EC4D96B4E5C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Extracting</a:t>
              </a:r>
              <a:r>
                <a:rPr lang="pt-BR" dirty="0"/>
                <a:t> </a:t>
              </a:r>
              <a:r>
                <a:rPr lang="pt-BR" dirty="0" err="1"/>
                <a:t>dataset</a:t>
              </a:r>
              <a:endParaRPr lang="pt-BR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249451-639C-433E-AF42-2AC91D5A8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2626" y="1062516"/>
            <a:ext cx="5606902" cy="54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1118FA4-9BD5-4BF0-A8EC-0644B2A4BE6A}"/>
              </a:ext>
            </a:extLst>
          </p:cNvPr>
          <p:cNvGrpSpPr/>
          <p:nvPr/>
        </p:nvGrpSpPr>
        <p:grpSpPr>
          <a:xfrm>
            <a:off x="6252473" y="2938572"/>
            <a:ext cx="2046780" cy="1194952"/>
            <a:chOff x="9516139" y="2584539"/>
            <a:chExt cx="2046780" cy="1194952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B9154C30-A853-4F78-87DC-4BB69A106C3D}"/>
                </a:ext>
              </a:extLst>
            </p:cNvPr>
            <p:cNvSpPr/>
            <p:nvPr/>
          </p:nvSpPr>
          <p:spPr>
            <a:xfrm>
              <a:off x="9516139" y="2647507"/>
              <a:ext cx="361507" cy="243396"/>
            </a:xfrm>
            <a:prstGeom prst="roundRect">
              <a:avLst/>
            </a:prstGeom>
            <a:solidFill>
              <a:srgbClr val="4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C2CFD3A1-F874-4E91-999A-4E3311A3B29E}"/>
                </a:ext>
              </a:extLst>
            </p:cNvPr>
            <p:cNvSpPr/>
            <p:nvPr/>
          </p:nvSpPr>
          <p:spPr>
            <a:xfrm>
              <a:off x="9516139" y="3053736"/>
              <a:ext cx="361507" cy="243396"/>
            </a:xfrm>
            <a:prstGeom prst="roundRect">
              <a:avLst/>
            </a:prstGeom>
            <a:solidFill>
              <a:srgbClr val="1F9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D4DC3FC3-D610-48E3-83A6-8E499E607FB7}"/>
                </a:ext>
              </a:extLst>
            </p:cNvPr>
            <p:cNvSpPr/>
            <p:nvPr/>
          </p:nvSpPr>
          <p:spPr>
            <a:xfrm>
              <a:off x="9516139" y="3475578"/>
              <a:ext cx="361507" cy="243396"/>
            </a:xfrm>
            <a:prstGeom prst="roundRect">
              <a:avLst/>
            </a:prstGeom>
            <a:solidFill>
              <a:srgbClr val="FDE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BB02774-58D6-4296-8D76-08FC4EC7C841}"/>
                </a:ext>
              </a:extLst>
            </p:cNvPr>
            <p:cNvSpPr txBox="1"/>
            <p:nvPr/>
          </p:nvSpPr>
          <p:spPr>
            <a:xfrm>
              <a:off x="9994605" y="2584539"/>
              <a:ext cx="1258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- Setosa</a:t>
              </a:r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878F0A0-F9CC-4A86-BEAE-790B48C7E6D4}"/>
                </a:ext>
              </a:extLst>
            </p:cNvPr>
            <p:cNvSpPr txBox="1"/>
            <p:nvPr/>
          </p:nvSpPr>
          <p:spPr>
            <a:xfrm>
              <a:off x="9994605" y="3410159"/>
              <a:ext cx="144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- Virginica</a:t>
              </a:r>
              <a:endParaRPr lang="pt-BR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474A192-ADCA-4ED5-B0BA-24F6FC99F0F0}"/>
                </a:ext>
              </a:extLst>
            </p:cNvPr>
            <p:cNvSpPr txBox="1"/>
            <p:nvPr/>
          </p:nvSpPr>
          <p:spPr>
            <a:xfrm>
              <a:off x="9994605" y="2990965"/>
              <a:ext cx="1568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- Versicolor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92431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8816</TotalTime>
  <Words>1869</Words>
  <Application>Microsoft Office PowerPoint</Application>
  <PresentationFormat>Widescreen</PresentationFormat>
  <Paragraphs>329</Paragraphs>
  <Slides>28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Cambria Math</vt:lpstr>
      <vt:lpstr>MinionPro-It</vt:lpstr>
      <vt:lpstr>MinionPro-Regular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Destefani Stefanato</dc:creator>
  <cp:lastModifiedBy>Vitor Souza</cp:lastModifiedBy>
  <cp:revision>799</cp:revision>
  <dcterms:created xsi:type="dcterms:W3CDTF">2020-02-14T12:16:32Z</dcterms:created>
  <dcterms:modified xsi:type="dcterms:W3CDTF">2021-10-27T14:04:05Z</dcterms:modified>
</cp:coreProperties>
</file>