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8" r:id="rId3"/>
    <p:sldId id="318" r:id="rId4"/>
    <p:sldId id="353" r:id="rId5"/>
    <p:sldId id="375" r:id="rId6"/>
    <p:sldId id="376" r:id="rId7"/>
    <p:sldId id="320" r:id="rId8"/>
    <p:sldId id="354" r:id="rId9"/>
    <p:sldId id="377" r:id="rId10"/>
    <p:sldId id="385" r:id="rId11"/>
    <p:sldId id="387" r:id="rId12"/>
    <p:sldId id="388" r:id="rId13"/>
    <p:sldId id="389" r:id="rId14"/>
    <p:sldId id="391" r:id="rId15"/>
    <p:sldId id="382" r:id="rId16"/>
    <p:sldId id="379" r:id="rId17"/>
    <p:sldId id="392" r:id="rId18"/>
    <p:sldId id="386" r:id="rId19"/>
    <p:sldId id="381" r:id="rId20"/>
    <p:sldId id="383" r:id="rId21"/>
    <p:sldId id="384" r:id="rId22"/>
    <p:sldId id="26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Souza" initials="VS" lastIdx="21" clrIdx="0">
    <p:extLst>
      <p:ext uri="{19B8F6BF-5375-455C-9EA6-DF929625EA0E}">
        <p15:presenceInfo xmlns:p15="http://schemas.microsoft.com/office/powerpoint/2012/main" userId="270af20de8839729" providerId="Windows Live"/>
      </p:ext>
    </p:extLst>
  </p:cmAuthor>
  <p:cmAuthor id="2" name="Eduardo Destefani Stefanato" initials="EDS" lastIdx="2" clrIdx="1">
    <p:extLst>
      <p:ext uri="{19B8F6BF-5375-455C-9EA6-DF929625EA0E}">
        <p15:presenceInfo xmlns:p15="http://schemas.microsoft.com/office/powerpoint/2012/main" userId="0278201ed03d3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1D"/>
    <a:srgbClr val="1F908B"/>
    <a:srgbClr val="400050"/>
    <a:srgbClr val="5F9E6E"/>
    <a:srgbClr val="CC8963"/>
    <a:srgbClr val="5975A4"/>
    <a:srgbClr val="83CAFF"/>
    <a:srgbClr val="99FFCC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1022-55B7-4855-8879-41F9667A82FF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AD10-15BB-4709-8BCC-48F70624A2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6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74C8-76ED-4584-B0E0-8D1F17AE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F6F5C-BEA1-4DB9-87DF-DC95B331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4B841-2E81-4736-901E-20A7B0BE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2DFDA-B451-43B1-BDA7-416ADFA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FE7B9-FB09-43A8-8BC8-E13CA52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97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ADD1F-56EC-4344-8CD4-20A0008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15C19-AA5F-4835-8ACD-5F87956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D176B-4F48-4D83-BDF9-4D75DCDB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78050-D06B-484D-A2A6-EA1DA8B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B861F-277D-424D-820C-5BA051E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66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D4409-8C07-414A-9555-7DD2AF120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4DC34D-1ED5-48C1-A8CE-127C5168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2DE6-5796-4CBD-9863-CE0EB29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D7EB-A790-43EF-B370-5EC76AF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14268-886A-47A7-BCD7-BCEF057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07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86AD-623B-4EBA-8BFD-45E419E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F9D1A-241C-431E-90A3-C1E6E582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C051-8D87-42A8-A5ED-FF17DD6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06AB2-FB52-47B6-8D80-914747B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CC451-05C0-494E-9FAB-86379B9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2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4A81-ED86-4B9B-8429-178963A1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DEF8A-674C-4753-9B04-B78AF121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D6B80-DB30-426C-B02A-DBC3AF46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1315-4151-4A96-B761-1903F94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D350E-6507-455C-8A7B-45270AD2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1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0637-5A57-488B-9047-E15BA07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BE4BC-E5B0-46E1-8A71-B62C9E4F4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75662-7B8B-4E43-BE69-8FFC2382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C1372-8A50-4316-BA54-FB014632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E509F-0361-464C-9DFD-2A51764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06A6A-F986-4C13-918F-CD16EFC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64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5B6E-9E12-42AF-8290-3A94B7AB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86987-F45D-4EFA-9471-09D462AA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C5CBA-8B8C-41B1-9B59-E9887AFC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C4994-E4B5-450A-B405-35B8CBFB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7EE5AB-E5B6-4BEE-BB10-7C83840B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E004EB-FF7F-4CA2-8F27-368E6A8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146BD-BA8A-49FA-8599-41EB5465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DD1C9-0004-4060-8FDE-622117C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69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A208D-6853-4296-9604-0E5B882D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53767-77E1-4921-B07C-25A79EF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43A0F3-0D46-4A03-938F-2F78B2A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EDA165-095B-49DB-B293-C09E2E4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09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E6761C-B0EA-4C78-8337-236ED46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6418A8-264D-46AB-8F3C-75B544E8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6B5BC-98F7-42D5-8EE9-5E022AE3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3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F7B5-CC3F-4999-AFE9-6403416D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0F07B-F6D2-40A0-AF91-934DBCB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0D455D-EA70-4529-9BA3-C0C538E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489AE-BE42-4769-9593-AB4F946B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065D-B670-4E3B-A40A-9CD8809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EE014-AAD7-438F-B123-7556EDE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38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D439-9512-447C-ACAE-58197C2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342FEC-BDD1-4282-AF9F-92C23CC8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76C84-54CE-4A09-9925-CD99AAB9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4837-DF6B-406D-BEF3-2237051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631CA-289F-4379-A3FC-A91FA69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D20C2-4B69-4B4F-9434-9927E8F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9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690030-DDE5-4170-AE79-602E12B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788A9-FB6D-4A81-9209-37F81EBB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0F7F-5B96-477A-B7A1-139B4C7A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36D-0FF9-4DB4-AEDB-624FB647E776}" type="datetimeFigureOut">
              <a:rPr lang="pt-BR" smtClean="0"/>
              <a:t>08/11/2021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63E9-A3D3-4DB2-9AA8-12F9ECF3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B1BA8-9AAD-4EDE-9C24-F58AFB88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9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#mlp-tip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1235654" y="719870"/>
            <a:ext cx="9843677" cy="12158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Python: </a:t>
            </a:r>
            <a:r>
              <a:rPr lang="en-US" sz="4400" dirty="0"/>
              <a:t>K-NN and </a:t>
            </a:r>
            <a:r>
              <a:rPr lang="en-US" sz="4400" dirty="0" err="1"/>
              <a:t>MlP</a:t>
            </a:r>
            <a:r>
              <a:rPr lang="en-US" sz="4400" dirty="0"/>
              <a:t> classifier</a:t>
            </a:r>
            <a:endParaRPr lang="pt-BR" sz="4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03" y="2302701"/>
            <a:ext cx="1446390" cy="144639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FAC3822F-5010-4D8B-A9F3-814A238492C4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10DA3B0-0146-4F76-ACB5-C06AFD60BD5D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Universidade Federal do Espírito Santo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A727D3-2FD1-4AFC-A260-A1882A8BD550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7A25CB2-36BC-4883-A1C8-B037D1F3920C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7DFC5F-65E4-41C1-85F4-7FB83135EEA7}"/>
              </a:ext>
            </a:extLst>
          </p:cNvPr>
          <p:cNvSpPr txBox="1"/>
          <p:nvPr/>
        </p:nvSpPr>
        <p:spPr>
          <a:xfrm>
            <a:off x="3968315" y="4116071"/>
            <a:ext cx="4255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 Souza Premoli Pinto de Oliveira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¹Universidade Federal do Espírito Santo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404575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Mathematical logic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Multi-layer</a:t>
              </a:r>
              <a:r>
                <a:rPr lang="pt-BR" dirty="0"/>
                <a:t> </a:t>
              </a:r>
              <a:r>
                <a:rPr lang="pt-BR" dirty="0" err="1"/>
                <a:t>Perceptron</a:t>
              </a:r>
              <a:r>
                <a:rPr lang="pt-BR" dirty="0"/>
                <a:t> </a:t>
              </a:r>
              <a:r>
                <a:rPr lang="pt-BR" dirty="0" err="1"/>
                <a:t>classifier</a:t>
              </a:r>
              <a:r>
                <a:rPr lang="pt-BR" dirty="0"/>
                <a:t>. 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84820F-0D94-49C6-BED2-CB59B5A287C1}"/>
              </a:ext>
            </a:extLst>
          </p:cNvPr>
          <p:cNvSpPr txBox="1"/>
          <p:nvPr/>
        </p:nvSpPr>
        <p:spPr>
          <a:xfrm>
            <a:off x="745828" y="5504307"/>
            <a:ext cx="4957431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sklearn.neural_network</a:t>
            </a:r>
            <a:r>
              <a:rPr lang="pt-BR" dirty="0"/>
              <a:t>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MLPClassifier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498BA31-1A11-4693-83E9-3BA613FFF5CB}"/>
              </a:ext>
            </a:extLst>
          </p:cNvPr>
          <p:cNvSpPr txBox="1"/>
          <p:nvPr/>
        </p:nvSpPr>
        <p:spPr>
          <a:xfrm>
            <a:off x="441693" y="1164587"/>
            <a:ext cx="556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model optimizes the log-loss function using LBFGS or stochastic gradient descent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5A8601-CF15-45E1-A077-1BBBF357CCB7}"/>
              </a:ext>
            </a:extLst>
          </p:cNvPr>
          <p:cNvSpPr txBox="1"/>
          <p:nvPr/>
        </p:nvSpPr>
        <p:spPr>
          <a:xfrm>
            <a:off x="441693" y="1894282"/>
            <a:ext cx="5565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MLPClassifier</a:t>
            </a:r>
            <a:r>
              <a:rPr lang="en-US" dirty="0"/>
              <a:t> trains iteratively since at each time step the partial derivatives of the loss function with respect to the model parameters are computed to update the parameters.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B7472B3-1F7F-48CF-B1A3-562BF6A5C3C0}"/>
                  </a:ext>
                </a:extLst>
              </p:cNvPr>
              <p:cNvSpPr txBox="1"/>
              <p:nvPr/>
            </p:nvSpPr>
            <p:spPr>
              <a:xfrm>
                <a:off x="3048001" y="3360651"/>
                <a:ext cx="2450414" cy="805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/>
                        <m:t>J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/>
                            <m:t>w</m:t>
                          </m:r>
                        </m:e>
                      </m:d>
                      <m:r>
                        <m:rPr>
                          <m:nor/>
                        </m:rPr>
                        <a:rPr lang="pt-BR"/>
                        <m:t>= 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/>
                            <m:t>2</m:t>
                          </m:r>
                          <m:r>
                            <m:rPr>
                              <m:nor/>
                            </m:rPr>
                            <a:rPr lang="pt-BR"/>
                            <m:t>m</m:t>
                          </m:r>
                        </m:den>
                      </m:f>
                      <m:r>
                        <m:rPr>
                          <m:nor/>
                        </m:rPr>
                        <a:rPr lang="pt-BR"/>
                        <m:t> 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pt-BR"/>
                            <m:t>i</m:t>
                          </m:r>
                          <m:r>
                            <m:rPr>
                              <m:nor/>
                            </m:rPr>
                            <a:rPr lang="pt-BR"/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/>
                            <m:t>m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/>
                                    <m:t> 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/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pt-BR"/>
                                    <m:t> </m:t>
                                  </m:r>
                                  <m:r>
                                    <m:rPr>
                                      <m:nor/>
                                    </m:rPr>
                                    <a:rPr lang="pt-BR"/>
                                    <m:t>w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pt-BR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B7472B3-1F7F-48CF-B1A3-562BF6A5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3360651"/>
                <a:ext cx="2450414" cy="805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1FA4334-0D48-4D94-A146-91F1DF492610}"/>
                  </a:ext>
                </a:extLst>
              </p:cNvPr>
              <p:cNvSpPr txBox="1"/>
              <p:nvPr/>
            </p:nvSpPr>
            <p:spPr>
              <a:xfrm>
                <a:off x="1022063" y="4847401"/>
                <a:ext cx="820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1FA4334-0D48-4D94-A146-91F1DF492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3" y="4847401"/>
                <a:ext cx="820802" cy="276999"/>
              </a:xfrm>
              <a:prstGeom prst="rect">
                <a:avLst/>
              </a:prstGeom>
              <a:blipFill>
                <a:blip r:embed="rId3"/>
                <a:stretch>
                  <a:fillRect l="-6716" r="-6716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0A9C648-A9DF-4829-BB48-E890D3552B86}"/>
              </a:ext>
            </a:extLst>
          </p:cNvPr>
          <p:cNvCxnSpPr>
            <a:cxnSpLocks/>
          </p:cNvCxnSpPr>
          <p:nvPr/>
        </p:nvCxnSpPr>
        <p:spPr>
          <a:xfrm flipV="1">
            <a:off x="821156" y="3412714"/>
            <a:ext cx="0" cy="118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91146BA-DA66-463C-953E-626BAD282927}"/>
              </a:ext>
            </a:extLst>
          </p:cNvPr>
          <p:cNvCxnSpPr>
            <a:cxnSpLocks/>
          </p:cNvCxnSpPr>
          <p:nvPr/>
        </p:nvCxnSpPr>
        <p:spPr>
          <a:xfrm>
            <a:off x="812071" y="4601788"/>
            <a:ext cx="149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7AC9B14-C8FE-4DA2-9223-F59215BBB4C3}"/>
                  </a:ext>
                </a:extLst>
              </p:cNvPr>
              <p:cNvSpPr txBox="1"/>
              <p:nvPr/>
            </p:nvSpPr>
            <p:spPr>
              <a:xfrm>
                <a:off x="441693" y="3429000"/>
                <a:ext cx="379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7AC9B14-C8FE-4DA2-9223-F59215BB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" y="3429000"/>
                <a:ext cx="37946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97AF57F-358D-421A-A757-CDC244F946CB}"/>
                  </a:ext>
                </a:extLst>
              </p:cNvPr>
              <p:cNvSpPr txBox="1"/>
              <p:nvPr/>
            </p:nvSpPr>
            <p:spPr>
              <a:xfrm>
                <a:off x="1928254" y="4654045"/>
                <a:ext cx="3900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97AF57F-358D-421A-A757-CDC244F9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54" y="4654045"/>
                <a:ext cx="3900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A37BCAD-5270-494A-A98D-797CEFDC67CE}"/>
              </a:ext>
            </a:extLst>
          </p:cNvPr>
          <p:cNvCxnSpPr>
            <a:cxnSpLocks/>
          </p:cNvCxnSpPr>
          <p:nvPr/>
        </p:nvCxnSpPr>
        <p:spPr>
          <a:xfrm flipV="1">
            <a:off x="826093" y="3730456"/>
            <a:ext cx="953432" cy="86778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C8F224-5088-4E30-B503-033489F0C8B0}"/>
                  </a:ext>
                </a:extLst>
              </p:cNvPr>
              <p:cNvSpPr txBox="1"/>
              <p:nvPr/>
            </p:nvSpPr>
            <p:spPr>
              <a:xfrm>
                <a:off x="3240521" y="4615716"/>
                <a:ext cx="2065374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C8F224-5088-4E30-B503-033489F0C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21" y="4615716"/>
                <a:ext cx="2065374" cy="619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11DB015-E588-4DEE-AD7F-2DF6D7CB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91" y="1556043"/>
            <a:ext cx="3820946" cy="41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8824693-8193-412B-8C67-01D88603C0CC}"/>
              </a:ext>
            </a:extLst>
          </p:cNvPr>
          <p:cNvSpPr txBox="1"/>
          <p:nvPr/>
        </p:nvSpPr>
        <p:spPr>
          <a:xfrm>
            <a:off x="7919235" y="5912930"/>
            <a:ext cx="2449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One</a:t>
            </a:r>
            <a:r>
              <a:rPr lang="pt-BR" b="1" dirty="0"/>
              <a:t> </a:t>
            </a:r>
            <a:r>
              <a:rPr lang="pt-BR" b="1" dirty="0" err="1"/>
              <a:t>hidden</a:t>
            </a:r>
            <a:r>
              <a:rPr lang="pt-BR" b="1" dirty="0"/>
              <a:t> </a:t>
            </a:r>
            <a:r>
              <a:rPr lang="pt-BR" b="1" dirty="0" err="1"/>
              <a:t>layer</a:t>
            </a:r>
            <a:r>
              <a:rPr lang="pt-BR" b="1" dirty="0"/>
              <a:t> MLP</a:t>
            </a:r>
          </a:p>
        </p:txBody>
      </p:sp>
    </p:spTree>
    <p:extLst>
      <p:ext uri="{BB962C8B-B14F-4D97-AF65-F5344CB8AC3E}">
        <p14:creationId xmlns:p14="http://schemas.microsoft.com/office/powerpoint/2010/main" val="182985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Multi-layer</a:t>
              </a:r>
              <a:r>
                <a:rPr lang="pt-BR" dirty="0"/>
                <a:t> </a:t>
              </a:r>
              <a:r>
                <a:rPr lang="pt-BR" dirty="0" err="1"/>
                <a:t>Perceptron</a:t>
              </a:r>
              <a:r>
                <a:rPr lang="pt-BR" dirty="0"/>
                <a:t> </a:t>
              </a:r>
              <a:r>
                <a:rPr lang="pt-BR" dirty="0" err="1"/>
                <a:t>classifier</a:t>
              </a:r>
              <a:r>
                <a:rPr lang="pt-BR" dirty="0"/>
                <a:t>. 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4256C9-FE3C-441C-BACD-7EC8D6E5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27" y="2018713"/>
            <a:ext cx="5406546" cy="33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D94939-20CA-409C-A94E-B68BA512B33A}"/>
              </a:ext>
            </a:extLst>
          </p:cNvPr>
          <p:cNvSpPr txBox="1"/>
          <p:nvPr/>
        </p:nvSpPr>
        <p:spPr>
          <a:xfrm>
            <a:off x="454542" y="1892235"/>
            <a:ext cx="5406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The terminating condition can be given as a total number of passes (also called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Pro-It"/>
              </a:rPr>
              <a:t>epochs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) of the training data through the network.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OptimaLTStd"/>
              </a:rPr>
              <a:t>Test the accuracy of the network on a test data set. If the accuracy is less than optimal, change one or more parameters of the network topology and start over.(ROIGER, 2017)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47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Multi-layer</a:t>
              </a:r>
              <a:r>
                <a:rPr lang="pt-BR" dirty="0"/>
                <a:t> </a:t>
              </a:r>
              <a:r>
                <a:rPr lang="pt-BR" dirty="0" err="1"/>
                <a:t>Perceptron</a:t>
              </a:r>
              <a:r>
                <a:rPr lang="pt-BR" dirty="0"/>
                <a:t> </a:t>
              </a:r>
              <a:r>
                <a:rPr lang="pt-BR" dirty="0" err="1"/>
                <a:t>classifier</a:t>
              </a:r>
              <a:r>
                <a:rPr lang="pt-BR" dirty="0"/>
                <a:t>. 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2DAFF02-38C6-4DB9-9878-C8E05A0C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39" y="1008894"/>
            <a:ext cx="5388935" cy="538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8AF382-B109-47CF-AB94-84EB58946382}"/>
              </a:ext>
            </a:extLst>
          </p:cNvPr>
          <p:cNvSpPr txBox="1"/>
          <p:nvPr/>
        </p:nvSpPr>
        <p:spPr>
          <a:xfrm>
            <a:off x="454542" y="1892235"/>
            <a:ext cx="5406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The terminating condition can be given as a total number of passes (also called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inionPro-It"/>
              </a:rPr>
              <a:t>epochs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inionPro-Regular"/>
              </a:rPr>
              <a:t>) of the training data through the network.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OptimaLTStd"/>
              </a:rPr>
              <a:t>Test the accuracy of the network on a test data set. If the accuracy is less than optimal, change one or more parameters of the network topology and start over.(ROIGER, 2017)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98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Multi-layer</a:t>
              </a:r>
              <a:r>
                <a:rPr lang="pt-BR" dirty="0"/>
                <a:t> </a:t>
              </a:r>
              <a:r>
                <a:rPr lang="pt-BR" dirty="0" err="1"/>
                <a:t>Perceptron</a:t>
              </a:r>
              <a:r>
                <a:rPr lang="pt-BR" dirty="0"/>
                <a:t> </a:t>
              </a:r>
              <a:r>
                <a:rPr lang="pt-BR" dirty="0" err="1"/>
                <a:t>classifier</a:t>
              </a:r>
              <a:r>
                <a:rPr lang="pt-BR" dirty="0"/>
                <a:t>. 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2DAFF02-38C6-4DB9-9878-C8E05A0C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8" y="1075701"/>
            <a:ext cx="5388935" cy="538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510C682-4BD4-44E5-B433-79ADBBD6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438" y="1302849"/>
            <a:ext cx="2333951" cy="246731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84A7E8-1D18-476F-B1CC-28269AA09380}"/>
              </a:ext>
            </a:extLst>
          </p:cNvPr>
          <p:cNvSpPr txBox="1"/>
          <p:nvPr/>
        </p:nvSpPr>
        <p:spPr>
          <a:xfrm>
            <a:off x="6555806" y="4481365"/>
            <a:ext cx="4362007" cy="7150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P-value &gt; 0.05: Accept NULL hypothesis - No significant difference between groups.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CC86DBB-3545-452C-A63C-457F074BAF99}"/>
              </a:ext>
            </a:extLst>
          </p:cNvPr>
          <p:cNvSpPr/>
          <p:nvPr/>
        </p:nvSpPr>
        <p:spPr>
          <a:xfrm>
            <a:off x="6566439" y="1599909"/>
            <a:ext cx="210982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BD58F96-5665-4F45-B4F7-9059BC9CF41F}"/>
              </a:ext>
            </a:extLst>
          </p:cNvPr>
          <p:cNvSpPr/>
          <p:nvPr/>
        </p:nvSpPr>
        <p:spPr>
          <a:xfrm>
            <a:off x="6566438" y="2241211"/>
            <a:ext cx="210982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C014B2C-BADE-4246-BE2B-4489BF91AC21}"/>
              </a:ext>
            </a:extLst>
          </p:cNvPr>
          <p:cNvSpPr/>
          <p:nvPr/>
        </p:nvSpPr>
        <p:spPr>
          <a:xfrm>
            <a:off x="6566438" y="2900456"/>
            <a:ext cx="210982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163467E-4111-48EC-B7FF-73BAF2DE92C8}"/>
              </a:ext>
            </a:extLst>
          </p:cNvPr>
          <p:cNvSpPr/>
          <p:nvPr/>
        </p:nvSpPr>
        <p:spPr>
          <a:xfrm>
            <a:off x="6566439" y="3541758"/>
            <a:ext cx="210982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9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Multi-layer</a:t>
              </a:r>
              <a:r>
                <a:rPr lang="pt-BR" dirty="0"/>
                <a:t> </a:t>
              </a:r>
              <a:r>
                <a:rPr lang="pt-BR" dirty="0" err="1"/>
                <a:t>Perceptron</a:t>
              </a:r>
              <a:r>
                <a:rPr lang="pt-BR" dirty="0"/>
                <a:t> </a:t>
              </a:r>
              <a:r>
                <a:rPr lang="pt-BR" dirty="0" err="1"/>
                <a:t>classifier</a:t>
              </a:r>
              <a:r>
                <a:rPr lang="pt-BR" dirty="0"/>
                <a:t>. </a:t>
              </a:r>
            </a:p>
          </p:txBody>
        </p:sp>
      </p:grpSp>
      <p:graphicFrame>
        <p:nvGraphicFramePr>
          <p:cNvPr id="24" name="Tabela 33">
            <a:extLst>
              <a:ext uri="{FF2B5EF4-FFF2-40B4-BE49-F238E27FC236}">
                <a16:creationId xmlns:a16="http://schemas.microsoft.com/office/drawing/2014/main" id="{A07F352F-C7DB-4325-BECF-FD93D1CA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31041"/>
              </p:ext>
            </p:extLst>
          </p:nvPr>
        </p:nvGraphicFramePr>
        <p:xfrm>
          <a:off x="5433236" y="3720561"/>
          <a:ext cx="63051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76">
                  <a:extLst>
                    <a:ext uri="{9D8B030D-6E8A-4147-A177-3AD203B41FA5}">
                      <a16:colId xmlns:a16="http://schemas.microsoft.com/office/drawing/2014/main" val="385008666"/>
                    </a:ext>
                  </a:extLst>
                </a:gridCol>
                <a:gridCol w="5041631">
                  <a:extLst>
                    <a:ext uri="{9D8B030D-6E8A-4147-A177-3AD203B41FA5}">
                      <a16:colId xmlns:a16="http://schemas.microsoft.com/office/drawing/2014/main" val="39809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Metrics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epochs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44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Accuracy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200, 500, 900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Precision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400, 500, 700, 900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31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100, 200, 300, 400, 500, 600, 700, 800, 900, 1000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16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500, 900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954770"/>
                  </a:ext>
                </a:extLst>
              </a:tr>
            </a:tbl>
          </a:graphicData>
        </a:graphic>
      </p:graphicFrame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97A23F4-4FA2-45B7-8BC6-7DF6B7814C3B}"/>
              </a:ext>
            </a:extLst>
          </p:cNvPr>
          <p:cNvGrpSpPr/>
          <p:nvPr/>
        </p:nvGrpSpPr>
        <p:grpSpPr>
          <a:xfrm>
            <a:off x="336698" y="1174598"/>
            <a:ext cx="5500995" cy="3557200"/>
            <a:chOff x="336698" y="1174598"/>
            <a:chExt cx="5500995" cy="35572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622F7D9-AA98-42E5-8304-DB625DB3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98" y="1193348"/>
              <a:ext cx="1743395" cy="797511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C9A0756-1BBA-4ED1-981B-F6A1AA79C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698" y="2043344"/>
              <a:ext cx="1761942" cy="797511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9925B2A-2DA5-4B2B-B233-ACF734082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245" y="2941596"/>
              <a:ext cx="1743395" cy="820694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A1E1B82-05A4-428C-A005-0D70685D9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8543" y="1174598"/>
              <a:ext cx="1748032" cy="806784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D3F902-30D7-4A59-AD6A-9A5F60A53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0134" y="2047981"/>
              <a:ext cx="1724849" cy="788237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A221FA0-066A-4E34-AE02-EA9774D52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8543" y="2936960"/>
              <a:ext cx="1748032" cy="783601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138ED896-F22B-4E4E-9876-41B4C6A07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5024" y="1195382"/>
              <a:ext cx="1734122" cy="797511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2D636387-D2F7-4DB9-BDD4-96B4977B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08543" y="3900145"/>
              <a:ext cx="1729485" cy="774327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943963A8-E42F-4604-AB59-08CD5D95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1334" y="3938924"/>
              <a:ext cx="1738759" cy="792874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E7817E04-80B5-4F0E-9EA7-7FF30618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85024" y="2158208"/>
              <a:ext cx="1752669" cy="769691"/>
            </a:xfrm>
            <a:prstGeom prst="rect">
              <a:avLst/>
            </a:prstGeom>
          </p:spPr>
        </p:pic>
      </p:grp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3DFA7C51-6C3B-4BB8-9B10-CB61B84A6584}"/>
              </a:ext>
            </a:extLst>
          </p:cNvPr>
          <p:cNvSpPr/>
          <p:nvPr/>
        </p:nvSpPr>
        <p:spPr>
          <a:xfrm>
            <a:off x="4372698" y="3982289"/>
            <a:ext cx="1041991" cy="5686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B9F4261-1C75-428C-9B9B-059BC6DADD27}"/>
              </a:ext>
            </a:extLst>
          </p:cNvPr>
          <p:cNvSpPr/>
          <p:nvPr/>
        </p:nvSpPr>
        <p:spPr>
          <a:xfrm>
            <a:off x="9480969" y="4133391"/>
            <a:ext cx="382772" cy="26644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0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RESULTS AND DISCUSSION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pt-BR" dirty="0" err="1"/>
              <a:t>ross</a:t>
            </a:r>
            <a:r>
              <a:rPr lang="pt-BR" dirty="0"/>
              <a:t> -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208360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2E614D77-EE1C-4C6A-ACA5-6E37416B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9" y="1885734"/>
            <a:ext cx="11917438" cy="308653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CA8C884-8272-433C-8E71-0A89B1F5C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04"/>
          <a:stretch/>
        </p:blipFill>
        <p:spPr>
          <a:xfrm>
            <a:off x="274562" y="2987749"/>
            <a:ext cx="11917438" cy="19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9F02740A-ABCB-4175-BD9A-8A9E94B3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139" y="1041992"/>
            <a:ext cx="8260478" cy="13774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6A56A75-E5BF-421C-80B9-6A9AD0BAD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880" y="2855689"/>
            <a:ext cx="5730785" cy="341487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D94EA8B-9350-42F9-B1B8-DDC1D60AD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773" y="3521011"/>
            <a:ext cx="5734452" cy="2420863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D0FA84F-B1AD-4478-815C-985D33C9DAEE}"/>
              </a:ext>
            </a:extLst>
          </p:cNvPr>
          <p:cNvSpPr/>
          <p:nvPr/>
        </p:nvSpPr>
        <p:spPr>
          <a:xfrm>
            <a:off x="6285497" y="4082903"/>
            <a:ext cx="5780803" cy="21265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D6A56A75-E5BF-421C-80B9-6A9AD0BA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29" y="2855689"/>
            <a:ext cx="5721886" cy="341487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D94EA8B-9350-42F9-B1B8-DDC1D60A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773" y="3521011"/>
            <a:ext cx="5734452" cy="2420863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53E149B-D3C8-42ED-91CF-5E179F83AF4A}"/>
              </a:ext>
            </a:extLst>
          </p:cNvPr>
          <p:cNvSpPr/>
          <p:nvPr/>
        </p:nvSpPr>
        <p:spPr>
          <a:xfrm>
            <a:off x="6285497" y="4369982"/>
            <a:ext cx="5780803" cy="21265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C375D20-E3A0-4864-B8AA-B09B63EB9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139" y="1041992"/>
            <a:ext cx="8260478" cy="13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1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QQ plot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09B5C9FE-AC2A-41C3-B6E9-B52629CB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893" y="1174598"/>
            <a:ext cx="4776216" cy="47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8749BAD-4689-494F-85AD-46D73584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6573" y="1174598"/>
            <a:ext cx="4776216" cy="47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4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etailed Explanation of Exploratory Data analysis using Iris Dataset | by  Naidubhavya | Medium">
            <a:extLst>
              <a:ext uri="{FF2B5EF4-FFF2-40B4-BE49-F238E27FC236}">
                <a16:creationId xmlns:a16="http://schemas.microsoft.com/office/drawing/2014/main" id="{03C48BB5-ED00-46A9-8488-0C15DDEA7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9" t="8237" r="34670" b="4624"/>
          <a:stretch/>
        </p:blipFill>
        <p:spPr bwMode="auto">
          <a:xfrm>
            <a:off x="9517162" y="3969342"/>
            <a:ext cx="2155273" cy="27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etailed Explanation of Exploratory Data analysis using Iris Dataset | by  Naidubhavya | Medium">
            <a:extLst>
              <a:ext uri="{FF2B5EF4-FFF2-40B4-BE49-F238E27FC236}">
                <a16:creationId xmlns:a16="http://schemas.microsoft.com/office/drawing/2014/main" id="{A45E1093-A006-4F60-AC16-37DA09AC5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" t="9045" r="65405" b="5872"/>
          <a:stretch/>
        </p:blipFill>
        <p:spPr bwMode="auto">
          <a:xfrm>
            <a:off x="6866113" y="1649827"/>
            <a:ext cx="2123092" cy="277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tailed Explanation of Exploratory Data analysis using Iris Dataset | by  Naidubhavya | Medium">
            <a:extLst>
              <a:ext uri="{FF2B5EF4-FFF2-40B4-BE49-F238E27FC236}">
                <a16:creationId xmlns:a16="http://schemas.microsoft.com/office/drawing/2014/main" id="{07D9EAC9-A8AB-4D1B-958E-9C790C7CE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9" t="10581" r="5302" b="5542"/>
          <a:stretch/>
        </p:blipFill>
        <p:spPr bwMode="auto">
          <a:xfrm>
            <a:off x="9272612" y="948049"/>
            <a:ext cx="2155273" cy="28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Intoduction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Objectives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Python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67CD26E-D3B8-41F5-9FF6-CED628FF8531}"/>
              </a:ext>
            </a:extLst>
          </p:cNvPr>
          <p:cNvGrpSpPr/>
          <p:nvPr/>
        </p:nvGrpSpPr>
        <p:grpSpPr>
          <a:xfrm>
            <a:off x="0" y="6622742"/>
            <a:ext cx="12191997" cy="243396"/>
            <a:chOff x="0" y="6622742"/>
            <a:chExt cx="12191997" cy="2433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7C61CD-C1A3-4F9A-A011-010372FBCA42}"/>
                </a:ext>
              </a:extLst>
            </p:cNvPr>
            <p:cNvSpPr/>
            <p:nvPr/>
          </p:nvSpPr>
          <p:spPr>
            <a:xfrm>
              <a:off x="0" y="6622742"/>
              <a:ext cx="4036379" cy="2433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Universidade Federal do Espírito Santo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3EB7524-194E-4591-BC79-42EC9DDE83A3}"/>
                </a:ext>
              </a:extLst>
            </p:cNvPr>
            <p:cNvSpPr/>
            <p:nvPr/>
          </p:nvSpPr>
          <p:spPr>
            <a:xfrm>
              <a:off x="4036379" y="6622742"/>
              <a:ext cx="4119239" cy="2433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Artificial Intelligence Applied to Images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AE6AF5A-59D1-41AB-A7F9-FE406A6ADBFF}"/>
                </a:ext>
              </a:extLst>
            </p:cNvPr>
            <p:cNvSpPr/>
            <p:nvPr/>
          </p:nvSpPr>
          <p:spPr>
            <a:xfrm>
              <a:off x="8155618" y="6622742"/>
              <a:ext cx="4036379" cy="243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Deep ANNs applied to images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88FE86-76D0-4BDA-902B-FF5C65C029AD}"/>
              </a:ext>
            </a:extLst>
          </p:cNvPr>
          <p:cNvSpPr txBox="1"/>
          <p:nvPr/>
        </p:nvSpPr>
        <p:spPr>
          <a:xfrm>
            <a:off x="676655" y="1285604"/>
            <a:ext cx="58555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Iris Dataset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Choose the best K for </a:t>
            </a:r>
            <a:r>
              <a:rPr lang="en-US" b="1" dirty="0"/>
              <a:t>K-NN</a:t>
            </a:r>
            <a:r>
              <a:rPr lang="en-US" dirty="0"/>
              <a:t> model;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Show the mathematical logic behind </a:t>
            </a:r>
            <a:r>
              <a:rPr lang="en-US" b="1" dirty="0"/>
              <a:t>MLP classifier;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Evaluate (through </a:t>
            </a:r>
            <a:r>
              <a:rPr lang="en-US" b="1" dirty="0"/>
              <a:t>cross-validation</a:t>
            </a:r>
            <a:r>
              <a:rPr lang="en-US" dirty="0"/>
              <a:t>) between models with in different </a:t>
            </a:r>
            <a:r>
              <a:rPr lang="en-US" b="1" dirty="0"/>
              <a:t>metrics</a:t>
            </a:r>
            <a:r>
              <a:rPr lang="en-US" dirty="0"/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After made the evaluation, verify if models have statistic differences.</a:t>
            </a:r>
            <a:endParaRPr lang="pt-BR" dirty="0"/>
          </a:p>
        </p:txBody>
      </p:sp>
      <p:pic>
        <p:nvPicPr>
          <p:cNvPr id="1028" name="Picture 4" descr="KNN (K-Nearest Neighbors) #1. Como funciona? | by Italo José | aibrasil |  Medium">
            <a:extLst>
              <a:ext uri="{FF2B5EF4-FFF2-40B4-BE49-F238E27FC236}">
                <a16:creationId xmlns:a16="http://schemas.microsoft.com/office/drawing/2014/main" id="{A35453FC-D9FA-4245-9FF3-D264EA29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5" y="4522252"/>
            <a:ext cx="2597896" cy="19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5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Box-plot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E8F583-625C-4671-B700-CC7121813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0967" y="932875"/>
            <a:ext cx="3917322" cy="27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0E2847-394F-40D5-A959-F90D9BA4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0967" y="3816674"/>
            <a:ext cx="3917322" cy="27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FEBA2EE-5CD4-47F4-8DC3-188C190D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3710" y="943463"/>
            <a:ext cx="3917322" cy="27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E5D42A3-1064-4864-8BB5-09C164A7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3710" y="3837850"/>
            <a:ext cx="3917322" cy="27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Wilcoxon Test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RESULTS AND DISCUSSION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pt-BR" dirty="0" err="1"/>
                <a:t>ross</a:t>
              </a:r>
              <a:r>
                <a:rPr lang="pt-BR" dirty="0"/>
                <a:t> - </a:t>
              </a:r>
              <a:r>
                <a:rPr lang="pt-BR" dirty="0" err="1"/>
                <a:t>validation</a:t>
              </a:r>
              <a:endParaRPr lang="pt-BR" dirty="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08E198-D66E-4EF1-B1F9-08555D61D35B}"/>
              </a:ext>
            </a:extLst>
          </p:cNvPr>
          <p:cNvSpPr txBox="1"/>
          <p:nvPr/>
        </p:nvSpPr>
        <p:spPr>
          <a:xfrm>
            <a:off x="241890" y="1281419"/>
            <a:ext cx="5854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Perform the Mann-Whitney U rank test on two independent samples;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Mann-Whitney U test is a nonparametric test of the null hypothesis that the distribution underlying sample x is the same as the distribution underlying sample y. It is often used as a test of </a:t>
            </a:r>
            <a:r>
              <a:rPr lang="en-US" dirty="0" err="1"/>
              <a:t>of</a:t>
            </a:r>
            <a:r>
              <a:rPr lang="en-US" dirty="0"/>
              <a:t> difference in location between distributions.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6255BD-3C85-490B-ACA8-2386A505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9514" y="1511828"/>
            <a:ext cx="3699657" cy="4107108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55E5A9D-9B2A-4152-96AF-274576F49188}"/>
              </a:ext>
            </a:extLst>
          </p:cNvPr>
          <p:cNvGrpSpPr/>
          <p:nvPr/>
        </p:nvGrpSpPr>
        <p:grpSpPr>
          <a:xfrm>
            <a:off x="6929358" y="2027935"/>
            <a:ext cx="3837280" cy="3557550"/>
            <a:chOff x="6929358" y="2027935"/>
            <a:chExt cx="3837280" cy="3557550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4F892BE-B7AC-4CD1-AE89-D4FDE876C3EF}"/>
                </a:ext>
              </a:extLst>
            </p:cNvPr>
            <p:cNvSpPr/>
            <p:nvPr/>
          </p:nvSpPr>
          <p:spPr>
            <a:xfrm>
              <a:off x="6929358" y="2027935"/>
              <a:ext cx="3826066" cy="243396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0C2428D-B5FD-42EE-BBEF-AEECEB1E18D5}"/>
                </a:ext>
              </a:extLst>
            </p:cNvPr>
            <p:cNvSpPr/>
            <p:nvPr/>
          </p:nvSpPr>
          <p:spPr>
            <a:xfrm>
              <a:off x="6940572" y="3140371"/>
              <a:ext cx="3826066" cy="243396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229B5FD-D5AE-4C6D-B1A0-FBF473BCD304}"/>
                </a:ext>
              </a:extLst>
            </p:cNvPr>
            <p:cNvSpPr/>
            <p:nvPr/>
          </p:nvSpPr>
          <p:spPr>
            <a:xfrm>
              <a:off x="6940572" y="4249252"/>
              <a:ext cx="3826066" cy="243396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6591F37-B9B4-44F4-81F4-4006D7F18F17}"/>
                </a:ext>
              </a:extLst>
            </p:cNvPr>
            <p:cNvSpPr/>
            <p:nvPr/>
          </p:nvSpPr>
          <p:spPr>
            <a:xfrm>
              <a:off x="6940572" y="5342089"/>
              <a:ext cx="3826066" cy="243396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1C2A3F0-DD7A-477A-ABA4-3E53C3AE6E6D}"/>
              </a:ext>
            </a:extLst>
          </p:cNvPr>
          <p:cNvGrpSpPr/>
          <p:nvPr/>
        </p:nvGrpSpPr>
        <p:grpSpPr>
          <a:xfrm>
            <a:off x="889422" y="2149634"/>
            <a:ext cx="6051151" cy="3523597"/>
            <a:chOff x="889422" y="2149634"/>
            <a:chExt cx="6051151" cy="3523597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A0CC790-4B29-4C80-A1D4-71B69D1773CD}"/>
                </a:ext>
              </a:extLst>
            </p:cNvPr>
            <p:cNvSpPr txBox="1"/>
            <p:nvPr/>
          </p:nvSpPr>
          <p:spPr>
            <a:xfrm>
              <a:off x="889422" y="4958142"/>
              <a:ext cx="4362007" cy="7150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dirty="0"/>
                <a:t>P-value &gt; 0.05: Accept NULL hypothesis - No significant difference between groups.</a:t>
              </a:r>
              <a:endParaRPr lang="pt-BR" dirty="0"/>
            </a:p>
          </p:txBody>
        </p:sp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285B5F87-6015-435D-BAE5-B40235C907CE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5251429" y="5315687"/>
              <a:ext cx="1689143" cy="148100"/>
            </a:xfrm>
            <a:prstGeom prst="bentConnector3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A7FAA59E-F114-41D9-85F5-8B7605FE183D}"/>
                </a:ext>
              </a:extLst>
            </p:cNvPr>
            <p:cNvCxnSpPr>
              <a:endCxn id="23" idx="1"/>
            </p:cNvCxnSpPr>
            <p:nvPr/>
          </p:nvCxnSpPr>
          <p:spPr>
            <a:xfrm rot="5400000" flipH="1" flipV="1">
              <a:off x="6050153" y="4416796"/>
              <a:ext cx="936265" cy="844574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6464DF9F-C3DA-4D69-9D54-B88B9543A309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5400000" flipH="1" flipV="1">
              <a:off x="5596198" y="3761870"/>
              <a:ext cx="1844174" cy="844573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F415E0AD-A935-45BE-9EAF-B61A9AAD626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5028347" y="3217283"/>
              <a:ext cx="2968660" cy="833361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3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19247A8-379D-4007-B2D8-8CF01692EC01}"/>
              </a:ext>
            </a:extLst>
          </p:cNvPr>
          <p:cNvSpPr/>
          <p:nvPr/>
        </p:nvSpPr>
        <p:spPr>
          <a:xfrm>
            <a:off x="6095999" y="0"/>
            <a:ext cx="6095997" cy="6613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888767" y="685593"/>
            <a:ext cx="4456801" cy="588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Python: </a:t>
            </a:r>
            <a:r>
              <a:rPr lang="en-US" sz="2000" dirty="0"/>
              <a:t>k-Nearest Neighbor algorithms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44" y="2132084"/>
            <a:ext cx="1174848" cy="11748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DE41299-F4ED-4E72-8673-99A927E59BAA}"/>
              </a:ext>
            </a:extLst>
          </p:cNvPr>
          <p:cNvSpPr txBox="1"/>
          <p:nvPr/>
        </p:nvSpPr>
        <p:spPr>
          <a:xfrm>
            <a:off x="8386866" y="414353"/>
            <a:ext cx="151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REFERENCES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EAB6DA-051A-43C9-90D3-B6E347FE47DD}"/>
              </a:ext>
            </a:extLst>
          </p:cNvPr>
          <p:cNvSpPr txBox="1"/>
          <p:nvPr/>
        </p:nvSpPr>
        <p:spPr>
          <a:xfrm>
            <a:off x="6333455" y="979995"/>
            <a:ext cx="56210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SKTLEARN. </a:t>
            </a:r>
            <a:r>
              <a:rPr lang="pt-BR" sz="1600" b="1" dirty="0"/>
              <a:t>Neural network models (</a:t>
            </a:r>
            <a:r>
              <a:rPr lang="pt-BR" sz="1600" b="1" dirty="0" err="1"/>
              <a:t>supervised</a:t>
            </a:r>
            <a:r>
              <a:rPr lang="pt-BR" sz="1600" b="1" dirty="0"/>
              <a:t>). </a:t>
            </a:r>
            <a:r>
              <a:rPr lang="en-US" sz="1600" dirty="0"/>
              <a:t>Available in</a:t>
            </a:r>
            <a:r>
              <a:rPr lang="pt-BR" sz="1600" dirty="0"/>
              <a:t>: </a:t>
            </a:r>
            <a:r>
              <a:rPr lang="pt-BR" sz="1600" dirty="0">
                <a:hlinkClick r:id="rId3"/>
              </a:rPr>
              <a:t>https://scikit-learn.org/stable/modules/neural_networks_supervised.html#mlp-tips</a:t>
            </a:r>
            <a:r>
              <a:rPr lang="pt-BR" sz="1600" dirty="0"/>
              <a:t> . Access in: 25 </a:t>
            </a:r>
            <a:r>
              <a:rPr lang="pt-BR" sz="1600" dirty="0" err="1"/>
              <a:t>Oct</a:t>
            </a:r>
            <a:r>
              <a:rPr lang="pt-BR" sz="1600" dirty="0"/>
              <a:t>. 2021.</a:t>
            </a:r>
          </a:p>
          <a:p>
            <a:pPr algn="just"/>
            <a:endParaRPr lang="en-US" sz="1600" dirty="0">
              <a:solidFill>
                <a:srgbClr val="222222"/>
              </a:solidFill>
            </a:endParaRP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ROIGER, Richard J.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mining: a tutorial-based primer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Chapman and Hall/CRC, 2017.</a:t>
            </a:r>
            <a:endParaRPr lang="pt-BR" sz="1400" dirty="0"/>
          </a:p>
          <a:p>
            <a:pPr algn="just"/>
            <a:endParaRPr lang="pt-B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6647D1-3339-45B2-AA9D-E5D00F3DE2DD}"/>
              </a:ext>
            </a:extLst>
          </p:cNvPr>
          <p:cNvSpPr txBox="1"/>
          <p:nvPr/>
        </p:nvSpPr>
        <p:spPr>
          <a:xfrm>
            <a:off x="793439" y="4164618"/>
            <a:ext cx="4647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Vitor Souza Premoli Pinto </a:t>
            </a:r>
            <a:r>
              <a:rPr lang="pt-BR" sz="1400" b="1"/>
              <a:t>de Oliveira</a:t>
            </a:r>
            <a:r>
              <a:rPr lang="pt-BR" sz="1400"/>
              <a:t>¹</a:t>
            </a:r>
            <a:endParaRPr lang="pt-BR" sz="1400" dirty="0"/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¹Universidade Federal do Espírito Santo</a:t>
            </a:r>
          </a:p>
          <a:p>
            <a:pPr algn="ctr"/>
            <a:endParaRPr lang="pt-BR" sz="1400" dirty="0"/>
          </a:p>
          <a:p>
            <a:pPr algn="ctr"/>
            <a:r>
              <a:rPr lang="pt-BR" sz="1400" b="1" dirty="0"/>
              <a:t>Artificial Intelligence Applied to Images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2DEA65-530C-478B-950C-367319AEEA5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94D077-0595-43D9-9A08-F54B9A6BAE2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F3AA5D-8702-4D07-8CE4-DA9147ABC01D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00692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MACHINE LEARNING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K-nearest neighbors algorithm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5018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Rate vs K value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K-nearest neighbors algorithm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E2453-03CF-4E13-96DE-AEE48B2A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2936" y="1576232"/>
            <a:ext cx="6919339" cy="43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AA07EB7-1323-47E6-9F52-2BE4F0D3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46" y="1831438"/>
            <a:ext cx="4563112" cy="124794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E42B5BB-E09B-42AC-BD56-E7D6AFE99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218" y="3303255"/>
            <a:ext cx="419158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Rate vs K value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K-nearest neighbors algorithm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E2453-03CF-4E13-96DE-AEE48B2A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2936" y="1576232"/>
            <a:ext cx="6919339" cy="43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48C0151-F9F8-4A65-8B63-355BC237C552}"/>
              </a:ext>
            </a:extLst>
          </p:cNvPr>
          <p:cNvSpPr txBox="1"/>
          <p:nvPr/>
        </p:nvSpPr>
        <p:spPr>
          <a:xfrm>
            <a:off x="7332276" y="2828835"/>
            <a:ext cx="4639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True and False rate per K value tested;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Based on the smallest value of the rate, we have as best Ks :</a:t>
            </a:r>
            <a:r>
              <a:rPr lang="pt-BR" dirty="0"/>
              <a:t>[14, 16, 20, 21, 22, 28]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D18DC2-5A53-46D8-B6A5-CF67A71F475C}"/>
              </a:ext>
            </a:extLst>
          </p:cNvPr>
          <p:cNvSpPr/>
          <p:nvPr/>
        </p:nvSpPr>
        <p:spPr>
          <a:xfrm>
            <a:off x="1754373" y="5263118"/>
            <a:ext cx="1669312" cy="148856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B006EE1B-CCB4-4540-B6D7-5570CDE16155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3423685" y="4029164"/>
            <a:ext cx="6228583" cy="13083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8D8FB3-BEB1-478B-98F9-F831052B2D55}"/>
              </a:ext>
            </a:extLst>
          </p:cNvPr>
          <p:cNvSpPr txBox="1"/>
          <p:nvPr/>
        </p:nvSpPr>
        <p:spPr>
          <a:xfrm>
            <a:off x="7730154" y="5672389"/>
            <a:ext cx="4144603" cy="7150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Applied cross-validation, CV=10, with metrics(Accuracy, Precision, Recall, F1);</a:t>
            </a:r>
          </a:p>
        </p:txBody>
      </p:sp>
    </p:spTree>
    <p:extLst>
      <p:ext uri="{BB962C8B-B14F-4D97-AF65-F5344CB8AC3E}">
        <p14:creationId xmlns:p14="http://schemas.microsoft.com/office/powerpoint/2010/main" val="168170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Rate vs K value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K-nearest neighbors algorithm</a:t>
              </a: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CBF55D83-F10A-4BED-A836-688A63B2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2758" y="2202604"/>
            <a:ext cx="2891264" cy="2998791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B1A8D8E-D09B-4834-A325-A824B781C8A3}"/>
              </a:ext>
            </a:extLst>
          </p:cNvPr>
          <p:cNvSpPr/>
          <p:nvPr/>
        </p:nvSpPr>
        <p:spPr>
          <a:xfrm>
            <a:off x="7810356" y="2570516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DA9E5D1-5D36-44A9-9853-521E5A9A0F68}"/>
              </a:ext>
            </a:extLst>
          </p:cNvPr>
          <p:cNvSpPr/>
          <p:nvPr/>
        </p:nvSpPr>
        <p:spPr>
          <a:xfrm>
            <a:off x="7813896" y="3382141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469CED7-AD3E-43DF-A327-86E84CD912A1}"/>
              </a:ext>
            </a:extLst>
          </p:cNvPr>
          <p:cNvSpPr/>
          <p:nvPr/>
        </p:nvSpPr>
        <p:spPr>
          <a:xfrm>
            <a:off x="7820988" y="4986341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034A5AC-C5D6-4486-85E8-4F535B9E043D}"/>
              </a:ext>
            </a:extLst>
          </p:cNvPr>
          <p:cNvSpPr/>
          <p:nvPr/>
        </p:nvSpPr>
        <p:spPr>
          <a:xfrm>
            <a:off x="7820988" y="4183133"/>
            <a:ext cx="2609551" cy="21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D96C434-4492-43D5-BC7E-28CBEAF80435}"/>
              </a:ext>
            </a:extLst>
          </p:cNvPr>
          <p:cNvSpPr txBox="1"/>
          <p:nvPr/>
        </p:nvSpPr>
        <p:spPr>
          <a:xfrm>
            <a:off x="7716579" y="1711911"/>
            <a:ext cx="376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dirty="0" err="1"/>
              <a:t>scipy.stats.mstats</a:t>
            </a:r>
            <a:r>
              <a:rPr lang="pt-BR" dirty="0"/>
              <a:t>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50ABE83-92EB-46E1-81C7-89CC15F0586A}"/>
              </a:ext>
            </a:extLst>
          </p:cNvPr>
          <p:cNvSpPr txBox="1"/>
          <p:nvPr/>
        </p:nvSpPr>
        <p:spPr>
          <a:xfrm>
            <a:off x="7620885" y="5690668"/>
            <a:ext cx="4362007" cy="7150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P-value &gt; 0.05: Accept NULL hypothesis - No significant difference between groups.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678B61-9F1F-4BB4-A950-75375FEE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64" y="915196"/>
            <a:ext cx="5369443" cy="536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28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 for </a:t>
            </a:r>
            <a:r>
              <a:rPr lang="en-US" dirty="0" err="1"/>
              <a:t>differents</a:t>
            </a:r>
            <a:r>
              <a:rPr lang="en-US" dirty="0"/>
              <a:t> Ks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K-nearest neighbors algorithm</a:t>
              </a:r>
            </a:p>
          </p:txBody>
        </p:sp>
      </p:grpSp>
      <p:graphicFrame>
        <p:nvGraphicFramePr>
          <p:cNvPr id="33" name="Tabela 33">
            <a:extLst>
              <a:ext uri="{FF2B5EF4-FFF2-40B4-BE49-F238E27FC236}">
                <a16:creationId xmlns:a16="http://schemas.microsoft.com/office/drawing/2014/main" id="{13277554-0BE0-4973-A0CC-E5A02789C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59446"/>
              </p:ext>
            </p:extLst>
          </p:nvPr>
        </p:nvGraphicFramePr>
        <p:xfrm>
          <a:off x="7002231" y="2610576"/>
          <a:ext cx="4453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1">
                  <a:extLst>
                    <a:ext uri="{9D8B030D-6E8A-4147-A177-3AD203B41FA5}">
                      <a16:colId xmlns:a16="http://schemas.microsoft.com/office/drawing/2014/main" val="385008666"/>
                    </a:ext>
                  </a:extLst>
                </a:gridCol>
                <a:gridCol w="3402418">
                  <a:extLst>
                    <a:ext uri="{9D8B030D-6E8A-4147-A177-3AD203B41FA5}">
                      <a16:colId xmlns:a16="http://schemas.microsoft.com/office/drawing/2014/main" val="39809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Metrics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K- </a:t>
                      </a:r>
                      <a:r>
                        <a:rPr lang="pt-BR" dirty="0" err="1"/>
                        <a:t>values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44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Accuracy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9, 14, 13, 15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Precision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5, 9, 13, 14, 15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31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5, 9, 13, 14, 15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16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5, 9, 13, 14, 15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954770"/>
                  </a:ext>
                </a:extLst>
              </a:tr>
            </a:tbl>
          </a:graphicData>
        </a:graphic>
      </p:graphicFrame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ABD5C0EE-3720-4FF1-9063-7980CF51CB0E}"/>
              </a:ext>
            </a:extLst>
          </p:cNvPr>
          <p:cNvSpPr/>
          <p:nvPr/>
        </p:nvSpPr>
        <p:spPr>
          <a:xfrm>
            <a:off x="5864530" y="2860349"/>
            <a:ext cx="1041991" cy="5686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9AA0B30-BAF4-4520-8440-0C40C4DB4C83}"/>
              </a:ext>
            </a:extLst>
          </p:cNvPr>
          <p:cNvSpPr/>
          <p:nvPr/>
        </p:nvSpPr>
        <p:spPr>
          <a:xfrm>
            <a:off x="9058940" y="3029648"/>
            <a:ext cx="382772" cy="26644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F9A5E22-D8C3-496C-A1AC-A8A70C7AA570}"/>
              </a:ext>
            </a:extLst>
          </p:cNvPr>
          <p:cNvGrpSpPr/>
          <p:nvPr/>
        </p:nvGrpSpPr>
        <p:grpSpPr>
          <a:xfrm>
            <a:off x="444669" y="1658167"/>
            <a:ext cx="5174693" cy="3699771"/>
            <a:chOff x="359609" y="1506851"/>
            <a:chExt cx="5174693" cy="369977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5C707D1-AC7C-4907-AF50-E2A3EEE7D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609" y="1506851"/>
              <a:ext cx="2395260" cy="109513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65C22FF-28FB-471B-B0B5-945AEB3BA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2858" y="2825204"/>
              <a:ext cx="2411444" cy="1073551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C2EA6ED-EC57-4EA5-9A7B-0AB6D1BDB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09" y="2814717"/>
              <a:ext cx="2389865" cy="1089736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95EBCA6-442E-4552-A20E-0E135A23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2858" y="1506851"/>
              <a:ext cx="2400655" cy="1089736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306BC65-5EC4-45BE-915E-37568474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609" y="4127676"/>
              <a:ext cx="2416839" cy="1078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19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DEEP LEARNING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Multi-layer</a:t>
            </a:r>
            <a:r>
              <a:rPr lang="pt-BR" dirty="0"/>
              <a:t> </a:t>
            </a:r>
            <a:r>
              <a:rPr lang="pt-BR" dirty="0" err="1"/>
              <a:t>Perceptron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.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73691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EAE9F9-41B2-49FD-97B9-E33D5E96D589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Mathematical logic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B01FC4-1D68-42E6-8E14-D8136F6AFF4F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D42A86-E48D-476F-AB14-E6CC2BA1B128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MACHINE LEARNING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7BDBCBE-6332-45D8-98DE-4AF24A12274D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Multi-layer</a:t>
              </a:r>
              <a:r>
                <a:rPr lang="pt-BR" dirty="0"/>
                <a:t> </a:t>
              </a:r>
              <a:r>
                <a:rPr lang="pt-BR" dirty="0" err="1"/>
                <a:t>Perceptron</a:t>
              </a:r>
              <a:r>
                <a:rPr lang="pt-BR" dirty="0"/>
                <a:t> </a:t>
              </a:r>
              <a:r>
                <a:rPr lang="pt-BR" dirty="0" err="1"/>
                <a:t>classifier</a:t>
              </a:r>
              <a:r>
                <a:rPr lang="pt-BR" dirty="0"/>
                <a:t>. 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84820F-0D94-49C6-BED2-CB59B5A287C1}"/>
              </a:ext>
            </a:extLst>
          </p:cNvPr>
          <p:cNvSpPr txBox="1"/>
          <p:nvPr/>
        </p:nvSpPr>
        <p:spPr>
          <a:xfrm>
            <a:off x="745828" y="5504307"/>
            <a:ext cx="4957431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sklearn.neural_network</a:t>
            </a:r>
            <a:r>
              <a:rPr lang="pt-BR" dirty="0"/>
              <a:t>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MLPClassifier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498BA31-1A11-4693-83E9-3BA613FFF5CB}"/>
              </a:ext>
            </a:extLst>
          </p:cNvPr>
          <p:cNvSpPr txBox="1"/>
          <p:nvPr/>
        </p:nvSpPr>
        <p:spPr>
          <a:xfrm>
            <a:off x="441693" y="1164587"/>
            <a:ext cx="556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model optimizes the log-loss function using LBFGS or stochastic gradient descent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5A8601-CF15-45E1-A077-1BBBF357CCB7}"/>
              </a:ext>
            </a:extLst>
          </p:cNvPr>
          <p:cNvSpPr txBox="1"/>
          <p:nvPr/>
        </p:nvSpPr>
        <p:spPr>
          <a:xfrm>
            <a:off x="441693" y="1894282"/>
            <a:ext cx="5565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MLPClassifier</a:t>
            </a:r>
            <a:r>
              <a:rPr lang="en-US" dirty="0"/>
              <a:t> trains iteratively since at each time step the partial derivatives of the loss function with respect to the model parameters are computed to update the parameters.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B7472B3-1F7F-48CF-B1A3-562BF6A5C3C0}"/>
                  </a:ext>
                </a:extLst>
              </p:cNvPr>
              <p:cNvSpPr txBox="1"/>
              <p:nvPr/>
            </p:nvSpPr>
            <p:spPr>
              <a:xfrm>
                <a:off x="3048001" y="3360651"/>
                <a:ext cx="2450414" cy="805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/>
                        <m:t>J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/>
                            <m:t>w</m:t>
                          </m:r>
                        </m:e>
                      </m:d>
                      <m:r>
                        <m:rPr>
                          <m:nor/>
                        </m:rPr>
                        <a:rPr lang="pt-BR"/>
                        <m:t>= 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/>
                            <m:t>2</m:t>
                          </m:r>
                          <m:r>
                            <m:rPr>
                              <m:nor/>
                            </m:rPr>
                            <a:rPr lang="pt-BR"/>
                            <m:t>m</m:t>
                          </m:r>
                        </m:den>
                      </m:f>
                      <m:r>
                        <m:rPr>
                          <m:nor/>
                        </m:rPr>
                        <a:rPr lang="pt-BR"/>
                        <m:t> 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pt-BR"/>
                            <m:t>i</m:t>
                          </m:r>
                          <m:r>
                            <m:rPr>
                              <m:nor/>
                            </m:rPr>
                            <a:rPr lang="pt-BR"/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/>
                            <m:t>m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/>
                                    <m:t> 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/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pt-BR"/>
                                    <m:t> </m:t>
                                  </m:r>
                                  <m:r>
                                    <m:rPr>
                                      <m:nor/>
                                    </m:rPr>
                                    <a:rPr lang="pt-BR"/>
                                    <m:t>w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/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pt-BR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B7472B3-1F7F-48CF-B1A3-562BF6A5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3360651"/>
                <a:ext cx="2450414" cy="805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1FA4334-0D48-4D94-A146-91F1DF492610}"/>
                  </a:ext>
                </a:extLst>
              </p:cNvPr>
              <p:cNvSpPr txBox="1"/>
              <p:nvPr/>
            </p:nvSpPr>
            <p:spPr>
              <a:xfrm>
                <a:off x="1022063" y="4847401"/>
                <a:ext cx="820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1FA4334-0D48-4D94-A146-91F1DF492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3" y="4847401"/>
                <a:ext cx="820802" cy="276999"/>
              </a:xfrm>
              <a:prstGeom prst="rect">
                <a:avLst/>
              </a:prstGeom>
              <a:blipFill>
                <a:blip r:embed="rId3"/>
                <a:stretch>
                  <a:fillRect l="-6716" r="-6716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0A9C648-A9DF-4829-BB48-E890D3552B86}"/>
              </a:ext>
            </a:extLst>
          </p:cNvPr>
          <p:cNvCxnSpPr>
            <a:cxnSpLocks/>
          </p:cNvCxnSpPr>
          <p:nvPr/>
        </p:nvCxnSpPr>
        <p:spPr>
          <a:xfrm flipV="1">
            <a:off x="821156" y="3412714"/>
            <a:ext cx="0" cy="118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91146BA-DA66-463C-953E-626BAD282927}"/>
              </a:ext>
            </a:extLst>
          </p:cNvPr>
          <p:cNvCxnSpPr>
            <a:cxnSpLocks/>
          </p:cNvCxnSpPr>
          <p:nvPr/>
        </p:nvCxnSpPr>
        <p:spPr>
          <a:xfrm>
            <a:off x="812071" y="4601788"/>
            <a:ext cx="149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7AC9B14-C8FE-4DA2-9223-F59215BBB4C3}"/>
                  </a:ext>
                </a:extLst>
              </p:cNvPr>
              <p:cNvSpPr txBox="1"/>
              <p:nvPr/>
            </p:nvSpPr>
            <p:spPr>
              <a:xfrm>
                <a:off x="441693" y="3429000"/>
                <a:ext cx="379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7AC9B14-C8FE-4DA2-9223-F59215BB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" y="3429000"/>
                <a:ext cx="37946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97AF57F-358D-421A-A757-CDC244F946CB}"/>
                  </a:ext>
                </a:extLst>
              </p:cNvPr>
              <p:cNvSpPr txBox="1"/>
              <p:nvPr/>
            </p:nvSpPr>
            <p:spPr>
              <a:xfrm>
                <a:off x="1928254" y="4654045"/>
                <a:ext cx="3900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97AF57F-358D-421A-A757-CDC244F9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54" y="4654045"/>
                <a:ext cx="3900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A37BCAD-5270-494A-A98D-797CEFDC67CE}"/>
              </a:ext>
            </a:extLst>
          </p:cNvPr>
          <p:cNvCxnSpPr>
            <a:cxnSpLocks/>
          </p:cNvCxnSpPr>
          <p:nvPr/>
        </p:nvCxnSpPr>
        <p:spPr>
          <a:xfrm flipV="1">
            <a:off x="826093" y="3730456"/>
            <a:ext cx="953432" cy="86778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C8F224-5088-4E30-B503-033489F0C8B0}"/>
                  </a:ext>
                </a:extLst>
              </p:cNvPr>
              <p:cNvSpPr txBox="1"/>
              <p:nvPr/>
            </p:nvSpPr>
            <p:spPr>
              <a:xfrm>
                <a:off x="3240521" y="4615716"/>
                <a:ext cx="2065374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C8F224-5088-4E30-B503-033489F0C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21" y="4615716"/>
                <a:ext cx="2065374" cy="619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Stochastic Gradient Descent. Ever wondered of a problem which… | by Harshit  Dawar | Analytics Vidhya | Medium">
            <a:extLst>
              <a:ext uri="{FF2B5EF4-FFF2-40B4-BE49-F238E27FC236}">
                <a16:creationId xmlns:a16="http://schemas.microsoft.com/office/drawing/2014/main" id="{6C57364A-2BD3-4F5B-838F-FD3F45F8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00" y="1950038"/>
            <a:ext cx="5719600" cy="355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6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9401</TotalTime>
  <Words>1126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MinionPro-It</vt:lpstr>
      <vt:lpstr>MinionPro-Regular</vt:lpstr>
      <vt:lpstr>OptimaLTStd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Destefani Stefanato</dc:creator>
  <cp:lastModifiedBy>Vitor Souza</cp:lastModifiedBy>
  <cp:revision>808</cp:revision>
  <dcterms:created xsi:type="dcterms:W3CDTF">2020-02-14T12:16:32Z</dcterms:created>
  <dcterms:modified xsi:type="dcterms:W3CDTF">2021-11-08T13:39:18Z</dcterms:modified>
</cp:coreProperties>
</file>