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28" r:id="rId3"/>
    <p:sldId id="318" r:id="rId4"/>
    <p:sldId id="353" r:id="rId5"/>
    <p:sldId id="375" r:id="rId6"/>
    <p:sldId id="394" r:id="rId7"/>
    <p:sldId id="376" r:id="rId8"/>
    <p:sldId id="320" r:id="rId9"/>
    <p:sldId id="354" r:id="rId10"/>
    <p:sldId id="377" r:id="rId11"/>
    <p:sldId id="385" r:id="rId12"/>
    <p:sldId id="387" r:id="rId13"/>
    <p:sldId id="388" r:id="rId14"/>
    <p:sldId id="389" r:id="rId15"/>
    <p:sldId id="391" r:id="rId16"/>
    <p:sldId id="382" r:id="rId17"/>
    <p:sldId id="379" r:id="rId18"/>
    <p:sldId id="392" r:id="rId19"/>
    <p:sldId id="393" r:id="rId20"/>
    <p:sldId id="381" r:id="rId21"/>
    <p:sldId id="383" r:id="rId22"/>
    <p:sldId id="384" r:id="rId23"/>
    <p:sldId id="260"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tor Souza" initials="VS" lastIdx="21" clrIdx="0">
    <p:extLst>
      <p:ext uri="{19B8F6BF-5375-455C-9EA6-DF929625EA0E}">
        <p15:presenceInfo xmlns:p15="http://schemas.microsoft.com/office/powerpoint/2012/main" userId="270af20de8839729" providerId="Windows Live"/>
      </p:ext>
    </p:extLst>
  </p:cmAuthor>
  <p:cmAuthor id="2" name="Eduardo Destefani Stefanato" initials="EDS" lastIdx="2" clrIdx="1">
    <p:extLst>
      <p:ext uri="{19B8F6BF-5375-455C-9EA6-DF929625EA0E}">
        <p15:presenceInfo xmlns:p15="http://schemas.microsoft.com/office/powerpoint/2012/main" userId="0278201ed03d3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1D"/>
    <a:srgbClr val="1F908B"/>
    <a:srgbClr val="400050"/>
    <a:srgbClr val="5F9E6E"/>
    <a:srgbClr val="CC8963"/>
    <a:srgbClr val="5975A4"/>
    <a:srgbClr val="83CAFF"/>
    <a:srgbClr val="99FFCC"/>
    <a:srgbClr val="F7F7F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12" autoAdjust="0"/>
    <p:restoredTop sz="94660"/>
  </p:normalViewPr>
  <p:slideViewPr>
    <p:cSldViewPr snapToGrid="0">
      <p:cViewPr varScale="1">
        <p:scale>
          <a:sx n="90" d="100"/>
          <a:sy n="90" d="100"/>
        </p:scale>
        <p:origin x="18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31022-55B7-4855-8879-41F9667A82FF}" type="datetimeFigureOut">
              <a:rPr lang="pt-BR" smtClean="0"/>
              <a:t>09/11/2021</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AD10-15BB-4709-8BCC-48F70624A2FB}" type="slidenum">
              <a:rPr lang="pt-BR" smtClean="0"/>
              <a:t>‹nº›</a:t>
            </a:fld>
            <a:endParaRPr lang="pt-BR" dirty="0"/>
          </a:p>
        </p:txBody>
      </p:sp>
    </p:spTree>
    <p:extLst>
      <p:ext uri="{BB962C8B-B14F-4D97-AF65-F5344CB8AC3E}">
        <p14:creationId xmlns:p14="http://schemas.microsoft.com/office/powerpoint/2010/main" val="294486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374C8-76ED-4584-B0E0-8D1F17AE7BB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49F6F5C-BEA1-4DB9-87DF-DC95B3311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44B841-2E81-4736-901E-20A7B0BE402E}"/>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5" name="Espaço Reservado para Rodapé 4">
            <a:extLst>
              <a:ext uri="{FF2B5EF4-FFF2-40B4-BE49-F238E27FC236}">
                <a16:creationId xmlns:a16="http://schemas.microsoft.com/office/drawing/2014/main" id="{6192DFDA-B451-43B1-BDA7-416ADFA19AE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FAFE7B9-FB09-43A8-8BC8-E13CA5250851}"/>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2551971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ADD1F-56EC-4344-8CD4-20A0008002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3315C19-AA5F-4835-8ACD-5F87956EEE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BD176B-4F48-4D83-BDF9-4D75DCDB4430}"/>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5" name="Espaço Reservado para Rodapé 4">
            <a:extLst>
              <a:ext uri="{FF2B5EF4-FFF2-40B4-BE49-F238E27FC236}">
                <a16:creationId xmlns:a16="http://schemas.microsoft.com/office/drawing/2014/main" id="{73678050-D06B-484D-A2A6-EA1DA8B45E6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06B861F-277D-424D-820C-5BA051E4290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560662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3D4409-8C07-414A-9555-7DD2AF12026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44DC34D-1ED5-48C1-A8CE-127C5168FC6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652DE6-5796-4CBD-9863-CE0EB295095A}"/>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5" name="Espaço Reservado para Rodapé 4">
            <a:extLst>
              <a:ext uri="{FF2B5EF4-FFF2-40B4-BE49-F238E27FC236}">
                <a16:creationId xmlns:a16="http://schemas.microsoft.com/office/drawing/2014/main" id="{6353D7EB-A790-43EF-B370-5EC76AFF5027}"/>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8714268-886A-47A7-BCD7-BCEF05704EC0}"/>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9860794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386AD-623B-4EBA-8BFD-45E419ED04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0F9D1A-241C-431E-90A3-C1E6E582790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4DC051-8D87-42A8-A5ED-FF17DD61860D}"/>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5" name="Espaço Reservado para Rodapé 4">
            <a:extLst>
              <a:ext uri="{FF2B5EF4-FFF2-40B4-BE49-F238E27FC236}">
                <a16:creationId xmlns:a16="http://schemas.microsoft.com/office/drawing/2014/main" id="{7E006AB2-FB52-47B6-8D80-914747B9C32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61CC451-05C0-494E-9FAB-86379B914F42}"/>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7277262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54A81-ED86-4B9B-8429-178963A166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28DEF8A-674C-4753-9B04-B78AF1211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76D6B80-DB30-426C-B02A-DBC3AF468D41}"/>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5" name="Espaço Reservado para Rodapé 4">
            <a:extLst>
              <a:ext uri="{FF2B5EF4-FFF2-40B4-BE49-F238E27FC236}">
                <a16:creationId xmlns:a16="http://schemas.microsoft.com/office/drawing/2014/main" id="{41F61315-4151-4A96-B761-1903F94F4FD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1AD350E-6507-455C-8A7B-45270AD2E52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0718133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50637-5A57-488B-9047-E15BA076FF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3DBE4BC-E5B0-46E1-8A71-B62C9E4F4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975662-7B8B-4E43-BE69-8FFC2382494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E9C1372-8A50-4316-BA54-FB0146323FB9}"/>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6" name="Espaço Reservado para Rodapé 5">
            <a:extLst>
              <a:ext uri="{FF2B5EF4-FFF2-40B4-BE49-F238E27FC236}">
                <a16:creationId xmlns:a16="http://schemas.microsoft.com/office/drawing/2014/main" id="{530E509F-0361-464C-9DFD-2A517649975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4F06A6A-F986-4C13-918F-CD16EFC6679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85264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95B6E-9E12-42AF-8290-3A94B7AB7B8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EB86987-F45D-4EFA-9471-09D462AAD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B9C5CBA-8B8C-41B1-9B59-E9887AFC001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71C4994-E4B5-450A-B405-35B8CBFBB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07EE5AB-E5B6-4BEE-BB10-7C83840BE29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2E004EB-FF7F-4CA2-8F27-368E6A8C4420}"/>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8" name="Espaço Reservado para Rodapé 7">
            <a:extLst>
              <a:ext uri="{FF2B5EF4-FFF2-40B4-BE49-F238E27FC236}">
                <a16:creationId xmlns:a16="http://schemas.microsoft.com/office/drawing/2014/main" id="{D6F146BD-BA8A-49FA-8599-41EB5465D7A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82EDD1C9-0004-4060-8FDE-622117CF5269}"/>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2136971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A208D-6853-4296-9604-0E5B882D1E0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0753767-77E1-4921-B07C-25A79EFCEA50}"/>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4" name="Espaço Reservado para Rodapé 3">
            <a:extLst>
              <a:ext uri="{FF2B5EF4-FFF2-40B4-BE49-F238E27FC236}">
                <a16:creationId xmlns:a16="http://schemas.microsoft.com/office/drawing/2014/main" id="{0B43A0F3-0D46-4A03-938F-2F78B2ADC74E}"/>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F1EDA165-095B-49DB-B293-C09E2E4275A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961090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3E6761C-B0EA-4C78-8337-236ED469BEAC}"/>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3" name="Espaço Reservado para Rodapé 2">
            <a:extLst>
              <a:ext uri="{FF2B5EF4-FFF2-40B4-BE49-F238E27FC236}">
                <a16:creationId xmlns:a16="http://schemas.microsoft.com/office/drawing/2014/main" id="{C96418A8-264D-46AB-8F3C-75B544E87622}"/>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BFF6B5BC-98F7-42D5-8EE9-5E022AE359B3}"/>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399634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F7B5-CC3F-4999-AFE9-6403416DBD0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7F0F07B-F6D2-40A0-AF91-934DBCBC9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60D455D-EA70-4529-9BA3-C0C538E30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4A489AE-BE42-4769-9593-AB4F946B4789}"/>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6" name="Espaço Reservado para Rodapé 5">
            <a:extLst>
              <a:ext uri="{FF2B5EF4-FFF2-40B4-BE49-F238E27FC236}">
                <a16:creationId xmlns:a16="http://schemas.microsoft.com/office/drawing/2014/main" id="{2C0D065D-B670-4E3B-A40A-9CD8809D20E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B8EE014-AAD7-438F-B123-7556EDE8C455}"/>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5483889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D439-9512-447C-ACAE-58197C2AD3E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A342FEC-BDD1-4282-AF9F-92C23CC89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24C76C84-54CE-4A09-9925-CD99AAB9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46D4837-DF6B-406D-BEF3-22370512610D}"/>
              </a:ext>
            </a:extLst>
          </p:cNvPr>
          <p:cNvSpPr>
            <a:spLocks noGrp="1"/>
          </p:cNvSpPr>
          <p:nvPr>
            <p:ph type="dt" sz="half" idx="10"/>
          </p:nvPr>
        </p:nvSpPr>
        <p:spPr/>
        <p:txBody>
          <a:bodyPr/>
          <a:lstStyle/>
          <a:p>
            <a:fld id="{6004336D-0FF9-4DB4-AEDB-624FB647E776}" type="datetimeFigureOut">
              <a:rPr lang="pt-BR" smtClean="0"/>
              <a:t>09/11/2021</a:t>
            </a:fld>
            <a:endParaRPr lang="pt-BR" dirty="0"/>
          </a:p>
        </p:txBody>
      </p:sp>
      <p:sp>
        <p:nvSpPr>
          <p:cNvPr id="6" name="Espaço Reservado para Rodapé 5">
            <a:extLst>
              <a:ext uri="{FF2B5EF4-FFF2-40B4-BE49-F238E27FC236}">
                <a16:creationId xmlns:a16="http://schemas.microsoft.com/office/drawing/2014/main" id="{F29631CA-289F-4379-A3FC-A91FA69C8FC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D2D20C2-4B69-4B4F-9434-9927E8F35CAF}"/>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4659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690030-DDE5-4170-AE79-602E12BF4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57788A9-FB6D-4A81-9209-37F81EBBC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6E0F7F-5B96-477A-B7A1-139B4C7A7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36D-0FF9-4DB4-AEDB-624FB647E776}" type="datetimeFigureOut">
              <a:rPr lang="pt-BR" smtClean="0"/>
              <a:t>09/11/2021</a:t>
            </a:fld>
            <a:endParaRPr lang="pt-BR" dirty="0"/>
          </a:p>
        </p:txBody>
      </p:sp>
      <p:sp>
        <p:nvSpPr>
          <p:cNvPr id="5" name="Espaço Reservado para Rodapé 4">
            <a:extLst>
              <a:ext uri="{FF2B5EF4-FFF2-40B4-BE49-F238E27FC236}">
                <a16:creationId xmlns:a16="http://schemas.microsoft.com/office/drawing/2014/main" id="{854263E9-A3D3-4DB2-9AA8-12F9ECF31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BBB1BA8-9AAD-4EDE-9C24-F58AFB882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62598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2.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scikit-learn.org/stable/modules/neural_networks_supervised.html#mlp-tip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3FA768BF-D696-4746-B00E-14180F453458}"/>
              </a:ext>
            </a:extLst>
          </p:cNvPr>
          <p:cNvSpPr/>
          <p:nvPr/>
        </p:nvSpPr>
        <p:spPr>
          <a:xfrm>
            <a:off x="1235654" y="719870"/>
            <a:ext cx="9843677" cy="12158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dirty="0"/>
              <a:t>Python: </a:t>
            </a:r>
            <a:r>
              <a:rPr lang="en-US" sz="4400" dirty="0"/>
              <a:t>K-NN and </a:t>
            </a:r>
            <a:r>
              <a:rPr lang="en-US" sz="4400" dirty="0" err="1"/>
              <a:t>MlP</a:t>
            </a:r>
            <a:r>
              <a:rPr lang="en-US" sz="4400" dirty="0"/>
              <a:t> classifier</a:t>
            </a:r>
            <a:endParaRPr lang="pt-BR" sz="4400" dirty="0"/>
          </a:p>
        </p:txBody>
      </p:sp>
      <p:pic>
        <p:nvPicPr>
          <p:cNvPr id="5" name="Imagem 4">
            <a:extLst>
              <a:ext uri="{FF2B5EF4-FFF2-40B4-BE49-F238E27FC236}">
                <a16:creationId xmlns:a16="http://schemas.microsoft.com/office/drawing/2014/main" id="{5FDD1611-8531-4440-ACFC-C17E95F41FC0}"/>
              </a:ext>
            </a:extLst>
          </p:cNvPr>
          <p:cNvPicPr>
            <a:picLocks noChangeAspect="1"/>
          </p:cNvPicPr>
          <p:nvPr/>
        </p:nvPicPr>
        <p:blipFill>
          <a:blip r:embed="rId2"/>
          <a:stretch>
            <a:fillRect/>
          </a:stretch>
        </p:blipFill>
        <p:spPr>
          <a:xfrm>
            <a:off x="5372803" y="2302701"/>
            <a:ext cx="1446390" cy="1446390"/>
          </a:xfrm>
          <a:prstGeom prst="rect">
            <a:avLst/>
          </a:prstGeom>
        </p:spPr>
      </p:pic>
      <p:grpSp>
        <p:nvGrpSpPr>
          <p:cNvPr id="2" name="Agrupar 1">
            <a:extLst>
              <a:ext uri="{FF2B5EF4-FFF2-40B4-BE49-F238E27FC236}">
                <a16:creationId xmlns:a16="http://schemas.microsoft.com/office/drawing/2014/main" id="{FAC3822F-5010-4D8B-A9F3-814A238492C4}"/>
              </a:ext>
            </a:extLst>
          </p:cNvPr>
          <p:cNvGrpSpPr/>
          <p:nvPr/>
        </p:nvGrpSpPr>
        <p:grpSpPr>
          <a:xfrm>
            <a:off x="0" y="6622742"/>
            <a:ext cx="12191997" cy="243396"/>
            <a:chOff x="0" y="6622742"/>
            <a:chExt cx="12191997" cy="243396"/>
          </a:xfrm>
        </p:grpSpPr>
        <p:sp>
          <p:nvSpPr>
            <p:cNvPr id="6" name="Retângulo 5">
              <a:extLst>
                <a:ext uri="{FF2B5EF4-FFF2-40B4-BE49-F238E27FC236}">
                  <a16:creationId xmlns:a16="http://schemas.microsoft.com/office/drawing/2014/main" id="{E10DA3B0-0146-4F76-ACB5-C06AFD60BD5D}"/>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7" name="Retângulo 6">
              <a:extLst>
                <a:ext uri="{FF2B5EF4-FFF2-40B4-BE49-F238E27FC236}">
                  <a16:creationId xmlns:a16="http://schemas.microsoft.com/office/drawing/2014/main" id="{F1A727D3-2FD1-4AFC-A260-A1882A8BD550}"/>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8" name="Retângulo 7">
              <a:extLst>
                <a:ext uri="{FF2B5EF4-FFF2-40B4-BE49-F238E27FC236}">
                  <a16:creationId xmlns:a16="http://schemas.microsoft.com/office/drawing/2014/main" id="{F7A25CB2-36BC-4883-A1C8-B037D1F3920C}"/>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9" name="CaixaDeTexto 8">
            <a:extLst>
              <a:ext uri="{FF2B5EF4-FFF2-40B4-BE49-F238E27FC236}">
                <a16:creationId xmlns:a16="http://schemas.microsoft.com/office/drawing/2014/main" id="{D47DFC5F-65E4-41C1-85F4-7FB83135EEA7}"/>
              </a:ext>
            </a:extLst>
          </p:cNvPr>
          <p:cNvSpPr txBox="1"/>
          <p:nvPr/>
        </p:nvSpPr>
        <p:spPr>
          <a:xfrm>
            <a:off x="3968315" y="4116071"/>
            <a:ext cx="4255366" cy="1754326"/>
          </a:xfrm>
          <a:prstGeom prst="rect">
            <a:avLst/>
          </a:prstGeom>
          <a:noFill/>
        </p:spPr>
        <p:txBody>
          <a:bodyPr wrap="square" rtlCol="0">
            <a:spAutoFit/>
          </a:bodyPr>
          <a:lstStyle/>
          <a:p>
            <a:pPr algn="ctr"/>
            <a:r>
              <a:rPr lang="pt-BR" b="1" dirty="0">
                <a:effectLst>
                  <a:outerShdw blurRad="38100" dist="38100" dir="2700000" algn="tl">
                    <a:srgbClr val="000000">
                      <a:alpha val="43137"/>
                    </a:srgbClr>
                  </a:outerShdw>
                </a:effectLst>
              </a:rPr>
              <a:t>Vitor Souza Premoli Pinto de Oliveira</a:t>
            </a:r>
            <a:r>
              <a:rPr lang="pt-BR" dirty="0">
                <a:effectLst>
                  <a:outerShdw blurRad="38100" dist="38100" dir="2700000" algn="tl">
                    <a:srgbClr val="000000">
                      <a:alpha val="43137"/>
                    </a:srgbClr>
                  </a:outerShdw>
                </a:effectLst>
              </a:rPr>
              <a:t>¹</a:t>
            </a:r>
          </a:p>
          <a:p>
            <a:pPr algn="ctr"/>
            <a:endParaRPr lang="pt-BR" dirty="0">
              <a:effectLst>
                <a:outerShdw blurRad="38100" dist="38100" dir="2700000" algn="tl">
                  <a:srgbClr val="000000">
                    <a:alpha val="43137"/>
                  </a:srgbClr>
                </a:outerShdw>
              </a:effectLst>
            </a:endParaRPr>
          </a:p>
          <a:p>
            <a:pPr algn="ctr"/>
            <a:endParaRPr lang="pt-BR" dirty="0">
              <a:effectLst>
                <a:outerShdw blurRad="38100" dist="38100" dir="2700000" algn="tl">
                  <a:srgbClr val="000000">
                    <a:alpha val="43137"/>
                  </a:srgbClr>
                </a:outerShdw>
              </a:effectLst>
            </a:endParaRPr>
          </a:p>
          <a:p>
            <a:pPr algn="ctr"/>
            <a:r>
              <a:rPr lang="pt-BR" dirty="0">
                <a:effectLst>
                  <a:outerShdw blurRad="38100" dist="38100" dir="2700000" algn="tl">
                    <a:srgbClr val="000000">
                      <a:alpha val="43137"/>
                    </a:srgbClr>
                  </a:outerShdw>
                </a:effectLst>
              </a:rPr>
              <a:t>¹Universidade Federal do Espírito Santo</a:t>
            </a:r>
          </a:p>
          <a:p>
            <a:pPr algn="ctr"/>
            <a:endParaRPr lang="pt-BR" dirty="0">
              <a:effectLst>
                <a:outerShdw blurRad="38100" dist="38100" dir="2700000" algn="tl">
                  <a:srgbClr val="000000">
                    <a:alpha val="43137"/>
                  </a:srgbClr>
                </a:outerShdw>
              </a:effectLst>
            </a:endParaRPr>
          </a:p>
          <a:p>
            <a:pPr algn="ctr"/>
            <a:r>
              <a:rPr lang="pt-BR" b="1" dirty="0">
                <a:effectLst>
                  <a:outerShdw blurRad="38100" dist="38100" dir="2700000" algn="tl">
                    <a:srgbClr val="000000">
                      <a:alpha val="43137"/>
                    </a:srgbClr>
                  </a:outerShdw>
                </a:effectLst>
              </a:rPr>
              <a:t>Artificial Intelligence Applied to Images</a:t>
            </a:r>
          </a:p>
        </p:txBody>
      </p:sp>
    </p:spTree>
    <p:extLst>
      <p:ext uri="{BB962C8B-B14F-4D97-AF65-F5344CB8AC3E}">
        <p14:creationId xmlns:p14="http://schemas.microsoft.com/office/powerpoint/2010/main" val="4045755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Mathematical logic</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sp>
        <p:nvSpPr>
          <p:cNvPr id="9" name="CaixaDeTexto 8">
            <a:extLst>
              <a:ext uri="{FF2B5EF4-FFF2-40B4-BE49-F238E27FC236}">
                <a16:creationId xmlns:a16="http://schemas.microsoft.com/office/drawing/2014/main" id="{C784820F-0D94-49C6-BED2-CB59B5A287C1}"/>
              </a:ext>
            </a:extLst>
          </p:cNvPr>
          <p:cNvSpPr txBox="1"/>
          <p:nvPr/>
        </p:nvSpPr>
        <p:spPr>
          <a:xfrm>
            <a:off x="745828" y="5504307"/>
            <a:ext cx="4957431" cy="408623"/>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pt-BR" b="1" dirty="0" err="1"/>
              <a:t>from</a:t>
            </a:r>
            <a:r>
              <a:rPr lang="pt-BR" dirty="0"/>
              <a:t> </a:t>
            </a:r>
            <a:r>
              <a:rPr lang="pt-BR" dirty="0" err="1"/>
              <a:t>sklearn.neural_network</a:t>
            </a:r>
            <a:r>
              <a:rPr lang="pt-BR" dirty="0"/>
              <a:t> </a:t>
            </a:r>
            <a:r>
              <a:rPr lang="pt-BR" b="1" dirty="0" err="1"/>
              <a:t>import</a:t>
            </a:r>
            <a:r>
              <a:rPr lang="pt-BR" dirty="0"/>
              <a:t> </a:t>
            </a:r>
            <a:r>
              <a:rPr lang="pt-BR" dirty="0" err="1"/>
              <a:t>MLPClassifier</a:t>
            </a:r>
            <a:endParaRPr lang="pt-BR" dirty="0"/>
          </a:p>
        </p:txBody>
      </p:sp>
      <p:sp>
        <p:nvSpPr>
          <p:cNvPr id="21" name="CaixaDeTexto 20">
            <a:extLst>
              <a:ext uri="{FF2B5EF4-FFF2-40B4-BE49-F238E27FC236}">
                <a16:creationId xmlns:a16="http://schemas.microsoft.com/office/drawing/2014/main" id="{395A8601-CF15-45E1-A077-1BBBF357CCB7}"/>
              </a:ext>
            </a:extLst>
          </p:cNvPr>
          <p:cNvSpPr txBox="1"/>
          <p:nvPr/>
        </p:nvSpPr>
        <p:spPr>
          <a:xfrm>
            <a:off x="457670" y="1352210"/>
            <a:ext cx="5565702" cy="1754326"/>
          </a:xfrm>
          <a:prstGeom prst="rect">
            <a:avLst/>
          </a:prstGeom>
          <a:noFill/>
        </p:spPr>
        <p:txBody>
          <a:bodyPr wrap="square">
            <a:spAutoFit/>
          </a:bodyPr>
          <a:lstStyle/>
          <a:p>
            <a:pPr algn="just"/>
            <a:r>
              <a:rPr lang="en-US" dirty="0"/>
              <a:t>Class </a:t>
            </a:r>
            <a:r>
              <a:rPr lang="en-US" dirty="0" err="1"/>
              <a:t>MLPClassifier</a:t>
            </a:r>
            <a:r>
              <a:rPr lang="en-US" dirty="0"/>
              <a:t> implements a multi-layer perceptron (MLP) algorithm that trains using </a:t>
            </a:r>
            <a:r>
              <a:rPr lang="en-US" b="1" dirty="0">
                <a:effectLst>
                  <a:outerShdw blurRad="38100" dist="38100" dir="2700000" algn="tl">
                    <a:srgbClr val="000000">
                      <a:alpha val="43137"/>
                    </a:srgbClr>
                  </a:outerShdw>
                </a:effectLst>
              </a:rPr>
              <a:t>Backpropagation</a:t>
            </a:r>
            <a:r>
              <a:rPr lang="pt-BR" dirty="0"/>
              <a:t>. </a:t>
            </a:r>
            <a:r>
              <a:rPr lang="en-US" dirty="0" err="1"/>
              <a:t>MLPClassifier</a:t>
            </a:r>
            <a:r>
              <a:rPr lang="en-US" dirty="0"/>
              <a:t> trains iteratively since at each time step the partial derivatives of the loss function with respect to the model parameters are computed to update the parameters (</a:t>
            </a:r>
            <a:r>
              <a:rPr lang="pt-BR" sz="1800" dirty="0"/>
              <a:t>SKTLEARN, 2021).</a:t>
            </a:r>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0B7472B3-1F7F-48CF-B1A3-562BF6A5C3C0}"/>
                  </a:ext>
                </a:extLst>
              </p:cNvPr>
              <p:cNvSpPr txBox="1"/>
              <p:nvPr/>
            </p:nvSpPr>
            <p:spPr>
              <a:xfrm>
                <a:off x="3048001" y="3360651"/>
                <a:ext cx="2450414" cy="805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pt-BR"/>
                        <m:t>J</m:t>
                      </m:r>
                      <m:d>
                        <m:dPr>
                          <m:ctrlPr>
                            <a:rPr lang="pt-BR" i="1">
                              <a:latin typeface="Cambria Math" panose="02040503050406030204" pitchFamily="18" charset="0"/>
                            </a:rPr>
                          </m:ctrlPr>
                        </m:dPr>
                        <m:e>
                          <m:r>
                            <m:rPr>
                              <m:nor/>
                            </m:rPr>
                            <a:rPr lang="pt-BR"/>
                            <m:t>w</m:t>
                          </m:r>
                        </m:e>
                      </m:d>
                      <m:r>
                        <m:rPr>
                          <m:nor/>
                        </m:rPr>
                        <a:rPr lang="pt-BR"/>
                        <m:t>= </m:t>
                      </m:r>
                      <m:f>
                        <m:fPr>
                          <m:ctrlPr>
                            <a:rPr lang="pt-BR" i="1">
                              <a:latin typeface="Cambria Math" panose="02040503050406030204" pitchFamily="18" charset="0"/>
                            </a:rPr>
                          </m:ctrlPr>
                        </m:fPr>
                        <m:num>
                          <m:r>
                            <m:rPr>
                              <m:nor/>
                            </m:rPr>
                            <a:rPr lang="pt-BR"/>
                            <m:t>1</m:t>
                          </m:r>
                        </m:num>
                        <m:den>
                          <m:r>
                            <m:rPr>
                              <m:nor/>
                            </m:rPr>
                            <a:rPr lang="pt-BR"/>
                            <m:t>2</m:t>
                          </m:r>
                          <m:r>
                            <m:rPr>
                              <m:nor/>
                            </m:rPr>
                            <a:rPr lang="pt-BR"/>
                            <m:t>m</m:t>
                          </m:r>
                        </m:den>
                      </m:f>
                      <m:r>
                        <m:rPr>
                          <m:nor/>
                        </m:rPr>
                        <a:rPr lang="pt-BR"/>
                        <m:t> </m:t>
                      </m:r>
                      <m:nary>
                        <m:naryPr>
                          <m:chr m:val="∑"/>
                          <m:ctrlPr>
                            <a:rPr lang="pt-BR" i="1">
                              <a:latin typeface="Cambria Math" panose="02040503050406030204" pitchFamily="18" charset="0"/>
                            </a:rPr>
                          </m:ctrlPr>
                        </m:naryPr>
                        <m:sub>
                          <m:r>
                            <m:rPr>
                              <m:nor/>
                            </m:rPr>
                            <a:rPr lang="pt-BR"/>
                            <m:t>i</m:t>
                          </m:r>
                          <m:r>
                            <m:rPr>
                              <m:nor/>
                            </m:rPr>
                            <a:rPr lang="pt-BR"/>
                            <m:t>=1</m:t>
                          </m:r>
                        </m:sub>
                        <m:sup>
                          <m:r>
                            <m:rPr>
                              <m:nor/>
                            </m:rPr>
                            <a:rPr lang="pt-BR"/>
                            <m:t>m</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m:rPr>
                                          <m:nor/>
                                        </m:rPr>
                                        <a:rPr lang="pt-BR"/>
                                        <m:t>z</m:t>
                                      </m:r>
                                    </m:e>
                                    <m:sub>
                                      <m:r>
                                        <m:rPr>
                                          <m:nor/>
                                        </m:rPr>
                                        <a:rPr lang="pt-BR"/>
                                        <m:t>i</m:t>
                                      </m:r>
                                    </m:sub>
                                  </m:sSub>
                                  <m:r>
                                    <m:rPr>
                                      <m:nor/>
                                    </m:rPr>
                                    <a:rPr lang="pt-BR"/>
                                    <m:t> </m:t>
                                  </m:r>
                                  <m:r>
                                    <m:rPr>
                                      <m:nor/>
                                    </m:rPr>
                                    <a:rPr lang="pt-BR" i="1"/>
                                    <m:t>−</m:t>
                                  </m:r>
                                  <m:r>
                                    <m:rPr>
                                      <m:nor/>
                                    </m:rPr>
                                    <a:rPr lang="pt-BR"/>
                                    <m:t> </m:t>
                                  </m:r>
                                  <m:r>
                                    <m:rPr>
                                      <m:nor/>
                                    </m:rPr>
                                    <a:rPr lang="pt-BR"/>
                                    <m:t>w</m:t>
                                  </m:r>
                                  <m:sSub>
                                    <m:sSubPr>
                                      <m:ctrlPr>
                                        <a:rPr lang="pt-BR" i="1">
                                          <a:latin typeface="Cambria Math" panose="02040503050406030204" pitchFamily="18" charset="0"/>
                                        </a:rPr>
                                      </m:ctrlPr>
                                    </m:sSubPr>
                                    <m:e>
                                      <m:r>
                                        <m:rPr>
                                          <m:nor/>
                                        </m:rPr>
                                        <a:rPr lang="pt-BR"/>
                                        <m:t>x</m:t>
                                      </m:r>
                                    </m:e>
                                    <m:sub>
                                      <m:r>
                                        <m:rPr>
                                          <m:nor/>
                                        </m:rPr>
                                        <a:rPr lang="pt-BR"/>
                                        <m:t>i</m:t>
                                      </m:r>
                                    </m:sub>
                                  </m:sSub>
                                </m:e>
                              </m:d>
                            </m:e>
                            <m:sup>
                              <m:r>
                                <m:rPr>
                                  <m:nor/>
                                </m:rPr>
                                <a:rPr lang="pt-BR"/>
                                <m:t>2</m:t>
                              </m:r>
                            </m:sup>
                          </m:sSup>
                        </m:e>
                      </m:nary>
                    </m:oMath>
                  </m:oMathPara>
                </a14:m>
                <a:endParaRPr lang="pt-BR" dirty="0"/>
              </a:p>
            </p:txBody>
          </p:sp>
        </mc:Choice>
        <mc:Fallback xmlns="">
          <p:sp>
            <p:nvSpPr>
              <p:cNvPr id="5" name="CaixaDeTexto 4">
                <a:extLst>
                  <a:ext uri="{FF2B5EF4-FFF2-40B4-BE49-F238E27FC236}">
                    <a16:creationId xmlns:a16="http://schemas.microsoft.com/office/drawing/2014/main" id="{0B7472B3-1F7F-48CF-B1A3-562BF6A5C3C0}"/>
                  </a:ext>
                </a:extLst>
              </p:cNvPr>
              <p:cNvSpPr txBox="1">
                <a:spLocks noRot="1" noChangeAspect="1" noMove="1" noResize="1" noEditPoints="1" noAdjustHandles="1" noChangeArrowheads="1" noChangeShapeType="1" noTextEdit="1"/>
              </p:cNvSpPr>
              <p:nvPr/>
            </p:nvSpPr>
            <p:spPr>
              <a:xfrm>
                <a:off x="3048001" y="3360651"/>
                <a:ext cx="2450414" cy="805477"/>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B1FA4334-0D48-4D94-A146-91F1DF492610}"/>
                  </a:ext>
                </a:extLst>
              </p:cNvPr>
              <p:cNvSpPr txBox="1"/>
              <p:nvPr/>
            </p:nvSpPr>
            <p:spPr>
              <a:xfrm>
                <a:off x="1022063" y="4847401"/>
                <a:ext cx="820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𝑍</m:t>
                      </m:r>
                      <m:r>
                        <a:rPr lang="pt-BR" b="0" i="1" smtClean="0">
                          <a:latin typeface="Cambria Math" panose="02040503050406030204" pitchFamily="18" charset="0"/>
                        </a:rPr>
                        <m:t>=</m:t>
                      </m:r>
                      <m:r>
                        <a:rPr lang="pt-BR" b="0" i="1" smtClean="0">
                          <a:latin typeface="Cambria Math" panose="02040503050406030204" pitchFamily="18" charset="0"/>
                        </a:rPr>
                        <m:t>𝑤𝑋</m:t>
                      </m:r>
                    </m:oMath>
                  </m:oMathPara>
                </a14:m>
                <a:endParaRPr lang="pt-BR" dirty="0"/>
              </a:p>
            </p:txBody>
          </p:sp>
        </mc:Choice>
        <mc:Fallback xmlns="">
          <p:sp>
            <p:nvSpPr>
              <p:cNvPr id="7" name="CaixaDeTexto 6">
                <a:extLst>
                  <a:ext uri="{FF2B5EF4-FFF2-40B4-BE49-F238E27FC236}">
                    <a16:creationId xmlns:a16="http://schemas.microsoft.com/office/drawing/2014/main" id="{B1FA4334-0D48-4D94-A146-91F1DF492610}"/>
                  </a:ext>
                </a:extLst>
              </p:cNvPr>
              <p:cNvSpPr txBox="1">
                <a:spLocks noRot="1" noChangeAspect="1" noMove="1" noResize="1" noEditPoints="1" noAdjustHandles="1" noChangeArrowheads="1" noChangeShapeType="1" noTextEdit="1"/>
              </p:cNvSpPr>
              <p:nvPr/>
            </p:nvSpPr>
            <p:spPr>
              <a:xfrm>
                <a:off x="1022063" y="4847401"/>
                <a:ext cx="820802" cy="276999"/>
              </a:xfrm>
              <a:prstGeom prst="rect">
                <a:avLst/>
              </a:prstGeom>
              <a:blipFill>
                <a:blip r:embed="rId3"/>
                <a:stretch>
                  <a:fillRect l="-6716" r="-6716" b="-6522"/>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10A9C648-A9DF-4829-BB48-E890D3552B86}"/>
              </a:ext>
            </a:extLst>
          </p:cNvPr>
          <p:cNvCxnSpPr>
            <a:cxnSpLocks/>
          </p:cNvCxnSpPr>
          <p:nvPr/>
        </p:nvCxnSpPr>
        <p:spPr>
          <a:xfrm flipV="1">
            <a:off x="821156" y="3412714"/>
            <a:ext cx="0" cy="118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91146BA-DA66-463C-953E-626BAD282927}"/>
              </a:ext>
            </a:extLst>
          </p:cNvPr>
          <p:cNvCxnSpPr>
            <a:cxnSpLocks/>
          </p:cNvCxnSpPr>
          <p:nvPr/>
        </p:nvCxnSpPr>
        <p:spPr>
          <a:xfrm>
            <a:off x="812071" y="4601788"/>
            <a:ext cx="1495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77AC9B14-C8FE-4DA2-9223-F59215BBB4C3}"/>
                  </a:ext>
                </a:extLst>
              </p:cNvPr>
              <p:cNvSpPr txBox="1"/>
              <p:nvPr/>
            </p:nvSpPr>
            <p:spPr>
              <a:xfrm>
                <a:off x="441693" y="3429000"/>
                <a:ext cx="37946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i="1" dirty="0" smtClean="0">
                          <a:latin typeface="Cambria Math" panose="02040503050406030204" pitchFamily="18" charset="0"/>
                        </a:rPr>
                        <m:t>𝑍</m:t>
                      </m:r>
                    </m:oMath>
                  </m:oMathPara>
                </a14:m>
                <a:endParaRPr lang="pt-BR" dirty="0"/>
              </a:p>
            </p:txBody>
          </p:sp>
        </mc:Choice>
        <mc:Fallback xmlns="">
          <p:sp>
            <p:nvSpPr>
              <p:cNvPr id="25" name="CaixaDeTexto 24">
                <a:extLst>
                  <a:ext uri="{FF2B5EF4-FFF2-40B4-BE49-F238E27FC236}">
                    <a16:creationId xmlns:a16="http://schemas.microsoft.com/office/drawing/2014/main" id="{77AC9B14-C8FE-4DA2-9223-F59215BBB4C3}"/>
                  </a:ext>
                </a:extLst>
              </p:cNvPr>
              <p:cNvSpPr txBox="1">
                <a:spLocks noRot="1" noChangeAspect="1" noMove="1" noResize="1" noEditPoints="1" noAdjustHandles="1" noChangeArrowheads="1" noChangeShapeType="1" noTextEdit="1"/>
              </p:cNvSpPr>
              <p:nvPr/>
            </p:nvSpPr>
            <p:spPr>
              <a:xfrm>
                <a:off x="441693" y="3429000"/>
                <a:ext cx="379463" cy="33855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697AF57F-358D-421A-A757-CDC244F946CB}"/>
                  </a:ext>
                </a:extLst>
              </p:cNvPr>
              <p:cNvSpPr txBox="1"/>
              <p:nvPr/>
            </p:nvSpPr>
            <p:spPr>
              <a:xfrm>
                <a:off x="1928254" y="4654045"/>
                <a:ext cx="39009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𝑋</m:t>
                      </m:r>
                    </m:oMath>
                  </m:oMathPara>
                </a14:m>
                <a:endParaRPr lang="pt-BR" sz="1400" dirty="0"/>
              </a:p>
            </p:txBody>
          </p:sp>
        </mc:Choice>
        <mc:Fallback xmlns="">
          <p:sp>
            <p:nvSpPr>
              <p:cNvPr id="26" name="CaixaDeTexto 25">
                <a:extLst>
                  <a:ext uri="{FF2B5EF4-FFF2-40B4-BE49-F238E27FC236}">
                    <a16:creationId xmlns:a16="http://schemas.microsoft.com/office/drawing/2014/main" id="{697AF57F-358D-421A-A757-CDC244F946CB}"/>
                  </a:ext>
                </a:extLst>
              </p:cNvPr>
              <p:cNvSpPr txBox="1">
                <a:spLocks noRot="1" noChangeAspect="1" noMove="1" noResize="1" noEditPoints="1" noAdjustHandles="1" noChangeArrowheads="1" noChangeShapeType="1" noTextEdit="1"/>
              </p:cNvSpPr>
              <p:nvPr/>
            </p:nvSpPr>
            <p:spPr>
              <a:xfrm>
                <a:off x="1928254" y="4654045"/>
                <a:ext cx="390099" cy="307777"/>
              </a:xfrm>
              <a:prstGeom prst="rect">
                <a:avLst/>
              </a:prstGeom>
              <a:blipFill>
                <a:blip r:embed="rId5"/>
                <a:stretch>
                  <a:fillRect/>
                </a:stretch>
              </a:blipFill>
            </p:spPr>
            <p:txBody>
              <a:bodyPr/>
              <a:lstStyle/>
              <a:p>
                <a:r>
                  <a:rPr lang="pt-BR">
                    <a:noFill/>
                  </a:rPr>
                  <a:t> </a:t>
                </a:r>
              </a:p>
            </p:txBody>
          </p:sp>
        </mc:Fallback>
      </mc:AlternateContent>
      <p:cxnSp>
        <p:nvCxnSpPr>
          <p:cNvPr id="38" name="Conector reto 37">
            <a:extLst>
              <a:ext uri="{FF2B5EF4-FFF2-40B4-BE49-F238E27FC236}">
                <a16:creationId xmlns:a16="http://schemas.microsoft.com/office/drawing/2014/main" id="{DA37BCAD-5270-494A-A98D-797CEFDC67CE}"/>
              </a:ext>
            </a:extLst>
          </p:cNvPr>
          <p:cNvCxnSpPr>
            <a:cxnSpLocks/>
          </p:cNvCxnSpPr>
          <p:nvPr/>
        </p:nvCxnSpPr>
        <p:spPr>
          <a:xfrm flipV="1">
            <a:off x="826093" y="3730456"/>
            <a:ext cx="953432" cy="86778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aixaDeTexto 45">
                <a:extLst>
                  <a:ext uri="{FF2B5EF4-FFF2-40B4-BE49-F238E27FC236}">
                    <a16:creationId xmlns:a16="http://schemas.microsoft.com/office/drawing/2014/main" id="{E9C8F224-5088-4E30-B503-033489F0C8B0}"/>
                  </a:ext>
                </a:extLst>
              </p:cNvPr>
              <p:cNvSpPr txBox="1"/>
              <p:nvPr/>
            </p:nvSpPr>
            <p:spPr>
              <a:xfrm>
                <a:off x="3240521" y="4615716"/>
                <a:ext cx="2065374" cy="61908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pt-BR" i="1" smtClean="0">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r>
                            <a:rPr lang="pt-BR" i="0">
                              <a:latin typeface="Cambria Math" panose="02040503050406030204" pitchFamily="18" charset="0"/>
                            </a:rPr>
                            <m:t>+1</m:t>
                          </m:r>
                        </m:sup>
                      </m:sSup>
                      <m:r>
                        <a:rPr lang="pt-BR" i="0">
                          <a:latin typeface="Cambria Math" panose="02040503050406030204" pitchFamily="18" charset="0"/>
                        </a:rPr>
                        <m:t>=</m:t>
                      </m:r>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sup>
                      </m:sSup>
                      <m:r>
                        <a:rPr lang="pt-BR" i="0">
                          <a:latin typeface="Cambria Math" panose="02040503050406030204" pitchFamily="18" charset="0"/>
                        </a:rPr>
                        <m:t>−</m:t>
                      </m:r>
                      <m:r>
                        <a:rPr lang="pt-BR" i="1">
                          <a:latin typeface="Cambria Math" panose="02040503050406030204" pitchFamily="18" charset="0"/>
                        </a:rPr>
                        <m:t>𝜂</m:t>
                      </m:r>
                      <m:f>
                        <m:fPr>
                          <m:ctrlPr>
                            <a:rPr lang="pt-BR" i="1">
                              <a:solidFill>
                                <a:srgbClr val="836967"/>
                              </a:solidFill>
                              <a:latin typeface="Cambria Math" panose="02040503050406030204" pitchFamily="18" charset="0"/>
                            </a:rPr>
                          </m:ctrlPr>
                        </m:fPr>
                        <m:num>
                          <m:r>
                            <a:rPr lang="pt-BR" i="0">
                              <a:latin typeface="Cambria Math" panose="02040503050406030204" pitchFamily="18" charset="0"/>
                            </a:rPr>
                            <m:t>𝜕</m:t>
                          </m:r>
                          <m:r>
                            <a:rPr lang="pt-BR" i="1">
                              <a:latin typeface="Cambria Math" panose="02040503050406030204" pitchFamily="18" charset="0"/>
                            </a:rPr>
                            <m:t>𝐽</m:t>
                          </m:r>
                        </m:num>
                        <m:den>
                          <m:r>
                            <a:rPr lang="pt-BR" i="0">
                              <a:latin typeface="Cambria Math" panose="02040503050406030204" pitchFamily="18" charset="0"/>
                            </a:rPr>
                            <m:t>𝜕</m:t>
                          </m:r>
                          <m:r>
                            <a:rPr lang="pt-BR" i="1">
                              <a:latin typeface="Cambria Math" panose="02040503050406030204" pitchFamily="18" charset="0"/>
                            </a:rPr>
                            <m:t>𝑤</m:t>
                          </m:r>
                        </m:den>
                      </m:f>
                    </m:oMath>
                  </m:oMathPara>
                </a14:m>
                <a:endParaRPr lang="pt-BR" dirty="0"/>
              </a:p>
            </p:txBody>
          </p:sp>
        </mc:Choice>
        <mc:Fallback xmlns="">
          <p:sp>
            <p:nvSpPr>
              <p:cNvPr id="46" name="CaixaDeTexto 45">
                <a:extLst>
                  <a:ext uri="{FF2B5EF4-FFF2-40B4-BE49-F238E27FC236}">
                    <a16:creationId xmlns:a16="http://schemas.microsoft.com/office/drawing/2014/main" id="{E9C8F224-5088-4E30-B503-033489F0C8B0}"/>
                  </a:ext>
                </a:extLst>
              </p:cNvPr>
              <p:cNvSpPr txBox="1">
                <a:spLocks noRot="1" noChangeAspect="1" noMove="1" noResize="1" noEditPoints="1" noAdjustHandles="1" noChangeArrowheads="1" noChangeShapeType="1" noTextEdit="1"/>
              </p:cNvSpPr>
              <p:nvPr/>
            </p:nvSpPr>
            <p:spPr>
              <a:xfrm>
                <a:off x="3240521" y="4615716"/>
                <a:ext cx="2065374" cy="619080"/>
              </a:xfrm>
              <a:prstGeom prst="rect">
                <a:avLst/>
              </a:prstGeom>
              <a:blipFill>
                <a:blip r:embed="rId6"/>
                <a:stretch>
                  <a:fillRect/>
                </a:stretch>
              </a:blipFill>
            </p:spPr>
            <p:txBody>
              <a:bodyPr/>
              <a:lstStyle/>
              <a:p>
                <a:r>
                  <a:rPr lang="pt-BR">
                    <a:noFill/>
                  </a:rPr>
                  <a:t> </a:t>
                </a:r>
              </a:p>
            </p:txBody>
          </p:sp>
        </mc:Fallback>
      </mc:AlternateContent>
      <p:pic>
        <p:nvPicPr>
          <p:cNvPr id="1028" name="Picture 4" descr="Stochastic Gradient Descent. Ever wondered of a problem which… | by Harshit  Dawar | Analytics Vidhya | Medium">
            <a:extLst>
              <a:ext uri="{FF2B5EF4-FFF2-40B4-BE49-F238E27FC236}">
                <a16:creationId xmlns:a16="http://schemas.microsoft.com/office/drawing/2014/main" id="{6C57364A-2BD3-4F5B-838F-FD3F45F851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200" y="1950038"/>
            <a:ext cx="5719600" cy="355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68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Mathematical logic</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sp>
        <p:nvSpPr>
          <p:cNvPr id="9" name="CaixaDeTexto 8">
            <a:extLst>
              <a:ext uri="{FF2B5EF4-FFF2-40B4-BE49-F238E27FC236}">
                <a16:creationId xmlns:a16="http://schemas.microsoft.com/office/drawing/2014/main" id="{C784820F-0D94-49C6-BED2-CB59B5A287C1}"/>
              </a:ext>
            </a:extLst>
          </p:cNvPr>
          <p:cNvSpPr txBox="1"/>
          <p:nvPr/>
        </p:nvSpPr>
        <p:spPr>
          <a:xfrm>
            <a:off x="745828" y="5504307"/>
            <a:ext cx="4957431" cy="408623"/>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pt-BR" b="1" dirty="0" err="1"/>
              <a:t>from</a:t>
            </a:r>
            <a:r>
              <a:rPr lang="pt-BR" dirty="0"/>
              <a:t> </a:t>
            </a:r>
            <a:r>
              <a:rPr lang="pt-BR" dirty="0" err="1"/>
              <a:t>sklearn.neural_network</a:t>
            </a:r>
            <a:r>
              <a:rPr lang="pt-BR" dirty="0"/>
              <a:t> </a:t>
            </a:r>
            <a:r>
              <a:rPr lang="pt-BR" b="1" dirty="0" err="1"/>
              <a:t>import</a:t>
            </a:r>
            <a:r>
              <a:rPr lang="pt-BR" dirty="0"/>
              <a:t> </a:t>
            </a:r>
            <a:r>
              <a:rPr lang="pt-BR" dirty="0" err="1"/>
              <a:t>MLPClassifier</a:t>
            </a:r>
            <a:endParaRPr lang="pt-BR" dirty="0"/>
          </a:p>
        </p:txBody>
      </p:sp>
      <p:sp>
        <p:nvSpPr>
          <p:cNvPr id="20" name="CaixaDeTexto 19">
            <a:extLst>
              <a:ext uri="{FF2B5EF4-FFF2-40B4-BE49-F238E27FC236}">
                <a16:creationId xmlns:a16="http://schemas.microsoft.com/office/drawing/2014/main" id="{0498BA31-1A11-4693-83E9-3BA613FFF5CB}"/>
              </a:ext>
            </a:extLst>
          </p:cNvPr>
          <p:cNvSpPr txBox="1"/>
          <p:nvPr/>
        </p:nvSpPr>
        <p:spPr>
          <a:xfrm>
            <a:off x="441693" y="1164587"/>
            <a:ext cx="5565702" cy="646331"/>
          </a:xfrm>
          <a:prstGeom prst="rect">
            <a:avLst/>
          </a:prstGeom>
          <a:noFill/>
        </p:spPr>
        <p:txBody>
          <a:bodyPr wrap="square">
            <a:spAutoFit/>
          </a:bodyPr>
          <a:lstStyle/>
          <a:p>
            <a:pPr algn="just"/>
            <a:r>
              <a:rPr lang="en-US" dirty="0"/>
              <a:t>This model optimizes the log-loss function using LBFGS or stochastic gradient descent</a:t>
            </a:r>
            <a:endParaRPr lang="pt-BR" dirty="0"/>
          </a:p>
        </p:txBody>
      </p:sp>
      <p:sp>
        <p:nvSpPr>
          <p:cNvPr id="21" name="CaixaDeTexto 20">
            <a:extLst>
              <a:ext uri="{FF2B5EF4-FFF2-40B4-BE49-F238E27FC236}">
                <a16:creationId xmlns:a16="http://schemas.microsoft.com/office/drawing/2014/main" id="{395A8601-CF15-45E1-A077-1BBBF357CCB7}"/>
              </a:ext>
            </a:extLst>
          </p:cNvPr>
          <p:cNvSpPr txBox="1"/>
          <p:nvPr/>
        </p:nvSpPr>
        <p:spPr>
          <a:xfrm>
            <a:off x="441693" y="1894282"/>
            <a:ext cx="5565702" cy="1200329"/>
          </a:xfrm>
          <a:prstGeom prst="rect">
            <a:avLst/>
          </a:prstGeom>
          <a:noFill/>
        </p:spPr>
        <p:txBody>
          <a:bodyPr wrap="square">
            <a:spAutoFit/>
          </a:bodyPr>
          <a:lstStyle/>
          <a:p>
            <a:pPr algn="just"/>
            <a:r>
              <a:rPr lang="en-US" dirty="0" err="1"/>
              <a:t>MLPClassifier</a:t>
            </a:r>
            <a:r>
              <a:rPr lang="en-US" dirty="0"/>
              <a:t> trains iteratively since at each time step the partial derivatives of the loss function with respect to the model parameters are computed to update the parameters.</a:t>
            </a:r>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0B7472B3-1F7F-48CF-B1A3-562BF6A5C3C0}"/>
                  </a:ext>
                </a:extLst>
              </p:cNvPr>
              <p:cNvSpPr txBox="1"/>
              <p:nvPr/>
            </p:nvSpPr>
            <p:spPr>
              <a:xfrm>
                <a:off x="3048001" y="3360651"/>
                <a:ext cx="2450414" cy="805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pt-BR"/>
                        <m:t>J</m:t>
                      </m:r>
                      <m:d>
                        <m:dPr>
                          <m:ctrlPr>
                            <a:rPr lang="pt-BR" i="1">
                              <a:latin typeface="Cambria Math" panose="02040503050406030204" pitchFamily="18" charset="0"/>
                            </a:rPr>
                          </m:ctrlPr>
                        </m:dPr>
                        <m:e>
                          <m:r>
                            <m:rPr>
                              <m:nor/>
                            </m:rPr>
                            <a:rPr lang="pt-BR"/>
                            <m:t>w</m:t>
                          </m:r>
                        </m:e>
                      </m:d>
                      <m:r>
                        <m:rPr>
                          <m:nor/>
                        </m:rPr>
                        <a:rPr lang="pt-BR"/>
                        <m:t>= </m:t>
                      </m:r>
                      <m:f>
                        <m:fPr>
                          <m:ctrlPr>
                            <a:rPr lang="pt-BR" i="1">
                              <a:latin typeface="Cambria Math" panose="02040503050406030204" pitchFamily="18" charset="0"/>
                            </a:rPr>
                          </m:ctrlPr>
                        </m:fPr>
                        <m:num>
                          <m:r>
                            <m:rPr>
                              <m:nor/>
                            </m:rPr>
                            <a:rPr lang="pt-BR"/>
                            <m:t>1</m:t>
                          </m:r>
                        </m:num>
                        <m:den>
                          <m:r>
                            <m:rPr>
                              <m:nor/>
                            </m:rPr>
                            <a:rPr lang="pt-BR"/>
                            <m:t>2</m:t>
                          </m:r>
                          <m:r>
                            <m:rPr>
                              <m:nor/>
                            </m:rPr>
                            <a:rPr lang="pt-BR"/>
                            <m:t>m</m:t>
                          </m:r>
                        </m:den>
                      </m:f>
                      <m:r>
                        <m:rPr>
                          <m:nor/>
                        </m:rPr>
                        <a:rPr lang="pt-BR"/>
                        <m:t> </m:t>
                      </m:r>
                      <m:nary>
                        <m:naryPr>
                          <m:chr m:val="∑"/>
                          <m:ctrlPr>
                            <a:rPr lang="pt-BR" i="1">
                              <a:latin typeface="Cambria Math" panose="02040503050406030204" pitchFamily="18" charset="0"/>
                            </a:rPr>
                          </m:ctrlPr>
                        </m:naryPr>
                        <m:sub>
                          <m:r>
                            <m:rPr>
                              <m:nor/>
                            </m:rPr>
                            <a:rPr lang="pt-BR"/>
                            <m:t>i</m:t>
                          </m:r>
                          <m:r>
                            <m:rPr>
                              <m:nor/>
                            </m:rPr>
                            <a:rPr lang="pt-BR"/>
                            <m:t>=1</m:t>
                          </m:r>
                        </m:sub>
                        <m:sup>
                          <m:r>
                            <m:rPr>
                              <m:nor/>
                            </m:rPr>
                            <a:rPr lang="pt-BR"/>
                            <m:t>m</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m:rPr>
                                          <m:nor/>
                                        </m:rPr>
                                        <a:rPr lang="pt-BR"/>
                                        <m:t>z</m:t>
                                      </m:r>
                                    </m:e>
                                    <m:sub>
                                      <m:r>
                                        <m:rPr>
                                          <m:nor/>
                                        </m:rPr>
                                        <a:rPr lang="pt-BR"/>
                                        <m:t>i</m:t>
                                      </m:r>
                                    </m:sub>
                                  </m:sSub>
                                  <m:r>
                                    <m:rPr>
                                      <m:nor/>
                                    </m:rPr>
                                    <a:rPr lang="pt-BR"/>
                                    <m:t> </m:t>
                                  </m:r>
                                  <m:r>
                                    <m:rPr>
                                      <m:nor/>
                                    </m:rPr>
                                    <a:rPr lang="pt-BR" i="1"/>
                                    <m:t>−</m:t>
                                  </m:r>
                                  <m:r>
                                    <m:rPr>
                                      <m:nor/>
                                    </m:rPr>
                                    <a:rPr lang="pt-BR"/>
                                    <m:t> </m:t>
                                  </m:r>
                                  <m:r>
                                    <m:rPr>
                                      <m:nor/>
                                    </m:rPr>
                                    <a:rPr lang="pt-BR"/>
                                    <m:t>w</m:t>
                                  </m:r>
                                  <m:sSub>
                                    <m:sSubPr>
                                      <m:ctrlPr>
                                        <a:rPr lang="pt-BR" i="1">
                                          <a:latin typeface="Cambria Math" panose="02040503050406030204" pitchFamily="18" charset="0"/>
                                        </a:rPr>
                                      </m:ctrlPr>
                                    </m:sSubPr>
                                    <m:e>
                                      <m:r>
                                        <m:rPr>
                                          <m:nor/>
                                        </m:rPr>
                                        <a:rPr lang="pt-BR"/>
                                        <m:t>x</m:t>
                                      </m:r>
                                    </m:e>
                                    <m:sub>
                                      <m:r>
                                        <m:rPr>
                                          <m:nor/>
                                        </m:rPr>
                                        <a:rPr lang="pt-BR"/>
                                        <m:t>i</m:t>
                                      </m:r>
                                    </m:sub>
                                  </m:sSub>
                                </m:e>
                              </m:d>
                            </m:e>
                            <m:sup>
                              <m:r>
                                <m:rPr>
                                  <m:nor/>
                                </m:rPr>
                                <a:rPr lang="pt-BR"/>
                                <m:t>2</m:t>
                              </m:r>
                            </m:sup>
                          </m:sSup>
                        </m:e>
                      </m:nary>
                    </m:oMath>
                  </m:oMathPara>
                </a14:m>
                <a:endParaRPr lang="pt-BR" dirty="0"/>
              </a:p>
            </p:txBody>
          </p:sp>
        </mc:Choice>
        <mc:Fallback xmlns="">
          <p:sp>
            <p:nvSpPr>
              <p:cNvPr id="5" name="CaixaDeTexto 4">
                <a:extLst>
                  <a:ext uri="{FF2B5EF4-FFF2-40B4-BE49-F238E27FC236}">
                    <a16:creationId xmlns:a16="http://schemas.microsoft.com/office/drawing/2014/main" id="{0B7472B3-1F7F-48CF-B1A3-562BF6A5C3C0}"/>
                  </a:ext>
                </a:extLst>
              </p:cNvPr>
              <p:cNvSpPr txBox="1">
                <a:spLocks noRot="1" noChangeAspect="1" noMove="1" noResize="1" noEditPoints="1" noAdjustHandles="1" noChangeArrowheads="1" noChangeShapeType="1" noTextEdit="1"/>
              </p:cNvSpPr>
              <p:nvPr/>
            </p:nvSpPr>
            <p:spPr>
              <a:xfrm>
                <a:off x="3048001" y="3360651"/>
                <a:ext cx="2450414" cy="805477"/>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B1FA4334-0D48-4D94-A146-91F1DF492610}"/>
                  </a:ext>
                </a:extLst>
              </p:cNvPr>
              <p:cNvSpPr txBox="1"/>
              <p:nvPr/>
            </p:nvSpPr>
            <p:spPr>
              <a:xfrm>
                <a:off x="1022063" y="4847401"/>
                <a:ext cx="820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𝑍</m:t>
                      </m:r>
                      <m:r>
                        <a:rPr lang="pt-BR" b="0" i="1" smtClean="0">
                          <a:latin typeface="Cambria Math" panose="02040503050406030204" pitchFamily="18" charset="0"/>
                        </a:rPr>
                        <m:t>=</m:t>
                      </m:r>
                      <m:r>
                        <a:rPr lang="pt-BR" b="0" i="1" smtClean="0">
                          <a:latin typeface="Cambria Math" panose="02040503050406030204" pitchFamily="18" charset="0"/>
                        </a:rPr>
                        <m:t>𝑤𝑋</m:t>
                      </m:r>
                    </m:oMath>
                  </m:oMathPara>
                </a14:m>
                <a:endParaRPr lang="pt-BR" dirty="0"/>
              </a:p>
            </p:txBody>
          </p:sp>
        </mc:Choice>
        <mc:Fallback xmlns="">
          <p:sp>
            <p:nvSpPr>
              <p:cNvPr id="7" name="CaixaDeTexto 6">
                <a:extLst>
                  <a:ext uri="{FF2B5EF4-FFF2-40B4-BE49-F238E27FC236}">
                    <a16:creationId xmlns:a16="http://schemas.microsoft.com/office/drawing/2014/main" id="{B1FA4334-0D48-4D94-A146-91F1DF492610}"/>
                  </a:ext>
                </a:extLst>
              </p:cNvPr>
              <p:cNvSpPr txBox="1">
                <a:spLocks noRot="1" noChangeAspect="1" noMove="1" noResize="1" noEditPoints="1" noAdjustHandles="1" noChangeArrowheads="1" noChangeShapeType="1" noTextEdit="1"/>
              </p:cNvSpPr>
              <p:nvPr/>
            </p:nvSpPr>
            <p:spPr>
              <a:xfrm>
                <a:off x="1022063" y="4847401"/>
                <a:ext cx="820802" cy="276999"/>
              </a:xfrm>
              <a:prstGeom prst="rect">
                <a:avLst/>
              </a:prstGeom>
              <a:blipFill>
                <a:blip r:embed="rId3"/>
                <a:stretch>
                  <a:fillRect l="-6716" r="-6716" b="-6522"/>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10A9C648-A9DF-4829-BB48-E890D3552B86}"/>
              </a:ext>
            </a:extLst>
          </p:cNvPr>
          <p:cNvCxnSpPr>
            <a:cxnSpLocks/>
          </p:cNvCxnSpPr>
          <p:nvPr/>
        </p:nvCxnSpPr>
        <p:spPr>
          <a:xfrm flipV="1">
            <a:off x="821156" y="3412714"/>
            <a:ext cx="0" cy="118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91146BA-DA66-463C-953E-626BAD282927}"/>
              </a:ext>
            </a:extLst>
          </p:cNvPr>
          <p:cNvCxnSpPr>
            <a:cxnSpLocks/>
          </p:cNvCxnSpPr>
          <p:nvPr/>
        </p:nvCxnSpPr>
        <p:spPr>
          <a:xfrm>
            <a:off x="812071" y="4601788"/>
            <a:ext cx="1495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77AC9B14-C8FE-4DA2-9223-F59215BBB4C3}"/>
                  </a:ext>
                </a:extLst>
              </p:cNvPr>
              <p:cNvSpPr txBox="1"/>
              <p:nvPr/>
            </p:nvSpPr>
            <p:spPr>
              <a:xfrm>
                <a:off x="441693" y="3429000"/>
                <a:ext cx="37946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i="1" dirty="0" smtClean="0">
                          <a:latin typeface="Cambria Math" panose="02040503050406030204" pitchFamily="18" charset="0"/>
                        </a:rPr>
                        <m:t>𝑍</m:t>
                      </m:r>
                    </m:oMath>
                  </m:oMathPara>
                </a14:m>
                <a:endParaRPr lang="pt-BR" dirty="0"/>
              </a:p>
            </p:txBody>
          </p:sp>
        </mc:Choice>
        <mc:Fallback xmlns="">
          <p:sp>
            <p:nvSpPr>
              <p:cNvPr id="25" name="CaixaDeTexto 24">
                <a:extLst>
                  <a:ext uri="{FF2B5EF4-FFF2-40B4-BE49-F238E27FC236}">
                    <a16:creationId xmlns:a16="http://schemas.microsoft.com/office/drawing/2014/main" id="{77AC9B14-C8FE-4DA2-9223-F59215BBB4C3}"/>
                  </a:ext>
                </a:extLst>
              </p:cNvPr>
              <p:cNvSpPr txBox="1">
                <a:spLocks noRot="1" noChangeAspect="1" noMove="1" noResize="1" noEditPoints="1" noAdjustHandles="1" noChangeArrowheads="1" noChangeShapeType="1" noTextEdit="1"/>
              </p:cNvSpPr>
              <p:nvPr/>
            </p:nvSpPr>
            <p:spPr>
              <a:xfrm>
                <a:off x="441693" y="3429000"/>
                <a:ext cx="379463" cy="33855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697AF57F-358D-421A-A757-CDC244F946CB}"/>
                  </a:ext>
                </a:extLst>
              </p:cNvPr>
              <p:cNvSpPr txBox="1"/>
              <p:nvPr/>
            </p:nvSpPr>
            <p:spPr>
              <a:xfrm>
                <a:off x="1928254" y="4654045"/>
                <a:ext cx="39009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𝑋</m:t>
                      </m:r>
                    </m:oMath>
                  </m:oMathPara>
                </a14:m>
                <a:endParaRPr lang="pt-BR" sz="1400" dirty="0"/>
              </a:p>
            </p:txBody>
          </p:sp>
        </mc:Choice>
        <mc:Fallback xmlns="">
          <p:sp>
            <p:nvSpPr>
              <p:cNvPr id="26" name="CaixaDeTexto 25">
                <a:extLst>
                  <a:ext uri="{FF2B5EF4-FFF2-40B4-BE49-F238E27FC236}">
                    <a16:creationId xmlns:a16="http://schemas.microsoft.com/office/drawing/2014/main" id="{697AF57F-358D-421A-A757-CDC244F946CB}"/>
                  </a:ext>
                </a:extLst>
              </p:cNvPr>
              <p:cNvSpPr txBox="1">
                <a:spLocks noRot="1" noChangeAspect="1" noMove="1" noResize="1" noEditPoints="1" noAdjustHandles="1" noChangeArrowheads="1" noChangeShapeType="1" noTextEdit="1"/>
              </p:cNvSpPr>
              <p:nvPr/>
            </p:nvSpPr>
            <p:spPr>
              <a:xfrm>
                <a:off x="1928254" y="4654045"/>
                <a:ext cx="390099" cy="307777"/>
              </a:xfrm>
              <a:prstGeom prst="rect">
                <a:avLst/>
              </a:prstGeom>
              <a:blipFill>
                <a:blip r:embed="rId5"/>
                <a:stretch>
                  <a:fillRect/>
                </a:stretch>
              </a:blipFill>
            </p:spPr>
            <p:txBody>
              <a:bodyPr/>
              <a:lstStyle/>
              <a:p>
                <a:r>
                  <a:rPr lang="pt-BR">
                    <a:noFill/>
                  </a:rPr>
                  <a:t> </a:t>
                </a:r>
              </a:p>
            </p:txBody>
          </p:sp>
        </mc:Fallback>
      </mc:AlternateContent>
      <p:cxnSp>
        <p:nvCxnSpPr>
          <p:cNvPr id="38" name="Conector reto 37">
            <a:extLst>
              <a:ext uri="{FF2B5EF4-FFF2-40B4-BE49-F238E27FC236}">
                <a16:creationId xmlns:a16="http://schemas.microsoft.com/office/drawing/2014/main" id="{DA37BCAD-5270-494A-A98D-797CEFDC67CE}"/>
              </a:ext>
            </a:extLst>
          </p:cNvPr>
          <p:cNvCxnSpPr>
            <a:cxnSpLocks/>
          </p:cNvCxnSpPr>
          <p:nvPr/>
        </p:nvCxnSpPr>
        <p:spPr>
          <a:xfrm flipV="1">
            <a:off x="826093" y="3730456"/>
            <a:ext cx="953432" cy="86778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aixaDeTexto 45">
                <a:extLst>
                  <a:ext uri="{FF2B5EF4-FFF2-40B4-BE49-F238E27FC236}">
                    <a16:creationId xmlns:a16="http://schemas.microsoft.com/office/drawing/2014/main" id="{E9C8F224-5088-4E30-B503-033489F0C8B0}"/>
                  </a:ext>
                </a:extLst>
              </p:cNvPr>
              <p:cNvSpPr txBox="1"/>
              <p:nvPr/>
            </p:nvSpPr>
            <p:spPr>
              <a:xfrm>
                <a:off x="3240521" y="4615716"/>
                <a:ext cx="2065374" cy="61908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pt-BR" i="1" smtClean="0">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r>
                            <a:rPr lang="pt-BR" i="0">
                              <a:latin typeface="Cambria Math" panose="02040503050406030204" pitchFamily="18" charset="0"/>
                            </a:rPr>
                            <m:t>+1</m:t>
                          </m:r>
                        </m:sup>
                      </m:sSup>
                      <m:r>
                        <a:rPr lang="pt-BR" i="0">
                          <a:latin typeface="Cambria Math" panose="02040503050406030204" pitchFamily="18" charset="0"/>
                        </a:rPr>
                        <m:t>=</m:t>
                      </m:r>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𝑤</m:t>
                          </m:r>
                        </m:e>
                        <m:sup>
                          <m:r>
                            <a:rPr lang="pt-BR" i="1">
                              <a:latin typeface="Cambria Math" panose="02040503050406030204" pitchFamily="18" charset="0"/>
                            </a:rPr>
                            <m:t>𝑖</m:t>
                          </m:r>
                        </m:sup>
                      </m:sSup>
                      <m:r>
                        <a:rPr lang="pt-BR" i="0">
                          <a:latin typeface="Cambria Math" panose="02040503050406030204" pitchFamily="18" charset="0"/>
                        </a:rPr>
                        <m:t>−</m:t>
                      </m:r>
                      <m:r>
                        <a:rPr lang="pt-BR" i="1">
                          <a:latin typeface="Cambria Math" panose="02040503050406030204" pitchFamily="18" charset="0"/>
                        </a:rPr>
                        <m:t>𝜂</m:t>
                      </m:r>
                      <m:f>
                        <m:fPr>
                          <m:ctrlPr>
                            <a:rPr lang="pt-BR" i="1">
                              <a:solidFill>
                                <a:srgbClr val="836967"/>
                              </a:solidFill>
                              <a:latin typeface="Cambria Math" panose="02040503050406030204" pitchFamily="18" charset="0"/>
                            </a:rPr>
                          </m:ctrlPr>
                        </m:fPr>
                        <m:num>
                          <m:r>
                            <a:rPr lang="pt-BR" i="0">
                              <a:latin typeface="Cambria Math" panose="02040503050406030204" pitchFamily="18" charset="0"/>
                            </a:rPr>
                            <m:t>𝜕</m:t>
                          </m:r>
                          <m:r>
                            <a:rPr lang="pt-BR" i="1">
                              <a:latin typeface="Cambria Math" panose="02040503050406030204" pitchFamily="18" charset="0"/>
                            </a:rPr>
                            <m:t>𝐽</m:t>
                          </m:r>
                        </m:num>
                        <m:den>
                          <m:r>
                            <a:rPr lang="pt-BR" i="0">
                              <a:latin typeface="Cambria Math" panose="02040503050406030204" pitchFamily="18" charset="0"/>
                            </a:rPr>
                            <m:t>𝜕</m:t>
                          </m:r>
                          <m:r>
                            <a:rPr lang="pt-BR" i="1">
                              <a:latin typeface="Cambria Math" panose="02040503050406030204" pitchFamily="18" charset="0"/>
                            </a:rPr>
                            <m:t>𝑤</m:t>
                          </m:r>
                        </m:den>
                      </m:f>
                    </m:oMath>
                  </m:oMathPara>
                </a14:m>
                <a:endParaRPr lang="pt-BR" dirty="0"/>
              </a:p>
            </p:txBody>
          </p:sp>
        </mc:Choice>
        <mc:Fallback xmlns="">
          <p:sp>
            <p:nvSpPr>
              <p:cNvPr id="46" name="CaixaDeTexto 45">
                <a:extLst>
                  <a:ext uri="{FF2B5EF4-FFF2-40B4-BE49-F238E27FC236}">
                    <a16:creationId xmlns:a16="http://schemas.microsoft.com/office/drawing/2014/main" id="{E9C8F224-5088-4E30-B503-033489F0C8B0}"/>
                  </a:ext>
                </a:extLst>
              </p:cNvPr>
              <p:cNvSpPr txBox="1">
                <a:spLocks noRot="1" noChangeAspect="1" noMove="1" noResize="1" noEditPoints="1" noAdjustHandles="1" noChangeArrowheads="1" noChangeShapeType="1" noTextEdit="1"/>
              </p:cNvSpPr>
              <p:nvPr/>
            </p:nvSpPr>
            <p:spPr>
              <a:xfrm>
                <a:off x="3240521" y="4615716"/>
                <a:ext cx="2065374" cy="619080"/>
              </a:xfrm>
              <a:prstGeom prst="rect">
                <a:avLst/>
              </a:prstGeom>
              <a:blipFill>
                <a:blip r:embed="rId6"/>
                <a:stretch>
                  <a:fillRect/>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511DB015-E588-4DEE-AD7F-2DF6D7CB2C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8991" y="1556043"/>
            <a:ext cx="3820946" cy="4152575"/>
          </a:xfrm>
          <a:prstGeom prst="rect">
            <a:avLst/>
          </a:prstGeom>
          <a:noFill/>
          <a:extLst>
            <a:ext uri="{909E8E84-426E-40DD-AFC4-6F175D3DCCD1}">
              <a14:hiddenFill xmlns:a14="http://schemas.microsoft.com/office/drawing/2010/main">
                <a:solidFill>
                  <a:srgbClr val="FFFFFF"/>
                </a:solidFill>
              </a14:hiddenFill>
            </a:ext>
          </a:extLst>
        </p:spPr>
      </p:pic>
      <p:sp>
        <p:nvSpPr>
          <p:cNvPr id="27" name="CaixaDeTexto 26">
            <a:extLst>
              <a:ext uri="{FF2B5EF4-FFF2-40B4-BE49-F238E27FC236}">
                <a16:creationId xmlns:a16="http://schemas.microsoft.com/office/drawing/2014/main" id="{E8824693-8193-412B-8C67-01D88603C0CC}"/>
              </a:ext>
            </a:extLst>
          </p:cNvPr>
          <p:cNvSpPr txBox="1"/>
          <p:nvPr/>
        </p:nvSpPr>
        <p:spPr>
          <a:xfrm>
            <a:off x="7919235" y="5912930"/>
            <a:ext cx="2449529" cy="369332"/>
          </a:xfrm>
          <a:prstGeom prst="rect">
            <a:avLst/>
          </a:prstGeom>
          <a:noFill/>
        </p:spPr>
        <p:txBody>
          <a:bodyPr wrap="square">
            <a:spAutoFit/>
          </a:bodyPr>
          <a:lstStyle/>
          <a:p>
            <a:pPr algn="ctr"/>
            <a:r>
              <a:rPr lang="pt-BR" b="1" dirty="0" err="1"/>
              <a:t>One</a:t>
            </a:r>
            <a:r>
              <a:rPr lang="pt-BR" b="1" dirty="0"/>
              <a:t> </a:t>
            </a:r>
            <a:r>
              <a:rPr lang="pt-BR" b="1" dirty="0" err="1"/>
              <a:t>hidden</a:t>
            </a:r>
            <a:r>
              <a:rPr lang="pt-BR" b="1" dirty="0"/>
              <a:t> </a:t>
            </a:r>
            <a:r>
              <a:rPr lang="pt-BR" b="1" dirty="0" err="1"/>
              <a:t>layer</a:t>
            </a:r>
            <a:r>
              <a:rPr lang="pt-BR" b="1" dirty="0"/>
              <a:t> MLP</a:t>
            </a:r>
          </a:p>
        </p:txBody>
      </p:sp>
    </p:spTree>
    <p:extLst>
      <p:ext uri="{BB962C8B-B14F-4D97-AF65-F5344CB8AC3E}">
        <p14:creationId xmlns:p14="http://schemas.microsoft.com/office/powerpoint/2010/main" val="1829859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pic>
        <p:nvPicPr>
          <p:cNvPr id="1028" name="Picture 4">
            <a:extLst>
              <a:ext uri="{FF2B5EF4-FFF2-40B4-BE49-F238E27FC236}">
                <a16:creationId xmlns:a16="http://schemas.microsoft.com/office/drawing/2014/main" id="{AA4256C9-FE3C-441C-BACD-7EC8D6E51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466845" y="2018713"/>
            <a:ext cx="5354309" cy="3369297"/>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89D94939-20CA-409C-A94E-B68BA512B33A}"/>
              </a:ext>
            </a:extLst>
          </p:cNvPr>
          <p:cNvSpPr txBox="1"/>
          <p:nvPr/>
        </p:nvSpPr>
        <p:spPr>
          <a:xfrm>
            <a:off x="454542" y="1892235"/>
            <a:ext cx="5406546" cy="2308324"/>
          </a:xfrm>
          <a:prstGeom prst="rect">
            <a:avLst/>
          </a:prstGeom>
          <a:noFill/>
        </p:spPr>
        <p:txBody>
          <a:bodyPr wrap="square">
            <a:spAutoFit/>
          </a:bodyPr>
          <a:lstStyle/>
          <a:p>
            <a:pPr algn="just"/>
            <a:r>
              <a:rPr lang="en-US" sz="1800" b="0" i="0" dirty="0">
                <a:solidFill>
                  <a:srgbClr val="000000"/>
                </a:solidFill>
                <a:effectLst/>
                <a:latin typeface="MinionPro-Regular"/>
              </a:rPr>
              <a:t>The terminating condition can be given as a total number of passes (also called </a:t>
            </a:r>
            <a:r>
              <a:rPr lang="en-US" sz="1800" b="0" i="1" dirty="0">
                <a:solidFill>
                  <a:srgbClr val="000000"/>
                </a:solidFill>
                <a:effectLst/>
                <a:latin typeface="MinionPro-It"/>
              </a:rPr>
              <a:t>epochs</a:t>
            </a:r>
            <a:r>
              <a:rPr lang="en-US" sz="1800" b="0" i="0" dirty="0">
                <a:solidFill>
                  <a:srgbClr val="000000"/>
                </a:solidFill>
                <a:effectLst/>
                <a:latin typeface="MinionPro-Regular"/>
              </a:rPr>
              <a:t>) of the training data through the network.</a:t>
            </a:r>
            <a:r>
              <a:rPr lang="en-US" dirty="0"/>
              <a:t> </a:t>
            </a:r>
          </a:p>
          <a:p>
            <a:pPr algn="just"/>
            <a:endParaRPr lang="en-US" dirty="0"/>
          </a:p>
          <a:p>
            <a:pPr algn="just"/>
            <a:r>
              <a:rPr lang="en-US" sz="1800" b="0" i="0" dirty="0">
                <a:solidFill>
                  <a:srgbClr val="000000"/>
                </a:solidFill>
                <a:effectLst/>
                <a:latin typeface="OptimaLTStd"/>
              </a:rPr>
              <a:t>Test the accuracy of the network on a test data set. If the accuracy is less than optimal, change one or more parameters of the network topology and start over (ROIGER, 2017).</a:t>
            </a:r>
            <a:endParaRPr lang="pt-BR" dirty="0"/>
          </a:p>
        </p:txBody>
      </p:sp>
    </p:spTree>
    <p:extLst>
      <p:ext uri="{BB962C8B-B14F-4D97-AF65-F5344CB8AC3E}">
        <p14:creationId xmlns:p14="http://schemas.microsoft.com/office/powerpoint/2010/main" val="6734757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pic>
        <p:nvPicPr>
          <p:cNvPr id="2" name="Picture 2">
            <a:extLst>
              <a:ext uri="{FF2B5EF4-FFF2-40B4-BE49-F238E27FC236}">
                <a16:creationId xmlns:a16="http://schemas.microsoft.com/office/drawing/2014/main" id="{B2DAFF02-38C6-4DB9-9878-C8E05A0C7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890"/>
          <a:stretch/>
        </p:blipFill>
        <p:spPr bwMode="auto">
          <a:xfrm>
            <a:off x="6095998" y="1797603"/>
            <a:ext cx="5815123" cy="3030282"/>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3C8AF382-B109-47CF-AB94-84EB58946382}"/>
              </a:ext>
            </a:extLst>
          </p:cNvPr>
          <p:cNvSpPr txBox="1"/>
          <p:nvPr/>
        </p:nvSpPr>
        <p:spPr>
          <a:xfrm>
            <a:off x="454542" y="1892235"/>
            <a:ext cx="5406546" cy="2308324"/>
          </a:xfrm>
          <a:prstGeom prst="rect">
            <a:avLst/>
          </a:prstGeom>
          <a:noFill/>
        </p:spPr>
        <p:txBody>
          <a:bodyPr wrap="square">
            <a:spAutoFit/>
          </a:bodyPr>
          <a:lstStyle/>
          <a:p>
            <a:pPr algn="just"/>
            <a:r>
              <a:rPr lang="en-US" sz="1800" b="0" i="0" dirty="0">
                <a:solidFill>
                  <a:srgbClr val="000000"/>
                </a:solidFill>
                <a:effectLst/>
                <a:latin typeface="MinionPro-Regular"/>
              </a:rPr>
              <a:t>The terminating condition can be given as a total number of passes (also called </a:t>
            </a:r>
            <a:r>
              <a:rPr lang="en-US" sz="1800" b="0" i="1" dirty="0">
                <a:solidFill>
                  <a:srgbClr val="000000"/>
                </a:solidFill>
                <a:effectLst/>
                <a:latin typeface="MinionPro-It"/>
              </a:rPr>
              <a:t>epochs</a:t>
            </a:r>
            <a:r>
              <a:rPr lang="en-US" sz="1800" b="0" i="0" dirty="0">
                <a:solidFill>
                  <a:srgbClr val="000000"/>
                </a:solidFill>
                <a:effectLst/>
                <a:latin typeface="MinionPro-Regular"/>
              </a:rPr>
              <a:t>) of the training data through the network.</a:t>
            </a:r>
            <a:r>
              <a:rPr lang="en-US" dirty="0"/>
              <a:t> </a:t>
            </a:r>
          </a:p>
          <a:p>
            <a:pPr algn="just"/>
            <a:endParaRPr lang="en-US" dirty="0"/>
          </a:p>
          <a:p>
            <a:pPr algn="just"/>
            <a:r>
              <a:rPr lang="en-US" sz="1800" b="0" i="0" dirty="0">
                <a:solidFill>
                  <a:srgbClr val="000000"/>
                </a:solidFill>
                <a:effectLst/>
                <a:latin typeface="OptimaLTStd"/>
              </a:rPr>
              <a:t>Test the accuracy of the network on a test data set. If the accuracy is less than optimal, change one or more parameters of the network topology and start over.(ROIGER, 2017) </a:t>
            </a:r>
            <a:endParaRPr lang="pt-BR" dirty="0"/>
          </a:p>
        </p:txBody>
      </p:sp>
    </p:spTree>
    <p:extLst>
      <p:ext uri="{BB962C8B-B14F-4D97-AF65-F5344CB8AC3E}">
        <p14:creationId xmlns:p14="http://schemas.microsoft.com/office/powerpoint/2010/main" val="16299851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pic>
        <p:nvPicPr>
          <p:cNvPr id="4" name="Imagem 3">
            <a:extLst>
              <a:ext uri="{FF2B5EF4-FFF2-40B4-BE49-F238E27FC236}">
                <a16:creationId xmlns:a16="http://schemas.microsoft.com/office/drawing/2014/main" id="{3510C682-4BD4-44E5-B433-79ADBBD62A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66438" y="1885436"/>
            <a:ext cx="4352597" cy="2030040"/>
          </a:xfrm>
          <a:prstGeom prst="rect">
            <a:avLst/>
          </a:prstGeom>
        </p:spPr>
      </p:pic>
      <p:sp>
        <p:nvSpPr>
          <p:cNvPr id="13" name="CaixaDeTexto 12">
            <a:extLst>
              <a:ext uri="{FF2B5EF4-FFF2-40B4-BE49-F238E27FC236}">
                <a16:creationId xmlns:a16="http://schemas.microsoft.com/office/drawing/2014/main" id="{E584A7E8-1D18-476F-B1CC-28269AA09380}"/>
              </a:ext>
            </a:extLst>
          </p:cNvPr>
          <p:cNvSpPr txBox="1"/>
          <p:nvPr/>
        </p:nvSpPr>
        <p:spPr>
          <a:xfrm>
            <a:off x="6555806" y="4481365"/>
            <a:ext cx="4362007"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P-value &gt; 0.05: Accept NULL hypothesis - No significant difference between groups.</a:t>
            </a:r>
            <a:endParaRPr lang="pt-BR" dirty="0"/>
          </a:p>
        </p:txBody>
      </p:sp>
      <p:sp>
        <p:nvSpPr>
          <p:cNvPr id="21" name="Retângulo: Cantos Arredondados 20">
            <a:extLst>
              <a:ext uri="{FF2B5EF4-FFF2-40B4-BE49-F238E27FC236}">
                <a16:creationId xmlns:a16="http://schemas.microsoft.com/office/drawing/2014/main" id="{8BD58F96-5665-4F45-B4F7-9059BC9CF41F}"/>
              </a:ext>
            </a:extLst>
          </p:cNvPr>
          <p:cNvSpPr/>
          <p:nvPr/>
        </p:nvSpPr>
        <p:spPr>
          <a:xfrm>
            <a:off x="6566438" y="2475132"/>
            <a:ext cx="3683348" cy="217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Cantos Arredondados 21">
            <a:extLst>
              <a:ext uri="{FF2B5EF4-FFF2-40B4-BE49-F238E27FC236}">
                <a16:creationId xmlns:a16="http://schemas.microsoft.com/office/drawing/2014/main" id="{1C014B2C-BADE-4246-BE2B-4489BF91AC21}"/>
              </a:ext>
            </a:extLst>
          </p:cNvPr>
          <p:cNvSpPr/>
          <p:nvPr/>
        </p:nvSpPr>
        <p:spPr>
          <a:xfrm>
            <a:off x="6566438" y="3687265"/>
            <a:ext cx="3821571" cy="217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Picture 2">
            <a:extLst>
              <a:ext uri="{FF2B5EF4-FFF2-40B4-BE49-F238E27FC236}">
                <a16:creationId xmlns:a16="http://schemas.microsoft.com/office/drawing/2014/main" id="{19784FA3-34E6-42F3-9066-3E372E277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890"/>
          <a:stretch/>
        </p:blipFill>
        <p:spPr bwMode="auto">
          <a:xfrm>
            <a:off x="280875" y="1708797"/>
            <a:ext cx="5815123" cy="303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905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epochs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grpSp>
      <p:graphicFrame>
        <p:nvGraphicFramePr>
          <p:cNvPr id="24" name="Tabela 33">
            <a:extLst>
              <a:ext uri="{FF2B5EF4-FFF2-40B4-BE49-F238E27FC236}">
                <a16:creationId xmlns:a16="http://schemas.microsoft.com/office/drawing/2014/main" id="{A07F352F-C7DB-4325-BECF-FD93D1CAE214}"/>
              </a:ext>
            </a:extLst>
          </p:cNvPr>
          <p:cNvGraphicFramePr>
            <a:graphicFrameLocks noGrp="1"/>
          </p:cNvGraphicFramePr>
          <p:nvPr>
            <p:extLst>
              <p:ext uri="{D42A27DB-BD31-4B8C-83A1-F6EECF244321}">
                <p14:modId xmlns:p14="http://schemas.microsoft.com/office/powerpoint/2010/main" val="1052518799"/>
              </p:ext>
            </p:extLst>
          </p:nvPr>
        </p:nvGraphicFramePr>
        <p:xfrm>
          <a:off x="5433236" y="3720561"/>
          <a:ext cx="6305107" cy="1112520"/>
        </p:xfrm>
        <a:graphic>
          <a:graphicData uri="http://schemas.openxmlformats.org/drawingml/2006/table">
            <a:tbl>
              <a:tblPr firstRow="1" bandRow="1">
                <a:tableStyleId>{5C22544A-7EE6-4342-B048-85BDC9FD1C3A}</a:tableStyleId>
              </a:tblPr>
              <a:tblGrid>
                <a:gridCol w="1263476">
                  <a:extLst>
                    <a:ext uri="{9D8B030D-6E8A-4147-A177-3AD203B41FA5}">
                      <a16:colId xmlns:a16="http://schemas.microsoft.com/office/drawing/2014/main" val="385008666"/>
                    </a:ext>
                  </a:extLst>
                </a:gridCol>
                <a:gridCol w="5041631">
                  <a:extLst>
                    <a:ext uri="{9D8B030D-6E8A-4147-A177-3AD203B41FA5}">
                      <a16:colId xmlns:a16="http://schemas.microsoft.com/office/drawing/2014/main" val="3980985355"/>
                    </a:ext>
                  </a:extLst>
                </a:gridCol>
              </a:tblGrid>
              <a:tr h="370840">
                <a:tc>
                  <a:txBody>
                    <a:bodyPr/>
                    <a:lstStyle/>
                    <a:p>
                      <a:pPr algn="ctr"/>
                      <a:r>
                        <a:rPr lang="pt-BR" dirty="0" err="1"/>
                        <a:t>Metrics</a:t>
                      </a:r>
                      <a:endParaRPr lang="pt-BR" dirty="0"/>
                    </a:p>
                  </a:txBody>
                  <a:tcPr anchor="ctr"/>
                </a:tc>
                <a:tc>
                  <a:txBody>
                    <a:bodyPr/>
                    <a:lstStyle/>
                    <a:p>
                      <a:pPr algn="ctr"/>
                      <a:r>
                        <a:rPr lang="pt-BR" dirty="0" err="1"/>
                        <a:t>epochs</a:t>
                      </a:r>
                      <a:endParaRPr lang="pt-BR" dirty="0"/>
                    </a:p>
                  </a:txBody>
                  <a:tcPr anchor="ctr"/>
                </a:tc>
                <a:extLst>
                  <a:ext uri="{0D108BD9-81ED-4DB2-BD59-A6C34878D82A}">
                    <a16:rowId xmlns:a16="http://schemas.microsoft.com/office/drawing/2014/main" val="3199448476"/>
                  </a:ext>
                </a:extLst>
              </a:tr>
              <a:tr h="370840">
                <a:tc>
                  <a:txBody>
                    <a:bodyPr/>
                    <a:lstStyle/>
                    <a:p>
                      <a:pPr algn="l"/>
                      <a:r>
                        <a:rPr lang="pt-BR" dirty="0" err="1"/>
                        <a:t>Accuracy</a:t>
                      </a:r>
                      <a:endParaRPr lang="pt-BR" dirty="0"/>
                    </a:p>
                  </a:txBody>
                  <a:tcPr anchor="ctr"/>
                </a:tc>
                <a:tc>
                  <a:txBody>
                    <a:bodyPr/>
                    <a:lstStyle/>
                    <a:p>
                      <a:pPr algn="ctr"/>
                      <a:r>
                        <a:rPr lang="pt-BR" dirty="0"/>
                        <a:t>700</a:t>
                      </a:r>
                    </a:p>
                  </a:txBody>
                  <a:tcPr anchor="ctr"/>
                </a:tc>
                <a:extLst>
                  <a:ext uri="{0D108BD9-81ED-4DB2-BD59-A6C34878D82A}">
                    <a16:rowId xmlns:a16="http://schemas.microsoft.com/office/drawing/2014/main" val="1926938944"/>
                  </a:ext>
                </a:extLst>
              </a:tr>
              <a:tr h="370840">
                <a:tc>
                  <a:txBody>
                    <a:bodyPr/>
                    <a:lstStyle/>
                    <a:p>
                      <a:pPr algn="l"/>
                      <a:r>
                        <a:rPr lang="pt-BR" dirty="0"/>
                        <a:t>F1</a:t>
                      </a:r>
                    </a:p>
                  </a:txBody>
                  <a:tcPr anchor="ctr"/>
                </a:tc>
                <a:tc>
                  <a:txBody>
                    <a:bodyPr/>
                    <a:lstStyle/>
                    <a:p>
                      <a:pPr algn="ctr"/>
                      <a:r>
                        <a:rPr lang="pt-BR" dirty="0"/>
                        <a:t>400, 700, 800, 900</a:t>
                      </a:r>
                    </a:p>
                  </a:txBody>
                  <a:tcPr anchor="ctr"/>
                </a:tc>
                <a:extLst>
                  <a:ext uri="{0D108BD9-81ED-4DB2-BD59-A6C34878D82A}">
                    <a16:rowId xmlns:a16="http://schemas.microsoft.com/office/drawing/2014/main" val="4145954770"/>
                  </a:ext>
                </a:extLst>
              </a:tr>
            </a:tbl>
          </a:graphicData>
        </a:graphic>
      </p:graphicFrame>
      <p:sp>
        <p:nvSpPr>
          <p:cNvPr id="41" name="Seta: para a Direita 40">
            <a:extLst>
              <a:ext uri="{FF2B5EF4-FFF2-40B4-BE49-F238E27FC236}">
                <a16:creationId xmlns:a16="http://schemas.microsoft.com/office/drawing/2014/main" id="{3DFA7C51-6C3B-4BB8-9B10-CB61B84A6584}"/>
              </a:ext>
            </a:extLst>
          </p:cNvPr>
          <p:cNvSpPr/>
          <p:nvPr/>
        </p:nvSpPr>
        <p:spPr>
          <a:xfrm>
            <a:off x="4372698" y="3982289"/>
            <a:ext cx="1041991" cy="5686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Cantos Arredondados 41">
            <a:extLst>
              <a:ext uri="{FF2B5EF4-FFF2-40B4-BE49-F238E27FC236}">
                <a16:creationId xmlns:a16="http://schemas.microsoft.com/office/drawing/2014/main" id="{1B9F4261-1C75-428C-9B9B-059BC6DADD27}"/>
              </a:ext>
            </a:extLst>
          </p:cNvPr>
          <p:cNvSpPr/>
          <p:nvPr/>
        </p:nvSpPr>
        <p:spPr>
          <a:xfrm>
            <a:off x="9023768" y="4133391"/>
            <a:ext cx="382772" cy="266445"/>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pic>
        <p:nvPicPr>
          <p:cNvPr id="3" name="Imagem 2">
            <a:extLst>
              <a:ext uri="{FF2B5EF4-FFF2-40B4-BE49-F238E27FC236}">
                <a16:creationId xmlns:a16="http://schemas.microsoft.com/office/drawing/2014/main" id="{5EBC3CB5-8A4D-4029-97E4-FB982BC3A0AA}"/>
              </a:ext>
            </a:extLst>
          </p:cNvPr>
          <p:cNvPicPr>
            <a:picLocks noChangeAspect="1"/>
          </p:cNvPicPr>
          <p:nvPr/>
        </p:nvPicPr>
        <p:blipFill>
          <a:blip r:embed="rId2"/>
          <a:stretch>
            <a:fillRect/>
          </a:stretch>
        </p:blipFill>
        <p:spPr>
          <a:xfrm>
            <a:off x="686124" y="3720561"/>
            <a:ext cx="3146648" cy="1956213"/>
          </a:xfrm>
          <a:prstGeom prst="rect">
            <a:avLst/>
          </a:prstGeom>
        </p:spPr>
      </p:pic>
      <p:pic>
        <p:nvPicPr>
          <p:cNvPr id="6" name="Imagem 5">
            <a:extLst>
              <a:ext uri="{FF2B5EF4-FFF2-40B4-BE49-F238E27FC236}">
                <a16:creationId xmlns:a16="http://schemas.microsoft.com/office/drawing/2014/main" id="{81E86C49-56CF-4C8F-A9CE-738469C2488F}"/>
              </a:ext>
            </a:extLst>
          </p:cNvPr>
          <p:cNvPicPr>
            <a:picLocks noChangeAspect="1"/>
          </p:cNvPicPr>
          <p:nvPr/>
        </p:nvPicPr>
        <p:blipFill>
          <a:blip r:embed="rId3"/>
          <a:stretch>
            <a:fillRect/>
          </a:stretch>
        </p:blipFill>
        <p:spPr>
          <a:xfrm>
            <a:off x="713970" y="1421979"/>
            <a:ext cx="3118802" cy="1977098"/>
          </a:xfrm>
          <a:prstGeom prst="rect">
            <a:avLst/>
          </a:prstGeom>
        </p:spPr>
      </p:pic>
    </p:spTree>
    <p:extLst>
      <p:ext uri="{BB962C8B-B14F-4D97-AF65-F5344CB8AC3E}">
        <p14:creationId xmlns:p14="http://schemas.microsoft.com/office/powerpoint/2010/main" val="34101026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20836035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5" name="Imagem 4">
            <a:extLst>
              <a:ext uri="{FF2B5EF4-FFF2-40B4-BE49-F238E27FC236}">
                <a16:creationId xmlns:a16="http://schemas.microsoft.com/office/drawing/2014/main" id="{1610A1D9-5CA5-440C-BE9E-E2AC7D5497EA}"/>
              </a:ext>
            </a:extLst>
          </p:cNvPr>
          <p:cNvPicPr>
            <a:picLocks noChangeAspect="1"/>
          </p:cNvPicPr>
          <p:nvPr/>
        </p:nvPicPr>
        <p:blipFill>
          <a:blip r:embed="rId2"/>
          <a:stretch>
            <a:fillRect/>
          </a:stretch>
        </p:blipFill>
        <p:spPr>
          <a:xfrm>
            <a:off x="389728" y="1595181"/>
            <a:ext cx="11412543" cy="3667637"/>
          </a:xfrm>
          <a:prstGeom prst="rect">
            <a:avLst/>
          </a:prstGeom>
        </p:spPr>
      </p:pic>
    </p:spTree>
    <p:extLst>
      <p:ext uri="{BB962C8B-B14F-4D97-AF65-F5344CB8AC3E}">
        <p14:creationId xmlns:p14="http://schemas.microsoft.com/office/powerpoint/2010/main" val="183662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21" name="Imagem 20">
            <a:extLst>
              <a:ext uri="{FF2B5EF4-FFF2-40B4-BE49-F238E27FC236}">
                <a16:creationId xmlns:a16="http://schemas.microsoft.com/office/drawing/2014/main" id="{9F02740A-ABCB-4175-BD9A-8A9E94B30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139" y="1041992"/>
            <a:ext cx="8260478" cy="1377450"/>
          </a:xfrm>
          <a:prstGeom prst="rect">
            <a:avLst/>
          </a:prstGeom>
        </p:spPr>
      </p:pic>
      <p:pic>
        <p:nvPicPr>
          <p:cNvPr id="23" name="Imagem 22">
            <a:extLst>
              <a:ext uri="{FF2B5EF4-FFF2-40B4-BE49-F238E27FC236}">
                <a16:creationId xmlns:a16="http://schemas.microsoft.com/office/drawing/2014/main" id="{D6A56A75-E5BF-421C-80B9-6A9AD0BAD2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65004" y="2813657"/>
            <a:ext cx="3075644" cy="3414870"/>
          </a:xfrm>
          <a:prstGeom prst="rect">
            <a:avLst/>
          </a:prstGeom>
        </p:spPr>
      </p:pic>
      <p:pic>
        <p:nvPicPr>
          <p:cNvPr id="4" name="Imagem 3">
            <a:extLst>
              <a:ext uri="{FF2B5EF4-FFF2-40B4-BE49-F238E27FC236}">
                <a16:creationId xmlns:a16="http://schemas.microsoft.com/office/drawing/2014/main" id="{9E996F2B-6918-47B0-8C01-32C3C2B7DCB9}"/>
              </a:ext>
            </a:extLst>
          </p:cNvPr>
          <p:cNvPicPr>
            <a:picLocks noChangeAspect="1"/>
          </p:cNvPicPr>
          <p:nvPr/>
        </p:nvPicPr>
        <p:blipFill>
          <a:blip r:embed="rId4"/>
          <a:stretch>
            <a:fillRect/>
          </a:stretch>
        </p:blipFill>
        <p:spPr>
          <a:xfrm>
            <a:off x="5745123" y="2967661"/>
            <a:ext cx="4248743" cy="3258005"/>
          </a:xfrm>
          <a:prstGeom prst="rect">
            <a:avLst/>
          </a:prstGeom>
        </p:spPr>
      </p:pic>
      <p:sp>
        <p:nvSpPr>
          <p:cNvPr id="2" name="Retângulo: Cantos Arredondados 1">
            <a:extLst>
              <a:ext uri="{FF2B5EF4-FFF2-40B4-BE49-F238E27FC236}">
                <a16:creationId xmlns:a16="http://schemas.microsoft.com/office/drawing/2014/main" id="{FD0FA84F-B1AD-4478-815C-985D33C9DAEE}"/>
              </a:ext>
            </a:extLst>
          </p:cNvPr>
          <p:cNvSpPr/>
          <p:nvPr/>
        </p:nvSpPr>
        <p:spPr>
          <a:xfrm>
            <a:off x="5798288" y="3743806"/>
            <a:ext cx="4248743" cy="223282"/>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66007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metrics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21" name="Imagem 20">
            <a:extLst>
              <a:ext uri="{FF2B5EF4-FFF2-40B4-BE49-F238E27FC236}">
                <a16:creationId xmlns:a16="http://schemas.microsoft.com/office/drawing/2014/main" id="{9F02740A-ABCB-4175-BD9A-8A9E94B30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139" y="1041992"/>
            <a:ext cx="8260478" cy="1377450"/>
          </a:xfrm>
          <a:prstGeom prst="rect">
            <a:avLst/>
          </a:prstGeom>
        </p:spPr>
      </p:pic>
      <p:pic>
        <p:nvPicPr>
          <p:cNvPr id="23" name="Imagem 22">
            <a:extLst>
              <a:ext uri="{FF2B5EF4-FFF2-40B4-BE49-F238E27FC236}">
                <a16:creationId xmlns:a16="http://schemas.microsoft.com/office/drawing/2014/main" id="{D6A56A75-E5BF-421C-80B9-6A9AD0BAD2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65004" y="2813657"/>
            <a:ext cx="3075644" cy="3414870"/>
          </a:xfrm>
          <a:prstGeom prst="rect">
            <a:avLst/>
          </a:prstGeom>
        </p:spPr>
      </p:pic>
      <p:pic>
        <p:nvPicPr>
          <p:cNvPr id="4" name="Imagem 3">
            <a:extLst>
              <a:ext uri="{FF2B5EF4-FFF2-40B4-BE49-F238E27FC236}">
                <a16:creationId xmlns:a16="http://schemas.microsoft.com/office/drawing/2014/main" id="{9E996F2B-6918-47B0-8C01-32C3C2B7DCB9}"/>
              </a:ext>
            </a:extLst>
          </p:cNvPr>
          <p:cNvPicPr>
            <a:picLocks noChangeAspect="1"/>
          </p:cNvPicPr>
          <p:nvPr/>
        </p:nvPicPr>
        <p:blipFill>
          <a:blip r:embed="rId4"/>
          <a:stretch>
            <a:fillRect/>
          </a:stretch>
        </p:blipFill>
        <p:spPr>
          <a:xfrm>
            <a:off x="5745123" y="2967661"/>
            <a:ext cx="4248743" cy="3258005"/>
          </a:xfrm>
          <a:prstGeom prst="rect">
            <a:avLst/>
          </a:prstGeom>
        </p:spPr>
      </p:pic>
      <p:sp>
        <p:nvSpPr>
          <p:cNvPr id="2" name="Retângulo: Cantos Arredondados 1">
            <a:extLst>
              <a:ext uri="{FF2B5EF4-FFF2-40B4-BE49-F238E27FC236}">
                <a16:creationId xmlns:a16="http://schemas.microsoft.com/office/drawing/2014/main" id="{FD0FA84F-B1AD-4478-815C-985D33C9DAEE}"/>
              </a:ext>
            </a:extLst>
          </p:cNvPr>
          <p:cNvSpPr/>
          <p:nvPr/>
        </p:nvSpPr>
        <p:spPr>
          <a:xfrm>
            <a:off x="5798288" y="4094683"/>
            <a:ext cx="4248743" cy="223282"/>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66754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Detailed Explanation of Exploratory Data analysis using Iris Dataset | by  Naidubhavya | Medium">
            <a:extLst>
              <a:ext uri="{FF2B5EF4-FFF2-40B4-BE49-F238E27FC236}">
                <a16:creationId xmlns:a16="http://schemas.microsoft.com/office/drawing/2014/main" id="{03C48BB5-ED00-46A9-8488-0C15DDEA7B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79" t="8237" r="34670" b="4624"/>
          <a:stretch/>
        </p:blipFill>
        <p:spPr bwMode="auto">
          <a:xfrm>
            <a:off x="9517162" y="3969342"/>
            <a:ext cx="2155273" cy="27750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etailed Explanation of Exploratory Data analysis using Iris Dataset | by  Naidubhavya | Medium">
            <a:extLst>
              <a:ext uri="{FF2B5EF4-FFF2-40B4-BE49-F238E27FC236}">
                <a16:creationId xmlns:a16="http://schemas.microsoft.com/office/drawing/2014/main" id="{A45E1093-A006-4F60-AC16-37DA09AC57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9" t="9045" r="65405" b="5872"/>
          <a:stretch/>
        </p:blipFill>
        <p:spPr bwMode="auto">
          <a:xfrm>
            <a:off x="6866113" y="1649827"/>
            <a:ext cx="2123092" cy="27750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etailed Explanation of Exploratory Data analysis using Iris Dataset | by  Naidubhavya | Medium">
            <a:extLst>
              <a:ext uri="{FF2B5EF4-FFF2-40B4-BE49-F238E27FC236}">
                <a16:creationId xmlns:a16="http://schemas.microsoft.com/office/drawing/2014/main" id="{07D9EAC9-A8AB-4D1B-958E-9C790C7CE5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09" t="10581" r="5302" b="5542"/>
          <a:stretch/>
        </p:blipFill>
        <p:spPr bwMode="auto">
          <a:xfrm>
            <a:off x="9272612" y="948049"/>
            <a:ext cx="2155273" cy="2866612"/>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D8D3D714-E540-4CAC-9CE1-02BF6641732C}"/>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Intoduction</a:t>
            </a:r>
          </a:p>
        </p:txBody>
      </p:sp>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Objectives</a:t>
            </a:r>
          </a:p>
        </p:txBody>
      </p:sp>
      <p:sp>
        <p:nvSpPr>
          <p:cNvPr id="11" name="Retângulo 10">
            <a:extLst>
              <a:ext uri="{FF2B5EF4-FFF2-40B4-BE49-F238E27FC236}">
                <a16:creationId xmlns:a16="http://schemas.microsoft.com/office/drawing/2014/main" id="{2937C9A9-07A7-4815-B31F-18830C1E9921}"/>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Python</a:t>
            </a:r>
          </a:p>
        </p:txBody>
      </p:sp>
      <p:grpSp>
        <p:nvGrpSpPr>
          <p:cNvPr id="6" name="Agrupar 5">
            <a:extLst>
              <a:ext uri="{FF2B5EF4-FFF2-40B4-BE49-F238E27FC236}">
                <a16:creationId xmlns:a16="http://schemas.microsoft.com/office/drawing/2014/main" id="{867CD26E-D3B8-41F5-9FF6-CED628FF8531}"/>
              </a:ext>
            </a:extLst>
          </p:cNvPr>
          <p:cNvGrpSpPr/>
          <p:nvPr/>
        </p:nvGrpSpPr>
        <p:grpSpPr>
          <a:xfrm>
            <a:off x="0" y="6622742"/>
            <a:ext cx="12191997" cy="243396"/>
            <a:chOff x="0" y="6622742"/>
            <a:chExt cx="12191997" cy="243396"/>
          </a:xfrm>
        </p:grpSpPr>
        <p:sp>
          <p:nvSpPr>
            <p:cNvPr id="9" name="Retângulo 8">
              <a:extLst>
                <a:ext uri="{FF2B5EF4-FFF2-40B4-BE49-F238E27FC236}">
                  <a16:creationId xmlns:a16="http://schemas.microsoft.com/office/drawing/2014/main" id="{727C61CD-C1A3-4F9A-A011-010372FBCA4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93EB7524-194E-4591-BC79-42EC9DDE83A3}"/>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AAE6AF5A-59D1-41AB-A7F9-FE406A6ADBFF}"/>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grpSp>
      <p:sp>
        <p:nvSpPr>
          <p:cNvPr id="13" name="CaixaDeTexto 12">
            <a:extLst>
              <a:ext uri="{FF2B5EF4-FFF2-40B4-BE49-F238E27FC236}">
                <a16:creationId xmlns:a16="http://schemas.microsoft.com/office/drawing/2014/main" id="{C788FE86-76D0-4BDA-902B-FF5C65C029AD}"/>
              </a:ext>
            </a:extLst>
          </p:cNvPr>
          <p:cNvSpPr txBox="1"/>
          <p:nvPr/>
        </p:nvSpPr>
        <p:spPr>
          <a:xfrm>
            <a:off x="676655" y="1285604"/>
            <a:ext cx="5855565" cy="3139321"/>
          </a:xfrm>
          <a:prstGeom prst="rect">
            <a:avLst/>
          </a:prstGeom>
          <a:noFill/>
        </p:spPr>
        <p:txBody>
          <a:bodyPr wrap="square">
            <a:spAutoFit/>
          </a:bodyPr>
          <a:lstStyle/>
          <a:p>
            <a:pPr algn="just"/>
            <a:r>
              <a:rPr lang="en-US" dirty="0"/>
              <a:t>Iris Dataset</a:t>
            </a:r>
          </a:p>
          <a:p>
            <a:pPr marL="342900" indent="-342900" algn="just">
              <a:buFont typeface="+mj-lt"/>
              <a:buAutoNum type="arabicPeriod"/>
            </a:pPr>
            <a:endParaRPr lang="en-US" dirty="0"/>
          </a:p>
          <a:p>
            <a:pPr marL="342900" indent="-342900" algn="just">
              <a:buFont typeface="+mj-lt"/>
              <a:buAutoNum type="arabicPeriod"/>
            </a:pPr>
            <a:r>
              <a:rPr lang="en-US" dirty="0"/>
              <a:t>Choose the best K for </a:t>
            </a:r>
            <a:r>
              <a:rPr lang="en-US" b="1" dirty="0"/>
              <a:t>K-NN</a:t>
            </a:r>
            <a:r>
              <a:rPr lang="en-US" dirty="0"/>
              <a:t> model;</a:t>
            </a:r>
          </a:p>
          <a:p>
            <a:pPr marL="342900" indent="-342900" algn="just">
              <a:buFont typeface="+mj-lt"/>
              <a:buAutoNum type="arabicPeriod"/>
            </a:pPr>
            <a:endParaRPr lang="en-US" dirty="0"/>
          </a:p>
          <a:p>
            <a:pPr marL="342900" indent="-342900" algn="just">
              <a:buFont typeface="+mj-lt"/>
              <a:buAutoNum type="arabicPeriod"/>
            </a:pPr>
            <a:r>
              <a:rPr lang="en-US" dirty="0"/>
              <a:t>Show the mathematical logic behind </a:t>
            </a:r>
            <a:r>
              <a:rPr lang="en-US" b="1" dirty="0"/>
              <a:t>MLP classifier;</a:t>
            </a: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Evaluate (through </a:t>
            </a:r>
            <a:r>
              <a:rPr lang="en-US" b="1" dirty="0"/>
              <a:t>cross-validation</a:t>
            </a:r>
            <a:r>
              <a:rPr lang="en-US" dirty="0"/>
              <a:t>) between models with in different </a:t>
            </a:r>
            <a:r>
              <a:rPr lang="en-US" b="1" dirty="0"/>
              <a:t>metrics</a:t>
            </a:r>
            <a:r>
              <a:rPr lang="en-US" dirty="0"/>
              <a:t>;</a:t>
            </a:r>
          </a:p>
          <a:p>
            <a:pPr marL="342900" indent="-342900" algn="just">
              <a:buFont typeface="+mj-lt"/>
              <a:buAutoNum type="arabicPeriod"/>
            </a:pPr>
            <a:endParaRPr lang="en-US" dirty="0"/>
          </a:p>
          <a:p>
            <a:pPr marL="342900" indent="-342900" algn="just">
              <a:buFont typeface="+mj-lt"/>
              <a:buAutoNum type="arabicPeriod"/>
            </a:pPr>
            <a:r>
              <a:rPr lang="en-US" dirty="0"/>
              <a:t>After made the evaluation, verify if models have statistic differences.</a:t>
            </a:r>
            <a:endParaRPr lang="pt-BR" dirty="0"/>
          </a:p>
        </p:txBody>
      </p:sp>
      <p:pic>
        <p:nvPicPr>
          <p:cNvPr id="1028" name="Picture 4" descr="KNN (K-Nearest Neighbors) #1. Como funciona? | by Italo José | aibrasil |  Medium">
            <a:extLst>
              <a:ext uri="{FF2B5EF4-FFF2-40B4-BE49-F238E27FC236}">
                <a16:creationId xmlns:a16="http://schemas.microsoft.com/office/drawing/2014/main" id="{A35453FC-D9FA-4245-9FF3-D264EA296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205" y="4522252"/>
            <a:ext cx="2597896" cy="194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558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QQ plot</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2" name="Picture 2">
            <a:extLst>
              <a:ext uri="{FF2B5EF4-FFF2-40B4-BE49-F238E27FC236}">
                <a16:creationId xmlns:a16="http://schemas.microsoft.com/office/drawing/2014/main" id="{09B5C9FE-AC2A-41C3-B6E9-B52629CB7A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236"/>
          <a:stretch/>
        </p:blipFill>
        <p:spPr bwMode="auto">
          <a:xfrm>
            <a:off x="200627" y="938683"/>
            <a:ext cx="5895371" cy="30516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8749BAD-4689-494F-85AD-46D73584E1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236"/>
          <a:stretch/>
        </p:blipFill>
        <p:spPr bwMode="auto">
          <a:xfrm>
            <a:off x="6095998" y="3180434"/>
            <a:ext cx="5895371" cy="305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0427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pic>
        <p:nvPicPr>
          <p:cNvPr id="3074" name="Picture 2">
            <a:extLst>
              <a:ext uri="{FF2B5EF4-FFF2-40B4-BE49-F238E27FC236}">
                <a16:creationId xmlns:a16="http://schemas.microsoft.com/office/drawing/2014/main" id="{2DE8F583-625C-4671-B700-CC7121813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45167" y="1611814"/>
            <a:ext cx="5205667" cy="36343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5D42A3-1064-4864-8BB5-09C164A76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541166" y="1611813"/>
            <a:ext cx="5205667" cy="363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9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Wilcoxon Test</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RESULTS AND DISCUSSION</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pt-BR" dirty="0" err="1"/>
                <a:t>ross</a:t>
              </a:r>
              <a:r>
                <a:rPr lang="pt-BR" dirty="0"/>
                <a:t> - </a:t>
              </a:r>
              <a:r>
                <a:rPr lang="pt-BR" dirty="0" err="1"/>
                <a:t>validation</a:t>
              </a:r>
              <a:endParaRPr lang="pt-BR" dirty="0"/>
            </a:p>
          </p:txBody>
        </p:sp>
      </p:grpSp>
      <p:sp>
        <p:nvSpPr>
          <p:cNvPr id="13" name="CaixaDeTexto 12">
            <a:extLst>
              <a:ext uri="{FF2B5EF4-FFF2-40B4-BE49-F238E27FC236}">
                <a16:creationId xmlns:a16="http://schemas.microsoft.com/office/drawing/2014/main" id="{1F08E198-D66E-4EF1-B1F9-08555D61D35B}"/>
              </a:ext>
            </a:extLst>
          </p:cNvPr>
          <p:cNvSpPr txBox="1"/>
          <p:nvPr/>
        </p:nvSpPr>
        <p:spPr>
          <a:xfrm>
            <a:off x="241890" y="1281419"/>
            <a:ext cx="5854110" cy="2308324"/>
          </a:xfrm>
          <a:prstGeom prst="rect">
            <a:avLst/>
          </a:prstGeom>
          <a:noFill/>
        </p:spPr>
        <p:txBody>
          <a:bodyPr wrap="square">
            <a:spAutoFit/>
          </a:bodyPr>
          <a:lstStyle/>
          <a:p>
            <a:pPr marL="285750" indent="-285750" algn="just">
              <a:buFont typeface="Arial" panose="020B0604020202020204" pitchFamily="34" charset="0"/>
              <a:buChar char="•"/>
            </a:pPr>
            <a:r>
              <a:rPr lang="en-US" dirty="0"/>
              <a:t>Perform the Mann-Whitney U rank test on two independent samples;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Mann-Whitney U test is a nonparametric test of the null hypothesis that the distribution underlying sample x is the same as the distribution underlying sample y. It is often used as a test of </a:t>
            </a:r>
            <a:r>
              <a:rPr lang="en-US" dirty="0" err="1"/>
              <a:t>of</a:t>
            </a:r>
            <a:r>
              <a:rPr lang="en-US" dirty="0"/>
              <a:t> difference in location between distributions.</a:t>
            </a:r>
            <a:endParaRPr lang="pt-BR" dirty="0"/>
          </a:p>
        </p:txBody>
      </p:sp>
      <p:pic>
        <p:nvPicPr>
          <p:cNvPr id="5" name="Imagem 4">
            <a:extLst>
              <a:ext uri="{FF2B5EF4-FFF2-40B4-BE49-F238E27FC236}">
                <a16:creationId xmlns:a16="http://schemas.microsoft.com/office/drawing/2014/main" id="{F46255BD-3C85-490B-ACA8-2386A505E5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99514" y="2602949"/>
            <a:ext cx="3699657" cy="1924865"/>
          </a:xfrm>
          <a:prstGeom prst="rect">
            <a:avLst/>
          </a:prstGeom>
        </p:spPr>
      </p:pic>
      <p:grpSp>
        <p:nvGrpSpPr>
          <p:cNvPr id="37" name="Agrupar 36">
            <a:extLst>
              <a:ext uri="{FF2B5EF4-FFF2-40B4-BE49-F238E27FC236}">
                <a16:creationId xmlns:a16="http://schemas.microsoft.com/office/drawing/2014/main" id="{F55E5A9D-9B2A-4152-96AF-274576F49188}"/>
              </a:ext>
            </a:extLst>
          </p:cNvPr>
          <p:cNvGrpSpPr/>
          <p:nvPr/>
        </p:nvGrpSpPr>
        <p:grpSpPr>
          <a:xfrm>
            <a:off x="6940572" y="3140371"/>
            <a:ext cx="3826066" cy="1352277"/>
            <a:chOff x="6940572" y="3140371"/>
            <a:chExt cx="3826066" cy="1352277"/>
          </a:xfrm>
        </p:grpSpPr>
        <p:sp>
          <p:nvSpPr>
            <p:cNvPr id="22" name="Retângulo: Cantos Arredondados 21">
              <a:extLst>
                <a:ext uri="{FF2B5EF4-FFF2-40B4-BE49-F238E27FC236}">
                  <a16:creationId xmlns:a16="http://schemas.microsoft.com/office/drawing/2014/main" id="{60C2428D-B5FD-42EE-BBEF-AEECEB1E18D5}"/>
                </a:ext>
              </a:extLst>
            </p:cNvPr>
            <p:cNvSpPr/>
            <p:nvPr/>
          </p:nvSpPr>
          <p:spPr>
            <a:xfrm>
              <a:off x="6940572" y="3140371"/>
              <a:ext cx="3826066" cy="243396"/>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23" name="Retângulo: Cantos Arredondados 22">
              <a:extLst>
                <a:ext uri="{FF2B5EF4-FFF2-40B4-BE49-F238E27FC236}">
                  <a16:creationId xmlns:a16="http://schemas.microsoft.com/office/drawing/2014/main" id="{D229B5FD-D5AE-4C6D-B1A0-FBF473BCD304}"/>
                </a:ext>
              </a:extLst>
            </p:cNvPr>
            <p:cNvSpPr/>
            <p:nvPr/>
          </p:nvSpPr>
          <p:spPr>
            <a:xfrm>
              <a:off x="6940572" y="4249252"/>
              <a:ext cx="3826066" cy="243396"/>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grpSp>
      <p:sp>
        <p:nvSpPr>
          <p:cNvPr id="20" name="CaixaDeTexto 19">
            <a:extLst>
              <a:ext uri="{FF2B5EF4-FFF2-40B4-BE49-F238E27FC236}">
                <a16:creationId xmlns:a16="http://schemas.microsoft.com/office/drawing/2014/main" id="{3A0CC790-4B29-4C80-A1D4-71B69D1773CD}"/>
              </a:ext>
            </a:extLst>
          </p:cNvPr>
          <p:cNvSpPr txBox="1"/>
          <p:nvPr/>
        </p:nvSpPr>
        <p:spPr>
          <a:xfrm>
            <a:off x="889422" y="4958142"/>
            <a:ext cx="4362007"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P-value &gt; 0.05: Accept NULL hypothesis - No significant difference between groups.</a:t>
            </a:r>
            <a:endParaRPr lang="pt-BR" dirty="0"/>
          </a:p>
        </p:txBody>
      </p:sp>
      <p:cxnSp>
        <p:nvCxnSpPr>
          <p:cNvPr id="27" name="Conector: Angulado 26">
            <a:extLst>
              <a:ext uri="{FF2B5EF4-FFF2-40B4-BE49-F238E27FC236}">
                <a16:creationId xmlns:a16="http://schemas.microsoft.com/office/drawing/2014/main" id="{A7FAA59E-F114-41D9-85F5-8B7605FE183D}"/>
              </a:ext>
            </a:extLst>
          </p:cNvPr>
          <p:cNvCxnSpPr>
            <a:cxnSpLocks/>
            <a:endCxn id="23" idx="1"/>
          </p:cNvCxnSpPr>
          <p:nvPr/>
        </p:nvCxnSpPr>
        <p:spPr>
          <a:xfrm flipV="1">
            <a:off x="6096002" y="4370950"/>
            <a:ext cx="844570" cy="743310"/>
          </a:xfrm>
          <a:prstGeom prst="bentConnector3">
            <a:avLst>
              <a:gd name="adj1" fmla="val 50000"/>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6464DF9F-C3DA-4D69-9D54-B88B9543A309}"/>
              </a:ext>
            </a:extLst>
          </p:cNvPr>
          <p:cNvCxnSpPr>
            <a:cxnSpLocks/>
            <a:endCxn id="22" idx="1"/>
          </p:cNvCxnSpPr>
          <p:nvPr/>
        </p:nvCxnSpPr>
        <p:spPr>
          <a:xfrm rot="5400000" flipH="1" flipV="1">
            <a:off x="5596198" y="3761870"/>
            <a:ext cx="1844174" cy="844573"/>
          </a:xfrm>
          <a:prstGeom prst="bent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do 31">
            <a:extLst>
              <a:ext uri="{FF2B5EF4-FFF2-40B4-BE49-F238E27FC236}">
                <a16:creationId xmlns:a16="http://schemas.microsoft.com/office/drawing/2014/main" id="{F415E0AD-A935-45BE-9EAF-B61A9AAD626A}"/>
              </a:ext>
            </a:extLst>
          </p:cNvPr>
          <p:cNvCxnSpPr>
            <a:cxnSpLocks/>
          </p:cNvCxnSpPr>
          <p:nvPr/>
        </p:nvCxnSpPr>
        <p:spPr>
          <a:xfrm rot="10800000" flipV="1">
            <a:off x="5295019" y="5118292"/>
            <a:ext cx="800978" cy="197985"/>
          </a:xfrm>
          <a:prstGeom prst="bentConnector3">
            <a:avLst>
              <a:gd name="adj1" fmla="val 884"/>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391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19247A8-379D-4007-B2D8-8CF01692EC01}"/>
              </a:ext>
            </a:extLst>
          </p:cNvPr>
          <p:cNvSpPr/>
          <p:nvPr/>
        </p:nvSpPr>
        <p:spPr>
          <a:xfrm>
            <a:off x="6095999" y="0"/>
            <a:ext cx="6095997" cy="66138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Cantos Arredondados 3">
            <a:extLst>
              <a:ext uri="{FF2B5EF4-FFF2-40B4-BE49-F238E27FC236}">
                <a16:creationId xmlns:a16="http://schemas.microsoft.com/office/drawing/2014/main" id="{3FA768BF-D696-4746-B00E-14180F453458}"/>
              </a:ext>
            </a:extLst>
          </p:cNvPr>
          <p:cNvSpPr/>
          <p:nvPr/>
        </p:nvSpPr>
        <p:spPr>
          <a:xfrm>
            <a:off x="888767" y="685593"/>
            <a:ext cx="4456801" cy="5888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Python: K-NN and </a:t>
            </a:r>
            <a:r>
              <a:rPr lang="en-US" sz="2400" dirty="0" err="1"/>
              <a:t>MlP</a:t>
            </a:r>
            <a:r>
              <a:rPr lang="en-US" sz="2400" dirty="0"/>
              <a:t> classifier</a:t>
            </a:r>
          </a:p>
        </p:txBody>
      </p:sp>
      <p:pic>
        <p:nvPicPr>
          <p:cNvPr id="5" name="Imagem 4">
            <a:extLst>
              <a:ext uri="{FF2B5EF4-FFF2-40B4-BE49-F238E27FC236}">
                <a16:creationId xmlns:a16="http://schemas.microsoft.com/office/drawing/2014/main" id="{5FDD1611-8531-4440-ACFC-C17E95F41FC0}"/>
              </a:ext>
            </a:extLst>
          </p:cNvPr>
          <p:cNvPicPr>
            <a:picLocks noChangeAspect="1"/>
          </p:cNvPicPr>
          <p:nvPr/>
        </p:nvPicPr>
        <p:blipFill>
          <a:blip r:embed="rId2"/>
          <a:stretch>
            <a:fillRect/>
          </a:stretch>
        </p:blipFill>
        <p:spPr>
          <a:xfrm>
            <a:off x="2529744" y="2132084"/>
            <a:ext cx="1174848" cy="1174848"/>
          </a:xfrm>
          <a:prstGeom prst="rect">
            <a:avLst/>
          </a:prstGeom>
        </p:spPr>
      </p:pic>
      <p:sp>
        <p:nvSpPr>
          <p:cNvPr id="2" name="CaixaDeTexto 1">
            <a:extLst>
              <a:ext uri="{FF2B5EF4-FFF2-40B4-BE49-F238E27FC236}">
                <a16:creationId xmlns:a16="http://schemas.microsoft.com/office/drawing/2014/main" id="{5DE41299-F4ED-4E72-8673-99A927E59BAA}"/>
              </a:ext>
            </a:extLst>
          </p:cNvPr>
          <p:cNvSpPr txBox="1"/>
          <p:nvPr/>
        </p:nvSpPr>
        <p:spPr>
          <a:xfrm>
            <a:off x="8386866" y="414353"/>
            <a:ext cx="1514261" cy="400110"/>
          </a:xfrm>
          <a:prstGeom prst="rect">
            <a:avLst/>
          </a:prstGeom>
          <a:noFill/>
        </p:spPr>
        <p:txBody>
          <a:bodyPr wrap="none" rtlCol="0">
            <a:spAutoFit/>
          </a:bodyPr>
          <a:lstStyle/>
          <a:p>
            <a:r>
              <a:rPr lang="pt-BR" sz="2000" b="1" dirty="0"/>
              <a:t>REFERENCES</a:t>
            </a:r>
          </a:p>
        </p:txBody>
      </p:sp>
      <p:sp>
        <p:nvSpPr>
          <p:cNvPr id="3" name="CaixaDeTexto 2">
            <a:extLst>
              <a:ext uri="{FF2B5EF4-FFF2-40B4-BE49-F238E27FC236}">
                <a16:creationId xmlns:a16="http://schemas.microsoft.com/office/drawing/2014/main" id="{00EAB6DA-051A-43C9-90D3-B6E347FE47DD}"/>
              </a:ext>
            </a:extLst>
          </p:cNvPr>
          <p:cNvSpPr txBox="1"/>
          <p:nvPr/>
        </p:nvSpPr>
        <p:spPr>
          <a:xfrm>
            <a:off x="6333455" y="979995"/>
            <a:ext cx="5621082" cy="4185761"/>
          </a:xfrm>
          <a:prstGeom prst="rect">
            <a:avLst/>
          </a:prstGeom>
          <a:noFill/>
        </p:spPr>
        <p:txBody>
          <a:bodyPr wrap="square" rtlCol="0">
            <a:spAutoFit/>
          </a:bodyPr>
          <a:lstStyle/>
          <a:p>
            <a:pPr algn="just"/>
            <a:r>
              <a:rPr lang="pt-BR" sz="1400" dirty="0"/>
              <a:t>SKTLEARN. </a:t>
            </a:r>
            <a:r>
              <a:rPr lang="pt-BR" sz="1400" b="1" dirty="0"/>
              <a:t>Neural network models (</a:t>
            </a:r>
            <a:r>
              <a:rPr lang="pt-BR" sz="1400" b="1" dirty="0" err="1"/>
              <a:t>supervised</a:t>
            </a:r>
            <a:r>
              <a:rPr lang="pt-BR" sz="1400" b="1" dirty="0"/>
              <a:t>). </a:t>
            </a:r>
            <a:r>
              <a:rPr lang="en-US" sz="1400" dirty="0"/>
              <a:t>Available in</a:t>
            </a:r>
            <a:r>
              <a:rPr lang="pt-BR" sz="1400" dirty="0"/>
              <a:t>: </a:t>
            </a:r>
            <a:r>
              <a:rPr lang="pt-BR" sz="1400" dirty="0">
                <a:hlinkClick r:id="rId3"/>
              </a:rPr>
              <a:t>https://scikit-learn.org/stable/modules/neural_networks_supervised.html#mlp-tips</a:t>
            </a:r>
            <a:r>
              <a:rPr lang="pt-BR" sz="1400" dirty="0"/>
              <a:t> . Access in: 25 </a:t>
            </a:r>
            <a:r>
              <a:rPr lang="pt-BR" sz="1400" dirty="0" err="1"/>
              <a:t>Oct</a:t>
            </a:r>
            <a:r>
              <a:rPr lang="pt-BR" sz="1400" dirty="0"/>
              <a:t>. 2021.</a:t>
            </a:r>
          </a:p>
          <a:p>
            <a:pPr algn="just"/>
            <a:endParaRPr lang="en-US" sz="1400" dirty="0">
              <a:solidFill>
                <a:srgbClr val="222222"/>
              </a:solidFill>
            </a:endParaRPr>
          </a:p>
          <a:p>
            <a:pPr algn="just"/>
            <a:r>
              <a:rPr lang="en-US" sz="1400" b="0" i="0" dirty="0">
                <a:solidFill>
                  <a:srgbClr val="222222"/>
                </a:solidFill>
                <a:effectLst/>
              </a:rPr>
              <a:t>ROIGER, Richard J. </a:t>
            </a:r>
            <a:r>
              <a:rPr lang="en-US" sz="1400" b="1" i="0" dirty="0">
                <a:solidFill>
                  <a:srgbClr val="222222"/>
                </a:solidFill>
                <a:effectLst/>
              </a:rPr>
              <a:t>Data mining: a tutorial-based primer</a:t>
            </a:r>
            <a:r>
              <a:rPr lang="en-US" sz="1400" b="0" i="0" dirty="0">
                <a:solidFill>
                  <a:srgbClr val="222222"/>
                </a:solidFill>
                <a:effectLst/>
              </a:rPr>
              <a:t>. Chapman and Hall/CRC, 2017.</a:t>
            </a:r>
          </a:p>
          <a:p>
            <a:pPr algn="just"/>
            <a:endParaRPr lang="en-US" sz="1400" dirty="0">
              <a:solidFill>
                <a:srgbClr val="222222"/>
              </a:solidFill>
            </a:endParaRPr>
          </a:p>
          <a:p>
            <a:pPr algn="just"/>
            <a:r>
              <a:rPr lang="es-ES" sz="1400" b="0" i="0" dirty="0">
                <a:solidFill>
                  <a:srgbClr val="222222"/>
                </a:solidFill>
                <a:effectLst/>
              </a:rPr>
              <a:t>GARCÍA, Salvador; HERRERA, Francisco; DERRAC, Joaquín. </a:t>
            </a:r>
            <a:r>
              <a:rPr lang="es-ES" sz="1400" b="1" i="0" dirty="0">
                <a:solidFill>
                  <a:srgbClr val="222222"/>
                </a:solidFill>
                <a:effectLst/>
              </a:rPr>
              <a:t>Un Tutorial Metodológico para hacer Comparaciones Estadísticas con </a:t>
            </a:r>
            <a:r>
              <a:rPr lang="es-ES" sz="1400" b="1" i="0" dirty="0" err="1">
                <a:solidFill>
                  <a:srgbClr val="222222"/>
                </a:solidFill>
                <a:effectLst/>
              </a:rPr>
              <a:t>Tests</a:t>
            </a:r>
            <a:r>
              <a:rPr lang="es-ES" sz="1400" b="1" i="0" dirty="0">
                <a:solidFill>
                  <a:srgbClr val="222222"/>
                </a:solidFill>
                <a:effectLst/>
              </a:rPr>
              <a:t> No Paramétricos en Propuestas de Minería de Datos</a:t>
            </a:r>
            <a:r>
              <a:rPr lang="es-ES" sz="1400" dirty="0">
                <a:solidFill>
                  <a:srgbClr val="222222"/>
                </a:solidFill>
              </a:rPr>
              <a:t>, 2010.</a:t>
            </a:r>
            <a:endParaRPr lang="pt-BR" sz="1400" dirty="0"/>
          </a:p>
          <a:p>
            <a:pPr algn="just"/>
            <a:endParaRPr lang="pt-BR" sz="1400" b="0" i="0" dirty="0">
              <a:solidFill>
                <a:srgbClr val="212529"/>
              </a:solidFill>
              <a:effectLst/>
            </a:endParaRPr>
          </a:p>
          <a:p>
            <a:pPr algn="just"/>
            <a:r>
              <a:rPr lang="en-US" sz="1400" i="0" dirty="0">
                <a:solidFill>
                  <a:srgbClr val="242021"/>
                </a:solidFill>
                <a:effectLst/>
              </a:rPr>
              <a:t>DEMŠAR</a:t>
            </a:r>
            <a:r>
              <a:rPr lang="en-US" sz="1400" b="0" i="0" dirty="0">
                <a:solidFill>
                  <a:srgbClr val="242021"/>
                </a:solidFill>
                <a:effectLst/>
              </a:rPr>
              <a:t>, J. Statistical comparisons of classifiers over multiple data sets. </a:t>
            </a:r>
            <a:r>
              <a:rPr lang="en-US" sz="1400" b="1" i="0" dirty="0">
                <a:solidFill>
                  <a:srgbClr val="242021"/>
                </a:solidFill>
                <a:effectLst/>
              </a:rPr>
              <a:t>Journal of Machine Learning Research</a:t>
            </a:r>
            <a:r>
              <a:rPr lang="en-US" sz="1400" b="0" i="0" dirty="0">
                <a:solidFill>
                  <a:srgbClr val="242021"/>
                </a:solidFill>
                <a:effectLst/>
              </a:rPr>
              <a:t>, 7, 1-30, 2006.</a:t>
            </a:r>
            <a:r>
              <a:rPr lang="en-US" sz="1400" dirty="0"/>
              <a:t> </a:t>
            </a:r>
          </a:p>
          <a:p>
            <a:pPr algn="just"/>
            <a:endParaRPr lang="en-US" sz="1400" b="0" i="0" dirty="0">
              <a:solidFill>
                <a:srgbClr val="212529"/>
              </a:solidFill>
              <a:effectLst/>
            </a:endParaRPr>
          </a:p>
          <a:p>
            <a:pPr algn="just"/>
            <a:r>
              <a:rPr lang="en-US" sz="1400" b="0" i="0" dirty="0">
                <a:solidFill>
                  <a:srgbClr val="212529"/>
                </a:solidFill>
                <a:effectLst/>
              </a:rPr>
              <a:t>GARCÍA, S.; FERNÁNDEZ, A.; LUENGO, J.; HERRERA, F. Advanced nonparametric tests for multiple comparisons in the design of experiments in computational intelligence and data mining: Experimental analysis of power. </a:t>
            </a:r>
            <a:r>
              <a:rPr lang="en-US" sz="1400" b="1" i="0" dirty="0">
                <a:solidFill>
                  <a:srgbClr val="212529"/>
                </a:solidFill>
                <a:effectLst/>
              </a:rPr>
              <a:t>Information Sciences</a:t>
            </a:r>
            <a:r>
              <a:rPr lang="en-US" sz="1400" b="0" i="0" dirty="0">
                <a:solidFill>
                  <a:srgbClr val="212529"/>
                </a:solidFill>
                <a:effectLst/>
              </a:rPr>
              <a:t>, 180, 2044-2064, 2010.</a:t>
            </a:r>
            <a:endParaRPr lang="pt-BR" sz="1400" b="0" i="0" dirty="0">
              <a:solidFill>
                <a:srgbClr val="212529"/>
              </a:solidFill>
              <a:effectLst/>
            </a:endParaRPr>
          </a:p>
        </p:txBody>
      </p:sp>
      <p:sp>
        <p:nvSpPr>
          <p:cNvPr id="12" name="CaixaDeTexto 11">
            <a:extLst>
              <a:ext uri="{FF2B5EF4-FFF2-40B4-BE49-F238E27FC236}">
                <a16:creationId xmlns:a16="http://schemas.microsoft.com/office/drawing/2014/main" id="{A06647D1-3339-45B2-AA9D-E5D00F3DE2DD}"/>
              </a:ext>
            </a:extLst>
          </p:cNvPr>
          <p:cNvSpPr txBox="1"/>
          <p:nvPr/>
        </p:nvSpPr>
        <p:spPr>
          <a:xfrm>
            <a:off x="793439" y="4164618"/>
            <a:ext cx="4647458" cy="1384995"/>
          </a:xfrm>
          <a:prstGeom prst="rect">
            <a:avLst/>
          </a:prstGeom>
          <a:noFill/>
        </p:spPr>
        <p:txBody>
          <a:bodyPr wrap="square" rtlCol="0">
            <a:spAutoFit/>
          </a:bodyPr>
          <a:lstStyle/>
          <a:p>
            <a:pPr algn="ctr"/>
            <a:r>
              <a:rPr lang="pt-BR" sz="1400" b="1" dirty="0"/>
              <a:t>Vitor Souza Premoli Pinto </a:t>
            </a:r>
            <a:r>
              <a:rPr lang="pt-BR" sz="1400" b="1"/>
              <a:t>de Oliveira</a:t>
            </a:r>
            <a:r>
              <a:rPr lang="pt-BR" sz="1400"/>
              <a:t>¹</a:t>
            </a:r>
            <a:endParaRPr lang="pt-BR" sz="1400" dirty="0"/>
          </a:p>
          <a:p>
            <a:pPr algn="ctr"/>
            <a:endParaRPr lang="pt-BR" sz="1400" dirty="0"/>
          </a:p>
          <a:p>
            <a:pPr algn="ctr"/>
            <a:endParaRPr lang="pt-BR" sz="1400" dirty="0"/>
          </a:p>
          <a:p>
            <a:pPr algn="ctr"/>
            <a:r>
              <a:rPr lang="pt-BR" sz="1400" dirty="0"/>
              <a:t>¹Universidade Federal do Espírito Santo</a:t>
            </a:r>
          </a:p>
          <a:p>
            <a:pPr algn="ctr"/>
            <a:endParaRPr lang="pt-BR" sz="1400" dirty="0"/>
          </a:p>
          <a:p>
            <a:pPr algn="ctr"/>
            <a:r>
              <a:rPr lang="pt-BR" sz="1400" b="1" dirty="0"/>
              <a:t>Artificial Intelligence Applied to Images</a:t>
            </a:r>
          </a:p>
        </p:txBody>
      </p:sp>
      <p:sp>
        <p:nvSpPr>
          <p:cNvPr id="11" name="Retângulo 10">
            <a:extLst>
              <a:ext uri="{FF2B5EF4-FFF2-40B4-BE49-F238E27FC236}">
                <a16:creationId xmlns:a16="http://schemas.microsoft.com/office/drawing/2014/main" id="{AC2DEA65-530C-478B-950C-367319AEEA5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6" name="Retângulo 15">
            <a:extLst>
              <a:ext uri="{FF2B5EF4-FFF2-40B4-BE49-F238E27FC236}">
                <a16:creationId xmlns:a16="http://schemas.microsoft.com/office/drawing/2014/main" id="{B594D077-0595-43D9-9A08-F54B9A6BAE2A}"/>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2AF3AA5D-8702-4D07-8CE4-DA9147ABC01D}"/>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3006922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501881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pic>
        <p:nvPicPr>
          <p:cNvPr id="1026" name="Picture 2">
            <a:extLst>
              <a:ext uri="{FF2B5EF4-FFF2-40B4-BE49-F238E27FC236}">
                <a16:creationId xmlns:a16="http://schemas.microsoft.com/office/drawing/2014/main" id="{7A7E2453-03CF-4E13-96DE-AEE48B2A2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12936" y="1576232"/>
            <a:ext cx="6919339" cy="4354120"/>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m 26">
            <a:extLst>
              <a:ext uri="{FF2B5EF4-FFF2-40B4-BE49-F238E27FC236}">
                <a16:creationId xmlns:a16="http://schemas.microsoft.com/office/drawing/2014/main" id="{3AA07EB7-1323-47E6-9F52-2BE4F0D3AEB8}"/>
              </a:ext>
            </a:extLst>
          </p:cNvPr>
          <p:cNvPicPr>
            <a:picLocks noChangeAspect="1"/>
          </p:cNvPicPr>
          <p:nvPr/>
        </p:nvPicPr>
        <p:blipFill>
          <a:blip r:embed="rId3"/>
          <a:stretch>
            <a:fillRect/>
          </a:stretch>
        </p:blipFill>
        <p:spPr>
          <a:xfrm>
            <a:off x="7440146" y="1831438"/>
            <a:ext cx="4563112" cy="1247949"/>
          </a:xfrm>
          <a:prstGeom prst="rect">
            <a:avLst/>
          </a:prstGeom>
        </p:spPr>
      </p:pic>
      <p:pic>
        <p:nvPicPr>
          <p:cNvPr id="31" name="Imagem 30">
            <a:extLst>
              <a:ext uri="{FF2B5EF4-FFF2-40B4-BE49-F238E27FC236}">
                <a16:creationId xmlns:a16="http://schemas.microsoft.com/office/drawing/2014/main" id="{5E42B5BB-E09B-42AC-BD56-E7D6AFE99033}"/>
              </a:ext>
            </a:extLst>
          </p:cNvPr>
          <p:cNvPicPr>
            <a:picLocks noChangeAspect="1"/>
          </p:cNvPicPr>
          <p:nvPr/>
        </p:nvPicPr>
        <p:blipFill>
          <a:blip r:embed="rId4"/>
          <a:stretch>
            <a:fillRect/>
          </a:stretch>
        </p:blipFill>
        <p:spPr>
          <a:xfrm>
            <a:off x="7486218" y="3303255"/>
            <a:ext cx="4191585" cy="2048161"/>
          </a:xfrm>
          <a:prstGeom prst="rect">
            <a:avLst/>
          </a:prstGeom>
        </p:spPr>
      </p:pic>
    </p:spTree>
    <p:extLst>
      <p:ext uri="{BB962C8B-B14F-4D97-AF65-F5344CB8AC3E}">
        <p14:creationId xmlns:p14="http://schemas.microsoft.com/office/powerpoint/2010/main" val="1981518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pic>
        <p:nvPicPr>
          <p:cNvPr id="1026" name="Picture 2">
            <a:extLst>
              <a:ext uri="{FF2B5EF4-FFF2-40B4-BE49-F238E27FC236}">
                <a16:creationId xmlns:a16="http://schemas.microsoft.com/office/drawing/2014/main" id="{7A7E2453-03CF-4E13-96DE-AEE48B2A2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12936" y="1576232"/>
            <a:ext cx="6919339" cy="4354121"/>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148C0151-F9F8-4A65-8B63-355BC237C552}"/>
              </a:ext>
            </a:extLst>
          </p:cNvPr>
          <p:cNvSpPr txBox="1"/>
          <p:nvPr/>
        </p:nvSpPr>
        <p:spPr>
          <a:xfrm>
            <a:off x="7332276" y="2828835"/>
            <a:ext cx="463998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True and False rate per K value tested;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Based on the smallest value of the rate, we have as best Ks :</a:t>
            </a:r>
            <a:r>
              <a:rPr lang="pt-BR" dirty="0"/>
              <a:t>[5, 9, 13, 14, 15]</a:t>
            </a:r>
          </a:p>
        </p:txBody>
      </p:sp>
      <p:sp>
        <p:nvSpPr>
          <p:cNvPr id="6" name="Retângulo: Cantos Arredondados 5">
            <a:extLst>
              <a:ext uri="{FF2B5EF4-FFF2-40B4-BE49-F238E27FC236}">
                <a16:creationId xmlns:a16="http://schemas.microsoft.com/office/drawing/2014/main" id="{16D18DC2-5A53-46D8-B6A5-CF67A71F475C}"/>
              </a:ext>
            </a:extLst>
          </p:cNvPr>
          <p:cNvSpPr/>
          <p:nvPr/>
        </p:nvSpPr>
        <p:spPr>
          <a:xfrm>
            <a:off x="1754373" y="5263118"/>
            <a:ext cx="1669312" cy="148856"/>
          </a:xfrm>
          <a:prstGeom prst="roundRect">
            <a:avLst/>
          </a:prstGeom>
          <a:solidFill>
            <a:srgbClr val="C00000">
              <a:alpha val="50000"/>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cxnSp>
        <p:nvCxnSpPr>
          <p:cNvPr id="8" name="Conector: Angulado 7">
            <a:extLst>
              <a:ext uri="{FF2B5EF4-FFF2-40B4-BE49-F238E27FC236}">
                <a16:creationId xmlns:a16="http://schemas.microsoft.com/office/drawing/2014/main" id="{B006EE1B-CCB4-4540-B6D7-5570CDE16155}"/>
              </a:ext>
            </a:extLst>
          </p:cNvPr>
          <p:cNvCxnSpPr>
            <a:cxnSpLocks/>
            <a:stCxn id="6" idx="3"/>
            <a:endCxn id="2" idx="2"/>
          </p:cNvCxnSpPr>
          <p:nvPr/>
        </p:nvCxnSpPr>
        <p:spPr>
          <a:xfrm flipV="1">
            <a:off x="3423685" y="4029164"/>
            <a:ext cx="6228583" cy="130838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B58D8FB3-BEB1-478B-98F9-F831052B2D55}"/>
              </a:ext>
            </a:extLst>
          </p:cNvPr>
          <p:cNvSpPr txBox="1"/>
          <p:nvPr/>
        </p:nvSpPr>
        <p:spPr>
          <a:xfrm>
            <a:off x="7730154" y="5672389"/>
            <a:ext cx="4144603"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Applied cross-validation, CV=10, with metrics(Accuracy and F1);</a:t>
            </a:r>
          </a:p>
        </p:txBody>
      </p:sp>
    </p:spTree>
    <p:extLst>
      <p:ext uri="{BB962C8B-B14F-4D97-AF65-F5344CB8AC3E}">
        <p14:creationId xmlns:p14="http://schemas.microsoft.com/office/powerpoint/2010/main" val="1681706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pic>
        <p:nvPicPr>
          <p:cNvPr id="2050" name="Picture 2">
            <a:extLst>
              <a:ext uri="{FF2B5EF4-FFF2-40B4-BE49-F238E27FC236}">
                <a16:creationId xmlns:a16="http://schemas.microsoft.com/office/drawing/2014/main" id="{90678B61-9F1F-4BB4-A950-75375FEE0F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134"/>
          <a:stretch/>
        </p:blipFill>
        <p:spPr bwMode="auto">
          <a:xfrm>
            <a:off x="606056" y="1850463"/>
            <a:ext cx="6128074" cy="3178408"/>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19">
            <a:extLst>
              <a:ext uri="{FF2B5EF4-FFF2-40B4-BE49-F238E27FC236}">
                <a16:creationId xmlns:a16="http://schemas.microsoft.com/office/drawing/2014/main" id="{79A711CE-8463-461F-8451-FE4AE8AC94D5}"/>
              </a:ext>
            </a:extLst>
          </p:cNvPr>
          <p:cNvSpPr txBox="1"/>
          <p:nvPr/>
        </p:nvSpPr>
        <p:spPr>
          <a:xfrm>
            <a:off x="7014829" y="1718202"/>
            <a:ext cx="4680985" cy="3970318"/>
          </a:xfrm>
          <a:prstGeom prst="rect">
            <a:avLst/>
          </a:prstGeom>
          <a:noFill/>
        </p:spPr>
        <p:txBody>
          <a:bodyPr wrap="square">
            <a:spAutoFit/>
          </a:bodyPr>
          <a:lstStyle/>
          <a:p>
            <a:pPr algn="just"/>
            <a:r>
              <a:rPr lang="en-US" dirty="0"/>
              <a:t>Parametric tests work with numerical values and are sensitive to outliers and assumptions of independence, normality and homoscedasticity in the sample of results, while the latter operate with ordinal values (rankings) and are more flexible than the former in the type of results to which they can be applied (GARCÍA, 2010).</a:t>
            </a:r>
          </a:p>
          <a:p>
            <a:pPr algn="just"/>
            <a:endParaRPr lang="en-US" dirty="0"/>
          </a:p>
          <a:p>
            <a:pPr algn="just"/>
            <a:r>
              <a:rPr lang="en-US" dirty="0"/>
              <a:t>For this reason, non-parametric tests are proving to be very effective in multi-domain environments, where several instances of the data mining problem to be treated are evaluated, as is the usual procedure (</a:t>
            </a:r>
            <a:r>
              <a:rPr lang="en-US" sz="1800" i="0" dirty="0">
                <a:solidFill>
                  <a:srgbClr val="242021"/>
                </a:solidFill>
                <a:effectLst/>
              </a:rPr>
              <a:t>DEMŠAR, 2006), </a:t>
            </a:r>
            <a:r>
              <a:rPr lang="en-US" dirty="0"/>
              <a:t>(GARCÍA, 2010, 2010).</a:t>
            </a:r>
            <a:endParaRPr lang="pt-BR" dirty="0"/>
          </a:p>
        </p:txBody>
      </p:sp>
    </p:spTree>
    <p:extLst>
      <p:ext uri="{BB962C8B-B14F-4D97-AF65-F5344CB8AC3E}">
        <p14:creationId xmlns:p14="http://schemas.microsoft.com/office/powerpoint/2010/main" val="5939166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F9E9CE4-3B21-4FD1-A1A9-B6013773E2FA}"/>
              </a:ext>
            </a:extLst>
          </p:cNvPr>
          <p:cNvPicPr>
            <a:picLocks noChangeAspect="1"/>
          </p:cNvPicPr>
          <p:nvPr/>
        </p:nvPicPr>
        <p:blipFill>
          <a:blip r:embed="rId2"/>
          <a:stretch>
            <a:fillRect/>
          </a:stretch>
        </p:blipFill>
        <p:spPr>
          <a:xfrm>
            <a:off x="7813896" y="2628536"/>
            <a:ext cx="3540174" cy="1735266"/>
          </a:xfrm>
          <a:prstGeom prst="rect">
            <a:avLst/>
          </a:prstGeom>
        </p:spPr>
      </p:pic>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Rate vs K value</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sp>
        <p:nvSpPr>
          <p:cNvPr id="22" name="Retângulo: Cantos Arredondados 21">
            <a:extLst>
              <a:ext uri="{FF2B5EF4-FFF2-40B4-BE49-F238E27FC236}">
                <a16:creationId xmlns:a16="http://schemas.microsoft.com/office/drawing/2014/main" id="{EDA9E5D1-5D36-44A9-9853-521E5A9A0F68}"/>
              </a:ext>
            </a:extLst>
          </p:cNvPr>
          <p:cNvSpPr/>
          <p:nvPr/>
        </p:nvSpPr>
        <p:spPr>
          <a:xfrm>
            <a:off x="7813896" y="3105693"/>
            <a:ext cx="3041946" cy="265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Cantos Arredondados 23">
            <a:extLst>
              <a:ext uri="{FF2B5EF4-FFF2-40B4-BE49-F238E27FC236}">
                <a16:creationId xmlns:a16="http://schemas.microsoft.com/office/drawing/2014/main" id="{7034A5AC-C5D6-4486-85E8-4F535B9E043D}"/>
              </a:ext>
            </a:extLst>
          </p:cNvPr>
          <p:cNvSpPr/>
          <p:nvPr/>
        </p:nvSpPr>
        <p:spPr>
          <a:xfrm>
            <a:off x="7820988" y="4066173"/>
            <a:ext cx="3194342" cy="265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CaixaDeTexto 24">
            <a:extLst>
              <a:ext uri="{FF2B5EF4-FFF2-40B4-BE49-F238E27FC236}">
                <a16:creationId xmlns:a16="http://schemas.microsoft.com/office/drawing/2014/main" id="{CD96C434-4492-43D5-BC7E-28CBEAF80435}"/>
              </a:ext>
            </a:extLst>
          </p:cNvPr>
          <p:cNvSpPr txBox="1"/>
          <p:nvPr/>
        </p:nvSpPr>
        <p:spPr>
          <a:xfrm>
            <a:off x="7716579" y="1711911"/>
            <a:ext cx="3766584" cy="369332"/>
          </a:xfrm>
          <a:prstGeom prst="rect">
            <a:avLst/>
          </a:prstGeom>
          <a:noFill/>
        </p:spPr>
        <p:txBody>
          <a:bodyPr wrap="square">
            <a:spAutoFit/>
          </a:bodyPr>
          <a:lstStyle/>
          <a:p>
            <a:r>
              <a:rPr lang="pt-BR" b="1" dirty="0" err="1"/>
              <a:t>from</a:t>
            </a:r>
            <a:r>
              <a:rPr lang="pt-BR" dirty="0"/>
              <a:t> </a:t>
            </a:r>
            <a:r>
              <a:rPr lang="pt-BR" dirty="0" err="1"/>
              <a:t>scipy.stats.mstats</a:t>
            </a:r>
            <a:r>
              <a:rPr lang="pt-BR" dirty="0"/>
              <a:t> </a:t>
            </a:r>
            <a:r>
              <a:rPr lang="pt-BR" b="1" dirty="0" err="1"/>
              <a:t>import</a:t>
            </a:r>
            <a:r>
              <a:rPr lang="pt-BR" dirty="0"/>
              <a:t> </a:t>
            </a:r>
            <a:r>
              <a:rPr lang="pt-BR" dirty="0" err="1"/>
              <a:t>kruskal</a:t>
            </a:r>
            <a:endParaRPr lang="pt-BR" dirty="0"/>
          </a:p>
        </p:txBody>
      </p:sp>
      <p:sp>
        <p:nvSpPr>
          <p:cNvPr id="27" name="CaixaDeTexto 26">
            <a:extLst>
              <a:ext uri="{FF2B5EF4-FFF2-40B4-BE49-F238E27FC236}">
                <a16:creationId xmlns:a16="http://schemas.microsoft.com/office/drawing/2014/main" id="{C50ABE83-92EB-46E1-81C7-89CC15F0586A}"/>
              </a:ext>
            </a:extLst>
          </p:cNvPr>
          <p:cNvSpPr txBox="1"/>
          <p:nvPr/>
        </p:nvSpPr>
        <p:spPr>
          <a:xfrm>
            <a:off x="7546457" y="5086350"/>
            <a:ext cx="4362007" cy="715089"/>
          </a:xfrm>
          <a:prstGeom prst="round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r>
              <a:rPr lang="en-US" dirty="0"/>
              <a:t>P-value &gt; 0.05: Accept NULL hypothesis - No significant difference between groups.</a:t>
            </a:r>
            <a:endParaRPr lang="pt-BR" dirty="0"/>
          </a:p>
        </p:txBody>
      </p:sp>
      <p:pic>
        <p:nvPicPr>
          <p:cNvPr id="2050" name="Picture 2">
            <a:extLst>
              <a:ext uri="{FF2B5EF4-FFF2-40B4-BE49-F238E27FC236}">
                <a16:creationId xmlns:a16="http://schemas.microsoft.com/office/drawing/2014/main" id="{90678B61-9F1F-4BB4-A950-75375FEE0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134"/>
          <a:stretch/>
        </p:blipFill>
        <p:spPr bwMode="auto">
          <a:xfrm>
            <a:off x="606056" y="1850463"/>
            <a:ext cx="6128074" cy="317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85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grupar 7">
            <a:extLst>
              <a:ext uri="{FF2B5EF4-FFF2-40B4-BE49-F238E27FC236}">
                <a16:creationId xmlns:a16="http://schemas.microsoft.com/office/drawing/2014/main" id="{2A429EC2-E657-45E0-9791-AB7E6F4E1519}"/>
              </a:ext>
            </a:extLst>
          </p:cNvPr>
          <p:cNvGrpSpPr/>
          <p:nvPr/>
        </p:nvGrpSpPr>
        <p:grpSpPr>
          <a:xfrm>
            <a:off x="413539" y="1967099"/>
            <a:ext cx="5268923" cy="2657987"/>
            <a:chOff x="1053973" y="1568772"/>
            <a:chExt cx="7043742" cy="3553321"/>
          </a:xfrm>
        </p:grpSpPr>
        <p:pic>
          <p:nvPicPr>
            <p:cNvPr id="4" name="Imagem 3">
              <a:extLst>
                <a:ext uri="{FF2B5EF4-FFF2-40B4-BE49-F238E27FC236}">
                  <a16:creationId xmlns:a16="http://schemas.microsoft.com/office/drawing/2014/main" id="{8CE613B8-004F-4B36-B4EB-B54F7AACB4F9}"/>
                </a:ext>
              </a:extLst>
            </p:cNvPr>
            <p:cNvPicPr>
              <a:picLocks noChangeAspect="1"/>
            </p:cNvPicPr>
            <p:nvPr/>
          </p:nvPicPr>
          <p:blipFill>
            <a:blip r:embed="rId2"/>
            <a:stretch>
              <a:fillRect/>
            </a:stretch>
          </p:blipFill>
          <p:spPr>
            <a:xfrm>
              <a:off x="4715868" y="1568772"/>
              <a:ext cx="3381847" cy="2238687"/>
            </a:xfrm>
            <a:prstGeom prst="rect">
              <a:avLst/>
            </a:prstGeom>
          </p:spPr>
        </p:pic>
        <p:pic>
          <p:nvPicPr>
            <p:cNvPr id="6" name="Imagem 5">
              <a:extLst>
                <a:ext uri="{FF2B5EF4-FFF2-40B4-BE49-F238E27FC236}">
                  <a16:creationId xmlns:a16="http://schemas.microsoft.com/office/drawing/2014/main" id="{8B781A75-BC20-4050-81C9-0F59208CC50B}"/>
                </a:ext>
              </a:extLst>
            </p:cNvPr>
            <p:cNvPicPr>
              <a:picLocks noChangeAspect="1"/>
            </p:cNvPicPr>
            <p:nvPr/>
          </p:nvPicPr>
          <p:blipFill>
            <a:blip r:embed="rId3"/>
            <a:stretch>
              <a:fillRect/>
            </a:stretch>
          </p:blipFill>
          <p:spPr>
            <a:xfrm>
              <a:off x="1053973" y="1568772"/>
              <a:ext cx="3296110" cy="3553321"/>
            </a:xfrm>
            <a:prstGeom prst="rect">
              <a:avLst/>
            </a:prstGeom>
          </p:spPr>
        </p:pic>
      </p:grpSp>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 validation for </a:t>
            </a:r>
            <a:r>
              <a:rPr lang="en-US" dirty="0" err="1"/>
              <a:t>differents</a:t>
            </a:r>
            <a:r>
              <a:rPr lang="en-US" dirty="0"/>
              <a:t> Ks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MACHINE LEARNING</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K-nearest neighbors algorithm</a:t>
              </a:r>
            </a:p>
          </p:txBody>
        </p:sp>
      </p:grpSp>
      <p:graphicFrame>
        <p:nvGraphicFramePr>
          <p:cNvPr id="33" name="Tabela 33">
            <a:extLst>
              <a:ext uri="{FF2B5EF4-FFF2-40B4-BE49-F238E27FC236}">
                <a16:creationId xmlns:a16="http://schemas.microsoft.com/office/drawing/2014/main" id="{13277554-0BE0-4973-A0CC-E5A02789C902}"/>
              </a:ext>
            </a:extLst>
          </p:cNvPr>
          <p:cNvGraphicFramePr>
            <a:graphicFrameLocks noGrp="1"/>
          </p:cNvGraphicFramePr>
          <p:nvPr>
            <p:extLst>
              <p:ext uri="{D42A27DB-BD31-4B8C-83A1-F6EECF244321}">
                <p14:modId xmlns:p14="http://schemas.microsoft.com/office/powerpoint/2010/main" val="3258551162"/>
              </p:ext>
            </p:extLst>
          </p:nvPr>
        </p:nvGraphicFramePr>
        <p:xfrm>
          <a:off x="7002231" y="2610576"/>
          <a:ext cx="4453659" cy="1112520"/>
        </p:xfrm>
        <a:graphic>
          <a:graphicData uri="http://schemas.openxmlformats.org/drawingml/2006/table">
            <a:tbl>
              <a:tblPr firstRow="1" bandRow="1">
                <a:tableStyleId>{5C22544A-7EE6-4342-B048-85BDC9FD1C3A}</a:tableStyleId>
              </a:tblPr>
              <a:tblGrid>
                <a:gridCol w="1051241">
                  <a:extLst>
                    <a:ext uri="{9D8B030D-6E8A-4147-A177-3AD203B41FA5}">
                      <a16:colId xmlns:a16="http://schemas.microsoft.com/office/drawing/2014/main" val="385008666"/>
                    </a:ext>
                  </a:extLst>
                </a:gridCol>
                <a:gridCol w="3402418">
                  <a:extLst>
                    <a:ext uri="{9D8B030D-6E8A-4147-A177-3AD203B41FA5}">
                      <a16:colId xmlns:a16="http://schemas.microsoft.com/office/drawing/2014/main" val="3980985355"/>
                    </a:ext>
                  </a:extLst>
                </a:gridCol>
              </a:tblGrid>
              <a:tr h="370840">
                <a:tc>
                  <a:txBody>
                    <a:bodyPr/>
                    <a:lstStyle/>
                    <a:p>
                      <a:pPr algn="ctr"/>
                      <a:r>
                        <a:rPr lang="pt-BR" dirty="0" err="1"/>
                        <a:t>Metrics</a:t>
                      </a:r>
                      <a:endParaRPr lang="pt-BR" dirty="0"/>
                    </a:p>
                  </a:txBody>
                  <a:tcPr anchor="ctr"/>
                </a:tc>
                <a:tc>
                  <a:txBody>
                    <a:bodyPr/>
                    <a:lstStyle/>
                    <a:p>
                      <a:pPr algn="ctr"/>
                      <a:r>
                        <a:rPr lang="pt-BR" dirty="0"/>
                        <a:t>K- </a:t>
                      </a:r>
                      <a:r>
                        <a:rPr lang="pt-BR" dirty="0" err="1"/>
                        <a:t>values</a:t>
                      </a:r>
                      <a:endParaRPr lang="pt-BR" dirty="0"/>
                    </a:p>
                  </a:txBody>
                  <a:tcPr anchor="ctr"/>
                </a:tc>
                <a:extLst>
                  <a:ext uri="{0D108BD9-81ED-4DB2-BD59-A6C34878D82A}">
                    <a16:rowId xmlns:a16="http://schemas.microsoft.com/office/drawing/2014/main" val="3199448476"/>
                  </a:ext>
                </a:extLst>
              </a:tr>
              <a:tr h="370840">
                <a:tc>
                  <a:txBody>
                    <a:bodyPr/>
                    <a:lstStyle/>
                    <a:p>
                      <a:pPr algn="l"/>
                      <a:r>
                        <a:rPr lang="pt-BR" dirty="0" err="1"/>
                        <a:t>Accuracy</a:t>
                      </a:r>
                      <a:endParaRPr lang="pt-BR" dirty="0"/>
                    </a:p>
                  </a:txBody>
                  <a:tcPr anchor="ctr"/>
                </a:tc>
                <a:tc>
                  <a:txBody>
                    <a:bodyPr/>
                    <a:lstStyle/>
                    <a:p>
                      <a:pPr algn="ctr"/>
                      <a:r>
                        <a:rPr lang="pt-BR" dirty="0"/>
                        <a:t>5, 9, 15</a:t>
                      </a:r>
                    </a:p>
                  </a:txBody>
                  <a:tcPr anchor="ctr"/>
                </a:tc>
                <a:extLst>
                  <a:ext uri="{0D108BD9-81ED-4DB2-BD59-A6C34878D82A}">
                    <a16:rowId xmlns:a16="http://schemas.microsoft.com/office/drawing/2014/main" val="1926938944"/>
                  </a:ext>
                </a:extLst>
              </a:tr>
              <a:tr h="370840">
                <a:tc>
                  <a:txBody>
                    <a:bodyPr/>
                    <a:lstStyle/>
                    <a:p>
                      <a:pPr algn="l"/>
                      <a:r>
                        <a:rPr lang="pt-BR" dirty="0"/>
                        <a:t>F1</a:t>
                      </a:r>
                    </a:p>
                  </a:txBody>
                  <a:tcPr anchor="ctr"/>
                </a:tc>
                <a:tc>
                  <a:txBody>
                    <a:bodyPr/>
                    <a:lstStyle/>
                    <a:p>
                      <a:pPr algn="ctr"/>
                      <a:r>
                        <a:rPr lang="pt-BR" dirty="0"/>
                        <a:t>5</a:t>
                      </a:r>
                    </a:p>
                  </a:txBody>
                  <a:tcPr anchor="ctr"/>
                </a:tc>
                <a:extLst>
                  <a:ext uri="{0D108BD9-81ED-4DB2-BD59-A6C34878D82A}">
                    <a16:rowId xmlns:a16="http://schemas.microsoft.com/office/drawing/2014/main" val="4145954770"/>
                  </a:ext>
                </a:extLst>
              </a:tr>
            </a:tbl>
          </a:graphicData>
        </a:graphic>
      </p:graphicFrame>
      <p:sp>
        <p:nvSpPr>
          <p:cNvPr id="34" name="Seta: para a Direita 33">
            <a:extLst>
              <a:ext uri="{FF2B5EF4-FFF2-40B4-BE49-F238E27FC236}">
                <a16:creationId xmlns:a16="http://schemas.microsoft.com/office/drawing/2014/main" id="{ABD5C0EE-3720-4FF1-9063-7980CF51CB0E}"/>
              </a:ext>
            </a:extLst>
          </p:cNvPr>
          <p:cNvSpPr/>
          <p:nvPr/>
        </p:nvSpPr>
        <p:spPr>
          <a:xfrm>
            <a:off x="5864530" y="3243119"/>
            <a:ext cx="1041991" cy="5686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Cantos Arredondados 34">
            <a:extLst>
              <a:ext uri="{FF2B5EF4-FFF2-40B4-BE49-F238E27FC236}">
                <a16:creationId xmlns:a16="http://schemas.microsoft.com/office/drawing/2014/main" id="{B9AA0B30-BAF4-4520-8440-0C40C4DB4C83}"/>
              </a:ext>
            </a:extLst>
          </p:cNvPr>
          <p:cNvSpPr/>
          <p:nvPr/>
        </p:nvSpPr>
        <p:spPr>
          <a:xfrm>
            <a:off x="9571650" y="3398803"/>
            <a:ext cx="382772" cy="266445"/>
          </a:xfrm>
          <a:prstGeom prst="round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spTree>
    <p:extLst>
      <p:ext uri="{BB962C8B-B14F-4D97-AF65-F5344CB8AC3E}">
        <p14:creationId xmlns:p14="http://schemas.microsoft.com/office/powerpoint/2010/main" val="12721985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DEEP LEARNING</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Multi-layer</a:t>
            </a:r>
            <a:r>
              <a:rPr lang="pt-BR" dirty="0"/>
              <a:t> </a:t>
            </a:r>
            <a:r>
              <a:rPr lang="pt-BR" dirty="0" err="1"/>
              <a:t>Perceptron</a:t>
            </a:r>
            <a:r>
              <a:rPr lang="pt-BR" dirty="0"/>
              <a:t> </a:t>
            </a:r>
            <a:r>
              <a:rPr lang="pt-BR" dirty="0" err="1"/>
              <a:t>classifier</a:t>
            </a:r>
            <a:r>
              <a:rPr lang="pt-BR" dirty="0"/>
              <a:t>. </a:t>
            </a:r>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Universidade Federal do Espírito Santo</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Deep ANNs applied to images</a:t>
            </a:r>
          </a:p>
        </p:txBody>
      </p:sp>
    </p:spTree>
    <p:extLst>
      <p:ext uri="{BB962C8B-B14F-4D97-AF65-F5344CB8AC3E}">
        <p14:creationId xmlns:p14="http://schemas.microsoft.com/office/powerpoint/2010/main" val="37369159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9481</TotalTime>
  <Words>1305</Words>
  <Application>Microsoft Office PowerPoint</Application>
  <PresentationFormat>Widescreen</PresentationFormat>
  <Paragraphs>210</Paragraphs>
  <Slides>23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23</vt:i4>
      </vt:variant>
    </vt:vector>
  </HeadingPairs>
  <TitlesOfParts>
    <vt:vector size="31" baseType="lpstr">
      <vt:lpstr>Arial</vt:lpstr>
      <vt:lpstr>Calibri</vt:lpstr>
      <vt:lpstr>Calibri Light</vt:lpstr>
      <vt:lpstr>Cambria Math</vt:lpstr>
      <vt:lpstr>MinionPro-It</vt:lpstr>
      <vt:lpstr>MinionPro-Regular</vt:lpstr>
      <vt:lpstr>OptimaLTStd</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 Destefani Stefanato</dc:creator>
  <cp:lastModifiedBy>Vitor Souza</cp:lastModifiedBy>
  <cp:revision>816</cp:revision>
  <dcterms:created xsi:type="dcterms:W3CDTF">2020-02-14T12:16:32Z</dcterms:created>
  <dcterms:modified xsi:type="dcterms:W3CDTF">2021-11-09T20:11:05Z</dcterms:modified>
</cp:coreProperties>
</file>