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28" r:id="rId3"/>
    <p:sldId id="318" r:id="rId4"/>
    <p:sldId id="385" r:id="rId5"/>
    <p:sldId id="386" r:id="rId6"/>
    <p:sldId id="387" r:id="rId7"/>
    <p:sldId id="389" r:id="rId8"/>
    <p:sldId id="388" r:id="rId9"/>
    <p:sldId id="390" r:id="rId10"/>
    <p:sldId id="391" r:id="rId11"/>
    <p:sldId id="392" r:id="rId12"/>
    <p:sldId id="393" r:id="rId13"/>
    <p:sldId id="394" r:id="rId14"/>
    <p:sldId id="401" r:id="rId15"/>
    <p:sldId id="402" r:id="rId16"/>
    <p:sldId id="405" r:id="rId17"/>
    <p:sldId id="395" r:id="rId18"/>
    <p:sldId id="400" r:id="rId19"/>
    <p:sldId id="411" r:id="rId20"/>
    <p:sldId id="397" r:id="rId21"/>
    <p:sldId id="403" r:id="rId22"/>
    <p:sldId id="404" r:id="rId23"/>
    <p:sldId id="406" r:id="rId24"/>
    <p:sldId id="407" r:id="rId25"/>
    <p:sldId id="408" r:id="rId26"/>
    <p:sldId id="364" r:id="rId27"/>
    <p:sldId id="410" r:id="rId28"/>
    <p:sldId id="409" r:id="rId29"/>
    <p:sldId id="260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Souza" initials="VS" lastIdx="21" clrIdx="0">
    <p:extLst>
      <p:ext uri="{19B8F6BF-5375-455C-9EA6-DF929625EA0E}">
        <p15:presenceInfo xmlns:p15="http://schemas.microsoft.com/office/powerpoint/2012/main" userId="270af20de8839729" providerId="Windows Live"/>
      </p:ext>
    </p:extLst>
  </p:cmAuthor>
  <p:cmAuthor id="2" name="Eduardo Destefani Stefanato" initials="EDS" lastIdx="2" clrIdx="1">
    <p:extLst>
      <p:ext uri="{19B8F6BF-5375-455C-9EA6-DF929625EA0E}">
        <p15:presenceInfo xmlns:p15="http://schemas.microsoft.com/office/powerpoint/2012/main" userId="0278201ed03d39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75A4"/>
    <a:srgbClr val="FDE61D"/>
    <a:srgbClr val="1F908B"/>
    <a:srgbClr val="400050"/>
    <a:srgbClr val="5F9E6E"/>
    <a:srgbClr val="CC8963"/>
    <a:srgbClr val="83CAFF"/>
    <a:srgbClr val="99FFCC"/>
    <a:srgbClr val="F7F7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1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31022-55B7-4855-8879-41F9667A82FF}" type="datetimeFigureOut">
              <a:rPr lang="pt-BR" smtClean="0"/>
              <a:t>25/11/2021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EAD10-15BB-4709-8BCC-48F70624A2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4863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374C8-76ED-4584-B0E0-8D1F17AE7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9F6F5C-BEA1-4DB9-87DF-DC95B3311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44B841-2E81-4736-901E-20A7B0BE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25/11/2021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2DFDA-B451-43B1-BDA7-416ADFA1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FE7B9-FB09-43A8-8BC8-E13CA525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971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ADD1F-56EC-4344-8CD4-20A00080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315C19-AA5F-4835-8ACD-5F87956EE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BD176B-4F48-4D83-BDF9-4D75DCDB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25/11/2021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678050-D06B-484D-A2A6-EA1DA8B4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6B861F-277D-424D-820C-5BA051E4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66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3D4409-8C07-414A-9555-7DD2AF120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4DC34D-1ED5-48C1-A8CE-127C5168F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652DE6-5796-4CBD-9863-CE0EB295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25/11/2021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53D7EB-A790-43EF-B370-5EC76AFF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14268-886A-47A7-BCD7-BCEF0570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6079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386AD-623B-4EBA-8BFD-45E419ED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F9D1A-241C-431E-90A3-C1E6E5827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4DC051-8D87-42A8-A5ED-FF17DD61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25/11/2021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006AB2-FB52-47B6-8D80-914747B9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1CC451-05C0-494E-9FAB-86379B91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726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4A81-ED86-4B9B-8429-178963A1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8DEF8A-674C-4753-9B04-B78AF1211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6D6B80-DB30-426C-B02A-DBC3AF46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25/11/2021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61315-4151-4A96-B761-1903F94F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AD350E-6507-455C-8A7B-45270AD2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813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50637-5A57-488B-9047-E15BA076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DBE4BC-E5B0-46E1-8A71-B62C9E4F4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975662-7B8B-4E43-BE69-8FFC23824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9C1372-8A50-4316-BA54-FB014632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25/11/2021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0E509F-0361-464C-9DFD-2A51764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F06A6A-F986-4C13-918F-CD16EFC6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646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95B6E-9E12-42AF-8290-3A94B7AB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B86987-F45D-4EFA-9471-09D462AAD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9C5CBA-8B8C-41B1-9B59-E9887AFC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1C4994-E4B5-450A-B405-35B8CBFBB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7EE5AB-E5B6-4BEE-BB10-7C83840BE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E004EB-FF7F-4CA2-8F27-368E6A8C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25/11/2021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F146BD-BA8A-49FA-8599-41EB5465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EDD1C9-0004-4060-8FDE-622117CF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697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A208D-6853-4296-9604-0E5B882D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753767-77E1-4921-B07C-25A79EFC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25/11/2021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43A0F3-0D46-4A03-938F-2F78B2AD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1EDA165-095B-49DB-B293-C09E2E42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1090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E6761C-B0EA-4C78-8337-236ED469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25/11/2021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6418A8-264D-46AB-8F3C-75B544E8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F6B5BC-98F7-42D5-8EE9-5E022AE3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9634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AF7B5-CC3F-4999-AFE9-6403416D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F0F07B-F6D2-40A0-AF91-934DBCBC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0D455D-EA70-4529-9BA3-C0C538E30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A489AE-BE42-4769-9593-AB4F946B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25/11/2021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0D065D-B670-4E3B-A40A-9CD8809D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8EE014-AAD7-438F-B123-7556EDE8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388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ED439-9512-447C-ACAE-58197C2A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342FEC-BDD1-4282-AF9F-92C23CC89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C76C84-54CE-4A09-9925-CD99AAB9E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6D4837-DF6B-406D-BEF3-22370512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25/11/2021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9631CA-289F-4379-A3FC-A91FA69C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2D20C2-4B69-4B4F-9434-9927E8F3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59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690030-DDE5-4170-AE79-602E12BF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7788A9-FB6D-4A81-9209-37F81EBBC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6E0F7F-5B96-477A-B7A1-139B4C7A7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4336D-0FF9-4DB4-AEDB-624FB647E776}" type="datetimeFigureOut">
              <a:rPr lang="pt-BR" smtClean="0"/>
              <a:t>25/11/2021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4263E9-A3D3-4DB2-9AA8-12F9ECF31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BB1BA8-9AAD-4EDE-9C24-F58AFB882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598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dityakadiwal/water-potability" TargetMode="External"/><Relationship Id="rId2" Type="http://schemas.openxmlformats.org/officeDocument/2006/relationships/hyperlink" Target="https://scikit-learn.org/stable/modules/grid_search.html#grid-search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FA768BF-D696-4746-B00E-14180F453458}"/>
              </a:ext>
            </a:extLst>
          </p:cNvPr>
          <p:cNvSpPr/>
          <p:nvPr/>
        </p:nvSpPr>
        <p:spPr>
          <a:xfrm>
            <a:off x="1235654" y="719870"/>
            <a:ext cx="9843677" cy="12158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ANN: </a:t>
            </a:r>
            <a:r>
              <a:rPr lang="en-US" sz="4400" dirty="0"/>
              <a:t>Multilayer perceptron with Keras</a:t>
            </a:r>
            <a:endParaRPr lang="pt-BR" sz="4400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AC3822F-5010-4D8B-A9F3-814A238492C4}"/>
              </a:ext>
            </a:extLst>
          </p:cNvPr>
          <p:cNvGrpSpPr/>
          <p:nvPr/>
        </p:nvGrpSpPr>
        <p:grpSpPr>
          <a:xfrm>
            <a:off x="0" y="6622742"/>
            <a:ext cx="12191997" cy="243396"/>
            <a:chOff x="0" y="6622742"/>
            <a:chExt cx="12191997" cy="24339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10DA3B0-0146-4F76-ACB5-C06AFD60BD5D}"/>
                </a:ext>
              </a:extLst>
            </p:cNvPr>
            <p:cNvSpPr/>
            <p:nvPr/>
          </p:nvSpPr>
          <p:spPr>
            <a:xfrm>
              <a:off x="0" y="6622742"/>
              <a:ext cx="4036379" cy="2433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Federal </a:t>
              </a:r>
              <a:r>
                <a:rPr lang="pt-BR" sz="1600" dirty="0" err="1"/>
                <a:t>University</a:t>
              </a:r>
              <a:r>
                <a:rPr lang="pt-BR" sz="1600" dirty="0"/>
                <a:t> </a:t>
              </a:r>
              <a:r>
                <a:rPr lang="pt-BR" sz="1600" dirty="0" err="1"/>
                <a:t>of</a:t>
              </a:r>
              <a:r>
                <a:rPr lang="pt-BR" sz="1600" dirty="0"/>
                <a:t> Espírito Santo 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1A727D3-2FD1-4AFC-A260-A1882A8BD550}"/>
                </a:ext>
              </a:extLst>
            </p:cNvPr>
            <p:cNvSpPr/>
            <p:nvPr/>
          </p:nvSpPr>
          <p:spPr>
            <a:xfrm>
              <a:off x="4036379" y="6622742"/>
              <a:ext cx="4119239" cy="2433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dirty="0"/>
                <a:t>Artificial Intelligence Applied to Images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7A25CB2-36BC-4883-A1C8-B037D1F3920C}"/>
                </a:ext>
              </a:extLst>
            </p:cNvPr>
            <p:cNvSpPr/>
            <p:nvPr/>
          </p:nvSpPr>
          <p:spPr>
            <a:xfrm>
              <a:off x="8155618" y="6622742"/>
              <a:ext cx="4036379" cy="2433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Deep ANNs applied to images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7DFC5F-65E4-41C1-85F4-7FB83135EEA7}"/>
              </a:ext>
            </a:extLst>
          </p:cNvPr>
          <p:cNvSpPr txBox="1"/>
          <p:nvPr/>
        </p:nvSpPr>
        <p:spPr>
          <a:xfrm>
            <a:off x="3968315" y="4116071"/>
            <a:ext cx="4255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Vitor Souza Premoli Pinto de Oliveira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¹</a:t>
            </a:r>
          </a:p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¹Federal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Espírito Santo </a:t>
            </a:r>
          </a:p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Applied to Images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C6864E4-F5BA-4A1B-8BBF-F3A4EEA37186}"/>
              </a:ext>
            </a:extLst>
          </p:cNvPr>
          <p:cNvGrpSpPr/>
          <p:nvPr/>
        </p:nvGrpSpPr>
        <p:grpSpPr>
          <a:xfrm>
            <a:off x="4377428" y="2302701"/>
            <a:ext cx="3437139" cy="1446390"/>
            <a:chOff x="4649608" y="2302701"/>
            <a:chExt cx="3437139" cy="1446390"/>
          </a:xfrm>
        </p:grpSpPr>
        <p:pic>
          <p:nvPicPr>
            <p:cNvPr id="11" name="Picture 2" descr="Universidade Federal do Oeste do Pará">
              <a:extLst>
                <a:ext uri="{FF2B5EF4-FFF2-40B4-BE49-F238E27FC236}">
                  <a16:creationId xmlns:a16="http://schemas.microsoft.com/office/drawing/2014/main" id="{A0316A29-E151-4B9A-AB57-16F34288CE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233" y="2302701"/>
              <a:ext cx="1377514" cy="1446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5FDD1611-8531-4440-ACFC-C17E95F41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9608" y="2302701"/>
              <a:ext cx="1446390" cy="1446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5755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 analyses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WATER POTABILITY</a:t>
              </a:r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Exploratory Data Analysis</a:t>
              </a:r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7D19141D-0F71-47E9-A421-ADA5800F9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75" y="1083179"/>
            <a:ext cx="5678052" cy="553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1FD9D4F-619A-4319-9B22-86AE68E8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701" y="2237442"/>
            <a:ext cx="5944597" cy="29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092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 analyses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WATER POTABILITY</a:t>
              </a:r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Exploratory Data Analysis</a:t>
              </a:r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7D19141D-0F71-47E9-A421-ADA5800F9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75" y="1083179"/>
            <a:ext cx="5678052" cy="553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1FD9D4F-619A-4319-9B22-86AE68E8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701" y="2237442"/>
            <a:ext cx="5944597" cy="29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819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4DD443-B17D-4621-AFB3-B813022E32AD}"/>
              </a:ext>
            </a:extLst>
          </p:cNvPr>
          <p:cNvSpPr/>
          <p:nvPr/>
        </p:nvSpPr>
        <p:spPr>
          <a:xfrm>
            <a:off x="-3" y="2920753"/>
            <a:ext cx="6096000" cy="5082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DEEP LEARNING MODEL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EAE86A-AC0A-44E9-A6FD-4C4A9BC7E272}"/>
              </a:ext>
            </a:extLst>
          </p:cNvPr>
          <p:cNvSpPr/>
          <p:nvPr/>
        </p:nvSpPr>
        <p:spPr>
          <a:xfrm>
            <a:off x="6096000" y="2920752"/>
            <a:ext cx="6096000" cy="508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Multilayer Perceptron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B573CE-5917-4F7B-A087-573EA9FBE806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B6457B-98E5-4595-832A-1AA0E690550B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D2A0A9F-896D-4F8C-8D95-E261F306581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3065996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DEEP LEARNING MODEL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Multilayer Perceptron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265F7BF-8D46-465E-AC97-A5C89975B783}"/>
              </a:ext>
            </a:extLst>
          </p:cNvPr>
          <p:cNvSpPr txBox="1"/>
          <p:nvPr/>
        </p:nvSpPr>
        <p:spPr>
          <a:xfrm>
            <a:off x="820257" y="4335376"/>
            <a:ext cx="4746994" cy="408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from</a:t>
            </a:r>
            <a:r>
              <a:rPr lang="pt-BR" b="1" dirty="0"/>
              <a:t> </a:t>
            </a:r>
            <a:r>
              <a:rPr lang="en-US" dirty="0"/>
              <a:t>tensorflow.keras.models</a:t>
            </a:r>
            <a:r>
              <a:rPr lang="pt-BR" dirty="0"/>
              <a:t> </a:t>
            </a:r>
            <a:r>
              <a:rPr lang="pt-BR" b="1" dirty="0"/>
              <a:t>import </a:t>
            </a:r>
            <a:r>
              <a:rPr lang="pt-BR" dirty="0"/>
              <a:t>Sequential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A109F3A-B459-4C04-B0AD-0A51E8D212D9}"/>
              </a:ext>
            </a:extLst>
          </p:cNvPr>
          <p:cNvSpPr txBox="1"/>
          <p:nvPr/>
        </p:nvSpPr>
        <p:spPr>
          <a:xfrm>
            <a:off x="644820" y="5070436"/>
            <a:ext cx="5097868" cy="408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b="1" dirty="0"/>
              <a:t>from </a:t>
            </a:r>
            <a:r>
              <a:rPr lang="pt-BR" dirty="0"/>
              <a:t>tensorflow.keras.layers </a:t>
            </a:r>
            <a:r>
              <a:rPr lang="pt-BR" b="1" dirty="0"/>
              <a:t>import </a:t>
            </a:r>
            <a:r>
              <a:rPr lang="pt-BR" dirty="0"/>
              <a:t>Dense, Dropout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FA799D-9267-452A-9A54-7F5548022DF3}"/>
              </a:ext>
            </a:extLst>
          </p:cNvPr>
          <p:cNvSpPr txBox="1"/>
          <p:nvPr/>
        </p:nvSpPr>
        <p:spPr>
          <a:xfrm>
            <a:off x="373024" y="3134143"/>
            <a:ext cx="57229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sz="18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Sequential model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the most approachable API—it’s basically a Python list. As such, it’s limited to simple stacks of layers(CHOLLET, 2021).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67C16A0-0050-4E9C-86A6-573F285073B3}"/>
              </a:ext>
            </a:extLst>
          </p:cNvPr>
          <p:cNvSpPr txBox="1"/>
          <p:nvPr/>
        </p:nvSpPr>
        <p:spPr>
          <a:xfrm>
            <a:off x="332267" y="1185396"/>
            <a:ext cx="57229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Multilayer perceptron(MLP)</a:t>
            </a:r>
            <a:r>
              <a:rPr lang="en-US" dirty="0">
                <a:solidFill>
                  <a:srgbClr val="000000"/>
                </a:solidFill>
              </a:rPr>
              <a:t> utilizes a supervised learning technique called backpropagation for training. MLP is used on: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Tabular datasets;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Classification/Regression prediction problems.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543C5B-9E8A-47AF-98A2-3C2CF5EE0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3659" y="1458104"/>
            <a:ext cx="5899981" cy="18911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EAC471C-F830-4828-8AC8-4DAFAC016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233" y="3545257"/>
            <a:ext cx="5889570" cy="14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67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DEEP LEARNING MODEL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Multilayer Perceptron</a:t>
              </a: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66543C5B-9E8A-47AF-98A2-3C2CF5EE0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216" y="886297"/>
            <a:ext cx="10056916" cy="32235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EAC471C-F830-4828-8AC8-4DAFAC016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30" y="3923111"/>
            <a:ext cx="10039170" cy="252025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F8867D4-846D-4505-826D-9DDAD4DD1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48" y="1093771"/>
            <a:ext cx="10316234" cy="5138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2096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DEEP LEARNING MODEL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Multilayer Perceptron</a:t>
              </a: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66543C5B-9E8A-47AF-98A2-3C2CF5EE0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216" y="886297"/>
            <a:ext cx="10056916" cy="32235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EAC471C-F830-4828-8AC8-4DAFAC016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30" y="3923111"/>
            <a:ext cx="10039170" cy="252025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BB7E031-73AC-492C-90F3-B9A37347F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48" y="1093771"/>
            <a:ext cx="10316234" cy="5138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182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DEEP LEARNING MODEL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Multilayer Perceptron</a:t>
              </a: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66543C5B-9E8A-47AF-98A2-3C2CF5EE0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216" y="886297"/>
            <a:ext cx="10056916" cy="32235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EAC471C-F830-4828-8AC8-4DAFAC016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30" y="3923111"/>
            <a:ext cx="10039170" cy="2520259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64762FFB-F051-4E61-8701-B16046022C96}"/>
              </a:ext>
            </a:extLst>
          </p:cNvPr>
          <p:cNvSpPr txBox="1"/>
          <p:nvPr/>
        </p:nvSpPr>
        <p:spPr>
          <a:xfrm>
            <a:off x="5658069" y="5838368"/>
            <a:ext cx="5448810" cy="408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for a two-class classification problem(CHOLLET, 2021) 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EE6B48-6A55-45B3-9890-827678FAD357}"/>
              </a:ext>
            </a:extLst>
          </p:cNvPr>
          <p:cNvSpPr/>
          <p:nvPr/>
        </p:nvSpPr>
        <p:spPr>
          <a:xfrm>
            <a:off x="3040912" y="5876668"/>
            <a:ext cx="2497563" cy="3114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239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4DD443-B17D-4621-AFB3-B813022E32AD}"/>
              </a:ext>
            </a:extLst>
          </p:cNvPr>
          <p:cNvSpPr/>
          <p:nvPr/>
        </p:nvSpPr>
        <p:spPr>
          <a:xfrm>
            <a:off x="-3" y="2920753"/>
            <a:ext cx="6096000" cy="5082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HYPERPARAMETERS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EAE86A-AC0A-44E9-A6FD-4C4A9BC7E272}"/>
              </a:ext>
            </a:extLst>
          </p:cNvPr>
          <p:cNvSpPr/>
          <p:nvPr/>
        </p:nvSpPr>
        <p:spPr>
          <a:xfrm>
            <a:off x="6096000" y="2920752"/>
            <a:ext cx="6096000" cy="508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 Search CV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B573CE-5917-4F7B-A087-573EA9FBE806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B6457B-98E5-4595-832A-1AA0E690550B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D2A0A9F-896D-4F8C-8D95-E261F306581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3922975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Grid Search?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HYPERPARAMETERS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 Search CV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342495-7FD0-4684-9DE9-D5696C55914E}"/>
              </a:ext>
            </a:extLst>
          </p:cNvPr>
          <p:cNvSpPr txBox="1"/>
          <p:nvPr/>
        </p:nvSpPr>
        <p:spPr>
          <a:xfrm>
            <a:off x="188728" y="1287391"/>
            <a:ext cx="59072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Hyper-parameters are parameters that are not directly learnt within estimators. In scikit-learn they are passed as arguments to the constructor of the estimator classes.(</a:t>
            </a:r>
            <a:r>
              <a:rPr lang="pt-BR" sz="1800" dirty="0"/>
              <a:t>SCIKIT-LEARN, 2021)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GridSearchCV</a:t>
            </a:r>
            <a:r>
              <a:rPr lang="en-US" dirty="0"/>
              <a:t> is a module in Scikit Learn and is used extensively to automate much of the tuning process. The primary purpose of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GridSearchCV</a:t>
            </a:r>
            <a:r>
              <a:rPr lang="en-US" dirty="0"/>
              <a:t> is to create combinations of parameters and then evaluate them.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Based on a "list"" of parameters,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GridSearchCV</a:t>
            </a:r>
            <a:r>
              <a:rPr lang="en-US" dirty="0"/>
              <a:t> will create the combinations and then evaluate them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D2E6AA-3D0D-463A-B20F-561BEE66F206}"/>
              </a:ext>
            </a:extLst>
          </p:cNvPr>
          <p:cNvSpPr txBox="1"/>
          <p:nvPr/>
        </p:nvSpPr>
        <p:spPr>
          <a:xfrm>
            <a:off x="717035" y="4834429"/>
            <a:ext cx="5056445" cy="408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from </a:t>
            </a:r>
            <a:r>
              <a:rPr lang="en-US" dirty="0"/>
              <a:t>sklearn.model_selection </a:t>
            </a:r>
            <a:r>
              <a:rPr lang="en-US" b="1" dirty="0"/>
              <a:t>import </a:t>
            </a:r>
            <a:r>
              <a:rPr lang="en-US" dirty="0"/>
              <a:t>GridSearchCV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798039-9AA2-4F8C-9690-960E4B7E834A}"/>
              </a:ext>
            </a:extLst>
          </p:cNvPr>
          <p:cNvSpPr txBox="1"/>
          <p:nvPr/>
        </p:nvSpPr>
        <p:spPr>
          <a:xfrm>
            <a:off x="493751" y="5570609"/>
            <a:ext cx="5503012" cy="408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from </a:t>
            </a:r>
            <a:r>
              <a:rPr lang="en-US" dirty="0"/>
              <a:t>keras.wrappers.scikit_learn </a:t>
            </a:r>
            <a:r>
              <a:rPr lang="en-US" b="1" dirty="0"/>
              <a:t>import </a:t>
            </a:r>
            <a:r>
              <a:rPr lang="en-US" dirty="0"/>
              <a:t>KerasClassifier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73ABE9-071B-420C-8003-0BCC4840F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3519" y="1417992"/>
            <a:ext cx="5680962" cy="378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Grid Search?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HYPERPARAMETERS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 Search CV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D2E6AA-3D0D-463A-B20F-561BEE66F206}"/>
              </a:ext>
            </a:extLst>
          </p:cNvPr>
          <p:cNvSpPr txBox="1"/>
          <p:nvPr/>
        </p:nvSpPr>
        <p:spPr>
          <a:xfrm>
            <a:off x="717035" y="4834429"/>
            <a:ext cx="5056445" cy="408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from </a:t>
            </a:r>
            <a:r>
              <a:rPr lang="en-US" dirty="0"/>
              <a:t>sklearn.model_selection </a:t>
            </a:r>
            <a:r>
              <a:rPr lang="en-US" b="1" dirty="0"/>
              <a:t>import </a:t>
            </a:r>
            <a:r>
              <a:rPr lang="en-US" dirty="0"/>
              <a:t>GridSearchCV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798039-9AA2-4F8C-9690-960E4B7E834A}"/>
              </a:ext>
            </a:extLst>
          </p:cNvPr>
          <p:cNvSpPr txBox="1"/>
          <p:nvPr/>
        </p:nvSpPr>
        <p:spPr>
          <a:xfrm>
            <a:off x="493751" y="5570609"/>
            <a:ext cx="5503012" cy="408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from </a:t>
            </a:r>
            <a:r>
              <a:rPr lang="en-US" dirty="0"/>
              <a:t>keras.wrappers.scikit_learn </a:t>
            </a:r>
            <a:r>
              <a:rPr lang="en-US" b="1" dirty="0"/>
              <a:t>import </a:t>
            </a:r>
            <a:r>
              <a:rPr lang="en-US" dirty="0"/>
              <a:t>KerasClassifier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73ABE9-071B-420C-8003-0BCC4840F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3519" y="1417992"/>
            <a:ext cx="5680962" cy="378950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F7FD326-2850-424C-AFB3-5B9CFAE51A40}"/>
              </a:ext>
            </a:extLst>
          </p:cNvPr>
          <p:cNvSpPr txBox="1"/>
          <p:nvPr/>
        </p:nvSpPr>
        <p:spPr>
          <a:xfrm>
            <a:off x="434884" y="2577130"/>
            <a:ext cx="52262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timaLTStd"/>
              </a:rPr>
              <a:t>Test the accuracy of the network on a test data set. If the accuracy is less than optimal, change one or more parameters of the network topology and start over (ROIGER, 2017).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560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D3D714-E540-4CAC-9CE1-02BF6641732C}"/>
              </a:ext>
            </a:extLst>
          </p:cNvPr>
          <p:cNvSpPr/>
          <p:nvPr/>
        </p:nvSpPr>
        <p:spPr>
          <a:xfrm>
            <a:off x="1" y="2747"/>
            <a:ext cx="6096000" cy="39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Intoduction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Objectives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37C9A9-07A7-4815-B31F-18830C1E9921}"/>
              </a:ext>
            </a:extLst>
          </p:cNvPr>
          <p:cNvSpPr/>
          <p:nvPr/>
        </p:nvSpPr>
        <p:spPr>
          <a:xfrm>
            <a:off x="6096000" y="2747"/>
            <a:ext cx="6096000" cy="390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Python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67CD26E-D3B8-41F5-9FF6-CED628FF8531}"/>
              </a:ext>
            </a:extLst>
          </p:cNvPr>
          <p:cNvGrpSpPr/>
          <p:nvPr/>
        </p:nvGrpSpPr>
        <p:grpSpPr>
          <a:xfrm>
            <a:off x="0" y="6622742"/>
            <a:ext cx="12191997" cy="243396"/>
            <a:chOff x="0" y="6622742"/>
            <a:chExt cx="12191997" cy="24339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27C61CD-C1A3-4F9A-A011-010372FBCA42}"/>
                </a:ext>
              </a:extLst>
            </p:cNvPr>
            <p:cNvSpPr/>
            <p:nvPr/>
          </p:nvSpPr>
          <p:spPr>
            <a:xfrm>
              <a:off x="0" y="6622742"/>
              <a:ext cx="4036379" cy="2433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Federal </a:t>
              </a:r>
              <a:r>
                <a:rPr lang="pt-BR" sz="1600" dirty="0" err="1"/>
                <a:t>University</a:t>
              </a:r>
              <a:r>
                <a:rPr lang="pt-BR" sz="1600" dirty="0"/>
                <a:t> </a:t>
              </a:r>
              <a:r>
                <a:rPr lang="pt-BR" sz="1600" dirty="0" err="1"/>
                <a:t>of</a:t>
              </a:r>
              <a:r>
                <a:rPr lang="pt-BR" sz="1600" dirty="0"/>
                <a:t> Espírito Santo 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3EB7524-194E-4591-BC79-42EC9DDE83A3}"/>
                </a:ext>
              </a:extLst>
            </p:cNvPr>
            <p:cNvSpPr/>
            <p:nvPr/>
          </p:nvSpPr>
          <p:spPr>
            <a:xfrm>
              <a:off x="4036379" y="6622742"/>
              <a:ext cx="4119239" cy="2433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dirty="0"/>
                <a:t>Artificial Intelligence Applied to Images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AAE6AF5A-59D1-41AB-A7F9-FE406A6ADBFF}"/>
                </a:ext>
              </a:extLst>
            </p:cNvPr>
            <p:cNvSpPr/>
            <p:nvPr/>
          </p:nvSpPr>
          <p:spPr>
            <a:xfrm>
              <a:off x="8155618" y="6622742"/>
              <a:ext cx="4036379" cy="2433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Deep ANNs applied to images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788FE86-76D0-4BDA-902B-FF5C65C029AD}"/>
              </a:ext>
            </a:extLst>
          </p:cNvPr>
          <p:cNvSpPr txBox="1"/>
          <p:nvPr/>
        </p:nvSpPr>
        <p:spPr>
          <a:xfrm>
            <a:off x="359453" y="2477944"/>
            <a:ext cx="58555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Importing dataset and making Exploratory Data Analysis;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Show the mathematical logic behind </a:t>
            </a:r>
            <a:r>
              <a:rPr lang="en-US" b="1" dirty="0"/>
              <a:t>Keras.Sequential;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Choose hyperparameters through </a:t>
            </a:r>
            <a:r>
              <a:rPr lang="en-US" b="1" dirty="0"/>
              <a:t>Grid Search CV</a:t>
            </a:r>
            <a:r>
              <a:rPr lang="en-US" dirty="0"/>
              <a:t>;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After made the evaluation, verify if models with best hyperparameters  have statistic differences.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BC7313-0B68-4A8C-B69B-F70CA1EAE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53" y="1219224"/>
            <a:ext cx="7025184" cy="852509"/>
          </a:xfrm>
          <a:prstGeom prst="rect">
            <a:avLst/>
          </a:prstGeom>
        </p:spPr>
      </p:pic>
      <p:pic>
        <p:nvPicPr>
          <p:cNvPr id="1026" name="Picture 2" descr="Evaluation of MLP-ANN Training Algorithms for Modeling Soil Pore-Water  Pressure Responses to Rainfall | Journal of Hydrologic Engineering | Vol  18, No 1">
            <a:extLst>
              <a:ext uri="{FF2B5EF4-FFF2-40B4-BE49-F238E27FC236}">
                <a16:creationId xmlns:a16="http://schemas.microsoft.com/office/drawing/2014/main" id="{ABF46B5C-BB9C-4C65-8ABB-DBDD0DD1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042569"/>
            <a:ext cx="2518744" cy="192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ras: the Python deep learning API">
            <a:extLst>
              <a:ext uri="{FF2B5EF4-FFF2-40B4-BE49-F238E27FC236}">
                <a16:creationId xmlns:a16="http://schemas.microsoft.com/office/drawing/2014/main" id="{A6C0BBE4-F015-41B1-BCA0-0D75E69D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282" y="2071733"/>
            <a:ext cx="4974265" cy="144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sorflow online tutorial online -">
            <a:extLst>
              <a:ext uri="{FF2B5EF4-FFF2-40B4-BE49-F238E27FC236}">
                <a16:creationId xmlns:a16="http://schemas.microsoft.com/office/drawing/2014/main" id="{71F1DA9E-75E0-4CE0-A8E9-B237763B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009" y="406692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355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Deep Learning Models with Cross Validation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HYPERPARAMETERS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 Search CV</a:t>
              </a:r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771974E4-A829-4099-B2C7-F1DFE324F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3921" y="1699106"/>
            <a:ext cx="7144150" cy="476552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E22CA2E-D9CF-4901-A384-5E0895617223}"/>
              </a:ext>
            </a:extLst>
          </p:cNvPr>
          <p:cNvSpPr txBox="1"/>
          <p:nvPr/>
        </p:nvSpPr>
        <p:spPr>
          <a:xfrm>
            <a:off x="2648130" y="904963"/>
            <a:ext cx="6895731" cy="7150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b="1" dirty="0"/>
              <a:t>from</a:t>
            </a:r>
            <a:r>
              <a:rPr lang="pt-BR" dirty="0"/>
              <a:t> sklearn.metrics </a:t>
            </a:r>
            <a:r>
              <a:rPr lang="pt-BR" b="1" dirty="0"/>
              <a:t>import</a:t>
            </a:r>
            <a:r>
              <a:rPr lang="pt-BR" dirty="0"/>
              <a:t> make_scorer, fbeta_score, accuracy_score</a:t>
            </a:r>
          </a:p>
          <a:p>
            <a:r>
              <a:rPr lang="pt-BR" b="1" dirty="0"/>
              <a:t>from</a:t>
            </a:r>
            <a:r>
              <a:rPr lang="pt-BR" dirty="0"/>
              <a:t> keras.wrappers.scikit_learn </a:t>
            </a:r>
            <a:r>
              <a:rPr lang="pt-BR" b="1" dirty="0"/>
              <a:t>import</a:t>
            </a:r>
            <a:r>
              <a:rPr lang="pt-BR" dirty="0"/>
              <a:t> KerasClassifier</a:t>
            </a:r>
          </a:p>
        </p:txBody>
      </p:sp>
    </p:spTree>
    <p:extLst>
      <p:ext uri="{BB962C8B-B14F-4D97-AF65-F5344CB8AC3E}">
        <p14:creationId xmlns:p14="http://schemas.microsoft.com/office/powerpoint/2010/main" val="1036134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Deep Learning Models with Cross Validation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HYPERPARAMETERS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 Search CV</a:t>
              </a:r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771974E4-A829-4099-B2C7-F1DFE324F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425" y="1886062"/>
            <a:ext cx="4863152" cy="3243982"/>
          </a:xfrm>
          <a:prstGeom prst="rect">
            <a:avLst/>
          </a:prstGeom>
        </p:spPr>
      </p:pic>
      <p:pic>
        <p:nvPicPr>
          <p:cNvPr id="1026" name="Picture 2" descr="Activation Functions in Neural Networks | by SAGAR SHARMA | Towards Data  Science">
            <a:extLst>
              <a:ext uri="{FF2B5EF4-FFF2-40B4-BE49-F238E27FC236}">
                <a16:creationId xmlns:a16="http://schemas.microsoft.com/office/drawing/2014/main" id="{F40D76D7-5262-42EC-9E64-1C4FDEC85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684" y="2276679"/>
            <a:ext cx="6216502" cy="25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3244572-6A72-429C-8FE0-370A5989625A}"/>
              </a:ext>
            </a:extLst>
          </p:cNvPr>
          <p:cNvSpPr/>
          <p:nvPr/>
        </p:nvSpPr>
        <p:spPr>
          <a:xfrm>
            <a:off x="1775637" y="3264195"/>
            <a:ext cx="2105247" cy="1648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961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Deep Learning Models with Cross Validation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HYPERPARAMETERS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 Search CV</a:t>
              </a:r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771974E4-A829-4099-B2C7-F1DFE324F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425" y="1886062"/>
            <a:ext cx="4863152" cy="324398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3244572-6A72-429C-8FE0-370A5989625A}"/>
              </a:ext>
            </a:extLst>
          </p:cNvPr>
          <p:cNvSpPr/>
          <p:nvPr/>
        </p:nvSpPr>
        <p:spPr>
          <a:xfrm>
            <a:off x="1371600" y="2424223"/>
            <a:ext cx="1041991" cy="159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134D14-2CDA-4AD0-95EB-009529010337}"/>
              </a:ext>
            </a:extLst>
          </p:cNvPr>
          <p:cNvSpPr txBox="1"/>
          <p:nvPr/>
        </p:nvSpPr>
        <p:spPr>
          <a:xfrm>
            <a:off x="5930310" y="2276679"/>
            <a:ext cx="6097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SGD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stands for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Stochastic Gradient Descent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a very popular numerical procedure to find the local minimum of a function(GARRETA, 2013);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</a:rPr>
              <a:t>ADAM</a:t>
            </a:r>
            <a:r>
              <a:rPr lang="en-US" dirty="0">
                <a:solidFill>
                  <a:srgbClr val="000000"/>
                </a:solidFill>
              </a:rPr>
              <a:t> is a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nother big speed boost comes from using a faster optimizer than the regular Descending Gradient optimizer. </a:t>
            </a: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t requires less adjustment of the learning rate hyperparameter(GÉRON, 2019).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1661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Deep Learning Models with Cross Validation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HYPERPARAMETERS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 Search CV</a:t>
              </a: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B162F062-24F1-4B2C-AF87-04AEC5A7D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3" y="1174598"/>
            <a:ext cx="7230484" cy="482032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F9FF13B-7A20-47ED-A2E2-F4EF305330B4}"/>
              </a:ext>
            </a:extLst>
          </p:cNvPr>
          <p:cNvSpPr txBox="1"/>
          <p:nvPr/>
        </p:nvSpPr>
        <p:spPr>
          <a:xfrm>
            <a:off x="8155618" y="2391413"/>
            <a:ext cx="2955851" cy="57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/>
              <a:t>30 combinations</a:t>
            </a:r>
            <a:endParaRPr lang="pt-BR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0237D7-7C11-46F1-874F-090B2EAD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202" y="3579058"/>
            <a:ext cx="2810267" cy="1714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0094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Deep Learning Models with Cross Validation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HYPERPARAMETERS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 Search CV</a:t>
              </a: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1E6BEB4F-9F9E-4E08-83DF-1C6AC1AC8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07" y="1476968"/>
            <a:ext cx="10841206" cy="39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39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boxplots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HYPERPARAMETERS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 Search CV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7DED78FA-E49D-47C5-8341-C0D86196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17" y="1017527"/>
            <a:ext cx="7613962" cy="544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602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validation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99DABAF-041F-4315-A355-159B6CE9BD44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96415F2-3E0B-4638-99E2-2DCF4B16E954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D7B822F-6CC2-4BE2-A4D2-9C1C07DD23C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A5B9DD1-9E1E-4320-B67E-97BC0675D910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72602F8-0351-45C2-9C3D-6B495FDB3FDB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HYPERPARAMETERS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06FED70-432C-4138-AEB5-165E3BE78462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 Search CV</a:t>
              </a:r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55FBEFB-FF8A-4749-A848-7A2BD42F0614}"/>
              </a:ext>
            </a:extLst>
          </p:cNvPr>
          <p:cNvSpPr txBox="1"/>
          <p:nvPr/>
        </p:nvSpPr>
        <p:spPr>
          <a:xfrm>
            <a:off x="6095998" y="1852042"/>
            <a:ext cx="4711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Conditions:</a:t>
            </a:r>
          </a:p>
          <a:p>
            <a:pPr algn="just"/>
            <a:endParaRPr lang="en-US" dirty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b="0" i="0" dirty="0">
                <a:effectLst/>
              </a:rPr>
              <a:t>f P-value &lt; 0.05: Reject NULL hypothesis - Significant differences exist between groups;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b="0" i="0" dirty="0">
                <a:effectLst/>
              </a:rPr>
              <a:t>f </a:t>
            </a:r>
            <a:r>
              <a:rPr lang="en-US" dirty="0"/>
              <a:t>P-value</a:t>
            </a:r>
            <a:r>
              <a:rPr lang="en-US" b="0" i="0" dirty="0">
                <a:effectLst/>
              </a:rPr>
              <a:t> &gt; 0.05: Accept NULL hypothesis - No significant difference between groups.</a:t>
            </a:r>
            <a:endParaRPr lang="pt-BR" dirty="0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386D3178-8D05-4880-86CC-BE43B9A26C04}"/>
              </a:ext>
            </a:extLst>
          </p:cNvPr>
          <p:cNvSpPr/>
          <p:nvPr/>
        </p:nvSpPr>
        <p:spPr>
          <a:xfrm>
            <a:off x="5054007" y="3201388"/>
            <a:ext cx="1041991" cy="5686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CAC90971-BC89-4356-942C-2E229CD8C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04" y="2910628"/>
            <a:ext cx="4561367" cy="948108"/>
          </a:xfrm>
          <a:prstGeom prst="rect">
            <a:avLst/>
          </a:prstGeom>
        </p:spPr>
      </p:pic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45D8BF49-BFF3-4383-9A09-3CBF9C2C74D6}"/>
              </a:ext>
            </a:extLst>
          </p:cNvPr>
          <p:cNvSpPr/>
          <p:nvPr/>
        </p:nvSpPr>
        <p:spPr>
          <a:xfrm>
            <a:off x="1426828" y="3523356"/>
            <a:ext cx="2964419" cy="2466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25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Multilayer Perceptron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99DABAF-041F-4315-A355-159B6CE9BD44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96415F2-3E0B-4638-99E2-2DCF4B16E954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D7B822F-6CC2-4BE2-A4D2-9C1C07DD23C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A5B9DD1-9E1E-4320-B67E-97BC0675D910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72602F8-0351-45C2-9C3D-6B495FDB3FDB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HYPERPARAMETERS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06FED70-432C-4138-AEB5-165E3BE78462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 Search CV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D2A10F74-28BF-4B16-9B04-82D0056CC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97"/>
          <a:stretch/>
        </p:blipFill>
        <p:spPr>
          <a:xfrm>
            <a:off x="711690" y="1456891"/>
            <a:ext cx="6649378" cy="24906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692B966-EEAC-4A42-944F-DB758030B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90" y="4078721"/>
            <a:ext cx="10364646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53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Multilayer Perceptron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99DABAF-041F-4315-A355-159B6CE9BD44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96415F2-3E0B-4638-99E2-2DCF4B16E954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D7B822F-6CC2-4BE2-A4D2-9C1C07DD23C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A5B9DD1-9E1E-4320-B67E-97BC0675D910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72602F8-0351-45C2-9C3D-6B495FDB3FDB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HYPERPARAMETERS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06FED70-432C-4138-AEB5-165E3BE78462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 Search CV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A320DBFB-36BA-4B50-ADA6-34A926179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28" y="1907145"/>
            <a:ext cx="4839375" cy="25530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F926CE-247B-4FAA-AF2A-0273783D6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05" y="971550"/>
            <a:ext cx="3857625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FDA9A4F-5263-4E57-80D1-7214656069F2}"/>
              </a:ext>
            </a:extLst>
          </p:cNvPr>
          <p:cNvSpPr txBox="1"/>
          <p:nvPr/>
        </p:nvSpPr>
        <p:spPr>
          <a:xfrm>
            <a:off x="674871" y="4671690"/>
            <a:ext cx="6172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Model loss: 0.6546;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Accuracy: 0.629 +/- 0.231);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Number of weights after calling the model: 6.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94910D-4BF7-4599-AB36-F94FDA84F9BB}"/>
              </a:ext>
            </a:extLst>
          </p:cNvPr>
          <p:cNvSpPr txBox="1"/>
          <p:nvPr/>
        </p:nvSpPr>
        <p:spPr>
          <a:xfrm>
            <a:off x="6590499" y="6037215"/>
            <a:ext cx="5056445" cy="408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from </a:t>
            </a:r>
            <a:r>
              <a:rPr lang="en-US" dirty="0" err="1"/>
              <a:t>tensorflow.keras.utils</a:t>
            </a:r>
            <a:r>
              <a:rPr lang="en-US" dirty="0"/>
              <a:t> </a:t>
            </a:r>
            <a:r>
              <a:rPr lang="en-US" b="1" dirty="0"/>
              <a:t>import </a:t>
            </a:r>
            <a:r>
              <a:rPr lang="en-US" dirty="0" err="1"/>
              <a:t>plot_model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832337A-04A0-4054-8CC6-76CCF5F32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19" y="1552761"/>
            <a:ext cx="2124371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94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19247A8-379D-4007-B2D8-8CF01692EC01}"/>
              </a:ext>
            </a:extLst>
          </p:cNvPr>
          <p:cNvSpPr/>
          <p:nvPr/>
        </p:nvSpPr>
        <p:spPr>
          <a:xfrm>
            <a:off x="6095999" y="0"/>
            <a:ext cx="6095997" cy="66138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FA768BF-D696-4746-B00E-14180F453458}"/>
              </a:ext>
            </a:extLst>
          </p:cNvPr>
          <p:cNvSpPr/>
          <p:nvPr/>
        </p:nvSpPr>
        <p:spPr>
          <a:xfrm>
            <a:off x="589751" y="1013984"/>
            <a:ext cx="5054833" cy="5888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ANN: Multilayer perceptron with Keras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DE41299-F4ED-4E72-8673-99A927E59BAA}"/>
              </a:ext>
            </a:extLst>
          </p:cNvPr>
          <p:cNvSpPr txBox="1"/>
          <p:nvPr/>
        </p:nvSpPr>
        <p:spPr>
          <a:xfrm>
            <a:off x="8386866" y="414353"/>
            <a:ext cx="1514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REFERENCES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EAB6DA-051A-43C9-90D3-B6E347FE47DD}"/>
              </a:ext>
            </a:extLst>
          </p:cNvPr>
          <p:cNvSpPr txBox="1"/>
          <p:nvPr/>
        </p:nvSpPr>
        <p:spPr>
          <a:xfrm>
            <a:off x="6420286" y="1013984"/>
            <a:ext cx="544741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SCIKIT-LEARN. </a:t>
            </a:r>
            <a:r>
              <a:rPr lang="en-US" sz="1600" b="1" dirty="0"/>
              <a:t>Tuning the hyper-parameters of an estimator</a:t>
            </a:r>
            <a:r>
              <a:rPr lang="pt-BR" sz="1600" b="1" dirty="0"/>
              <a:t>. </a:t>
            </a:r>
            <a:r>
              <a:rPr lang="en-US" sz="1600" dirty="0"/>
              <a:t>Available in</a:t>
            </a:r>
            <a:r>
              <a:rPr lang="pt-BR" sz="1600" dirty="0"/>
              <a:t>: </a:t>
            </a:r>
            <a:r>
              <a:rPr lang="pt-BR" sz="1600" dirty="0">
                <a:hlinkClick r:id="rId2"/>
              </a:rPr>
              <a:t>https://scikit-learn.org/stable/modules/grid_search.html#grid-search</a:t>
            </a:r>
            <a:endParaRPr lang="pt-BR" sz="1600" dirty="0"/>
          </a:p>
          <a:p>
            <a:pPr algn="just"/>
            <a:r>
              <a:rPr lang="pt-BR" sz="1600" dirty="0"/>
              <a:t>. Access in: 25 NOV. 2021.</a:t>
            </a:r>
          </a:p>
          <a:p>
            <a:pPr algn="just"/>
            <a:endParaRPr lang="en-US" sz="1600" dirty="0">
              <a:solidFill>
                <a:srgbClr val="222222"/>
              </a:solidFill>
            </a:endParaRPr>
          </a:p>
          <a:p>
            <a:pPr algn="just"/>
            <a:r>
              <a:rPr lang="en-US" sz="1600" b="0" i="0" dirty="0">
                <a:solidFill>
                  <a:srgbClr val="222222"/>
                </a:solidFill>
                <a:effectLst/>
              </a:rPr>
              <a:t>CHOLLET, Francois. </a:t>
            </a:r>
            <a:r>
              <a:rPr lang="en-US" sz="1600" b="1" i="0" dirty="0">
                <a:solidFill>
                  <a:srgbClr val="222222"/>
                </a:solidFill>
                <a:effectLst/>
              </a:rPr>
              <a:t>Deep learning with Python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. Simon and Schuster, 2021.</a:t>
            </a:r>
          </a:p>
          <a:p>
            <a:pPr algn="just"/>
            <a:endParaRPr lang="en-US" sz="1600" dirty="0">
              <a:solidFill>
                <a:srgbClr val="222222"/>
              </a:solidFill>
            </a:endParaRPr>
          </a:p>
          <a:p>
            <a:pPr algn="just"/>
            <a:r>
              <a:rPr lang="pt-BR" sz="1600" dirty="0"/>
              <a:t>KAGGLE. </a:t>
            </a:r>
            <a:r>
              <a:rPr lang="en-US" sz="1600" b="1" dirty="0"/>
              <a:t>Water Quality: </a:t>
            </a:r>
            <a:r>
              <a:rPr lang="en-US" sz="1600" dirty="0"/>
              <a:t>Drinking water potability</a:t>
            </a:r>
            <a:r>
              <a:rPr lang="pt-BR" sz="1600" dirty="0"/>
              <a:t>.</a:t>
            </a:r>
            <a:r>
              <a:rPr lang="pt-BR" sz="1600" b="1" dirty="0"/>
              <a:t> </a:t>
            </a:r>
            <a:r>
              <a:rPr lang="en-US" sz="1600" dirty="0"/>
              <a:t>Available in</a:t>
            </a:r>
            <a:r>
              <a:rPr lang="pt-BR" sz="1600" dirty="0"/>
              <a:t>: </a:t>
            </a:r>
            <a:r>
              <a:rPr lang="pt-BR" sz="1600" b="0" i="0" dirty="0">
                <a:solidFill>
                  <a:srgbClr val="212529"/>
                </a:solidFill>
                <a:effectLst/>
                <a:hlinkClick r:id="rId3"/>
              </a:rPr>
              <a:t>https://www.kaggle.com/adityakadiwal/water-potability</a:t>
            </a:r>
            <a:r>
              <a:rPr lang="pt-BR" sz="1600" dirty="0"/>
              <a:t>. Access in: 25 NOV. 2021.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b="0" i="0" dirty="0">
                <a:solidFill>
                  <a:srgbClr val="222222"/>
                </a:solidFill>
                <a:effectLst/>
              </a:rPr>
              <a:t>GARRETA, Raul; MONCECCHI, Guillermo. </a:t>
            </a:r>
            <a:r>
              <a:rPr lang="pt-BR" sz="1600" b="1" i="0" dirty="0">
                <a:solidFill>
                  <a:srgbClr val="222222"/>
                </a:solidFill>
                <a:effectLst/>
              </a:rPr>
              <a:t>Learning </a:t>
            </a:r>
            <a:r>
              <a:rPr lang="pt-BR" sz="1600" b="1" i="0" dirty="0" err="1">
                <a:solidFill>
                  <a:srgbClr val="222222"/>
                </a:solidFill>
                <a:effectLst/>
              </a:rPr>
              <a:t>scikit-learn</a:t>
            </a:r>
            <a:r>
              <a:rPr lang="pt-BR" sz="1600" b="1" i="0" dirty="0">
                <a:solidFill>
                  <a:srgbClr val="222222"/>
                </a:solidFill>
                <a:effectLst/>
              </a:rPr>
              <a:t>: </a:t>
            </a:r>
            <a:r>
              <a:rPr lang="pt-BR" sz="1600" b="1" i="0" dirty="0" err="1">
                <a:solidFill>
                  <a:srgbClr val="222222"/>
                </a:solidFill>
                <a:effectLst/>
              </a:rPr>
              <a:t>machine</a:t>
            </a:r>
            <a:r>
              <a:rPr lang="pt-BR" sz="1600" b="1" i="0" dirty="0">
                <a:solidFill>
                  <a:srgbClr val="222222"/>
                </a:solidFill>
                <a:effectLst/>
              </a:rPr>
              <a:t> </a:t>
            </a:r>
            <a:r>
              <a:rPr lang="pt-BR" sz="1600" b="1" i="0" dirty="0" err="1">
                <a:solidFill>
                  <a:srgbClr val="222222"/>
                </a:solidFill>
                <a:effectLst/>
              </a:rPr>
              <a:t>learning</a:t>
            </a:r>
            <a:r>
              <a:rPr lang="pt-BR" sz="1600" b="1" i="0" dirty="0">
                <a:solidFill>
                  <a:srgbClr val="222222"/>
                </a:solidFill>
                <a:effectLst/>
              </a:rPr>
              <a:t> in </a:t>
            </a:r>
            <a:r>
              <a:rPr lang="pt-BR" sz="1600" b="1" i="0" dirty="0" err="1">
                <a:solidFill>
                  <a:srgbClr val="222222"/>
                </a:solidFill>
                <a:effectLst/>
              </a:rPr>
              <a:t>python</a:t>
            </a:r>
            <a:r>
              <a:rPr lang="pt-BR" sz="1600" b="0" i="0" dirty="0">
                <a:solidFill>
                  <a:srgbClr val="222222"/>
                </a:solidFill>
                <a:effectLst/>
              </a:rPr>
              <a:t>. </a:t>
            </a:r>
            <a:r>
              <a:rPr lang="pt-BR" sz="1600" b="0" i="0" dirty="0" err="1">
                <a:solidFill>
                  <a:srgbClr val="222222"/>
                </a:solidFill>
                <a:effectLst/>
              </a:rPr>
              <a:t>Packt</a:t>
            </a:r>
            <a:r>
              <a:rPr lang="pt-BR" sz="1600" b="0" i="0" dirty="0">
                <a:solidFill>
                  <a:srgbClr val="222222"/>
                </a:solidFill>
                <a:effectLst/>
              </a:rPr>
              <a:t> </a:t>
            </a:r>
            <a:r>
              <a:rPr lang="pt-BR" sz="1600" b="0" i="0" dirty="0" err="1">
                <a:solidFill>
                  <a:srgbClr val="222222"/>
                </a:solidFill>
                <a:effectLst/>
              </a:rPr>
              <a:t>Publishing</a:t>
            </a:r>
            <a:r>
              <a:rPr lang="pt-BR" sz="1600" b="0" i="0" dirty="0">
                <a:solidFill>
                  <a:srgbClr val="222222"/>
                </a:solidFill>
                <a:effectLst/>
              </a:rPr>
              <a:t> Ltd, 2013.</a:t>
            </a:r>
          </a:p>
          <a:p>
            <a:pPr algn="just"/>
            <a:endParaRPr lang="pt-BR" sz="1600" dirty="0">
              <a:solidFill>
                <a:srgbClr val="222222"/>
              </a:solidFill>
            </a:endParaRPr>
          </a:p>
          <a:p>
            <a:pPr algn="just"/>
            <a:r>
              <a:rPr lang="pt-BR" sz="1600" b="0" i="0" dirty="0">
                <a:solidFill>
                  <a:srgbClr val="222222"/>
                </a:solidFill>
                <a:effectLst/>
              </a:rPr>
              <a:t>GÉRON, </a:t>
            </a:r>
            <a:r>
              <a:rPr lang="pt-BR" sz="1600" b="0" i="0" dirty="0" err="1">
                <a:solidFill>
                  <a:srgbClr val="222222"/>
                </a:solidFill>
                <a:effectLst/>
              </a:rPr>
              <a:t>Aurélien</a:t>
            </a:r>
            <a:r>
              <a:rPr lang="pt-BR" sz="1600" b="0" i="0" dirty="0">
                <a:solidFill>
                  <a:srgbClr val="222222"/>
                </a:solidFill>
                <a:effectLst/>
              </a:rPr>
              <a:t>. </a:t>
            </a:r>
            <a:r>
              <a:rPr lang="pt-BR" sz="1600" b="1" i="0" dirty="0">
                <a:solidFill>
                  <a:srgbClr val="222222"/>
                </a:solidFill>
                <a:effectLst/>
              </a:rPr>
              <a:t>Mãos à Obra: Aprendizado de Máquina com </a:t>
            </a:r>
            <a:r>
              <a:rPr lang="pt-BR" sz="1600" b="1" i="0" dirty="0" err="1">
                <a:solidFill>
                  <a:srgbClr val="222222"/>
                </a:solidFill>
                <a:effectLst/>
              </a:rPr>
              <a:t>Scikit-Learn</a:t>
            </a:r>
            <a:r>
              <a:rPr lang="pt-BR" sz="1600" b="1" i="0" dirty="0">
                <a:solidFill>
                  <a:srgbClr val="222222"/>
                </a:solidFill>
                <a:effectLst/>
              </a:rPr>
              <a:t> &amp; </a:t>
            </a:r>
            <a:r>
              <a:rPr lang="pt-BR" sz="1600" b="1" i="0" dirty="0" err="1">
                <a:solidFill>
                  <a:srgbClr val="222222"/>
                </a:solidFill>
                <a:effectLst/>
              </a:rPr>
              <a:t>TensorFlow</a:t>
            </a:r>
            <a:r>
              <a:rPr lang="pt-BR" sz="1600" b="0" i="0" dirty="0">
                <a:solidFill>
                  <a:srgbClr val="222222"/>
                </a:solidFill>
                <a:effectLst/>
              </a:rPr>
              <a:t>. Alta Books, 2019.</a:t>
            </a:r>
          </a:p>
          <a:p>
            <a:pPr algn="just"/>
            <a:endParaRPr lang="pt-BR" sz="1600" dirty="0">
              <a:solidFill>
                <a:srgbClr val="222222"/>
              </a:solidFill>
            </a:endParaRPr>
          </a:p>
          <a:p>
            <a:pPr algn="just"/>
            <a:r>
              <a:rPr lang="en-US" sz="1600" b="0" i="0" dirty="0">
                <a:solidFill>
                  <a:srgbClr val="222222"/>
                </a:solidFill>
                <a:effectLst/>
              </a:rPr>
              <a:t>ROIGER, Richard J. </a:t>
            </a:r>
            <a:r>
              <a:rPr lang="en-US" sz="1600" b="1" i="0" dirty="0">
                <a:solidFill>
                  <a:srgbClr val="222222"/>
                </a:solidFill>
                <a:effectLst/>
              </a:rPr>
              <a:t>Data mining: a tutorial-based primer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. Chapman and Hall/CRC, 2017.</a:t>
            </a:r>
          </a:p>
          <a:p>
            <a:pPr algn="just"/>
            <a:endParaRPr lang="pt-BR" sz="1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6647D1-3339-45B2-AA9D-E5D00F3DE2DD}"/>
              </a:ext>
            </a:extLst>
          </p:cNvPr>
          <p:cNvSpPr txBox="1"/>
          <p:nvPr/>
        </p:nvSpPr>
        <p:spPr>
          <a:xfrm>
            <a:off x="793439" y="4164618"/>
            <a:ext cx="46474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Vitor Souza Premoli Pinto de Oliveira</a:t>
            </a:r>
            <a:r>
              <a:rPr lang="pt-BR" sz="1400" dirty="0"/>
              <a:t>¹</a:t>
            </a:r>
          </a:p>
          <a:p>
            <a:pPr algn="ctr"/>
            <a:endParaRPr lang="pt-BR" sz="1400" dirty="0"/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¹Federal </a:t>
            </a:r>
            <a:r>
              <a:rPr lang="pt-BR" sz="1400" dirty="0" err="1"/>
              <a:t>University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Espírito Santo </a:t>
            </a:r>
          </a:p>
          <a:p>
            <a:pPr algn="ctr"/>
            <a:endParaRPr lang="pt-BR" sz="1400" dirty="0"/>
          </a:p>
          <a:p>
            <a:pPr algn="ctr"/>
            <a:r>
              <a:rPr lang="pt-BR" sz="1400" b="1" dirty="0"/>
              <a:t>Artificial Intelligence Applied to Images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C2DEA65-530C-478B-950C-367319AEEA56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594D077-0595-43D9-9A08-F54B9A6BAE2A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AF3AA5D-8702-4D07-8CE4-DA9147ABC01D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C00E561-1F29-4935-A5C7-F954A373A6B5}"/>
              </a:ext>
            </a:extLst>
          </p:cNvPr>
          <p:cNvGrpSpPr/>
          <p:nvPr/>
        </p:nvGrpSpPr>
        <p:grpSpPr>
          <a:xfrm>
            <a:off x="1695566" y="2232546"/>
            <a:ext cx="2843202" cy="1196454"/>
            <a:chOff x="4649608" y="2302701"/>
            <a:chExt cx="3437139" cy="1446390"/>
          </a:xfrm>
        </p:grpSpPr>
        <p:pic>
          <p:nvPicPr>
            <p:cNvPr id="14" name="Picture 2" descr="Universidade Federal do Oeste do Pará">
              <a:extLst>
                <a:ext uri="{FF2B5EF4-FFF2-40B4-BE49-F238E27FC236}">
                  <a16:creationId xmlns:a16="http://schemas.microsoft.com/office/drawing/2014/main" id="{DC650AAE-B453-48BD-BE2C-A07488143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233" y="2302701"/>
              <a:ext cx="1377514" cy="1446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EAA2442A-D687-43F6-99CB-F830C1B2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9608" y="2302701"/>
              <a:ext cx="1446390" cy="1446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922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4DD443-B17D-4621-AFB3-B813022E32AD}"/>
              </a:ext>
            </a:extLst>
          </p:cNvPr>
          <p:cNvSpPr/>
          <p:nvPr/>
        </p:nvSpPr>
        <p:spPr>
          <a:xfrm>
            <a:off x="-3" y="2920753"/>
            <a:ext cx="6096000" cy="5082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 POTABILITY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EAE86A-AC0A-44E9-A6FD-4C4A9BC7E272}"/>
              </a:ext>
            </a:extLst>
          </p:cNvPr>
          <p:cNvSpPr/>
          <p:nvPr/>
        </p:nvSpPr>
        <p:spPr>
          <a:xfrm>
            <a:off x="6096000" y="2920752"/>
            <a:ext cx="6096000" cy="508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B573CE-5917-4F7B-A087-573EA9FBE806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B6457B-98E5-4595-832A-1AA0E690550B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D2A0A9F-896D-4F8C-8D95-E261F306581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50188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Extracting the dataset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WATER POTABILITY</a:t>
              </a:r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Exploratory Data Analysis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126F464-848D-48F4-BFED-84C70AAACF8B}"/>
              </a:ext>
            </a:extLst>
          </p:cNvPr>
          <p:cNvSpPr txBox="1"/>
          <p:nvPr/>
        </p:nvSpPr>
        <p:spPr>
          <a:xfrm>
            <a:off x="179426" y="1118038"/>
            <a:ext cx="57371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</a:rPr>
              <a:t>Access to safe drinking-water is essential to health, a basic human right and a component of effective policy for health protection. This is important as a health and development issue at a national, regional and local level. In some regions, it has been shown that investments in water supply and sanitation can yield a net economic benefit, since the reductions in adverse health effects and health care costs outweigh the costs of undertaking the interventions.(KAGGLE,2021)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FB2E8F4-7A06-45DD-B0CF-7C7CB199089A}"/>
              </a:ext>
            </a:extLst>
          </p:cNvPr>
          <p:cNvSpPr txBox="1"/>
          <p:nvPr/>
        </p:nvSpPr>
        <p:spPr>
          <a:xfrm>
            <a:off x="403149" y="3760419"/>
            <a:ext cx="56485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b="0" i="0" dirty="0">
                <a:effectLst/>
              </a:rPr>
              <a:t>The </a:t>
            </a:r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water_potability.csv </a:t>
            </a:r>
            <a:r>
              <a:rPr lang="en-US" b="0" i="0" dirty="0">
                <a:effectLst/>
              </a:rPr>
              <a:t>file contains water quality metrics for 3276 different water bodies.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5F3324B-6504-4E71-91BA-BAE7FCAB6657}"/>
              </a:ext>
            </a:extLst>
          </p:cNvPr>
          <p:cNvSpPr txBox="1"/>
          <p:nvPr/>
        </p:nvSpPr>
        <p:spPr>
          <a:xfrm>
            <a:off x="1640734" y="4740807"/>
            <a:ext cx="3173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3276 </a:t>
            </a:r>
            <a:r>
              <a:rPr lang="en-US" sz="2400" dirty="0"/>
              <a:t>rows</a:t>
            </a:r>
            <a:r>
              <a:rPr lang="pt-BR" sz="2400" dirty="0"/>
              <a:t> × 10 </a:t>
            </a:r>
            <a:r>
              <a:rPr lang="en-US" sz="2400" dirty="0"/>
              <a:t>columns</a:t>
            </a:r>
          </a:p>
        </p:txBody>
      </p:sp>
      <p:graphicFrame>
        <p:nvGraphicFramePr>
          <p:cNvPr id="13" name="Tabela 2">
            <a:extLst>
              <a:ext uri="{FF2B5EF4-FFF2-40B4-BE49-F238E27FC236}">
                <a16:creationId xmlns:a16="http://schemas.microsoft.com/office/drawing/2014/main" id="{BFD0DC99-B851-408E-B193-D057EDC3B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919210"/>
              </p:ext>
            </p:extLst>
          </p:nvPr>
        </p:nvGraphicFramePr>
        <p:xfrm>
          <a:off x="6453963" y="886214"/>
          <a:ext cx="5196439" cy="5345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925">
                  <a:extLst>
                    <a:ext uri="{9D8B030D-6E8A-4147-A177-3AD203B41FA5}">
                      <a16:colId xmlns:a16="http://schemas.microsoft.com/office/drawing/2014/main" val="1847533732"/>
                    </a:ext>
                  </a:extLst>
                </a:gridCol>
                <a:gridCol w="2222205">
                  <a:extLst>
                    <a:ext uri="{9D8B030D-6E8A-4147-A177-3AD203B41FA5}">
                      <a16:colId xmlns:a16="http://schemas.microsoft.com/office/drawing/2014/main" val="2760704640"/>
                    </a:ext>
                  </a:extLst>
                </a:gridCol>
                <a:gridCol w="1496309">
                  <a:extLst>
                    <a:ext uri="{9D8B030D-6E8A-4147-A177-3AD203B41FA5}">
                      <a16:colId xmlns:a16="http://schemas.microsoft.com/office/drawing/2014/main" val="419013528"/>
                    </a:ext>
                  </a:extLst>
                </a:gridCol>
              </a:tblGrid>
              <a:tr h="27132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Columns</a:t>
                      </a:r>
                      <a:endParaRPr lang="pt-BR" sz="1300" dirty="0"/>
                    </a:p>
                  </a:txBody>
                  <a:tcPr marL="68457" marR="68457" marT="34228" marB="34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description</a:t>
                      </a:r>
                      <a:endParaRPr lang="pt-BR" sz="1300" dirty="0"/>
                    </a:p>
                  </a:txBody>
                  <a:tcPr marL="68457" marR="68457" marT="34228" marB="34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noProof="0" dirty="0"/>
                        <a:t>measurement</a:t>
                      </a:r>
                      <a:r>
                        <a:rPr lang="pt-BR" sz="1300" dirty="0"/>
                        <a:t> </a:t>
                      </a:r>
                      <a:r>
                        <a:rPr lang="en-US" sz="1300" noProof="0" dirty="0"/>
                        <a:t>unit</a:t>
                      </a:r>
                    </a:p>
                  </a:txBody>
                  <a:tcPr marL="68457" marR="68457" marT="34228" marB="34228"/>
                </a:tc>
                <a:extLst>
                  <a:ext uri="{0D108BD9-81ED-4DB2-BD59-A6C34878D82A}">
                    <a16:rowId xmlns:a16="http://schemas.microsoft.com/office/drawing/2014/main" val="2565316143"/>
                  </a:ext>
                </a:extLst>
              </a:tr>
              <a:tr h="934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ph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hydrogen potential, which is a logarithmic scale that indicates it values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from 0 to 14 whether the solution is acidic, neutral or basic.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extLst>
                  <a:ext uri="{0D108BD9-81ED-4DB2-BD59-A6C34878D82A}">
                    <a16:rowId xmlns:a16="http://schemas.microsoft.com/office/drawing/2014/main" val="2416235532"/>
                  </a:ext>
                </a:extLst>
              </a:tr>
              <a:tr h="60895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Hardness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Capacity of water to precipitate soap 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mg/L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extLst>
                  <a:ext uri="{0D108BD9-81ED-4DB2-BD59-A6C34878D82A}">
                    <a16:rowId xmlns:a16="http://schemas.microsoft.com/office/drawing/2014/main" val="4153606649"/>
                  </a:ext>
                </a:extLst>
              </a:tr>
              <a:tr h="41640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Solids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Total dissolved solids 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ppm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extLst>
                  <a:ext uri="{0D108BD9-81ED-4DB2-BD59-A6C34878D82A}">
                    <a16:rowId xmlns:a16="http://schemas.microsoft.com/office/drawing/2014/main" val="1472319039"/>
                  </a:ext>
                </a:extLst>
              </a:tr>
              <a:tr h="50124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Chloramines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Amount of Chloramines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ppm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extLst>
                  <a:ext uri="{0D108BD9-81ED-4DB2-BD59-A6C34878D82A}">
                    <a16:rowId xmlns:a16="http://schemas.microsoft.com/office/drawing/2014/main" val="1838476630"/>
                  </a:ext>
                </a:extLst>
              </a:tr>
              <a:tr h="60895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Sulfate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Amount of Sulfates dissolved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mg/L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extLst>
                  <a:ext uri="{0D108BD9-81ED-4DB2-BD59-A6C34878D82A}">
                    <a16:rowId xmlns:a16="http://schemas.microsoft.com/office/drawing/2014/main" val="3131622898"/>
                  </a:ext>
                </a:extLst>
              </a:tr>
              <a:tr h="50124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Conductivity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Electrical conductivity of water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μS/cm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extLst>
                  <a:ext uri="{0D108BD9-81ED-4DB2-BD59-A6C34878D82A}">
                    <a16:rowId xmlns:a16="http://schemas.microsoft.com/office/drawing/2014/main" val="25095036"/>
                  </a:ext>
                </a:extLst>
              </a:tr>
              <a:tr h="50124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Organic_carbon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Amount of organic carbon</a:t>
                      </a:r>
                      <a:endParaRPr lang="en-US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ppm</a:t>
                      </a:r>
                    </a:p>
                  </a:txBody>
                  <a:tcPr marL="68457" marR="68457" marT="34228" marB="34228" anchor="ctr"/>
                </a:tc>
                <a:extLst>
                  <a:ext uri="{0D108BD9-81ED-4DB2-BD59-A6C34878D82A}">
                    <a16:rowId xmlns:a16="http://schemas.microsoft.com/office/drawing/2014/main" val="2315642383"/>
                  </a:ext>
                </a:extLst>
              </a:tr>
              <a:tr h="50124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Trihalomethanes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Amount of Trihalomethanes </a:t>
                      </a:r>
                      <a:endParaRPr lang="en-US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μg/L</a:t>
                      </a:r>
                      <a:endParaRPr lang="en-US" sz="1300" dirty="0"/>
                    </a:p>
                  </a:txBody>
                  <a:tcPr marL="68457" marR="68457" marT="34228" marB="34228" anchor="ctr"/>
                </a:tc>
                <a:extLst>
                  <a:ext uri="{0D108BD9-81ED-4DB2-BD59-A6C34878D82A}">
                    <a16:rowId xmlns:a16="http://schemas.microsoft.com/office/drawing/2014/main" val="2279964422"/>
                  </a:ext>
                </a:extLst>
              </a:tr>
              <a:tr h="50124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Turbidity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Measure of light emitting property of water</a:t>
                      </a:r>
                      <a:endParaRPr lang="en-US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NTU</a:t>
                      </a:r>
                    </a:p>
                  </a:txBody>
                  <a:tcPr marL="68457" marR="68457" marT="34228" marB="34228" anchor="ctr"/>
                </a:tc>
                <a:extLst>
                  <a:ext uri="{0D108BD9-81ED-4DB2-BD59-A6C34878D82A}">
                    <a16:rowId xmlns:a16="http://schemas.microsoft.com/office/drawing/2014/main" val="65808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967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Extracting </a:t>
            </a:r>
            <a:r>
              <a:rPr lang="en-US" dirty="0"/>
              <a:t>the</a:t>
            </a:r>
            <a:r>
              <a:rPr lang="pt-BR" dirty="0"/>
              <a:t> </a:t>
            </a:r>
            <a:r>
              <a:rPr lang="en-US" dirty="0"/>
              <a:t>dataset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WATER POTABILITY</a:t>
              </a:r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Exploratory Data Analysis</a:t>
              </a:r>
            </a:p>
          </p:txBody>
        </p:sp>
      </p:grpSp>
      <p:graphicFrame>
        <p:nvGraphicFramePr>
          <p:cNvPr id="13" name="Tabela 2">
            <a:extLst>
              <a:ext uri="{FF2B5EF4-FFF2-40B4-BE49-F238E27FC236}">
                <a16:creationId xmlns:a16="http://schemas.microsoft.com/office/drawing/2014/main" id="{BFD0DC99-B851-408E-B193-D057EDC3B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8593"/>
              </p:ext>
            </p:extLst>
          </p:nvPr>
        </p:nvGraphicFramePr>
        <p:xfrm>
          <a:off x="449781" y="1030406"/>
          <a:ext cx="5196439" cy="5345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925">
                  <a:extLst>
                    <a:ext uri="{9D8B030D-6E8A-4147-A177-3AD203B41FA5}">
                      <a16:colId xmlns:a16="http://schemas.microsoft.com/office/drawing/2014/main" val="1847533732"/>
                    </a:ext>
                  </a:extLst>
                </a:gridCol>
                <a:gridCol w="2222205">
                  <a:extLst>
                    <a:ext uri="{9D8B030D-6E8A-4147-A177-3AD203B41FA5}">
                      <a16:colId xmlns:a16="http://schemas.microsoft.com/office/drawing/2014/main" val="2760704640"/>
                    </a:ext>
                  </a:extLst>
                </a:gridCol>
                <a:gridCol w="1496309">
                  <a:extLst>
                    <a:ext uri="{9D8B030D-6E8A-4147-A177-3AD203B41FA5}">
                      <a16:colId xmlns:a16="http://schemas.microsoft.com/office/drawing/2014/main" val="419013528"/>
                    </a:ext>
                  </a:extLst>
                </a:gridCol>
              </a:tblGrid>
              <a:tr h="27132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Characterizes</a:t>
                      </a:r>
                      <a:endParaRPr lang="pt-BR" sz="1300" dirty="0"/>
                    </a:p>
                  </a:txBody>
                  <a:tcPr marL="68457" marR="68457" marT="34228" marB="34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description</a:t>
                      </a:r>
                      <a:endParaRPr lang="pt-BR" sz="1300" dirty="0"/>
                    </a:p>
                  </a:txBody>
                  <a:tcPr marL="68457" marR="68457" marT="34228" marB="34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measurement unit</a:t>
                      </a:r>
                    </a:p>
                  </a:txBody>
                  <a:tcPr marL="68457" marR="68457" marT="34228" marB="34228"/>
                </a:tc>
                <a:extLst>
                  <a:ext uri="{0D108BD9-81ED-4DB2-BD59-A6C34878D82A}">
                    <a16:rowId xmlns:a16="http://schemas.microsoft.com/office/drawing/2014/main" val="2565316143"/>
                  </a:ext>
                </a:extLst>
              </a:tr>
              <a:tr h="934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ph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hydrogen potential, which is a logarithmic scale that indicates it values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from 0 to 14 whether the solution is acidic, neutral or basic.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extLst>
                  <a:ext uri="{0D108BD9-81ED-4DB2-BD59-A6C34878D82A}">
                    <a16:rowId xmlns:a16="http://schemas.microsoft.com/office/drawing/2014/main" val="2416235532"/>
                  </a:ext>
                </a:extLst>
              </a:tr>
              <a:tr h="60895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Hardness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Capacity of water to precipitate soap 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mg/L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extLst>
                  <a:ext uri="{0D108BD9-81ED-4DB2-BD59-A6C34878D82A}">
                    <a16:rowId xmlns:a16="http://schemas.microsoft.com/office/drawing/2014/main" val="4153606649"/>
                  </a:ext>
                </a:extLst>
              </a:tr>
              <a:tr h="41640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Solids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Total dissolved solids 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ppm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extLst>
                  <a:ext uri="{0D108BD9-81ED-4DB2-BD59-A6C34878D82A}">
                    <a16:rowId xmlns:a16="http://schemas.microsoft.com/office/drawing/2014/main" val="1472319039"/>
                  </a:ext>
                </a:extLst>
              </a:tr>
              <a:tr h="50124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Chloramines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Amount of Chloramines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ppm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extLst>
                  <a:ext uri="{0D108BD9-81ED-4DB2-BD59-A6C34878D82A}">
                    <a16:rowId xmlns:a16="http://schemas.microsoft.com/office/drawing/2014/main" val="1838476630"/>
                  </a:ext>
                </a:extLst>
              </a:tr>
              <a:tr h="60895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Sulfate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Amount of Sulfates dissolved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mg/L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extLst>
                  <a:ext uri="{0D108BD9-81ED-4DB2-BD59-A6C34878D82A}">
                    <a16:rowId xmlns:a16="http://schemas.microsoft.com/office/drawing/2014/main" val="3131622898"/>
                  </a:ext>
                </a:extLst>
              </a:tr>
              <a:tr h="50124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Conductivity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Electrical conductivity of water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μS/cm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extLst>
                  <a:ext uri="{0D108BD9-81ED-4DB2-BD59-A6C34878D82A}">
                    <a16:rowId xmlns:a16="http://schemas.microsoft.com/office/drawing/2014/main" val="25095036"/>
                  </a:ext>
                </a:extLst>
              </a:tr>
              <a:tr h="50124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Organic_carbon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Amount of organic carbon</a:t>
                      </a:r>
                      <a:endParaRPr lang="en-US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ppm</a:t>
                      </a:r>
                    </a:p>
                  </a:txBody>
                  <a:tcPr marL="68457" marR="68457" marT="34228" marB="34228" anchor="ctr"/>
                </a:tc>
                <a:extLst>
                  <a:ext uri="{0D108BD9-81ED-4DB2-BD59-A6C34878D82A}">
                    <a16:rowId xmlns:a16="http://schemas.microsoft.com/office/drawing/2014/main" val="2315642383"/>
                  </a:ext>
                </a:extLst>
              </a:tr>
              <a:tr h="50124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Trihalomethanes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Amount of Trihalomethanes </a:t>
                      </a:r>
                      <a:endParaRPr lang="en-US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μg/L</a:t>
                      </a:r>
                      <a:endParaRPr lang="en-US" sz="1300" dirty="0"/>
                    </a:p>
                  </a:txBody>
                  <a:tcPr marL="68457" marR="68457" marT="34228" marB="34228" anchor="ctr"/>
                </a:tc>
                <a:extLst>
                  <a:ext uri="{0D108BD9-81ED-4DB2-BD59-A6C34878D82A}">
                    <a16:rowId xmlns:a16="http://schemas.microsoft.com/office/drawing/2014/main" val="2279964422"/>
                  </a:ext>
                </a:extLst>
              </a:tr>
              <a:tr h="50124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Turbidity</a:t>
                      </a:r>
                      <a:endParaRPr lang="pt-BR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Measure of light emitting property of water</a:t>
                      </a:r>
                      <a:endParaRPr lang="en-US" sz="1300" dirty="0"/>
                    </a:p>
                  </a:txBody>
                  <a:tcPr marL="68457" marR="68457" marT="34228" marB="3422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NTU</a:t>
                      </a:r>
                    </a:p>
                  </a:txBody>
                  <a:tcPr marL="68457" marR="68457" marT="34228" marB="34228" anchor="ctr"/>
                </a:tc>
                <a:extLst>
                  <a:ext uri="{0D108BD9-81ED-4DB2-BD59-A6C34878D82A}">
                    <a16:rowId xmlns:a16="http://schemas.microsoft.com/office/drawing/2014/main" val="658085532"/>
                  </a:ext>
                </a:extLst>
              </a:tr>
            </a:tbl>
          </a:graphicData>
        </a:graphic>
      </p:graphicFrame>
      <p:graphicFrame>
        <p:nvGraphicFramePr>
          <p:cNvPr id="23" name="Tabela 2">
            <a:extLst>
              <a:ext uri="{FF2B5EF4-FFF2-40B4-BE49-F238E27FC236}">
                <a16:creationId xmlns:a16="http://schemas.microsoft.com/office/drawing/2014/main" id="{DE83262C-9377-46F7-AFC5-596B5624D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1743"/>
              </p:ext>
            </p:extLst>
          </p:nvPr>
        </p:nvGraphicFramePr>
        <p:xfrm>
          <a:off x="6018027" y="2836750"/>
          <a:ext cx="6081822" cy="1342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677">
                  <a:extLst>
                    <a:ext uri="{9D8B030D-6E8A-4147-A177-3AD203B41FA5}">
                      <a16:colId xmlns:a16="http://schemas.microsoft.com/office/drawing/2014/main" val="1847533732"/>
                    </a:ext>
                  </a:extLst>
                </a:gridCol>
                <a:gridCol w="2728020">
                  <a:extLst>
                    <a:ext uri="{9D8B030D-6E8A-4147-A177-3AD203B41FA5}">
                      <a16:colId xmlns:a16="http://schemas.microsoft.com/office/drawing/2014/main" val="2760704640"/>
                    </a:ext>
                  </a:extLst>
                </a:gridCol>
                <a:gridCol w="1975125">
                  <a:extLst>
                    <a:ext uri="{9D8B030D-6E8A-4147-A177-3AD203B41FA5}">
                      <a16:colId xmlns:a16="http://schemas.microsoft.com/office/drawing/2014/main" val="419013528"/>
                    </a:ext>
                  </a:extLst>
                </a:gridCol>
              </a:tblGrid>
              <a:tr h="28660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Class</a:t>
                      </a:r>
                      <a:endParaRPr lang="pt-BR" sz="1300" dirty="0"/>
                    </a:p>
                  </a:txBody>
                  <a:tcPr marL="72311" marR="72311" marT="36154" marB="36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description</a:t>
                      </a:r>
                      <a:endParaRPr lang="pt-BR" sz="1300" dirty="0"/>
                    </a:p>
                  </a:txBody>
                  <a:tcPr marL="72311" marR="72311" marT="36154" marB="36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measurement unit</a:t>
                      </a:r>
                    </a:p>
                  </a:txBody>
                  <a:tcPr marL="72311" marR="72311" marT="36154" marB="36154"/>
                </a:tc>
                <a:extLst>
                  <a:ext uri="{0D108BD9-81ED-4DB2-BD59-A6C34878D82A}">
                    <a16:rowId xmlns:a16="http://schemas.microsoft.com/office/drawing/2014/main" val="2565316143"/>
                  </a:ext>
                </a:extLst>
              </a:tr>
              <a:tr h="105600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Potability</a:t>
                      </a:r>
                      <a:endParaRPr lang="pt-BR" sz="1800" dirty="0"/>
                    </a:p>
                  </a:txBody>
                  <a:tcPr marL="72311" marR="72311" marT="36154" marB="3615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Indicates if water is safe for human consumption</a:t>
                      </a:r>
                      <a:endParaRPr lang="pt-BR" sz="1800" dirty="0"/>
                    </a:p>
                  </a:txBody>
                  <a:tcPr marL="72311" marR="72311" marT="36154" marB="36154"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Potable [1];  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Not potable [0].</a:t>
                      </a:r>
                    </a:p>
                  </a:txBody>
                  <a:tcPr marL="72311" marR="72311" marT="36154" marB="36154" anchor="ctr"/>
                </a:tc>
                <a:extLst>
                  <a:ext uri="{0D108BD9-81ED-4DB2-BD59-A6C34878D82A}">
                    <a16:rowId xmlns:a16="http://schemas.microsoft.com/office/drawing/2014/main" val="241623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714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Statistics and correlations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WATER POTABILITY</a:t>
              </a:r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Exploratory Data Analysis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E6FD55A-8F94-41D6-86FF-22B5060EE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69" y="1174598"/>
            <a:ext cx="10259857" cy="375337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34E7D58-C4C1-4BD1-B195-D26CD5F41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11" y="5207056"/>
            <a:ext cx="10972572" cy="113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0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Statistics and correlations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WATER POTABILITY</a:t>
              </a:r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Exploratory Data Analysis</a:t>
              </a: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85F242EA-074B-46CE-BD37-7287177FE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24" r="17138"/>
          <a:stretch/>
        </p:blipFill>
        <p:spPr>
          <a:xfrm>
            <a:off x="423418" y="2097251"/>
            <a:ext cx="9750389" cy="26157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1E64792-7576-48D7-B9E8-66FE291D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41" y="1168033"/>
            <a:ext cx="8737359" cy="7123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8118653-A813-4D5A-8074-FE44E0B76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79" y="4929828"/>
            <a:ext cx="4448796" cy="28579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58992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Statistics and correlations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WATER POTABILITY</a:t>
              </a:r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Exploratory Data Analysis</a:t>
              </a: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C5876F0A-3A4A-4717-B9DF-5AF077C10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67" y="2280433"/>
            <a:ext cx="9783540" cy="30579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FA84B31-21AA-4619-A4B9-69B8104E8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41" y="1168033"/>
            <a:ext cx="8737359" cy="71239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EEAE5C8-3AD2-4FF8-95D2-1EB8DFE4D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41" y="5504729"/>
            <a:ext cx="4629796" cy="21910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25359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 analyses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WATER POTABILITY</a:t>
              </a:r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Exploratory Data Analysis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B38694-D233-45ED-892B-5E050CCD2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3" y="949661"/>
            <a:ext cx="10496550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05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10360</TotalTime>
  <Words>1567</Words>
  <Application>Microsoft Office PowerPoint</Application>
  <PresentationFormat>Widescreen</PresentationFormat>
  <Paragraphs>301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OptimaLTStd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Destefani Stefanato</dc:creator>
  <cp:lastModifiedBy>Vitor Souza</cp:lastModifiedBy>
  <cp:revision>840</cp:revision>
  <dcterms:created xsi:type="dcterms:W3CDTF">2020-02-14T12:16:32Z</dcterms:created>
  <dcterms:modified xsi:type="dcterms:W3CDTF">2021-11-25T11:22:08Z</dcterms:modified>
</cp:coreProperties>
</file>