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9"/>
  </p:notesMasterIdLst>
  <p:handoutMasterIdLst>
    <p:handoutMasterId r:id="rId20"/>
  </p:handoutMasterIdLst>
  <p:sldIdLst>
    <p:sldId id="256" r:id="rId2"/>
    <p:sldId id="258" r:id="rId3"/>
    <p:sldId id="294" r:id="rId4"/>
    <p:sldId id="278" r:id="rId5"/>
    <p:sldId id="279" r:id="rId6"/>
    <p:sldId id="260" r:id="rId7"/>
    <p:sldId id="267" r:id="rId8"/>
    <p:sldId id="268" r:id="rId9"/>
    <p:sldId id="270" r:id="rId10"/>
    <p:sldId id="271" r:id="rId11"/>
    <p:sldId id="272" r:id="rId12"/>
    <p:sldId id="273" r:id="rId13"/>
    <p:sldId id="262" r:id="rId14"/>
    <p:sldId id="261" r:id="rId15"/>
    <p:sldId id="269" r:id="rId16"/>
    <p:sldId id="274" r:id="rId17"/>
    <p:sldId id="27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0476" autoAdjust="0"/>
  </p:normalViewPr>
  <p:slideViewPr>
    <p:cSldViewPr snapToGrid="0">
      <p:cViewPr varScale="1">
        <p:scale>
          <a:sx n="60" d="100"/>
          <a:sy n="60" d="100"/>
        </p:scale>
        <p:origin x="872"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7644921-770A-ECFD-AB98-803E3C3F745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6B674B95-0D9C-062F-789D-4834636CE7E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D142C5C-9ACD-4048-B455-4AA5946A5BC4}" type="datetimeFigureOut">
              <a:rPr lang="en-IN" smtClean="0"/>
              <a:t>13-03-2024</a:t>
            </a:fld>
            <a:endParaRPr lang="en-IN"/>
          </a:p>
        </p:txBody>
      </p:sp>
      <p:sp>
        <p:nvSpPr>
          <p:cNvPr id="4" name="Footer Placeholder 3">
            <a:extLst>
              <a:ext uri="{FF2B5EF4-FFF2-40B4-BE49-F238E27FC236}">
                <a16:creationId xmlns:a16="http://schemas.microsoft.com/office/drawing/2014/main" id="{35486ABF-66C0-D448-FA93-FF26905BC61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8EB0E308-0B7E-32AA-22E2-FC801046DDE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A739507-7C75-4976-B7F3-AF5BD3C49CF7}" type="slidenum">
              <a:rPr lang="en-IN" smtClean="0"/>
              <a:t>‹#›</a:t>
            </a:fld>
            <a:endParaRPr lang="en-IN"/>
          </a:p>
        </p:txBody>
      </p:sp>
    </p:spTree>
    <p:extLst>
      <p:ext uri="{BB962C8B-B14F-4D97-AF65-F5344CB8AC3E}">
        <p14:creationId xmlns:p14="http://schemas.microsoft.com/office/powerpoint/2010/main" val="19032791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DB7B57-907E-47D8-B131-99D3945C3921}" type="datetimeFigureOut">
              <a:rPr lang="en-IN" smtClean="0"/>
              <a:t>13-03-2024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D10697-C256-47DC-96FB-A0CA5D98CDB8}" type="slidenum">
              <a:rPr lang="en-IN" smtClean="0"/>
              <a:t>‹#›</a:t>
            </a:fld>
            <a:endParaRPr lang="en-IN"/>
          </a:p>
        </p:txBody>
      </p:sp>
    </p:spTree>
    <p:extLst>
      <p:ext uri="{BB962C8B-B14F-4D97-AF65-F5344CB8AC3E}">
        <p14:creationId xmlns:p14="http://schemas.microsoft.com/office/powerpoint/2010/main" val="2200239908"/>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3D2EA-EA0A-8381-42A8-E7D3D4A71C1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65AF23E-1E76-3BA7-78E1-5C84459E4C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E862566-EF5D-6E67-F328-CA93BA676F21}"/>
              </a:ext>
            </a:extLst>
          </p:cNvPr>
          <p:cNvSpPr>
            <a:spLocks noGrp="1"/>
          </p:cNvSpPr>
          <p:nvPr>
            <p:ph type="dt" sz="half" idx="10"/>
          </p:nvPr>
        </p:nvSpPr>
        <p:spPr/>
        <p:txBody>
          <a:bodyPr/>
          <a:lstStyle/>
          <a:p>
            <a:fld id="{0416A883-30F7-493A-91A2-0576D9847CF8}" type="datetime1">
              <a:rPr lang="en-IN" smtClean="0"/>
              <a:t>13-03-2024</a:t>
            </a:fld>
            <a:endParaRPr lang="en-IN"/>
          </a:p>
        </p:txBody>
      </p:sp>
      <p:sp>
        <p:nvSpPr>
          <p:cNvPr id="5" name="Footer Placeholder 4">
            <a:extLst>
              <a:ext uri="{FF2B5EF4-FFF2-40B4-BE49-F238E27FC236}">
                <a16:creationId xmlns:a16="http://schemas.microsoft.com/office/drawing/2014/main" id="{E674301D-558F-58C9-58D1-031AD32AE4DB}"/>
              </a:ext>
            </a:extLst>
          </p:cNvPr>
          <p:cNvSpPr>
            <a:spLocks noGrp="1"/>
          </p:cNvSpPr>
          <p:nvPr>
            <p:ph type="ftr" sz="quarter" idx="11"/>
          </p:nvPr>
        </p:nvSpPr>
        <p:spPr/>
        <p:txBody>
          <a:bodyPr/>
          <a:lstStyle/>
          <a:p>
            <a:r>
              <a:rPr lang="en-US"/>
              <a:t>Machine Learning based Diagnostic System for Sleep Disorder  Batch_02</a:t>
            </a:r>
            <a:endParaRPr lang="en-IN"/>
          </a:p>
        </p:txBody>
      </p:sp>
      <p:sp>
        <p:nvSpPr>
          <p:cNvPr id="6" name="Slide Number Placeholder 5">
            <a:extLst>
              <a:ext uri="{FF2B5EF4-FFF2-40B4-BE49-F238E27FC236}">
                <a16:creationId xmlns:a16="http://schemas.microsoft.com/office/drawing/2014/main" id="{AA742CA6-3E1E-9B36-7112-2471DE1D79A3}"/>
              </a:ext>
            </a:extLst>
          </p:cNvPr>
          <p:cNvSpPr>
            <a:spLocks noGrp="1"/>
          </p:cNvSpPr>
          <p:nvPr>
            <p:ph type="sldNum" sz="quarter" idx="12"/>
          </p:nvPr>
        </p:nvSpPr>
        <p:spPr/>
        <p:txBody>
          <a:bodyPr/>
          <a:lstStyle/>
          <a:p>
            <a:fld id="{FE8D47B4-700A-493A-9290-188A722404B3}" type="slidenum">
              <a:rPr lang="en-IN" smtClean="0"/>
              <a:t>‹#›</a:t>
            </a:fld>
            <a:endParaRPr lang="en-IN"/>
          </a:p>
        </p:txBody>
      </p:sp>
    </p:spTree>
    <p:extLst>
      <p:ext uri="{BB962C8B-B14F-4D97-AF65-F5344CB8AC3E}">
        <p14:creationId xmlns:p14="http://schemas.microsoft.com/office/powerpoint/2010/main" val="1422660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C717E-821F-9B63-8009-202672A3F80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2F3C831-CBF9-3409-9731-944C2EBCD6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C62B72-20D0-9E84-03A4-83BD0481FDCC}"/>
              </a:ext>
            </a:extLst>
          </p:cNvPr>
          <p:cNvSpPr>
            <a:spLocks noGrp="1"/>
          </p:cNvSpPr>
          <p:nvPr>
            <p:ph type="dt" sz="half" idx="10"/>
          </p:nvPr>
        </p:nvSpPr>
        <p:spPr/>
        <p:txBody>
          <a:bodyPr/>
          <a:lstStyle/>
          <a:p>
            <a:fld id="{2306E2FC-0E57-4858-A21F-441354898F06}" type="datetime1">
              <a:rPr lang="en-IN" smtClean="0"/>
              <a:t>13-03-2024</a:t>
            </a:fld>
            <a:endParaRPr lang="en-IN"/>
          </a:p>
        </p:txBody>
      </p:sp>
      <p:sp>
        <p:nvSpPr>
          <p:cNvPr id="5" name="Footer Placeholder 4">
            <a:extLst>
              <a:ext uri="{FF2B5EF4-FFF2-40B4-BE49-F238E27FC236}">
                <a16:creationId xmlns:a16="http://schemas.microsoft.com/office/drawing/2014/main" id="{D89F70B5-04A8-A4DA-F878-55F00DD71B0B}"/>
              </a:ext>
            </a:extLst>
          </p:cNvPr>
          <p:cNvSpPr>
            <a:spLocks noGrp="1"/>
          </p:cNvSpPr>
          <p:nvPr>
            <p:ph type="ftr" sz="quarter" idx="11"/>
          </p:nvPr>
        </p:nvSpPr>
        <p:spPr/>
        <p:txBody>
          <a:bodyPr/>
          <a:lstStyle/>
          <a:p>
            <a:r>
              <a:rPr lang="en-US"/>
              <a:t>Machine Learning based Diagnostic System for Sleep Disorder  Batch_02</a:t>
            </a:r>
            <a:endParaRPr lang="en-IN"/>
          </a:p>
        </p:txBody>
      </p:sp>
      <p:sp>
        <p:nvSpPr>
          <p:cNvPr id="6" name="Slide Number Placeholder 5">
            <a:extLst>
              <a:ext uri="{FF2B5EF4-FFF2-40B4-BE49-F238E27FC236}">
                <a16:creationId xmlns:a16="http://schemas.microsoft.com/office/drawing/2014/main" id="{062C76B3-A9C2-9843-2EC1-D7ECE2442B0D}"/>
              </a:ext>
            </a:extLst>
          </p:cNvPr>
          <p:cNvSpPr>
            <a:spLocks noGrp="1"/>
          </p:cNvSpPr>
          <p:nvPr>
            <p:ph type="sldNum" sz="quarter" idx="12"/>
          </p:nvPr>
        </p:nvSpPr>
        <p:spPr/>
        <p:txBody>
          <a:bodyPr/>
          <a:lstStyle/>
          <a:p>
            <a:fld id="{FE8D47B4-700A-493A-9290-188A722404B3}" type="slidenum">
              <a:rPr lang="en-IN" smtClean="0"/>
              <a:t>‹#›</a:t>
            </a:fld>
            <a:endParaRPr lang="en-IN"/>
          </a:p>
        </p:txBody>
      </p:sp>
    </p:spTree>
    <p:extLst>
      <p:ext uri="{BB962C8B-B14F-4D97-AF65-F5344CB8AC3E}">
        <p14:creationId xmlns:p14="http://schemas.microsoft.com/office/powerpoint/2010/main" val="413806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C72CE5-EA76-9195-C90F-95E1A1B6E71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EAFF809-AFB8-7F43-2A01-22861E10EF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0FAF5D-56AF-9CEC-84BC-F1807613A0D9}"/>
              </a:ext>
            </a:extLst>
          </p:cNvPr>
          <p:cNvSpPr>
            <a:spLocks noGrp="1"/>
          </p:cNvSpPr>
          <p:nvPr>
            <p:ph type="dt" sz="half" idx="10"/>
          </p:nvPr>
        </p:nvSpPr>
        <p:spPr/>
        <p:txBody>
          <a:bodyPr/>
          <a:lstStyle/>
          <a:p>
            <a:fld id="{F8907B7C-E7C2-4123-9A10-F4893772EFFE}" type="datetime1">
              <a:rPr lang="en-IN" smtClean="0"/>
              <a:t>13-03-2024</a:t>
            </a:fld>
            <a:endParaRPr lang="en-IN"/>
          </a:p>
        </p:txBody>
      </p:sp>
      <p:sp>
        <p:nvSpPr>
          <p:cNvPr id="5" name="Footer Placeholder 4">
            <a:extLst>
              <a:ext uri="{FF2B5EF4-FFF2-40B4-BE49-F238E27FC236}">
                <a16:creationId xmlns:a16="http://schemas.microsoft.com/office/drawing/2014/main" id="{83513EE2-53DB-5168-40A6-1762EA0C05BF}"/>
              </a:ext>
            </a:extLst>
          </p:cNvPr>
          <p:cNvSpPr>
            <a:spLocks noGrp="1"/>
          </p:cNvSpPr>
          <p:nvPr>
            <p:ph type="ftr" sz="quarter" idx="11"/>
          </p:nvPr>
        </p:nvSpPr>
        <p:spPr/>
        <p:txBody>
          <a:bodyPr/>
          <a:lstStyle/>
          <a:p>
            <a:r>
              <a:rPr lang="en-US"/>
              <a:t>Machine Learning based Diagnostic System for Sleep Disorder  Batch_02</a:t>
            </a:r>
            <a:endParaRPr lang="en-IN"/>
          </a:p>
        </p:txBody>
      </p:sp>
      <p:sp>
        <p:nvSpPr>
          <p:cNvPr id="6" name="Slide Number Placeholder 5">
            <a:extLst>
              <a:ext uri="{FF2B5EF4-FFF2-40B4-BE49-F238E27FC236}">
                <a16:creationId xmlns:a16="http://schemas.microsoft.com/office/drawing/2014/main" id="{EEB17591-FD2B-06F0-7090-48CAEADA7DDF}"/>
              </a:ext>
            </a:extLst>
          </p:cNvPr>
          <p:cNvSpPr>
            <a:spLocks noGrp="1"/>
          </p:cNvSpPr>
          <p:nvPr>
            <p:ph type="sldNum" sz="quarter" idx="12"/>
          </p:nvPr>
        </p:nvSpPr>
        <p:spPr/>
        <p:txBody>
          <a:bodyPr/>
          <a:lstStyle/>
          <a:p>
            <a:fld id="{FE8D47B4-700A-493A-9290-188A722404B3}" type="slidenum">
              <a:rPr lang="en-IN" smtClean="0"/>
              <a:t>‹#›</a:t>
            </a:fld>
            <a:endParaRPr lang="en-IN"/>
          </a:p>
        </p:txBody>
      </p:sp>
    </p:spTree>
    <p:extLst>
      <p:ext uri="{BB962C8B-B14F-4D97-AF65-F5344CB8AC3E}">
        <p14:creationId xmlns:p14="http://schemas.microsoft.com/office/powerpoint/2010/main" val="3589901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DACC8-8699-F607-D59A-0C24DF5FD8E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0A786C1-6A00-D97E-CDC5-2DAD0D87D0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A32995-0DE2-2A10-51B3-E02CDE9C60D2}"/>
              </a:ext>
            </a:extLst>
          </p:cNvPr>
          <p:cNvSpPr>
            <a:spLocks noGrp="1"/>
          </p:cNvSpPr>
          <p:nvPr>
            <p:ph type="dt" sz="half" idx="10"/>
          </p:nvPr>
        </p:nvSpPr>
        <p:spPr/>
        <p:txBody>
          <a:bodyPr/>
          <a:lstStyle/>
          <a:p>
            <a:fld id="{F917DA14-EA93-421D-AD5B-59804001256C}" type="datetime1">
              <a:rPr lang="en-IN" smtClean="0"/>
              <a:t>13-03-2024</a:t>
            </a:fld>
            <a:endParaRPr lang="en-IN"/>
          </a:p>
        </p:txBody>
      </p:sp>
      <p:sp>
        <p:nvSpPr>
          <p:cNvPr id="5" name="Footer Placeholder 4">
            <a:extLst>
              <a:ext uri="{FF2B5EF4-FFF2-40B4-BE49-F238E27FC236}">
                <a16:creationId xmlns:a16="http://schemas.microsoft.com/office/drawing/2014/main" id="{B623BFF4-E554-24B8-08EC-6C2D6C52D9D8}"/>
              </a:ext>
            </a:extLst>
          </p:cNvPr>
          <p:cNvSpPr>
            <a:spLocks noGrp="1"/>
          </p:cNvSpPr>
          <p:nvPr>
            <p:ph type="ftr" sz="quarter" idx="11"/>
          </p:nvPr>
        </p:nvSpPr>
        <p:spPr/>
        <p:txBody>
          <a:bodyPr/>
          <a:lstStyle/>
          <a:p>
            <a:r>
              <a:rPr lang="en-US"/>
              <a:t>Machine Learning based Diagnostic System for Sleep Disorder  Batch_02</a:t>
            </a:r>
            <a:endParaRPr lang="en-IN"/>
          </a:p>
        </p:txBody>
      </p:sp>
      <p:sp>
        <p:nvSpPr>
          <p:cNvPr id="6" name="Slide Number Placeholder 5">
            <a:extLst>
              <a:ext uri="{FF2B5EF4-FFF2-40B4-BE49-F238E27FC236}">
                <a16:creationId xmlns:a16="http://schemas.microsoft.com/office/drawing/2014/main" id="{D4015507-C6AF-DA77-431B-681320809FA6}"/>
              </a:ext>
            </a:extLst>
          </p:cNvPr>
          <p:cNvSpPr>
            <a:spLocks noGrp="1"/>
          </p:cNvSpPr>
          <p:nvPr>
            <p:ph type="sldNum" sz="quarter" idx="12"/>
          </p:nvPr>
        </p:nvSpPr>
        <p:spPr/>
        <p:txBody>
          <a:bodyPr/>
          <a:lstStyle/>
          <a:p>
            <a:fld id="{FE8D47B4-700A-493A-9290-188A722404B3}" type="slidenum">
              <a:rPr lang="en-IN" smtClean="0"/>
              <a:t>‹#›</a:t>
            </a:fld>
            <a:endParaRPr lang="en-IN"/>
          </a:p>
        </p:txBody>
      </p:sp>
    </p:spTree>
    <p:extLst>
      <p:ext uri="{BB962C8B-B14F-4D97-AF65-F5344CB8AC3E}">
        <p14:creationId xmlns:p14="http://schemas.microsoft.com/office/powerpoint/2010/main" val="3413793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B1F06-6E12-17C8-DAE1-49905B8555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F217DC6-4808-9B9C-A55D-5829CFD9A8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283554A-62C8-B2C3-AE2E-4FD7F882BBB1}"/>
              </a:ext>
            </a:extLst>
          </p:cNvPr>
          <p:cNvSpPr>
            <a:spLocks noGrp="1"/>
          </p:cNvSpPr>
          <p:nvPr>
            <p:ph type="dt" sz="half" idx="10"/>
          </p:nvPr>
        </p:nvSpPr>
        <p:spPr/>
        <p:txBody>
          <a:bodyPr/>
          <a:lstStyle/>
          <a:p>
            <a:fld id="{30EB5A60-AE11-44C7-A46D-4F45E031EB22}" type="datetime1">
              <a:rPr lang="en-IN" smtClean="0"/>
              <a:t>13-03-2024</a:t>
            </a:fld>
            <a:endParaRPr lang="en-IN"/>
          </a:p>
        </p:txBody>
      </p:sp>
      <p:sp>
        <p:nvSpPr>
          <p:cNvPr id="5" name="Footer Placeholder 4">
            <a:extLst>
              <a:ext uri="{FF2B5EF4-FFF2-40B4-BE49-F238E27FC236}">
                <a16:creationId xmlns:a16="http://schemas.microsoft.com/office/drawing/2014/main" id="{494787A6-2FD4-CB78-30F2-2BDB997F6841}"/>
              </a:ext>
            </a:extLst>
          </p:cNvPr>
          <p:cNvSpPr>
            <a:spLocks noGrp="1"/>
          </p:cNvSpPr>
          <p:nvPr>
            <p:ph type="ftr" sz="quarter" idx="11"/>
          </p:nvPr>
        </p:nvSpPr>
        <p:spPr/>
        <p:txBody>
          <a:bodyPr/>
          <a:lstStyle/>
          <a:p>
            <a:r>
              <a:rPr lang="en-US"/>
              <a:t>Machine Learning based Diagnostic System for Sleep Disorder  Batch_02</a:t>
            </a:r>
            <a:endParaRPr lang="en-IN"/>
          </a:p>
        </p:txBody>
      </p:sp>
      <p:sp>
        <p:nvSpPr>
          <p:cNvPr id="6" name="Slide Number Placeholder 5">
            <a:extLst>
              <a:ext uri="{FF2B5EF4-FFF2-40B4-BE49-F238E27FC236}">
                <a16:creationId xmlns:a16="http://schemas.microsoft.com/office/drawing/2014/main" id="{8E2C7AC7-5372-ADC6-13D5-691EA5B77FF2}"/>
              </a:ext>
            </a:extLst>
          </p:cNvPr>
          <p:cNvSpPr>
            <a:spLocks noGrp="1"/>
          </p:cNvSpPr>
          <p:nvPr>
            <p:ph type="sldNum" sz="quarter" idx="12"/>
          </p:nvPr>
        </p:nvSpPr>
        <p:spPr/>
        <p:txBody>
          <a:bodyPr/>
          <a:lstStyle/>
          <a:p>
            <a:fld id="{FE8D47B4-700A-493A-9290-188A722404B3}" type="slidenum">
              <a:rPr lang="en-IN" smtClean="0"/>
              <a:t>‹#›</a:t>
            </a:fld>
            <a:endParaRPr lang="en-IN"/>
          </a:p>
        </p:txBody>
      </p:sp>
    </p:spTree>
    <p:extLst>
      <p:ext uri="{BB962C8B-B14F-4D97-AF65-F5344CB8AC3E}">
        <p14:creationId xmlns:p14="http://schemas.microsoft.com/office/powerpoint/2010/main" val="1277387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6CEE7-0DFB-A488-B3F1-4B0D17B002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5F70E47-BAC4-81EB-C9FA-F0D9B902D5B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BC51E1A-2979-0BEE-23F6-5857D31D79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89C19BD-5CAF-C847-BEF9-7916C08E8F5E}"/>
              </a:ext>
            </a:extLst>
          </p:cNvPr>
          <p:cNvSpPr>
            <a:spLocks noGrp="1"/>
          </p:cNvSpPr>
          <p:nvPr>
            <p:ph type="dt" sz="half" idx="10"/>
          </p:nvPr>
        </p:nvSpPr>
        <p:spPr/>
        <p:txBody>
          <a:bodyPr/>
          <a:lstStyle/>
          <a:p>
            <a:fld id="{394DF691-C75D-45BF-A5CF-65CCC53335E7}" type="datetime1">
              <a:rPr lang="en-IN" smtClean="0"/>
              <a:t>13-03-2024</a:t>
            </a:fld>
            <a:endParaRPr lang="en-IN"/>
          </a:p>
        </p:txBody>
      </p:sp>
      <p:sp>
        <p:nvSpPr>
          <p:cNvPr id="6" name="Footer Placeholder 5">
            <a:extLst>
              <a:ext uri="{FF2B5EF4-FFF2-40B4-BE49-F238E27FC236}">
                <a16:creationId xmlns:a16="http://schemas.microsoft.com/office/drawing/2014/main" id="{DA57C246-A9C9-1C00-1134-AF58FE91ED76}"/>
              </a:ext>
            </a:extLst>
          </p:cNvPr>
          <p:cNvSpPr>
            <a:spLocks noGrp="1"/>
          </p:cNvSpPr>
          <p:nvPr>
            <p:ph type="ftr" sz="quarter" idx="11"/>
          </p:nvPr>
        </p:nvSpPr>
        <p:spPr/>
        <p:txBody>
          <a:bodyPr/>
          <a:lstStyle/>
          <a:p>
            <a:r>
              <a:rPr lang="en-US"/>
              <a:t>Machine Learning based Diagnostic System for Sleep Disorder  Batch_02</a:t>
            </a:r>
            <a:endParaRPr lang="en-IN"/>
          </a:p>
        </p:txBody>
      </p:sp>
      <p:sp>
        <p:nvSpPr>
          <p:cNvPr id="7" name="Slide Number Placeholder 6">
            <a:extLst>
              <a:ext uri="{FF2B5EF4-FFF2-40B4-BE49-F238E27FC236}">
                <a16:creationId xmlns:a16="http://schemas.microsoft.com/office/drawing/2014/main" id="{1D194BF2-C38F-B133-D726-D92414952AD0}"/>
              </a:ext>
            </a:extLst>
          </p:cNvPr>
          <p:cNvSpPr>
            <a:spLocks noGrp="1"/>
          </p:cNvSpPr>
          <p:nvPr>
            <p:ph type="sldNum" sz="quarter" idx="12"/>
          </p:nvPr>
        </p:nvSpPr>
        <p:spPr/>
        <p:txBody>
          <a:bodyPr/>
          <a:lstStyle/>
          <a:p>
            <a:fld id="{FE8D47B4-700A-493A-9290-188A722404B3}" type="slidenum">
              <a:rPr lang="en-IN" smtClean="0"/>
              <a:t>‹#›</a:t>
            </a:fld>
            <a:endParaRPr lang="en-IN"/>
          </a:p>
        </p:txBody>
      </p:sp>
    </p:spTree>
    <p:extLst>
      <p:ext uri="{BB962C8B-B14F-4D97-AF65-F5344CB8AC3E}">
        <p14:creationId xmlns:p14="http://schemas.microsoft.com/office/powerpoint/2010/main" val="972724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46D61-1062-7B95-3111-50220E2959E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5A90C33-3D34-7052-C0D3-092CD3D833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F03950-DBD7-DBEC-E632-D7C736B666A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BE580E2-5F84-8727-CB64-F43A79C646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9DDDC1-65C5-3E60-94A5-753B9B56FC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72822F1-AB9E-30E1-4E4F-DBE19B7E63AD}"/>
              </a:ext>
            </a:extLst>
          </p:cNvPr>
          <p:cNvSpPr>
            <a:spLocks noGrp="1"/>
          </p:cNvSpPr>
          <p:nvPr>
            <p:ph type="dt" sz="half" idx="10"/>
          </p:nvPr>
        </p:nvSpPr>
        <p:spPr/>
        <p:txBody>
          <a:bodyPr/>
          <a:lstStyle/>
          <a:p>
            <a:fld id="{E63D21BA-7B85-4787-897A-42912344AEEA}" type="datetime1">
              <a:rPr lang="en-IN" smtClean="0"/>
              <a:t>13-03-2024</a:t>
            </a:fld>
            <a:endParaRPr lang="en-IN"/>
          </a:p>
        </p:txBody>
      </p:sp>
      <p:sp>
        <p:nvSpPr>
          <p:cNvPr id="8" name="Footer Placeholder 7">
            <a:extLst>
              <a:ext uri="{FF2B5EF4-FFF2-40B4-BE49-F238E27FC236}">
                <a16:creationId xmlns:a16="http://schemas.microsoft.com/office/drawing/2014/main" id="{0D17D011-6AF6-FFFB-C697-7F7686D80358}"/>
              </a:ext>
            </a:extLst>
          </p:cNvPr>
          <p:cNvSpPr>
            <a:spLocks noGrp="1"/>
          </p:cNvSpPr>
          <p:nvPr>
            <p:ph type="ftr" sz="quarter" idx="11"/>
          </p:nvPr>
        </p:nvSpPr>
        <p:spPr/>
        <p:txBody>
          <a:bodyPr/>
          <a:lstStyle/>
          <a:p>
            <a:r>
              <a:rPr lang="en-US"/>
              <a:t>Machine Learning based Diagnostic System for Sleep Disorder  Batch_02</a:t>
            </a:r>
            <a:endParaRPr lang="en-IN"/>
          </a:p>
        </p:txBody>
      </p:sp>
      <p:sp>
        <p:nvSpPr>
          <p:cNvPr id="9" name="Slide Number Placeholder 8">
            <a:extLst>
              <a:ext uri="{FF2B5EF4-FFF2-40B4-BE49-F238E27FC236}">
                <a16:creationId xmlns:a16="http://schemas.microsoft.com/office/drawing/2014/main" id="{BB911DFB-1BCE-0220-B2AA-165D133B4FDF}"/>
              </a:ext>
            </a:extLst>
          </p:cNvPr>
          <p:cNvSpPr>
            <a:spLocks noGrp="1"/>
          </p:cNvSpPr>
          <p:nvPr>
            <p:ph type="sldNum" sz="quarter" idx="12"/>
          </p:nvPr>
        </p:nvSpPr>
        <p:spPr/>
        <p:txBody>
          <a:bodyPr/>
          <a:lstStyle/>
          <a:p>
            <a:fld id="{FE8D47B4-700A-493A-9290-188A722404B3}" type="slidenum">
              <a:rPr lang="en-IN" smtClean="0"/>
              <a:t>‹#›</a:t>
            </a:fld>
            <a:endParaRPr lang="en-IN"/>
          </a:p>
        </p:txBody>
      </p:sp>
    </p:spTree>
    <p:extLst>
      <p:ext uri="{BB962C8B-B14F-4D97-AF65-F5344CB8AC3E}">
        <p14:creationId xmlns:p14="http://schemas.microsoft.com/office/powerpoint/2010/main" val="3854653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AC71C-6158-D911-A283-2F570BBF373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798A1E4-9D24-7542-A4AC-19FED6137A28}"/>
              </a:ext>
            </a:extLst>
          </p:cNvPr>
          <p:cNvSpPr>
            <a:spLocks noGrp="1"/>
          </p:cNvSpPr>
          <p:nvPr>
            <p:ph type="dt" sz="half" idx="10"/>
          </p:nvPr>
        </p:nvSpPr>
        <p:spPr/>
        <p:txBody>
          <a:bodyPr/>
          <a:lstStyle/>
          <a:p>
            <a:fld id="{407C6571-4457-4550-9258-A4EF61336CF0}" type="datetime1">
              <a:rPr lang="en-IN" smtClean="0"/>
              <a:t>13-03-2024</a:t>
            </a:fld>
            <a:endParaRPr lang="en-IN"/>
          </a:p>
        </p:txBody>
      </p:sp>
      <p:sp>
        <p:nvSpPr>
          <p:cNvPr id="4" name="Footer Placeholder 3">
            <a:extLst>
              <a:ext uri="{FF2B5EF4-FFF2-40B4-BE49-F238E27FC236}">
                <a16:creationId xmlns:a16="http://schemas.microsoft.com/office/drawing/2014/main" id="{0AD3E288-5077-06F8-2E23-C8DCA92EAA69}"/>
              </a:ext>
            </a:extLst>
          </p:cNvPr>
          <p:cNvSpPr>
            <a:spLocks noGrp="1"/>
          </p:cNvSpPr>
          <p:nvPr>
            <p:ph type="ftr" sz="quarter" idx="11"/>
          </p:nvPr>
        </p:nvSpPr>
        <p:spPr/>
        <p:txBody>
          <a:bodyPr/>
          <a:lstStyle/>
          <a:p>
            <a:r>
              <a:rPr lang="en-US"/>
              <a:t>Machine Learning based Diagnostic System for Sleep Disorder  Batch_02</a:t>
            </a:r>
            <a:endParaRPr lang="en-IN"/>
          </a:p>
        </p:txBody>
      </p:sp>
      <p:sp>
        <p:nvSpPr>
          <p:cNvPr id="5" name="Slide Number Placeholder 4">
            <a:extLst>
              <a:ext uri="{FF2B5EF4-FFF2-40B4-BE49-F238E27FC236}">
                <a16:creationId xmlns:a16="http://schemas.microsoft.com/office/drawing/2014/main" id="{3F8BF807-F925-415E-7A1C-978BB89044DE}"/>
              </a:ext>
            </a:extLst>
          </p:cNvPr>
          <p:cNvSpPr>
            <a:spLocks noGrp="1"/>
          </p:cNvSpPr>
          <p:nvPr>
            <p:ph type="sldNum" sz="quarter" idx="12"/>
          </p:nvPr>
        </p:nvSpPr>
        <p:spPr/>
        <p:txBody>
          <a:bodyPr/>
          <a:lstStyle/>
          <a:p>
            <a:fld id="{FE8D47B4-700A-493A-9290-188A722404B3}" type="slidenum">
              <a:rPr lang="en-IN" smtClean="0"/>
              <a:t>‹#›</a:t>
            </a:fld>
            <a:endParaRPr lang="en-IN"/>
          </a:p>
        </p:txBody>
      </p:sp>
    </p:spTree>
    <p:extLst>
      <p:ext uri="{BB962C8B-B14F-4D97-AF65-F5344CB8AC3E}">
        <p14:creationId xmlns:p14="http://schemas.microsoft.com/office/powerpoint/2010/main" val="356405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580CC2-2325-19B9-9702-9E31F38CF1E6}"/>
              </a:ext>
            </a:extLst>
          </p:cNvPr>
          <p:cNvSpPr>
            <a:spLocks noGrp="1"/>
          </p:cNvSpPr>
          <p:nvPr>
            <p:ph type="dt" sz="half" idx="10"/>
          </p:nvPr>
        </p:nvSpPr>
        <p:spPr/>
        <p:txBody>
          <a:bodyPr/>
          <a:lstStyle/>
          <a:p>
            <a:fld id="{F6B28283-3C2B-481C-9338-F992514A25A6}" type="datetime1">
              <a:rPr lang="en-IN" smtClean="0"/>
              <a:t>13-03-2024</a:t>
            </a:fld>
            <a:endParaRPr lang="en-IN"/>
          </a:p>
        </p:txBody>
      </p:sp>
      <p:sp>
        <p:nvSpPr>
          <p:cNvPr id="3" name="Footer Placeholder 2">
            <a:extLst>
              <a:ext uri="{FF2B5EF4-FFF2-40B4-BE49-F238E27FC236}">
                <a16:creationId xmlns:a16="http://schemas.microsoft.com/office/drawing/2014/main" id="{B0FE3328-D2D7-B609-058F-B6C3325362E7}"/>
              </a:ext>
            </a:extLst>
          </p:cNvPr>
          <p:cNvSpPr>
            <a:spLocks noGrp="1"/>
          </p:cNvSpPr>
          <p:nvPr>
            <p:ph type="ftr" sz="quarter" idx="11"/>
          </p:nvPr>
        </p:nvSpPr>
        <p:spPr/>
        <p:txBody>
          <a:bodyPr/>
          <a:lstStyle/>
          <a:p>
            <a:r>
              <a:rPr lang="en-US"/>
              <a:t>Machine Learning based Diagnostic System for Sleep Disorder  Batch_02</a:t>
            </a:r>
            <a:endParaRPr lang="en-IN"/>
          </a:p>
        </p:txBody>
      </p:sp>
      <p:sp>
        <p:nvSpPr>
          <p:cNvPr id="4" name="Slide Number Placeholder 3">
            <a:extLst>
              <a:ext uri="{FF2B5EF4-FFF2-40B4-BE49-F238E27FC236}">
                <a16:creationId xmlns:a16="http://schemas.microsoft.com/office/drawing/2014/main" id="{C71ECD57-8277-958B-CF16-8BECE56D20E0}"/>
              </a:ext>
            </a:extLst>
          </p:cNvPr>
          <p:cNvSpPr>
            <a:spLocks noGrp="1"/>
          </p:cNvSpPr>
          <p:nvPr>
            <p:ph type="sldNum" sz="quarter" idx="12"/>
          </p:nvPr>
        </p:nvSpPr>
        <p:spPr/>
        <p:txBody>
          <a:bodyPr/>
          <a:lstStyle/>
          <a:p>
            <a:fld id="{FE8D47B4-700A-493A-9290-188A722404B3}" type="slidenum">
              <a:rPr lang="en-IN" smtClean="0"/>
              <a:t>‹#›</a:t>
            </a:fld>
            <a:endParaRPr lang="en-IN"/>
          </a:p>
        </p:txBody>
      </p:sp>
    </p:spTree>
    <p:extLst>
      <p:ext uri="{BB962C8B-B14F-4D97-AF65-F5344CB8AC3E}">
        <p14:creationId xmlns:p14="http://schemas.microsoft.com/office/powerpoint/2010/main" val="4236339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54FE3-038E-9487-0B7A-AA1197FF95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5BECE2B-D63B-2C7A-64E6-71200ADADC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73DFAC1-6DB0-739F-96EC-C1E7D9427C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8D64B2-D2FD-EEA7-CE6C-A7526F688331}"/>
              </a:ext>
            </a:extLst>
          </p:cNvPr>
          <p:cNvSpPr>
            <a:spLocks noGrp="1"/>
          </p:cNvSpPr>
          <p:nvPr>
            <p:ph type="dt" sz="half" idx="10"/>
          </p:nvPr>
        </p:nvSpPr>
        <p:spPr/>
        <p:txBody>
          <a:bodyPr/>
          <a:lstStyle/>
          <a:p>
            <a:fld id="{57E84451-FE45-4256-803D-E49606C2E5C7}" type="datetime1">
              <a:rPr lang="en-IN" smtClean="0"/>
              <a:t>13-03-2024</a:t>
            </a:fld>
            <a:endParaRPr lang="en-IN"/>
          </a:p>
        </p:txBody>
      </p:sp>
      <p:sp>
        <p:nvSpPr>
          <p:cNvPr id="6" name="Footer Placeholder 5">
            <a:extLst>
              <a:ext uri="{FF2B5EF4-FFF2-40B4-BE49-F238E27FC236}">
                <a16:creationId xmlns:a16="http://schemas.microsoft.com/office/drawing/2014/main" id="{A8832FAA-C484-7ECC-8669-F52CAA506C2B}"/>
              </a:ext>
            </a:extLst>
          </p:cNvPr>
          <p:cNvSpPr>
            <a:spLocks noGrp="1"/>
          </p:cNvSpPr>
          <p:nvPr>
            <p:ph type="ftr" sz="quarter" idx="11"/>
          </p:nvPr>
        </p:nvSpPr>
        <p:spPr/>
        <p:txBody>
          <a:bodyPr/>
          <a:lstStyle/>
          <a:p>
            <a:r>
              <a:rPr lang="en-US"/>
              <a:t>Machine Learning based Diagnostic System for Sleep Disorder  Batch_02</a:t>
            </a:r>
            <a:endParaRPr lang="en-IN"/>
          </a:p>
        </p:txBody>
      </p:sp>
      <p:sp>
        <p:nvSpPr>
          <p:cNvPr id="7" name="Slide Number Placeholder 6">
            <a:extLst>
              <a:ext uri="{FF2B5EF4-FFF2-40B4-BE49-F238E27FC236}">
                <a16:creationId xmlns:a16="http://schemas.microsoft.com/office/drawing/2014/main" id="{3FB645FD-8FD1-26A8-FCCF-AC9814C7FA5D}"/>
              </a:ext>
            </a:extLst>
          </p:cNvPr>
          <p:cNvSpPr>
            <a:spLocks noGrp="1"/>
          </p:cNvSpPr>
          <p:nvPr>
            <p:ph type="sldNum" sz="quarter" idx="12"/>
          </p:nvPr>
        </p:nvSpPr>
        <p:spPr/>
        <p:txBody>
          <a:bodyPr/>
          <a:lstStyle/>
          <a:p>
            <a:fld id="{FE8D47B4-700A-493A-9290-188A722404B3}" type="slidenum">
              <a:rPr lang="en-IN" smtClean="0"/>
              <a:t>‹#›</a:t>
            </a:fld>
            <a:endParaRPr lang="en-IN"/>
          </a:p>
        </p:txBody>
      </p:sp>
    </p:spTree>
    <p:extLst>
      <p:ext uri="{BB962C8B-B14F-4D97-AF65-F5344CB8AC3E}">
        <p14:creationId xmlns:p14="http://schemas.microsoft.com/office/powerpoint/2010/main" val="236501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BAF0D-D24C-D75E-C1F7-0F3F16F6F5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0426DF3-A0BA-B038-D42F-5948C29639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DAB385D-63FC-3CBA-9D91-E0E4A539F5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97040B-78CC-6738-B99A-42AA4967F48E}"/>
              </a:ext>
            </a:extLst>
          </p:cNvPr>
          <p:cNvSpPr>
            <a:spLocks noGrp="1"/>
          </p:cNvSpPr>
          <p:nvPr>
            <p:ph type="dt" sz="half" idx="10"/>
          </p:nvPr>
        </p:nvSpPr>
        <p:spPr/>
        <p:txBody>
          <a:bodyPr/>
          <a:lstStyle/>
          <a:p>
            <a:fld id="{88410BC0-BBD5-4275-BCDC-954179A6DF9C}" type="datetime1">
              <a:rPr lang="en-IN" smtClean="0"/>
              <a:t>13-03-2024</a:t>
            </a:fld>
            <a:endParaRPr lang="en-IN"/>
          </a:p>
        </p:txBody>
      </p:sp>
      <p:sp>
        <p:nvSpPr>
          <p:cNvPr id="6" name="Footer Placeholder 5">
            <a:extLst>
              <a:ext uri="{FF2B5EF4-FFF2-40B4-BE49-F238E27FC236}">
                <a16:creationId xmlns:a16="http://schemas.microsoft.com/office/drawing/2014/main" id="{0817BB2F-FB0A-57EF-275C-A9200E7DBCE7}"/>
              </a:ext>
            </a:extLst>
          </p:cNvPr>
          <p:cNvSpPr>
            <a:spLocks noGrp="1"/>
          </p:cNvSpPr>
          <p:nvPr>
            <p:ph type="ftr" sz="quarter" idx="11"/>
          </p:nvPr>
        </p:nvSpPr>
        <p:spPr/>
        <p:txBody>
          <a:bodyPr/>
          <a:lstStyle/>
          <a:p>
            <a:r>
              <a:rPr lang="en-US"/>
              <a:t>Machine Learning based Diagnostic System for Sleep Disorder  Batch_02</a:t>
            </a:r>
            <a:endParaRPr lang="en-IN"/>
          </a:p>
        </p:txBody>
      </p:sp>
      <p:sp>
        <p:nvSpPr>
          <p:cNvPr id="7" name="Slide Number Placeholder 6">
            <a:extLst>
              <a:ext uri="{FF2B5EF4-FFF2-40B4-BE49-F238E27FC236}">
                <a16:creationId xmlns:a16="http://schemas.microsoft.com/office/drawing/2014/main" id="{EC684E33-8B3A-7162-6568-8D9D48E270D1}"/>
              </a:ext>
            </a:extLst>
          </p:cNvPr>
          <p:cNvSpPr>
            <a:spLocks noGrp="1"/>
          </p:cNvSpPr>
          <p:nvPr>
            <p:ph type="sldNum" sz="quarter" idx="12"/>
          </p:nvPr>
        </p:nvSpPr>
        <p:spPr/>
        <p:txBody>
          <a:bodyPr/>
          <a:lstStyle/>
          <a:p>
            <a:fld id="{FE8D47B4-700A-493A-9290-188A722404B3}" type="slidenum">
              <a:rPr lang="en-IN" smtClean="0"/>
              <a:t>‹#›</a:t>
            </a:fld>
            <a:endParaRPr lang="en-IN"/>
          </a:p>
        </p:txBody>
      </p:sp>
    </p:spTree>
    <p:extLst>
      <p:ext uri="{BB962C8B-B14F-4D97-AF65-F5344CB8AC3E}">
        <p14:creationId xmlns:p14="http://schemas.microsoft.com/office/powerpoint/2010/main" val="3695641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70AD47">
                <a:alpha val="20000"/>
              </a:srgbClr>
            </a:gs>
            <a:gs pos="100000">
              <a:schemeClr val="accent1">
                <a:lumMod val="40000"/>
                <a:lumOff val="60000"/>
              </a:schemeClr>
            </a:gs>
            <a:gs pos="85000">
              <a:schemeClr val="accent1">
                <a:lumMod val="40000"/>
                <a:lumOff val="60000"/>
              </a:schemeClr>
            </a:gs>
            <a:gs pos="100000">
              <a:srgbClr val="4472C4">
                <a:alpha val="40000"/>
              </a:srgbClr>
            </a:gs>
          </a:gsLst>
          <a:lin ang="12000143" scaled="0"/>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FCDCE2-1D3A-658F-045E-E2DB93C823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06E1A17-2667-4732-C8BB-E5B13B6946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EE3B77-E53B-412F-F7C1-C63EF25319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E6494E-50E5-4034-94B4-F8160B417C99}" type="datetime1">
              <a:rPr lang="en-IN" smtClean="0"/>
              <a:t>13-03-2024</a:t>
            </a:fld>
            <a:endParaRPr lang="en-IN"/>
          </a:p>
        </p:txBody>
      </p:sp>
      <p:sp>
        <p:nvSpPr>
          <p:cNvPr id="5" name="Footer Placeholder 4">
            <a:extLst>
              <a:ext uri="{FF2B5EF4-FFF2-40B4-BE49-F238E27FC236}">
                <a16:creationId xmlns:a16="http://schemas.microsoft.com/office/drawing/2014/main" id="{C82A0400-C948-55B5-C5CD-320CC68139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Machine Learning based Diagnostic System for Sleep Disorder  Batch_02</a:t>
            </a:r>
            <a:endParaRPr lang="en-IN"/>
          </a:p>
        </p:txBody>
      </p:sp>
      <p:sp>
        <p:nvSpPr>
          <p:cNvPr id="6" name="Slide Number Placeholder 5">
            <a:extLst>
              <a:ext uri="{FF2B5EF4-FFF2-40B4-BE49-F238E27FC236}">
                <a16:creationId xmlns:a16="http://schemas.microsoft.com/office/drawing/2014/main" id="{5C74B616-33FE-EDD9-7FF7-FE95D1BC0B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8D47B4-700A-493A-9290-188A722404B3}" type="slidenum">
              <a:rPr lang="en-IN" smtClean="0"/>
              <a:t>‹#›</a:t>
            </a:fld>
            <a:endParaRPr lang="en-IN"/>
          </a:p>
        </p:txBody>
      </p:sp>
    </p:spTree>
    <p:extLst>
      <p:ext uri="{BB962C8B-B14F-4D97-AF65-F5344CB8AC3E}">
        <p14:creationId xmlns:p14="http://schemas.microsoft.com/office/powerpoint/2010/main" val="248055649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hyperlink" Target="https://doi.org/10.1038/s41598-023-33170-7"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6000">
              <a:srgbClr val="70AD47">
                <a:alpha val="20000"/>
              </a:srgbClr>
            </a:gs>
            <a:gs pos="100000">
              <a:schemeClr val="accent1">
                <a:lumMod val="40000"/>
                <a:lumOff val="60000"/>
              </a:schemeClr>
            </a:gs>
            <a:gs pos="100000">
              <a:schemeClr val="accent6">
                <a:lumMod val="75000"/>
              </a:schemeClr>
            </a:gs>
            <a:gs pos="100000">
              <a:schemeClr val="accent6">
                <a:lumMod val="60000"/>
                <a:lumOff val="40000"/>
              </a:schemeClr>
            </a:gs>
          </a:gsLst>
          <a:lin ang="12000143" scaled="0"/>
          <a:tileRect/>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6BA0D7B-FDEA-2451-1741-54EA9C0A28E1}"/>
              </a:ext>
            </a:extLst>
          </p:cNvPr>
          <p:cNvSpPr txBox="1"/>
          <p:nvPr/>
        </p:nvSpPr>
        <p:spPr>
          <a:xfrm>
            <a:off x="609600" y="393863"/>
            <a:ext cx="10972800" cy="523220"/>
          </a:xfrm>
          <a:prstGeom prst="rect">
            <a:avLst/>
          </a:prstGeom>
          <a:noFill/>
        </p:spPr>
        <p:txBody>
          <a:bodyPr wrap="square">
            <a:spAutoFit/>
          </a:bodyPr>
          <a:lstStyle/>
          <a:p>
            <a:pPr marL="0" marR="0" lvl="0" indent="0" algn="ctr" rtl="0">
              <a:lnSpc>
                <a:spcPct val="100000"/>
              </a:lnSpc>
              <a:spcBef>
                <a:spcPts val="0"/>
              </a:spcBef>
              <a:spcAft>
                <a:spcPts val="0"/>
              </a:spcAft>
              <a:buClr>
                <a:srgbClr val="000000"/>
              </a:buClr>
              <a:buSzPts val="2900"/>
              <a:buFont typeface="Arial"/>
              <a:buNone/>
            </a:pPr>
            <a:r>
              <a:rPr lang="en-US" sz="2800" b="1" dirty="0">
                <a:latin typeface="Times New Roman" panose="02020603050405020304" pitchFamily="18" charset="0"/>
                <a:cs typeface="Times New Roman" panose="02020603050405020304" pitchFamily="18" charset="0"/>
              </a:rPr>
              <a:t>Machine Learning based Diagnostic System for Sleep Disorder</a:t>
            </a:r>
            <a:endParaRPr lang="en-US" sz="20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7" name="TextBox 6">
            <a:extLst>
              <a:ext uri="{FF2B5EF4-FFF2-40B4-BE49-F238E27FC236}">
                <a16:creationId xmlns:a16="http://schemas.microsoft.com/office/drawing/2014/main" id="{1E37CD11-4D7F-8BE7-6A71-457CC163E916}"/>
              </a:ext>
            </a:extLst>
          </p:cNvPr>
          <p:cNvSpPr txBox="1"/>
          <p:nvPr/>
        </p:nvSpPr>
        <p:spPr>
          <a:xfrm>
            <a:off x="2577164" y="1154312"/>
            <a:ext cx="6097604" cy="369332"/>
          </a:xfrm>
          <a:prstGeom prst="rect">
            <a:avLst/>
          </a:prstGeom>
          <a:noFill/>
        </p:spPr>
        <p:txBody>
          <a:bodyPr wrap="square">
            <a:spAutoFit/>
          </a:bodyPr>
          <a:lstStyle/>
          <a:p>
            <a:pPr marL="0" marR="0" lvl="0" indent="0" algn="l" rtl="0">
              <a:lnSpc>
                <a:spcPct val="100000"/>
              </a:lnSpc>
              <a:spcBef>
                <a:spcPts val="0"/>
              </a:spcBef>
              <a:spcAft>
                <a:spcPts val="0"/>
              </a:spcAft>
              <a:buClr>
                <a:schemeClr val="dk1"/>
              </a:buClr>
              <a:buSzPts val="1800"/>
              <a:buFont typeface="Calibri"/>
              <a:buNone/>
            </a:pPr>
            <a:r>
              <a:rPr lang="en-US" sz="1800" b="0" i="0" u="none" strike="noStrike" cap="none" dirty="0">
                <a:solidFill>
                  <a:schemeClr val="dk1"/>
                </a:solidFill>
                <a:latin typeface="Calibri"/>
                <a:ea typeface="Calibri"/>
                <a:cs typeface="Calibri"/>
                <a:sym typeface="Calibri"/>
              </a:rPr>
              <a:t>                                   </a:t>
            </a:r>
            <a:r>
              <a:rPr lang="en-US" sz="1800" b="1" i="0" u="none" strike="noStrike" cap="none" dirty="0">
                <a:solidFill>
                  <a:schemeClr val="dk1"/>
                </a:solidFill>
                <a:latin typeface="Times New Roman"/>
                <a:ea typeface="Times New Roman"/>
                <a:cs typeface="Times New Roman"/>
                <a:sym typeface="Times New Roman"/>
              </a:rPr>
              <a:t> PROJECT BATCH:B2</a:t>
            </a:r>
            <a:endParaRPr lang="en-US" sz="1800" b="0" i="0" u="none" strike="noStrike" cap="none" dirty="0">
              <a:solidFill>
                <a:schemeClr val="dk1"/>
              </a:solidFill>
              <a:latin typeface="Calibri"/>
              <a:ea typeface="Calibri"/>
              <a:cs typeface="Calibri"/>
              <a:sym typeface="Calibri"/>
            </a:endParaRPr>
          </a:p>
        </p:txBody>
      </p:sp>
      <p:sp>
        <p:nvSpPr>
          <p:cNvPr id="9" name="TextBox 8">
            <a:extLst>
              <a:ext uri="{FF2B5EF4-FFF2-40B4-BE49-F238E27FC236}">
                <a16:creationId xmlns:a16="http://schemas.microsoft.com/office/drawing/2014/main" id="{8D4ECD35-347C-6136-C0E1-91D6103D9A94}"/>
              </a:ext>
            </a:extLst>
          </p:cNvPr>
          <p:cNvSpPr txBox="1"/>
          <p:nvPr/>
        </p:nvSpPr>
        <p:spPr>
          <a:xfrm>
            <a:off x="459606" y="1728975"/>
            <a:ext cx="6097604" cy="1740989"/>
          </a:xfrm>
          <a:prstGeom prst="rect">
            <a:avLst/>
          </a:prstGeom>
          <a:noFill/>
        </p:spPr>
        <p:txBody>
          <a:bodyPr wrap="square">
            <a:spAutoFit/>
          </a:bodyPr>
          <a:lstStyle/>
          <a:p>
            <a:pPr marL="0" lvl="0" indent="0" algn="l" rtl="0">
              <a:lnSpc>
                <a:spcPct val="90000"/>
              </a:lnSpc>
              <a:spcBef>
                <a:spcPts val="0"/>
              </a:spcBef>
              <a:spcAft>
                <a:spcPts val="0"/>
              </a:spcAft>
              <a:buClr>
                <a:schemeClr val="dk1"/>
              </a:buClr>
              <a:buSzPts val="2000"/>
              <a:buNone/>
            </a:pPr>
            <a:r>
              <a:rPr lang="en-US" sz="1800" b="1" u="sng" dirty="0">
                <a:latin typeface="Times New Roman"/>
                <a:ea typeface="Times New Roman"/>
                <a:cs typeface="Times New Roman"/>
                <a:sym typeface="Times New Roman"/>
              </a:rPr>
              <a:t>PROJECT</a:t>
            </a:r>
            <a:r>
              <a:rPr lang="en-US" sz="1800" b="1" u="sng" dirty="0">
                <a:solidFill>
                  <a:schemeClr val="dk1"/>
                </a:solidFill>
                <a:latin typeface="Times New Roman"/>
                <a:ea typeface="Times New Roman"/>
                <a:cs typeface="Times New Roman"/>
                <a:sym typeface="Times New Roman"/>
              </a:rPr>
              <a:t> MEMBERS:</a:t>
            </a:r>
            <a:endParaRPr lang="en-US"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000"/>
              <a:buNone/>
            </a:pPr>
            <a:r>
              <a:rPr lang="en-US" sz="1600" dirty="0">
                <a:latin typeface="Times New Roman"/>
                <a:ea typeface="Times New Roman"/>
                <a:cs typeface="Times New Roman"/>
                <a:sym typeface="Times New Roman"/>
              </a:rPr>
              <a:t>R.Premonvitha Sai (20-4244)</a:t>
            </a:r>
          </a:p>
          <a:p>
            <a:pPr marL="0" lvl="0" indent="0" algn="l" rtl="0">
              <a:lnSpc>
                <a:spcPct val="90000"/>
              </a:lnSpc>
              <a:spcBef>
                <a:spcPts val="1000"/>
              </a:spcBef>
              <a:spcAft>
                <a:spcPts val="0"/>
              </a:spcAft>
              <a:buClr>
                <a:schemeClr val="dk1"/>
              </a:buClr>
              <a:buSzPts val="2000"/>
              <a:buNone/>
            </a:pPr>
            <a:r>
              <a:rPr lang="en-US" sz="1600" dirty="0">
                <a:latin typeface="Times New Roman"/>
                <a:ea typeface="Times New Roman"/>
                <a:cs typeface="Times New Roman"/>
                <a:sym typeface="Times New Roman"/>
              </a:rPr>
              <a:t>Y.P.V.Bhargavi (20-4262)</a:t>
            </a:r>
          </a:p>
          <a:p>
            <a:pPr marL="0" lvl="0" indent="0" algn="l" rtl="0">
              <a:lnSpc>
                <a:spcPct val="90000"/>
              </a:lnSpc>
              <a:spcBef>
                <a:spcPts val="1000"/>
              </a:spcBef>
              <a:spcAft>
                <a:spcPts val="0"/>
              </a:spcAft>
              <a:buClr>
                <a:schemeClr val="dk1"/>
              </a:buClr>
              <a:buSzPts val="2000"/>
              <a:buNone/>
            </a:pPr>
            <a:r>
              <a:rPr lang="en-US" sz="1600" dirty="0">
                <a:latin typeface="Times New Roman"/>
                <a:ea typeface="Times New Roman"/>
                <a:cs typeface="Times New Roman"/>
                <a:sym typeface="Times New Roman"/>
              </a:rPr>
              <a:t>A.Maanvitha (20-4203)</a:t>
            </a:r>
          </a:p>
          <a:p>
            <a:pPr marL="0" lvl="0" indent="0" algn="l" rtl="0">
              <a:lnSpc>
                <a:spcPct val="90000"/>
              </a:lnSpc>
              <a:spcBef>
                <a:spcPts val="1000"/>
              </a:spcBef>
              <a:spcAft>
                <a:spcPts val="0"/>
              </a:spcAft>
              <a:buClr>
                <a:schemeClr val="dk1"/>
              </a:buClr>
              <a:buSzPts val="2000"/>
              <a:buNone/>
            </a:pPr>
            <a:r>
              <a:rPr lang="en-US" sz="1600" dirty="0">
                <a:latin typeface="Times New Roman"/>
                <a:ea typeface="Times New Roman"/>
                <a:cs typeface="Times New Roman"/>
                <a:sym typeface="Times New Roman"/>
              </a:rPr>
              <a:t>K.N.V.Sahithi (20-4223)</a:t>
            </a:r>
            <a:endParaRPr lang="en-US" sz="1600" b="1" u="sng" dirty="0">
              <a:solidFill>
                <a:schemeClr val="dk1"/>
              </a:solidFill>
              <a:latin typeface="Times New Roman"/>
              <a:ea typeface="Times New Roman"/>
              <a:cs typeface="Times New Roman"/>
              <a:sym typeface="Times New Roman"/>
            </a:endParaRPr>
          </a:p>
        </p:txBody>
      </p:sp>
      <p:pic>
        <p:nvPicPr>
          <p:cNvPr id="11" name="Google Shape;107;p1">
            <a:extLst>
              <a:ext uri="{FF2B5EF4-FFF2-40B4-BE49-F238E27FC236}">
                <a16:creationId xmlns:a16="http://schemas.microsoft.com/office/drawing/2014/main" id="{5F557D51-42B8-D974-E141-DE907194CD22}"/>
              </a:ext>
            </a:extLst>
          </p:cNvPr>
          <p:cNvPicPr preferRelativeResize="0"/>
          <p:nvPr/>
        </p:nvPicPr>
        <p:blipFill rotWithShape="1">
          <a:blip r:embed="rId2">
            <a:alphaModFix/>
          </a:blip>
          <a:srcRect/>
          <a:stretch/>
        </p:blipFill>
        <p:spPr>
          <a:xfrm>
            <a:off x="4880810" y="1875789"/>
            <a:ext cx="1676400" cy="1704975"/>
          </a:xfrm>
          <a:prstGeom prst="rect">
            <a:avLst/>
          </a:prstGeom>
          <a:noFill/>
          <a:ln>
            <a:noFill/>
          </a:ln>
        </p:spPr>
      </p:pic>
      <p:sp>
        <p:nvSpPr>
          <p:cNvPr id="13" name="TextBox 12">
            <a:extLst>
              <a:ext uri="{FF2B5EF4-FFF2-40B4-BE49-F238E27FC236}">
                <a16:creationId xmlns:a16="http://schemas.microsoft.com/office/drawing/2014/main" id="{3D7D84CD-EF5A-F7FF-CD23-319A75965864}"/>
              </a:ext>
            </a:extLst>
          </p:cNvPr>
          <p:cNvSpPr txBox="1"/>
          <p:nvPr/>
        </p:nvSpPr>
        <p:spPr>
          <a:xfrm>
            <a:off x="7283917" y="1644783"/>
            <a:ext cx="6097604" cy="2212785"/>
          </a:xfrm>
          <a:prstGeom prst="rect">
            <a:avLst/>
          </a:prstGeom>
          <a:noFill/>
        </p:spPr>
        <p:txBody>
          <a:bodyPr wrap="square">
            <a:spAutoFit/>
          </a:bodyPr>
          <a:lstStyle/>
          <a:p>
            <a:pPr>
              <a:lnSpc>
                <a:spcPct val="150000"/>
              </a:lnSpc>
            </a:pPr>
            <a:r>
              <a:rPr lang="en-US" dirty="0">
                <a:latin typeface="Calibri"/>
                <a:ea typeface="Calibri"/>
                <a:cs typeface="Calibri"/>
                <a:sym typeface="Calibri"/>
              </a:rPr>
              <a:t>	</a:t>
            </a:r>
            <a:r>
              <a:rPr lang="en-US" b="1" u="sng" dirty="0">
                <a:latin typeface="Times New Roman"/>
                <a:ea typeface="Times New Roman"/>
                <a:cs typeface="Times New Roman"/>
                <a:sym typeface="Times New Roman"/>
              </a:rPr>
              <a:t>PROJECT GUIDE:</a:t>
            </a:r>
            <a:br>
              <a:rPr lang="en-US" sz="1800" b="1" u="sng" dirty="0">
                <a:latin typeface="Calibri"/>
                <a:ea typeface="Calibri"/>
                <a:cs typeface="Calibri"/>
                <a:sym typeface="Calibri"/>
              </a:rPr>
            </a:br>
            <a:r>
              <a:rPr lang="en-US" sz="1600" b="0" i="0" u="none" strike="noStrike" cap="none" dirty="0">
                <a:solidFill>
                  <a:srgbClr val="000000"/>
                </a:solidFill>
                <a:latin typeface="Times New Roman"/>
                <a:ea typeface="Times New Roman"/>
                <a:cs typeface="Times New Roman"/>
                <a:sym typeface="Times New Roman"/>
              </a:rPr>
              <a:t>Guided by   </a:t>
            </a:r>
            <a:r>
              <a:rPr lang="en-US" sz="1800" b="1" i="0" u="none" strike="noStrike" cap="none" dirty="0">
                <a:solidFill>
                  <a:srgbClr val="000000"/>
                </a:solidFill>
                <a:latin typeface="Times New Roman"/>
                <a:ea typeface="Times New Roman"/>
                <a:cs typeface="Times New Roman"/>
                <a:sym typeface="Times New Roman"/>
              </a:rPr>
              <a:t>:  </a:t>
            </a:r>
            <a:r>
              <a:rPr lang="en-US" sz="1600" b="1"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Mr. </a:t>
            </a:r>
            <a:r>
              <a:rPr lang="en-US"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Dr. M R K Krishna Rao</a:t>
            </a:r>
            <a:br>
              <a:rPr lang="en-US" sz="1800" b="1" i="0" u="none" strike="noStrike" cap="none" dirty="0">
                <a:solidFill>
                  <a:srgbClr val="000000"/>
                </a:solidFill>
                <a:latin typeface="Times New Roman"/>
                <a:ea typeface="Times New Roman"/>
                <a:cs typeface="Times New Roman"/>
                <a:sym typeface="Times New Roman"/>
              </a:rPr>
            </a:br>
            <a:r>
              <a:rPr lang="en-US" sz="1800" b="1" i="0" u="none" strike="noStrike" cap="none" dirty="0">
                <a:solidFill>
                  <a:srgbClr val="000000"/>
                </a:solidFill>
                <a:latin typeface="Times New Roman"/>
                <a:ea typeface="Times New Roman"/>
                <a:cs typeface="Times New Roman"/>
                <a:sym typeface="Times New Roman"/>
              </a:rPr>
              <a:t> </a:t>
            </a:r>
            <a:r>
              <a:rPr lang="en-US" sz="1600" b="0" i="0" u="none" strike="noStrike" cap="none" dirty="0">
                <a:solidFill>
                  <a:srgbClr val="000000"/>
                </a:solidFill>
                <a:latin typeface="Times New Roman"/>
                <a:ea typeface="Times New Roman"/>
                <a:cs typeface="Times New Roman"/>
                <a:sym typeface="Times New Roman"/>
              </a:rPr>
              <a:t>Professor, Department of CSE(AI &amp; ML), GVPCEW</a:t>
            </a:r>
            <a:br>
              <a:rPr lang="en-US" sz="1800" b="0" i="0" u="none" strike="noStrike" cap="none" dirty="0">
                <a:solidFill>
                  <a:srgbClr val="000000"/>
                </a:solidFill>
                <a:latin typeface="Times New Roman"/>
                <a:ea typeface="Times New Roman"/>
                <a:cs typeface="Times New Roman"/>
                <a:sym typeface="Times New Roman"/>
              </a:rPr>
            </a:br>
            <a:br>
              <a:rPr lang="en-US" sz="2000" dirty="0">
                <a:latin typeface="Times New Roman"/>
                <a:ea typeface="Times New Roman"/>
                <a:cs typeface="Times New Roman"/>
                <a:sym typeface="Times New Roman"/>
              </a:rPr>
            </a:br>
            <a:r>
              <a:rPr lang="en-US" sz="2000" dirty="0">
                <a:latin typeface="Times New Roman"/>
                <a:ea typeface="Times New Roman"/>
                <a:cs typeface="Times New Roman"/>
                <a:sym typeface="Times New Roman"/>
              </a:rPr>
              <a:t> </a:t>
            </a:r>
            <a:endParaRPr lang="en-IN" dirty="0"/>
          </a:p>
        </p:txBody>
      </p:sp>
      <p:sp>
        <p:nvSpPr>
          <p:cNvPr id="15" name="TextBox 14">
            <a:extLst>
              <a:ext uri="{FF2B5EF4-FFF2-40B4-BE49-F238E27FC236}">
                <a16:creationId xmlns:a16="http://schemas.microsoft.com/office/drawing/2014/main" id="{8151BD60-D814-0791-2DA9-335D2CF53FDB}"/>
              </a:ext>
            </a:extLst>
          </p:cNvPr>
          <p:cNvSpPr txBox="1"/>
          <p:nvPr/>
        </p:nvSpPr>
        <p:spPr>
          <a:xfrm>
            <a:off x="459606" y="3978707"/>
            <a:ext cx="11254339" cy="2831544"/>
          </a:xfrm>
          <a:prstGeom prst="rect">
            <a:avLst/>
          </a:prstGeom>
          <a:noFill/>
        </p:spPr>
        <p:txBody>
          <a:bodyPr wrap="square">
            <a:spAutoFit/>
          </a:bodyPr>
          <a:lstStyle/>
          <a:p>
            <a:pPr marL="0" marR="0" lvl="0" indent="0" algn="l" rtl="0">
              <a:lnSpc>
                <a:spcPct val="100000"/>
              </a:lnSpc>
              <a:spcBef>
                <a:spcPts val="0"/>
              </a:spcBef>
              <a:spcAft>
                <a:spcPts val="0"/>
              </a:spcAft>
              <a:buClr>
                <a:schemeClr val="dk1"/>
              </a:buClr>
              <a:buSzPts val="1800"/>
              <a:buFont typeface="Calibri"/>
              <a:buNone/>
            </a:pPr>
            <a:r>
              <a:rPr lang="en-US" sz="2000" b="1" i="0" u="none" strike="noStrike" cap="none" dirty="0">
                <a:solidFill>
                  <a:schemeClr val="dk1"/>
                </a:solidFill>
                <a:latin typeface="Calibri"/>
                <a:ea typeface="Calibri"/>
                <a:cs typeface="Calibri"/>
                <a:sym typeface="Calibri"/>
              </a:rPr>
              <a:t> 		      </a:t>
            </a:r>
            <a:r>
              <a:rPr lang="en-US" b="1" i="0" u="none" strike="noStrike" cap="none" dirty="0">
                <a:solidFill>
                  <a:schemeClr val="dk1"/>
                </a:solidFill>
                <a:latin typeface="Times New Roman"/>
                <a:ea typeface="Times New Roman"/>
                <a:cs typeface="Times New Roman"/>
                <a:sym typeface="Times New Roman"/>
              </a:rPr>
              <a:t>Department of Computer Science and Engineering(AI&amp;ML)</a:t>
            </a:r>
            <a:endParaRPr lang="en-US"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800"/>
              <a:buFont typeface="Calibri"/>
              <a:buNone/>
            </a:pPr>
            <a:r>
              <a:rPr lang="en-US" sz="2400" b="1" i="0" u="none" strike="noStrike" cap="none" dirty="0">
                <a:solidFill>
                  <a:schemeClr val="dk1"/>
                </a:solidFill>
                <a:latin typeface="Times New Roman"/>
                <a:ea typeface="Times New Roman"/>
                <a:cs typeface="Times New Roman"/>
                <a:sym typeface="Times New Roman"/>
              </a:rPr>
              <a:t>                </a:t>
            </a:r>
            <a:r>
              <a:rPr lang="en-US" sz="2000" b="1" i="0" u="none" strike="noStrike" cap="none" dirty="0">
                <a:solidFill>
                  <a:schemeClr val="dk1"/>
                </a:solidFill>
                <a:latin typeface="Times New Roman"/>
                <a:ea typeface="Times New Roman"/>
                <a:cs typeface="Times New Roman"/>
                <a:sym typeface="Times New Roman"/>
              </a:rPr>
              <a:t>GAYATRI VIDYA PARISHAD COLLEGE OF ENGINEERING FOR WOMEN</a:t>
            </a:r>
            <a:endParaRPr lang="en-US" sz="20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b="0" i="0" u="none" strike="noStrike" cap="none" dirty="0">
                <a:solidFill>
                  <a:srgbClr val="000000"/>
                </a:solidFill>
                <a:latin typeface="Times New Roman"/>
                <a:ea typeface="Times New Roman"/>
                <a:cs typeface="Times New Roman"/>
                <a:sym typeface="Times New Roman"/>
              </a:rPr>
              <a:t>[Approved by AICTE NEW DELHI, Affiliated to JNTUK Kakinada]</a:t>
            </a:r>
            <a:endParaRPr lang="en-US"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700"/>
              <a:buFont typeface="Arial"/>
              <a:buNone/>
            </a:pPr>
            <a:r>
              <a:rPr lang="en-US" b="0" i="0" u="none" strike="noStrike" cap="none" dirty="0">
                <a:solidFill>
                  <a:srgbClr val="000000"/>
                </a:solidFill>
                <a:latin typeface="Times New Roman"/>
                <a:ea typeface="Times New Roman"/>
                <a:cs typeface="Times New Roman"/>
                <a:sym typeface="Times New Roman"/>
              </a:rPr>
              <a:t>[Accredited by National Board of Accreditation(NBA) for B.Tech. CSE, ECE &amp; IT – valid from 2019-22 and 2022-25]</a:t>
            </a:r>
            <a:endParaRPr lang="en-US"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700"/>
              <a:buFont typeface="Arial"/>
              <a:buNone/>
            </a:pPr>
            <a:r>
              <a:rPr lang="en-US" b="0" i="0" u="none" strike="noStrike" cap="none" dirty="0">
                <a:solidFill>
                  <a:srgbClr val="000000"/>
                </a:solidFill>
                <a:latin typeface="Times New Roman"/>
                <a:ea typeface="Times New Roman"/>
                <a:cs typeface="Times New Roman"/>
                <a:sym typeface="Times New Roman"/>
              </a:rPr>
              <a:t>[Accredited by National Assessment and Accreditation Council (NAAC) with A Grade – valid from 2022-27] </a:t>
            </a:r>
            <a:endParaRPr lang="en-US"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b="0" i="0" u="none" strike="noStrike" cap="none" dirty="0">
                <a:solidFill>
                  <a:srgbClr val="000000"/>
                </a:solidFill>
                <a:latin typeface="Times New Roman"/>
                <a:ea typeface="Times New Roman"/>
                <a:cs typeface="Times New Roman"/>
                <a:sym typeface="Times New Roman"/>
              </a:rPr>
              <a:t>Kommadi, Madhurawada, Visakhapatnam – 530048</a:t>
            </a:r>
            <a:endParaRPr lang="en-US"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b="1" i="0" u="none" strike="noStrike" cap="none" dirty="0">
                <a:solidFill>
                  <a:srgbClr val="000000"/>
                </a:solidFill>
                <a:latin typeface="Times New Roman"/>
                <a:ea typeface="Times New Roman"/>
                <a:cs typeface="Times New Roman"/>
                <a:sym typeface="Times New Roman"/>
              </a:rPr>
              <a:t>Academic Batch : 2020 – 2024</a:t>
            </a:r>
            <a:endParaRPr lang="en-US"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800"/>
              <a:buFont typeface="Calibri"/>
              <a:buNone/>
            </a:pPr>
            <a:endParaRPr lang="en-US" sz="20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chemeClr val="dk1"/>
              </a:buClr>
              <a:buSzPts val="2000"/>
              <a:buFont typeface="Times New Roman"/>
              <a:buNone/>
            </a:pPr>
            <a:endParaRPr lang="en-US" sz="2400" b="1" i="0" u="none" strike="noStrike" cap="none"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514250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64DE3BC-5044-70FF-2BE4-E428832CAD9F}"/>
              </a:ext>
            </a:extLst>
          </p:cNvPr>
          <p:cNvGraphicFramePr>
            <a:graphicFrameLocks noGrp="1"/>
          </p:cNvGraphicFramePr>
          <p:nvPr>
            <p:extLst>
              <p:ext uri="{D42A27DB-BD31-4B8C-83A1-F6EECF244321}">
                <p14:modId xmlns:p14="http://schemas.microsoft.com/office/powerpoint/2010/main" val="2374080974"/>
              </p:ext>
            </p:extLst>
          </p:nvPr>
        </p:nvGraphicFramePr>
        <p:xfrm>
          <a:off x="209550" y="273272"/>
          <a:ext cx="11772900" cy="6004530"/>
        </p:xfrm>
        <a:graphic>
          <a:graphicData uri="http://schemas.openxmlformats.org/drawingml/2006/table">
            <a:tbl>
              <a:tblPr>
                <a:noFill/>
              </a:tblPr>
              <a:tblGrid>
                <a:gridCol w="711835">
                  <a:extLst>
                    <a:ext uri="{9D8B030D-6E8A-4147-A177-3AD203B41FA5}">
                      <a16:colId xmlns:a16="http://schemas.microsoft.com/office/drawing/2014/main" val="3817086991"/>
                    </a:ext>
                  </a:extLst>
                </a:gridCol>
                <a:gridCol w="2638425">
                  <a:extLst>
                    <a:ext uri="{9D8B030D-6E8A-4147-A177-3AD203B41FA5}">
                      <a16:colId xmlns:a16="http://schemas.microsoft.com/office/drawing/2014/main" val="3703186881"/>
                    </a:ext>
                  </a:extLst>
                </a:gridCol>
                <a:gridCol w="1615440">
                  <a:extLst>
                    <a:ext uri="{9D8B030D-6E8A-4147-A177-3AD203B41FA5}">
                      <a16:colId xmlns:a16="http://schemas.microsoft.com/office/drawing/2014/main" val="2762858775"/>
                    </a:ext>
                  </a:extLst>
                </a:gridCol>
                <a:gridCol w="1534160">
                  <a:extLst>
                    <a:ext uri="{9D8B030D-6E8A-4147-A177-3AD203B41FA5}">
                      <a16:colId xmlns:a16="http://schemas.microsoft.com/office/drawing/2014/main" val="2637088117"/>
                    </a:ext>
                  </a:extLst>
                </a:gridCol>
                <a:gridCol w="1403350">
                  <a:extLst>
                    <a:ext uri="{9D8B030D-6E8A-4147-A177-3AD203B41FA5}">
                      <a16:colId xmlns:a16="http://schemas.microsoft.com/office/drawing/2014/main" val="1706138582"/>
                    </a:ext>
                  </a:extLst>
                </a:gridCol>
                <a:gridCol w="2054860">
                  <a:extLst>
                    <a:ext uri="{9D8B030D-6E8A-4147-A177-3AD203B41FA5}">
                      <a16:colId xmlns:a16="http://schemas.microsoft.com/office/drawing/2014/main" val="872711138"/>
                    </a:ext>
                  </a:extLst>
                </a:gridCol>
                <a:gridCol w="1814830">
                  <a:extLst>
                    <a:ext uri="{9D8B030D-6E8A-4147-A177-3AD203B41FA5}">
                      <a16:colId xmlns:a16="http://schemas.microsoft.com/office/drawing/2014/main" val="3390559816"/>
                    </a:ext>
                  </a:extLst>
                </a:gridCol>
              </a:tblGrid>
              <a:tr h="1005840">
                <a:tc>
                  <a:txBody>
                    <a:bodyPr/>
                    <a:lstStyle/>
                    <a:p>
                      <a:pPr marL="0" lvl="0" indent="0" algn="l" rtl="0">
                        <a:spcBef>
                          <a:spcPts val="0"/>
                        </a:spcBef>
                        <a:spcAft>
                          <a:spcPts val="0"/>
                        </a:spcAft>
                        <a:buNone/>
                      </a:pPr>
                      <a:r>
                        <a:rPr lang="en-US" sz="1600" b="1">
                          <a:latin typeface="Times New Roman" panose="02020503050405090304"/>
                          <a:ea typeface="Times New Roman" panose="02020503050405090304"/>
                          <a:cs typeface="Times New Roman" panose="02020503050405090304"/>
                          <a:sym typeface="Times New Roman" panose="02020503050405090304"/>
                        </a:rPr>
                        <a:t>S.NO</a:t>
                      </a:r>
                      <a:endParaRPr sz="2800" b="1">
                        <a:solidFill>
                          <a:schemeClr val="dk1"/>
                        </a:solidFill>
                        <a:latin typeface="Times New Roman" panose="02020503050405090304"/>
                        <a:ea typeface="Times New Roman" panose="02020503050405090304"/>
                        <a:cs typeface="Times New Roman" panose="02020503050405090304"/>
                        <a:sym typeface="Times New Roman" panose="02020503050405090304"/>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b="1" dirty="0">
                          <a:latin typeface="Times New Roman" panose="02020503050405090304"/>
                          <a:ea typeface="Times New Roman" panose="02020503050405090304"/>
                          <a:cs typeface="Times New Roman" panose="02020503050405090304"/>
                          <a:sym typeface="Times New Roman" panose="02020503050405090304"/>
                        </a:rPr>
                        <a:t>Title and Authors</a:t>
                      </a:r>
                      <a:endParaRPr sz="2800" b="1" dirty="0">
                        <a:solidFill>
                          <a:schemeClr val="dk1"/>
                        </a:solidFill>
                        <a:latin typeface="Times New Roman" panose="02020503050405090304"/>
                        <a:ea typeface="Times New Roman" panose="02020503050405090304"/>
                        <a:cs typeface="Times New Roman" panose="02020503050405090304"/>
                        <a:sym typeface="Times New Roman" panose="02020503050405090304"/>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b="1">
                          <a:latin typeface="Times New Roman" panose="02020503050405090304"/>
                          <a:ea typeface="Times New Roman" panose="02020503050405090304"/>
                          <a:cs typeface="Times New Roman" panose="02020503050405090304"/>
                          <a:sym typeface="Times New Roman" panose="02020503050405090304"/>
                        </a:rPr>
                        <a:t>Year and published journal</a:t>
                      </a:r>
                      <a:endParaRPr sz="2800" b="1">
                        <a:solidFill>
                          <a:schemeClr val="dk1"/>
                        </a:solidFill>
                        <a:latin typeface="Times New Roman" panose="02020503050405090304"/>
                        <a:ea typeface="Times New Roman" panose="02020503050405090304"/>
                        <a:cs typeface="Times New Roman" panose="02020503050405090304"/>
                        <a:sym typeface="Times New Roman" panose="02020503050405090304"/>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b="1">
                          <a:latin typeface="Times New Roman" panose="02020503050405090304"/>
                          <a:ea typeface="Times New Roman" panose="02020503050405090304"/>
                          <a:cs typeface="Times New Roman" panose="02020503050405090304"/>
                          <a:sym typeface="Times New Roman" panose="02020503050405090304"/>
                        </a:rPr>
                        <a:t>Dataset used</a:t>
                      </a:r>
                      <a:endParaRPr sz="2800" b="1">
                        <a:solidFill>
                          <a:schemeClr val="dk1"/>
                        </a:solidFill>
                        <a:latin typeface="Times New Roman" panose="02020503050405090304"/>
                        <a:ea typeface="Times New Roman" panose="02020503050405090304"/>
                        <a:cs typeface="Times New Roman" panose="02020503050405090304"/>
                        <a:sym typeface="Times New Roman" panose="02020503050405090304"/>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b="1">
                          <a:latin typeface="Times New Roman" panose="02020503050405090304"/>
                          <a:ea typeface="Times New Roman" panose="02020503050405090304"/>
                          <a:cs typeface="Times New Roman" panose="02020503050405090304"/>
                          <a:sym typeface="Times New Roman" panose="02020503050405090304"/>
                        </a:rPr>
                        <a:t>Approach</a:t>
                      </a:r>
                      <a:endParaRPr sz="2800" b="1">
                        <a:solidFill>
                          <a:schemeClr val="dk1"/>
                        </a:solidFill>
                        <a:latin typeface="Times New Roman" panose="02020503050405090304"/>
                        <a:ea typeface="Times New Roman" panose="02020503050405090304"/>
                        <a:cs typeface="Times New Roman" panose="02020503050405090304"/>
                        <a:sym typeface="Times New Roman" panose="02020503050405090304"/>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b="1">
                          <a:latin typeface="Times New Roman" panose="02020503050405090304"/>
                          <a:ea typeface="Times New Roman" panose="02020503050405090304"/>
                          <a:cs typeface="Times New Roman" panose="02020503050405090304"/>
                          <a:sym typeface="Times New Roman" panose="02020503050405090304"/>
                        </a:rPr>
                        <a:t>Outcome</a:t>
                      </a:r>
                      <a:endParaRPr sz="2800" b="1">
                        <a:solidFill>
                          <a:schemeClr val="dk1"/>
                        </a:solidFill>
                        <a:latin typeface="Times New Roman" panose="02020503050405090304"/>
                        <a:ea typeface="Times New Roman" panose="02020503050405090304"/>
                        <a:cs typeface="Times New Roman" panose="02020503050405090304"/>
                        <a:sym typeface="Times New Roman" panose="02020503050405090304"/>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b="1">
                          <a:latin typeface="Times New Roman" panose="02020503050405090304"/>
                          <a:ea typeface="Times New Roman" panose="02020503050405090304"/>
                          <a:cs typeface="Times New Roman" panose="02020503050405090304"/>
                          <a:sym typeface="Times New Roman" panose="02020503050405090304"/>
                        </a:rPr>
                        <a:t>Limitations</a:t>
                      </a:r>
                      <a:endParaRPr sz="2800" b="1">
                        <a:solidFill>
                          <a:schemeClr val="dk1"/>
                        </a:solidFill>
                        <a:latin typeface="Times New Roman" panose="02020503050405090304"/>
                        <a:ea typeface="Times New Roman" panose="02020503050405090304"/>
                        <a:cs typeface="Times New Roman" panose="02020503050405090304"/>
                        <a:sym typeface="Times New Roman" panose="02020503050405090304"/>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3350756563"/>
                  </a:ext>
                </a:extLst>
              </a:tr>
              <a:tr h="2377440">
                <a:tc>
                  <a:txBody>
                    <a:bodyPr/>
                    <a:lstStyle/>
                    <a:p>
                      <a:pPr marL="0" lvl="0" indent="0" algn="l" rtl="0">
                        <a:spcBef>
                          <a:spcPts val="0"/>
                        </a:spcBef>
                        <a:spcAft>
                          <a:spcPts val="0"/>
                        </a:spcAft>
                        <a:buNone/>
                      </a:pPr>
                      <a:r>
                        <a:rPr lang="en-US" sz="1600" dirty="0">
                          <a:latin typeface="Times New Roman" panose="02020503050405090304"/>
                          <a:ea typeface="Times New Roman" panose="02020503050405090304"/>
                          <a:cs typeface="Times New Roman" panose="02020503050405090304"/>
                          <a:sym typeface="Times New Roman" panose="02020503050405090304"/>
                        </a:rPr>
                        <a:t>9.</a:t>
                      </a:r>
                      <a:endParaRPr sz="2800" dirty="0">
                        <a:solidFill>
                          <a:schemeClr val="dk1"/>
                        </a:solidFill>
                        <a:latin typeface="Times New Roman" panose="02020503050405090304"/>
                        <a:ea typeface="Times New Roman" panose="02020503050405090304"/>
                        <a:cs typeface="Times New Roman" panose="02020503050405090304"/>
                        <a:sym typeface="Times New Roman" panose="02020503050405090304"/>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Clr>
                          <a:srgbClr val="000000"/>
                        </a:buClr>
                        <a:buSzPts val="1100"/>
                        <a:buFont typeface="Arial" panose="020B0604020202090204"/>
                        <a:buNone/>
                      </a:pPr>
                      <a:r>
                        <a:rPr lang="en-US" sz="1600" dirty="0">
                          <a:latin typeface="Times New Roman" panose="02020503050405090304"/>
                          <a:ea typeface="Times New Roman" panose="02020503050405090304"/>
                          <a:cs typeface="Times New Roman" panose="02020503050405090304"/>
                          <a:sym typeface="Times New Roman" panose="02020503050405090304"/>
                        </a:rPr>
                        <a:t>“Detection and Classification of Obstructive Sleep Apnea Disorders: A Comparative Analysis of Various Deep Machine Learning Classifiers”</a:t>
                      </a:r>
                    </a:p>
                    <a:p>
                      <a:pPr marL="0" lvl="0" indent="0" algn="l" rtl="0">
                        <a:spcBef>
                          <a:spcPts val="0"/>
                        </a:spcBef>
                        <a:spcAft>
                          <a:spcPts val="0"/>
                        </a:spcAft>
                        <a:buClr>
                          <a:srgbClr val="000000"/>
                        </a:buClr>
                        <a:buSzPts val="1100"/>
                        <a:buFont typeface="Arial" panose="020B0604020202090204"/>
                        <a:buNone/>
                      </a:pPr>
                      <a:r>
                        <a:rPr lang="en-US" sz="1600" dirty="0">
                          <a:latin typeface="Times New Roman" panose="02020503050405090304"/>
                          <a:ea typeface="Times New Roman" panose="02020503050405090304"/>
                          <a:cs typeface="Times New Roman" panose="02020503050405090304"/>
                          <a:sym typeface="Times New Roman" panose="02020503050405090304"/>
                        </a:rPr>
                        <a:t>Madhavi </a:t>
                      </a:r>
                      <a:r>
                        <a:rPr lang="en-US" sz="1600" dirty="0" err="1">
                          <a:latin typeface="Times New Roman" panose="02020503050405090304"/>
                          <a:ea typeface="Times New Roman" panose="02020503050405090304"/>
                          <a:cs typeface="Times New Roman" panose="02020503050405090304"/>
                          <a:sym typeface="Times New Roman" panose="02020503050405090304"/>
                        </a:rPr>
                        <a:t>Kemidi</a:t>
                      </a:r>
                      <a:r>
                        <a:rPr lang="en-US" sz="1600" dirty="0">
                          <a:latin typeface="Times New Roman" panose="02020503050405090304"/>
                          <a:ea typeface="Times New Roman" panose="02020503050405090304"/>
                          <a:cs typeface="Times New Roman" panose="02020503050405090304"/>
                          <a:sym typeface="Times New Roman" panose="02020503050405090304"/>
                        </a:rPr>
                        <a:t>, Venkat Krishna </a:t>
                      </a:r>
                      <a:r>
                        <a:rPr lang="en-US" sz="1600" dirty="0" err="1">
                          <a:latin typeface="Times New Roman" panose="02020503050405090304"/>
                          <a:ea typeface="Times New Roman" panose="02020503050405090304"/>
                          <a:cs typeface="Times New Roman" panose="02020503050405090304"/>
                          <a:sym typeface="Times New Roman" panose="02020503050405090304"/>
                        </a:rPr>
                        <a:t>Chantigari</a:t>
                      </a:r>
                      <a:r>
                        <a:rPr lang="en-US" sz="1600" dirty="0">
                          <a:latin typeface="Times New Roman" panose="02020503050405090304"/>
                          <a:ea typeface="Times New Roman" panose="02020503050405090304"/>
                          <a:cs typeface="Times New Roman" panose="02020503050405090304"/>
                          <a:sym typeface="Times New Roman" panose="02020503050405090304"/>
                        </a:rPr>
                        <a:t>.</a:t>
                      </a: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a:latin typeface="Times New Roman" panose="02020503050405090304"/>
                          <a:ea typeface="Times New Roman" panose="02020503050405090304"/>
                          <a:cs typeface="Times New Roman" panose="02020503050405090304"/>
                          <a:sym typeface="Times New Roman" panose="02020503050405090304"/>
                        </a:rPr>
                        <a:t>published by IIETA, 28 November 2022.</a:t>
                      </a: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a:latin typeface="Times New Roman" panose="02020503050405090304"/>
                          <a:ea typeface="Times New Roman" panose="02020503050405090304"/>
                          <a:cs typeface="Times New Roman" panose="02020503050405090304"/>
                          <a:sym typeface="Times New Roman" panose="02020503050405090304"/>
                        </a:rPr>
                        <a:t>Dataset constructed from papers that were published from the year 2000 through 2021.</a:t>
                      </a: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a:latin typeface="Times New Roman" panose="02020503050405090304"/>
                          <a:ea typeface="Times New Roman" panose="02020503050405090304"/>
                          <a:cs typeface="Times New Roman" panose="02020503050405090304"/>
                          <a:sym typeface="Times New Roman" panose="02020503050405090304"/>
                        </a:rPr>
                        <a:t> ML, DL methods and algorithms, various deep learning techniques and  Deep Neural Networks.</a:t>
                      </a: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a:latin typeface="Times New Roman" panose="02020503050405090304"/>
                          <a:ea typeface="Times New Roman" panose="02020503050405090304"/>
                          <a:cs typeface="Times New Roman" panose="02020503050405090304"/>
                          <a:sym typeface="Times New Roman" panose="02020503050405090304"/>
                        </a:rPr>
                        <a:t>CNN and LSTM classifier are best suited for Sleep Apnea with improved performance accuracy.</a:t>
                      </a: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a:latin typeface="Times New Roman" panose="02020503050405090304"/>
                          <a:ea typeface="Times New Roman" panose="02020503050405090304"/>
                          <a:cs typeface="Times New Roman" panose="02020503050405090304"/>
                          <a:sym typeface="Times New Roman" panose="02020503050405090304"/>
                        </a:rPr>
                        <a:t>Studies are transformed</a:t>
                      </a:r>
                    </a:p>
                    <a:p>
                      <a:pPr marL="0" lvl="0" indent="0" algn="l" rtl="0">
                        <a:spcBef>
                          <a:spcPts val="0"/>
                        </a:spcBef>
                        <a:spcAft>
                          <a:spcPts val="0"/>
                        </a:spcAft>
                        <a:buNone/>
                      </a:pPr>
                      <a:r>
                        <a:rPr lang="en-US" sz="1600">
                          <a:latin typeface="Times New Roman" panose="02020503050405090304"/>
                          <a:ea typeface="Times New Roman" panose="02020503050405090304"/>
                          <a:cs typeface="Times New Roman" panose="02020503050405090304"/>
                          <a:sym typeface="Times New Roman" panose="02020503050405090304"/>
                        </a:rPr>
                        <a:t>into a rule-based system</a:t>
                      </a:r>
                    </a:p>
                    <a:p>
                      <a:pPr marL="0" lvl="0" indent="0" algn="l" rtl="0">
                        <a:spcBef>
                          <a:spcPts val="0"/>
                        </a:spcBef>
                        <a:spcAft>
                          <a:spcPts val="0"/>
                        </a:spcAft>
                        <a:buNone/>
                      </a:pPr>
                      <a:r>
                        <a:rPr lang="en-US" sz="1600">
                          <a:latin typeface="Times New Roman" panose="02020503050405090304"/>
                          <a:ea typeface="Times New Roman" panose="02020503050405090304"/>
                          <a:cs typeface="Times New Roman" panose="02020503050405090304"/>
                          <a:sym typeface="Times New Roman" panose="02020503050405090304"/>
                        </a:rPr>
                        <a:t>and presented for the use</a:t>
                      </a:r>
                    </a:p>
                    <a:p>
                      <a:pPr marL="0" lvl="0" indent="0" algn="l" rtl="0">
                        <a:spcBef>
                          <a:spcPts val="0"/>
                        </a:spcBef>
                        <a:spcAft>
                          <a:spcPts val="0"/>
                        </a:spcAft>
                        <a:buNone/>
                      </a:pPr>
                      <a:r>
                        <a:rPr lang="en-US" sz="1600">
                          <a:latin typeface="Times New Roman" panose="02020503050405090304"/>
                          <a:ea typeface="Times New Roman" panose="02020503050405090304"/>
                          <a:cs typeface="Times New Roman" panose="02020503050405090304"/>
                          <a:sym typeface="Times New Roman" panose="02020503050405090304"/>
                        </a:rPr>
                        <a:t>of attending physicians.</a:t>
                      </a: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3977589427"/>
                  </a:ext>
                </a:extLst>
              </a:tr>
              <a:tr h="655320">
                <a:tc>
                  <a:txBody>
                    <a:bodyPr/>
                    <a:lstStyle/>
                    <a:p>
                      <a:pPr marL="0" lvl="0" indent="0" algn="l" rtl="0">
                        <a:spcBef>
                          <a:spcPts val="0"/>
                        </a:spcBef>
                        <a:spcAft>
                          <a:spcPts val="0"/>
                        </a:spcAft>
                        <a:buNone/>
                      </a:pPr>
                      <a:r>
                        <a:rPr lang="en-US" sz="1600" dirty="0">
                          <a:latin typeface="Times New Roman" panose="02020503050405090304"/>
                          <a:ea typeface="Times New Roman" panose="02020503050405090304"/>
                          <a:cs typeface="Times New Roman" panose="02020503050405090304"/>
                          <a:sym typeface="Times New Roman" panose="02020503050405090304"/>
                        </a:rPr>
                        <a:t>10.</a:t>
                      </a:r>
                      <a:endParaRPr sz="1600" dirty="0">
                        <a:latin typeface="Times New Roman" panose="02020503050405090304"/>
                        <a:ea typeface="Times New Roman" panose="02020503050405090304"/>
                        <a:cs typeface="Times New Roman" panose="02020503050405090304"/>
                        <a:sym typeface="Times New Roman" panose="02020503050405090304"/>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Clr>
                          <a:srgbClr val="000000"/>
                        </a:buClr>
                        <a:buSzPts val="1100"/>
                        <a:buFont typeface="Arial" panose="020B0604020202090204"/>
                        <a:buNone/>
                      </a:pPr>
                      <a:r>
                        <a:rPr lang="en-US" sz="1600">
                          <a:latin typeface="Times New Roman" panose="02020503050405090304"/>
                          <a:ea typeface="Times New Roman" panose="02020503050405090304"/>
                          <a:cs typeface="Times New Roman" panose="02020503050405090304"/>
                          <a:sym typeface="Times New Roman" panose="02020503050405090304"/>
                        </a:rPr>
                        <a:t>“Simultaneous Sleep Stage and Sleep Disorder Detection from Multimodal Sensors Using Deep Learning”</a:t>
                      </a:r>
                    </a:p>
                    <a:p>
                      <a:pPr marL="0" lvl="0" indent="0" algn="l" rtl="0">
                        <a:spcBef>
                          <a:spcPts val="0"/>
                        </a:spcBef>
                        <a:spcAft>
                          <a:spcPts val="0"/>
                        </a:spcAft>
                        <a:buClr>
                          <a:srgbClr val="000000"/>
                        </a:buClr>
                        <a:buSzPts val="1100"/>
                        <a:buFont typeface="Arial" panose="020B0604020202090204"/>
                        <a:buNone/>
                      </a:pPr>
                      <a:r>
                        <a:rPr lang="en-US" sz="1600">
                          <a:latin typeface="Times New Roman" panose="02020503050405090304"/>
                          <a:ea typeface="Times New Roman" panose="02020503050405090304"/>
                          <a:cs typeface="Times New Roman" panose="02020503050405090304"/>
                          <a:sym typeface="Times New Roman" panose="02020503050405090304"/>
                        </a:rPr>
                        <a:t>Yi-Hsuan Cheng, Margaret Lech, Richardt Howard Wilkinson.</a:t>
                      </a: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a:latin typeface="Times New Roman" panose="02020503050405090304"/>
                          <a:ea typeface="Times New Roman" panose="02020503050405090304"/>
                          <a:cs typeface="Times New Roman" panose="02020503050405090304"/>
                          <a:sym typeface="Times New Roman" panose="02020503050405090304"/>
                        </a:rPr>
                        <a:t>Sensors for Physiological Monitoring and Digital Health, 28 February 2023.</a:t>
                      </a: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a:latin typeface="Times New Roman" panose="02020503050405090304"/>
                          <a:ea typeface="Times New Roman" panose="02020503050405090304"/>
                          <a:cs typeface="Times New Roman" panose="02020503050405090304"/>
                          <a:sym typeface="Times New Roman" panose="02020503050405090304"/>
                        </a:rPr>
                        <a:t>PhysioNet CAP Sleep database from the Sleep Disorders Center of the Ospedale Maggiore of Parma, Italy.</a:t>
                      </a: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a:latin typeface="Times New Roman" panose="02020503050405090304"/>
                          <a:ea typeface="Times New Roman" panose="02020503050405090304"/>
                          <a:cs typeface="Times New Roman" panose="02020503050405090304"/>
                          <a:sym typeface="Times New Roman" panose="02020503050405090304"/>
                        </a:rPr>
                        <a:t>Classical Decision-Making Methods, Decision-Making Neural Network (NN), CNN Classifiers.</a:t>
                      </a: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a:latin typeface="Times New Roman" panose="02020503050405090304"/>
                          <a:ea typeface="Times New Roman" panose="02020503050405090304"/>
                          <a:cs typeface="Times New Roman" panose="02020503050405090304"/>
                          <a:sym typeface="Times New Roman" panose="02020503050405090304"/>
                        </a:rPr>
                        <a:t>The system was validated using the PhysioNet CAP Sleep database and achieved 94.34% classification accuracy for sleep stage recognition and 99.09% for sleep disorder recognition.</a:t>
                      </a: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dirty="0">
                          <a:latin typeface="Times New Roman" panose="02020503050405090304"/>
                          <a:ea typeface="Times New Roman" panose="02020503050405090304"/>
                          <a:cs typeface="Times New Roman" panose="02020503050405090304"/>
                          <a:sym typeface="Times New Roman" panose="02020503050405090304"/>
                        </a:rPr>
                        <a:t>The accuracy rate in the</a:t>
                      </a:r>
                    </a:p>
                    <a:p>
                      <a:pPr marL="0" lvl="0" indent="0" algn="l" rtl="0">
                        <a:spcBef>
                          <a:spcPts val="0"/>
                        </a:spcBef>
                        <a:spcAft>
                          <a:spcPts val="0"/>
                        </a:spcAft>
                        <a:buNone/>
                      </a:pPr>
                      <a:r>
                        <a:rPr lang="en-US" sz="1600" dirty="0">
                          <a:latin typeface="Times New Roman" panose="02020503050405090304"/>
                          <a:ea typeface="Times New Roman" panose="02020503050405090304"/>
                          <a:cs typeface="Times New Roman" panose="02020503050405090304"/>
                          <a:sym typeface="Times New Roman" panose="02020503050405090304"/>
                        </a:rPr>
                        <a:t>classification process</a:t>
                      </a:r>
                    </a:p>
                    <a:p>
                      <a:pPr marL="0" lvl="0" indent="0" algn="l" rtl="0">
                        <a:spcBef>
                          <a:spcPts val="0"/>
                        </a:spcBef>
                        <a:spcAft>
                          <a:spcPts val="0"/>
                        </a:spcAft>
                        <a:buNone/>
                      </a:pPr>
                      <a:r>
                        <a:rPr lang="en-US" sz="1600" dirty="0">
                          <a:latin typeface="Times New Roman" panose="02020503050405090304"/>
                          <a:ea typeface="Times New Roman" panose="02020503050405090304"/>
                          <a:cs typeface="Times New Roman" panose="02020503050405090304"/>
                          <a:sym typeface="Times New Roman" panose="02020503050405090304"/>
                        </a:rPr>
                        <a:t>decreases as the number</a:t>
                      </a:r>
                    </a:p>
                    <a:p>
                      <a:pPr marL="0" lvl="0" indent="0" algn="l" rtl="0">
                        <a:spcBef>
                          <a:spcPts val="0"/>
                        </a:spcBef>
                        <a:spcAft>
                          <a:spcPts val="0"/>
                        </a:spcAft>
                        <a:buNone/>
                      </a:pPr>
                      <a:r>
                        <a:rPr lang="en-US" sz="1600" dirty="0">
                          <a:latin typeface="Times New Roman" panose="02020503050405090304"/>
                          <a:ea typeface="Times New Roman" panose="02020503050405090304"/>
                          <a:cs typeface="Times New Roman" panose="02020503050405090304"/>
                          <a:sym typeface="Times New Roman" panose="02020503050405090304"/>
                        </a:rPr>
                        <a:t>of classes increases. </a:t>
                      </a: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2946493227"/>
                  </a:ext>
                </a:extLst>
              </a:tr>
            </a:tbl>
          </a:graphicData>
        </a:graphic>
      </p:graphicFrame>
      <p:sp>
        <p:nvSpPr>
          <p:cNvPr id="5" name="Footer Placeholder 4">
            <a:extLst>
              <a:ext uri="{FF2B5EF4-FFF2-40B4-BE49-F238E27FC236}">
                <a16:creationId xmlns:a16="http://schemas.microsoft.com/office/drawing/2014/main" id="{F0B1DBB6-8669-BB36-EB69-25448285B8F7}"/>
              </a:ext>
            </a:extLst>
          </p:cNvPr>
          <p:cNvSpPr>
            <a:spLocks noGrp="1"/>
          </p:cNvSpPr>
          <p:nvPr>
            <p:ph type="ftr" sz="quarter" idx="11"/>
          </p:nvPr>
        </p:nvSpPr>
        <p:spPr/>
        <p:txBody>
          <a:bodyPr/>
          <a:lstStyle/>
          <a:p>
            <a:r>
              <a:rPr lang="en-US"/>
              <a:t>Machine Learning based Diagnostic System for Sleep Disorder  Batch_02</a:t>
            </a:r>
            <a:endParaRPr lang="en-IN"/>
          </a:p>
        </p:txBody>
      </p:sp>
    </p:spTree>
    <p:extLst>
      <p:ext uri="{BB962C8B-B14F-4D97-AF65-F5344CB8AC3E}">
        <p14:creationId xmlns:p14="http://schemas.microsoft.com/office/powerpoint/2010/main" val="362018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47F28CF-8AA1-A6C3-B261-55A31AEB91EC}"/>
              </a:ext>
            </a:extLst>
          </p:cNvPr>
          <p:cNvGraphicFramePr>
            <a:graphicFrameLocks noGrp="1"/>
          </p:cNvGraphicFramePr>
          <p:nvPr>
            <p:extLst>
              <p:ext uri="{D42A27DB-BD31-4B8C-83A1-F6EECF244321}">
                <p14:modId xmlns:p14="http://schemas.microsoft.com/office/powerpoint/2010/main" val="4018587420"/>
              </p:ext>
            </p:extLst>
          </p:nvPr>
        </p:nvGraphicFramePr>
        <p:xfrm>
          <a:off x="199729" y="69076"/>
          <a:ext cx="11588403" cy="6469836"/>
        </p:xfrm>
        <a:graphic>
          <a:graphicData uri="http://schemas.openxmlformats.org/drawingml/2006/table">
            <a:tbl>
              <a:tblPr>
                <a:noFill/>
              </a:tblPr>
              <a:tblGrid>
                <a:gridCol w="701963">
                  <a:extLst>
                    <a:ext uri="{9D8B030D-6E8A-4147-A177-3AD203B41FA5}">
                      <a16:colId xmlns:a16="http://schemas.microsoft.com/office/drawing/2014/main" val="2168625673"/>
                    </a:ext>
                  </a:extLst>
                </a:gridCol>
                <a:gridCol w="2673350">
                  <a:extLst>
                    <a:ext uri="{9D8B030D-6E8A-4147-A177-3AD203B41FA5}">
                      <a16:colId xmlns:a16="http://schemas.microsoft.com/office/drawing/2014/main" val="2973936786"/>
                    </a:ext>
                  </a:extLst>
                </a:gridCol>
                <a:gridCol w="1515110">
                  <a:extLst>
                    <a:ext uri="{9D8B030D-6E8A-4147-A177-3AD203B41FA5}">
                      <a16:colId xmlns:a16="http://schemas.microsoft.com/office/drawing/2014/main" val="2285605310"/>
                    </a:ext>
                  </a:extLst>
                </a:gridCol>
                <a:gridCol w="1793875">
                  <a:extLst>
                    <a:ext uri="{9D8B030D-6E8A-4147-A177-3AD203B41FA5}">
                      <a16:colId xmlns:a16="http://schemas.microsoft.com/office/drawing/2014/main" val="862420374"/>
                    </a:ext>
                  </a:extLst>
                </a:gridCol>
                <a:gridCol w="1498600">
                  <a:extLst>
                    <a:ext uri="{9D8B030D-6E8A-4147-A177-3AD203B41FA5}">
                      <a16:colId xmlns:a16="http://schemas.microsoft.com/office/drawing/2014/main" val="2810660329"/>
                    </a:ext>
                  </a:extLst>
                </a:gridCol>
                <a:gridCol w="2072640">
                  <a:extLst>
                    <a:ext uri="{9D8B030D-6E8A-4147-A177-3AD203B41FA5}">
                      <a16:colId xmlns:a16="http://schemas.microsoft.com/office/drawing/2014/main" val="1960120317"/>
                    </a:ext>
                  </a:extLst>
                </a:gridCol>
                <a:gridCol w="1332865">
                  <a:extLst>
                    <a:ext uri="{9D8B030D-6E8A-4147-A177-3AD203B41FA5}">
                      <a16:colId xmlns:a16="http://schemas.microsoft.com/office/drawing/2014/main" val="1548388032"/>
                    </a:ext>
                  </a:extLst>
                </a:gridCol>
              </a:tblGrid>
              <a:tr h="1005840">
                <a:tc>
                  <a:txBody>
                    <a:bodyPr/>
                    <a:lstStyle/>
                    <a:p>
                      <a:pPr marL="0" lvl="0" indent="0" algn="l" rtl="0">
                        <a:spcBef>
                          <a:spcPts val="0"/>
                        </a:spcBef>
                        <a:spcAft>
                          <a:spcPts val="0"/>
                        </a:spcAft>
                        <a:buNone/>
                      </a:pPr>
                      <a:r>
                        <a:rPr lang="en-US" sz="1600" b="1">
                          <a:latin typeface="Times New Roman" panose="02020503050405090304"/>
                          <a:ea typeface="Times New Roman" panose="02020503050405090304"/>
                          <a:cs typeface="Times New Roman" panose="02020503050405090304"/>
                          <a:sym typeface="Times New Roman" panose="02020503050405090304"/>
                        </a:rPr>
                        <a:t>S.NO</a:t>
                      </a:r>
                      <a:endParaRPr sz="2800" b="1">
                        <a:solidFill>
                          <a:schemeClr val="dk1"/>
                        </a:solidFill>
                        <a:latin typeface="Times New Roman" panose="02020503050405090304"/>
                        <a:ea typeface="Times New Roman" panose="02020503050405090304"/>
                        <a:cs typeface="Times New Roman" panose="02020503050405090304"/>
                        <a:sym typeface="Times New Roman" panose="02020503050405090304"/>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b="1" dirty="0">
                          <a:latin typeface="Times New Roman" panose="02020503050405090304"/>
                          <a:ea typeface="Times New Roman" panose="02020503050405090304"/>
                          <a:cs typeface="Times New Roman" panose="02020503050405090304"/>
                          <a:sym typeface="Times New Roman" panose="02020503050405090304"/>
                        </a:rPr>
                        <a:t>Title and Authors</a:t>
                      </a:r>
                      <a:endParaRPr sz="2800" b="1" dirty="0">
                        <a:solidFill>
                          <a:schemeClr val="dk1"/>
                        </a:solidFill>
                        <a:latin typeface="Times New Roman" panose="02020503050405090304"/>
                        <a:ea typeface="Times New Roman" panose="02020503050405090304"/>
                        <a:cs typeface="Times New Roman" panose="02020503050405090304"/>
                        <a:sym typeface="Times New Roman" panose="02020503050405090304"/>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b="1">
                          <a:latin typeface="Times New Roman" panose="02020503050405090304"/>
                          <a:ea typeface="Times New Roman" panose="02020503050405090304"/>
                          <a:cs typeface="Times New Roman" panose="02020503050405090304"/>
                          <a:sym typeface="Times New Roman" panose="02020503050405090304"/>
                        </a:rPr>
                        <a:t>Year and published journal</a:t>
                      </a:r>
                      <a:endParaRPr sz="2800" b="1">
                        <a:solidFill>
                          <a:schemeClr val="dk1"/>
                        </a:solidFill>
                        <a:latin typeface="Times New Roman" panose="02020503050405090304"/>
                        <a:ea typeface="Times New Roman" panose="02020503050405090304"/>
                        <a:cs typeface="Times New Roman" panose="02020503050405090304"/>
                        <a:sym typeface="Times New Roman" panose="02020503050405090304"/>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b="1">
                          <a:latin typeface="Times New Roman" panose="02020503050405090304"/>
                          <a:ea typeface="Times New Roman" panose="02020503050405090304"/>
                          <a:cs typeface="Times New Roman" panose="02020503050405090304"/>
                          <a:sym typeface="Times New Roman" panose="02020503050405090304"/>
                        </a:rPr>
                        <a:t>Dataset used</a:t>
                      </a:r>
                      <a:endParaRPr sz="2800" b="1">
                        <a:solidFill>
                          <a:schemeClr val="dk1"/>
                        </a:solidFill>
                        <a:latin typeface="Times New Roman" panose="02020503050405090304"/>
                        <a:ea typeface="Times New Roman" panose="02020503050405090304"/>
                        <a:cs typeface="Times New Roman" panose="02020503050405090304"/>
                        <a:sym typeface="Times New Roman" panose="02020503050405090304"/>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b="1">
                          <a:latin typeface="Times New Roman" panose="02020503050405090304"/>
                          <a:ea typeface="Times New Roman" panose="02020503050405090304"/>
                          <a:cs typeface="Times New Roman" panose="02020503050405090304"/>
                          <a:sym typeface="Times New Roman" panose="02020503050405090304"/>
                        </a:rPr>
                        <a:t>Approach</a:t>
                      </a:r>
                      <a:endParaRPr sz="2800" b="1">
                        <a:solidFill>
                          <a:schemeClr val="dk1"/>
                        </a:solidFill>
                        <a:latin typeface="Times New Roman" panose="02020503050405090304"/>
                        <a:ea typeface="Times New Roman" panose="02020503050405090304"/>
                        <a:cs typeface="Times New Roman" panose="02020503050405090304"/>
                        <a:sym typeface="Times New Roman" panose="02020503050405090304"/>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b="1">
                          <a:latin typeface="Times New Roman" panose="02020503050405090304"/>
                          <a:ea typeface="Times New Roman" panose="02020503050405090304"/>
                          <a:cs typeface="Times New Roman" panose="02020503050405090304"/>
                          <a:sym typeface="Times New Roman" panose="02020503050405090304"/>
                        </a:rPr>
                        <a:t>Outcome</a:t>
                      </a:r>
                      <a:endParaRPr sz="2800" b="1">
                        <a:solidFill>
                          <a:schemeClr val="dk1"/>
                        </a:solidFill>
                        <a:latin typeface="Times New Roman" panose="02020503050405090304"/>
                        <a:ea typeface="Times New Roman" panose="02020503050405090304"/>
                        <a:cs typeface="Times New Roman" panose="02020503050405090304"/>
                        <a:sym typeface="Times New Roman" panose="02020503050405090304"/>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b="1">
                          <a:latin typeface="Times New Roman" panose="02020503050405090304"/>
                          <a:ea typeface="Times New Roman" panose="02020503050405090304"/>
                          <a:cs typeface="Times New Roman" panose="02020503050405090304"/>
                          <a:sym typeface="Times New Roman" panose="02020503050405090304"/>
                        </a:rPr>
                        <a:t>Limitations</a:t>
                      </a:r>
                      <a:endParaRPr sz="2800" b="1">
                        <a:solidFill>
                          <a:schemeClr val="dk1"/>
                        </a:solidFill>
                        <a:latin typeface="Times New Roman" panose="02020503050405090304"/>
                        <a:ea typeface="Times New Roman" panose="02020503050405090304"/>
                        <a:cs typeface="Times New Roman" panose="02020503050405090304"/>
                        <a:sym typeface="Times New Roman" panose="02020503050405090304"/>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3964739706"/>
                  </a:ext>
                </a:extLst>
              </a:tr>
              <a:tr h="1928376">
                <a:tc>
                  <a:txBody>
                    <a:bodyPr/>
                    <a:lstStyle/>
                    <a:p>
                      <a:pPr marL="0" lvl="0" indent="0" algn="l" rtl="0">
                        <a:spcBef>
                          <a:spcPts val="0"/>
                        </a:spcBef>
                        <a:spcAft>
                          <a:spcPts val="0"/>
                        </a:spcAft>
                        <a:buNone/>
                      </a:pPr>
                      <a:r>
                        <a:rPr lang="en-US" sz="1600" dirty="0">
                          <a:solidFill>
                            <a:schemeClr val="dk1"/>
                          </a:solidFill>
                          <a:latin typeface="Times New Roman" panose="02020503050405090304"/>
                          <a:ea typeface="Times New Roman" panose="02020503050405090304"/>
                          <a:cs typeface="Times New Roman" panose="02020503050405090304"/>
                          <a:sym typeface="Times New Roman" panose="02020503050405090304"/>
                        </a:rPr>
                        <a:t>11.</a:t>
                      </a:r>
                      <a:endParaRPr sz="2800" dirty="0">
                        <a:solidFill>
                          <a:schemeClr val="dk1"/>
                        </a:solidFill>
                        <a:latin typeface="Times New Roman" panose="02020503050405090304"/>
                        <a:ea typeface="Times New Roman" panose="02020503050405090304"/>
                        <a:cs typeface="Times New Roman" panose="02020503050405090304"/>
                        <a:sym typeface="Times New Roman" panose="02020503050405090304"/>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Clr>
                          <a:srgbClr val="000000"/>
                        </a:buClr>
                        <a:buSzPts val="1100"/>
                        <a:buFont typeface="Arial" panose="020B0604020202090204"/>
                        <a:buNone/>
                      </a:pPr>
                      <a:r>
                        <a:rPr lang="en-US" sz="1600" dirty="0">
                          <a:latin typeface="Times New Roman" panose="02020503050405090304"/>
                          <a:ea typeface="Times New Roman" panose="02020503050405090304"/>
                          <a:cs typeface="Times New Roman" panose="02020503050405090304"/>
                          <a:sym typeface="Times New Roman" panose="02020503050405090304"/>
                        </a:rPr>
                        <a:t>"Obstructive Sleep Apnea: A Prediction Model Using Supervised Machine Learning Method" </a:t>
                      </a:r>
                    </a:p>
                    <a:p>
                      <a:pPr marL="0" lvl="0" indent="0" algn="l" rtl="0">
                        <a:spcBef>
                          <a:spcPts val="0"/>
                        </a:spcBef>
                        <a:spcAft>
                          <a:spcPts val="0"/>
                        </a:spcAft>
                        <a:buClr>
                          <a:srgbClr val="000000"/>
                        </a:buClr>
                        <a:buSzPts val="1100"/>
                        <a:buFont typeface="Arial" panose="020B0604020202090204"/>
                        <a:buNone/>
                      </a:pPr>
                      <a:r>
                        <a:rPr lang="en-US" sz="1600" dirty="0">
                          <a:latin typeface="Times New Roman" panose="02020503050405090304"/>
                          <a:ea typeface="Times New Roman" panose="02020503050405090304"/>
                          <a:cs typeface="Times New Roman" panose="02020503050405090304"/>
                          <a:sym typeface="Times New Roman" panose="02020503050405090304"/>
                        </a:rPr>
                        <a:t> Zahra Keshavarz, Rita </a:t>
                      </a:r>
                      <a:r>
                        <a:rPr lang="en-US" sz="1600" dirty="0" err="1">
                          <a:latin typeface="Times New Roman" panose="02020503050405090304"/>
                          <a:ea typeface="Times New Roman" panose="02020503050405090304"/>
                          <a:cs typeface="Times New Roman" panose="02020503050405090304"/>
                          <a:sym typeface="Times New Roman" panose="02020503050405090304"/>
                        </a:rPr>
                        <a:t>Rezaee</a:t>
                      </a:r>
                      <a:r>
                        <a:rPr lang="en-US" sz="1600" dirty="0">
                          <a:latin typeface="Times New Roman" panose="02020503050405090304"/>
                          <a:ea typeface="Times New Roman" panose="02020503050405090304"/>
                          <a:cs typeface="Times New Roman" panose="02020503050405090304"/>
                          <a:sym typeface="Times New Roman" panose="02020503050405090304"/>
                        </a:rPr>
                        <a:t>, Mahdi </a:t>
                      </a:r>
                      <a:r>
                        <a:rPr lang="en-US" sz="1600" dirty="0" err="1">
                          <a:latin typeface="Times New Roman" panose="02020503050405090304"/>
                          <a:ea typeface="Times New Roman" panose="02020503050405090304"/>
                          <a:cs typeface="Times New Roman" panose="02020503050405090304"/>
                          <a:sym typeface="Times New Roman" panose="02020503050405090304"/>
                        </a:rPr>
                        <a:t>Nasiri</a:t>
                      </a:r>
                      <a:r>
                        <a:rPr lang="en-US" sz="1600" dirty="0">
                          <a:latin typeface="Times New Roman" panose="02020503050405090304"/>
                          <a:ea typeface="Times New Roman" panose="02020503050405090304"/>
                          <a:cs typeface="Times New Roman" panose="02020503050405090304"/>
                          <a:sym typeface="Times New Roman" panose="02020503050405090304"/>
                        </a:rPr>
                        <a:t>, and Omid </a:t>
                      </a:r>
                      <a:r>
                        <a:rPr lang="en-US" sz="1600" dirty="0" err="1">
                          <a:latin typeface="Times New Roman" panose="02020503050405090304"/>
                          <a:ea typeface="Times New Roman" panose="02020503050405090304"/>
                          <a:cs typeface="Times New Roman" panose="02020503050405090304"/>
                          <a:sym typeface="Times New Roman" panose="02020503050405090304"/>
                        </a:rPr>
                        <a:t>Pournik</a:t>
                      </a:r>
                      <a:r>
                        <a:rPr lang="en-US" sz="1600" dirty="0">
                          <a:latin typeface="Times New Roman" panose="02020503050405090304"/>
                          <a:ea typeface="Times New Roman" panose="02020503050405090304"/>
                          <a:cs typeface="Times New Roman" panose="02020503050405090304"/>
                          <a:sym typeface="Times New Roman" panose="02020503050405090304"/>
                        </a:rPr>
                        <a:t>.</a:t>
                      </a:r>
                      <a:endParaRPr sz="2800" dirty="0">
                        <a:solidFill>
                          <a:schemeClr val="dk1"/>
                        </a:solidFill>
                        <a:latin typeface="Times New Roman" panose="02020503050405090304"/>
                        <a:ea typeface="Times New Roman" panose="02020503050405090304"/>
                        <a:cs typeface="Times New Roman" panose="02020503050405090304"/>
                        <a:sym typeface="Times New Roman" panose="02020503050405090304"/>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dirty="0">
                          <a:latin typeface="Times New Roman" panose="02020503050405090304"/>
                          <a:ea typeface="Times New Roman" panose="02020503050405090304"/>
                          <a:cs typeface="Times New Roman" panose="02020503050405090304"/>
                          <a:sym typeface="Times New Roman" panose="02020503050405090304"/>
                        </a:rPr>
                        <a:t>Studies in Health Technology and Informatics journal,</a:t>
                      </a:r>
                    </a:p>
                    <a:p>
                      <a:pPr marL="0" lvl="0" indent="0" algn="l" rtl="0">
                        <a:spcBef>
                          <a:spcPts val="0"/>
                        </a:spcBef>
                        <a:spcAft>
                          <a:spcPts val="0"/>
                        </a:spcAft>
                        <a:buNone/>
                      </a:pPr>
                      <a:r>
                        <a:rPr lang="en-US" sz="1600" dirty="0">
                          <a:latin typeface="Times New Roman" panose="02020503050405090304"/>
                          <a:ea typeface="Times New Roman" panose="02020503050405090304"/>
                          <a:cs typeface="Times New Roman" panose="02020503050405090304"/>
                          <a:sym typeface="Times New Roman" panose="02020503050405090304"/>
                        </a:rPr>
                        <a:t>2020</a:t>
                      </a: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dirty="0">
                          <a:latin typeface="Times New Roman" panose="02020503050405090304"/>
                          <a:ea typeface="Times New Roman" panose="02020503050405090304"/>
                          <a:cs typeface="Times New Roman" panose="02020503050405090304"/>
                          <a:sym typeface="Times New Roman" panose="02020503050405090304"/>
                        </a:rPr>
                        <a:t>The dataset was collected at </a:t>
                      </a:r>
                      <a:r>
                        <a:rPr lang="en-US" sz="1600" dirty="0" err="1">
                          <a:latin typeface="Times New Roman" panose="02020503050405090304"/>
                          <a:ea typeface="Times New Roman" panose="02020503050405090304"/>
                          <a:cs typeface="Times New Roman" panose="02020503050405090304"/>
                          <a:sym typeface="Times New Roman" panose="02020503050405090304"/>
                        </a:rPr>
                        <a:t>Nemazi</a:t>
                      </a:r>
                      <a:r>
                        <a:rPr lang="en-US" sz="1600" dirty="0">
                          <a:latin typeface="Times New Roman" panose="02020503050405090304"/>
                          <a:ea typeface="Times New Roman" panose="02020503050405090304"/>
                          <a:cs typeface="Times New Roman" panose="02020503050405090304"/>
                          <a:sym typeface="Times New Roman" panose="02020503050405090304"/>
                        </a:rPr>
                        <a:t> Hospital affiliated with Shiraz University of Medical Sciences</a:t>
                      </a: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dirty="0">
                          <a:latin typeface="Times New Roman" panose="02020503050405090304"/>
                          <a:ea typeface="Times New Roman" panose="02020503050405090304"/>
                          <a:cs typeface="Times New Roman" panose="02020503050405090304"/>
                          <a:sym typeface="Times New Roman" panose="02020503050405090304"/>
                        </a:rPr>
                        <a:t>Naïve Bayes</a:t>
                      </a:r>
                    </a:p>
                    <a:p>
                      <a:pPr marL="0" lvl="0" indent="0" algn="l" rtl="0">
                        <a:spcBef>
                          <a:spcPts val="0"/>
                        </a:spcBef>
                        <a:spcAft>
                          <a:spcPts val="0"/>
                        </a:spcAft>
                        <a:buNone/>
                      </a:pPr>
                      <a:r>
                        <a:rPr lang="en-US" sz="1600" dirty="0">
                          <a:latin typeface="Times New Roman" panose="02020503050405090304"/>
                          <a:ea typeface="Times New Roman" panose="02020503050405090304"/>
                          <a:cs typeface="Times New Roman" panose="02020503050405090304"/>
                          <a:sym typeface="Times New Roman" panose="02020503050405090304"/>
                        </a:rPr>
                        <a:t>Logistic Regression,</a:t>
                      </a:r>
                    </a:p>
                    <a:p>
                      <a:pPr marL="0" lvl="0" indent="0" algn="l" rtl="0">
                        <a:spcBef>
                          <a:spcPts val="0"/>
                        </a:spcBef>
                        <a:spcAft>
                          <a:spcPts val="0"/>
                        </a:spcAft>
                        <a:buNone/>
                      </a:pPr>
                      <a:r>
                        <a:rPr lang="en-US" sz="1600" dirty="0">
                          <a:latin typeface="Times New Roman" panose="02020503050405090304"/>
                          <a:ea typeface="Times New Roman" panose="02020503050405090304"/>
                          <a:cs typeface="Times New Roman" panose="02020503050405090304"/>
                          <a:sym typeface="Times New Roman" panose="02020503050405090304"/>
                        </a:rPr>
                        <a:t>(KNN),(SVM)</a:t>
                      </a:r>
                    </a:p>
                    <a:p>
                      <a:pPr marL="0" lvl="0" indent="0" algn="l" rtl="0">
                        <a:spcBef>
                          <a:spcPts val="0"/>
                        </a:spcBef>
                        <a:spcAft>
                          <a:spcPts val="0"/>
                        </a:spcAft>
                        <a:buNone/>
                      </a:pPr>
                      <a:r>
                        <a:rPr lang="en-US" sz="1600" dirty="0">
                          <a:latin typeface="Times New Roman" panose="02020503050405090304"/>
                          <a:ea typeface="Times New Roman" panose="02020503050405090304"/>
                          <a:cs typeface="Times New Roman" panose="02020503050405090304"/>
                          <a:sym typeface="Times New Roman" panose="02020503050405090304"/>
                        </a:rPr>
                        <a:t>Random Forest</a:t>
                      </a: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dirty="0">
                          <a:latin typeface="Times New Roman" panose="02020503050405090304"/>
                          <a:ea typeface="Times New Roman" panose="02020503050405090304"/>
                          <a:cs typeface="Times New Roman" panose="02020503050405090304"/>
                          <a:sym typeface="Times New Roman" panose="02020503050405090304"/>
                        </a:rPr>
                        <a:t>Adequate power of discrimination, and physicians can use them as a supplementary tool to screen high-risk OSA patients</a:t>
                      </a: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dirty="0">
                          <a:latin typeface="Times New Roman" panose="02020503050405090304"/>
                          <a:ea typeface="Times New Roman" panose="02020503050405090304"/>
                          <a:cs typeface="Times New Roman" panose="02020503050405090304"/>
                          <a:sym typeface="Times New Roman" panose="02020503050405090304"/>
                        </a:rPr>
                        <a:t>Retrospective data gathering</a:t>
                      </a:r>
                    </a:p>
                    <a:p>
                      <a:pPr marL="0" lvl="0" indent="0" algn="l" rtl="0">
                        <a:spcBef>
                          <a:spcPts val="0"/>
                        </a:spcBef>
                        <a:spcAft>
                          <a:spcPts val="0"/>
                        </a:spcAft>
                        <a:buNone/>
                      </a:pPr>
                      <a:r>
                        <a:rPr lang="en-US" sz="1600" dirty="0">
                          <a:latin typeface="Times New Roman" panose="02020503050405090304"/>
                          <a:ea typeface="Times New Roman" panose="02020503050405090304"/>
                          <a:cs typeface="Times New Roman" panose="02020503050405090304"/>
                          <a:sym typeface="Times New Roman" panose="02020503050405090304"/>
                        </a:rPr>
                        <a:t>Limited study population (only patients with stroke)</a:t>
                      </a: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331785424"/>
                  </a:ext>
                </a:extLst>
              </a:tr>
              <a:tr h="1446818">
                <a:tc>
                  <a:txBody>
                    <a:bodyPr/>
                    <a:lstStyle/>
                    <a:p>
                      <a:pPr marL="0" lvl="0" indent="0" algn="l" rtl="0">
                        <a:spcBef>
                          <a:spcPts val="0"/>
                        </a:spcBef>
                        <a:spcAft>
                          <a:spcPts val="0"/>
                        </a:spcAft>
                        <a:buNone/>
                      </a:pPr>
                      <a:r>
                        <a:rPr lang="en-US" sz="1600" dirty="0">
                          <a:latin typeface="Times New Roman" panose="02020503050405090304"/>
                          <a:ea typeface="Times New Roman" panose="02020503050405090304"/>
                          <a:cs typeface="Times New Roman" panose="02020503050405090304"/>
                          <a:sym typeface="Times New Roman" panose="02020503050405090304"/>
                        </a:rPr>
                        <a:t>12.</a:t>
                      </a:r>
                      <a:endParaRPr sz="1600" dirty="0">
                        <a:latin typeface="Times New Roman" panose="02020503050405090304"/>
                        <a:ea typeface="Times New Roman" panose="02020503050405090304"/>
                        <a:cs typeface="Times New Roman" panose="02020503050405090304"/>
                        <a:sym typeface="Times New Roman" panose="02020503050405090304"/>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l" rtl="0">
                        <a:spcBef>
                          <a:spcPts val="0"/>
                        </a:spcBef>
                        <a:spcAft>
                          <a:spcPts val="0"/>
                        </a:spcAft>
                        <a:buClr>
                          <a:srgbClr val="000000"/>
                        </a:buClr>
                        <a:buSzPts val="1100"/>
                        <a:buFont typeface="Arial" panose="020B0604020202090204"/>
                        <a:buNone/>
                      </a:pPr>
                      <a:r>
                        <a:rPr lang="en-US" sz="1600" dirty="0">
                          <a:latin typeface="Times New Roman" panose="02020503050405090304"/>
                          <a:ea typeface="Times New Roman" panose="02020503050405090304"/>
                          <a:cs typeface="Times New Roman" panose="02020503050405090304"/>
                          <a:sym typeface="Times New Roman" panose="02020503050405090304"/>
                        </a:rPr>
                        <a:t>Sleep Apnea detection using Deep Learning Methodologies Author: </a:t>
                      </a:r>
                      <a:r>
                        <a:rPr lang="en-US" sz="1600" dirty="0" err="1">
                          <a:latin typeface="Times New Roman" panose="02020503050405090304"/>
                          <a:ea typeface="Times New Roman" panose="02020503050405090304"/>
                          <a:cs typeface="Times New Roman" panose="02020503050405090304"/>
                          <a:sym typeface="Times New Roman" panose="02020503050405090304"/>
                        </a:rPr>
                        <a:t>Gunjit</a:t>
                      </a:r>
                      <a:r>
                        <a:rPr lang="en-US" sz="1600" dirty="0">
                          <a:latin typeface="Times New Roman" panose="02020503050405090304"/>
                          <a:ea typeface="Times New Roman" panose="02020503050405090304"/>
                          <a:cs typeface="Times New Roman" panose="02020503050405090304"/>
                          <a:sym typeface="Times New Roman" panose="02020503050405090304"/>
                        </a:rPr>
                        <a:t> Jain</a:t>
                      </a:r>
                      <a:endParaRPr sz="1600" dirty="0">
                        <a:latin typeface="Times New Roman" panose="02020503050405090304"/>
                        <a:ea typeface="Times New Roman" panose="02020503050405090304"/>
                        <a:cs typeface="Times New Roman" panose="02020503050405090304"/>
                        <a:sym typeface="Times New Roman" panose="02020503050405090304"/>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dirty="0">
                          <a:latin typeface="Times New Roman" panose="02020503050405090304"/>
                          <a:ea typeface="Times New Roman" panose="02020503050405090304"/>
                          <a:cs typeface="Times New Roman" panose="02020503050405090304"/>
                          <a:sym typeface="Times New Roman" panose="02020503050405090304"/>
                        </a:rPr>
                        <a:t>Ncirl,2022.</a:t>
                      </a: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dirty="0">
                          <a:latin typeface="Times New Roman" panose="02020503050405090304"/>
                          <a:ea typeface="Times New Roman" panose="02020503050405090304"/>
                          <a:cs typeface="Times New Roman" panose="02020503050405090304"/>
                          <a:sym typeface="Times New Roman" panose="02020503050405090304"/>
                        </a:rPr>
                        <a:t>The dataset used in this project is the Apnea-ECG Database</a:t>
                      </a: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dirty="0">
                          <a:latin typeface="Times New Roman" panose="02020503050405090304"/>
                          <a:ea typeface="Times New Roman" panose="02020503050405090304"/>
                          <a:cs typeface="Times New Roman" panose="02020503050405090304"/>
                          <a:sym typeface="Times New Roman" panose="02020503050405090304"/>
                        </a:rPr>
                        <a:t>ANN,CNN,</a:t>
                      </a:r>
                    </a:p>
                    <a:p>
                      <a:pPr marL="0" lvl="0" indent="0" algn="l" rtl="0">
                        <a:spcBef>
                          <a:spcPts val="0"/>
                        </a:spcBef>
                        <a:spcAft>
                          <a:spcPts val="0"/>
                        </a:spcAft>
                        <a:buNone/>
                      </a:pPr>
                      <a:r>
                        <a:rPr lang="en-US" sz="1600" dirty="0">
                          <a:latin typeface="Times New Roman" panose="02020503050405090304"/>
                          <a:ea typeface="Times New Roman" panose="02020503050405090304"/>
                          <a:cs typeface="Times New Roman" panose="02020503050405090304"/>
                          <a:sym typeface="Times New Roman" panose="02020503050405090304"/>
                        </a:rPr>
                        <a:t>Random Forest</a:t>
                      </a:r>
                    </a:p>
                    <a:p>
                      <a:pPr marL="0" lvl="0" indent="0" algn="l" rtl="0">
                        <a:spcBef>
                          <a:spcPts val="0"/>
                        </a:spcBef>
                        <a:spcAft>
                          <a:spcPts val="0"/>
                        </a:spcAft>
                        <a:buNone/>
                      </a:pPr>
                      <a:endParaRPr sz="1600" dirty="0">
                        <a:latin typeface="Times New Roman" panose="02020503050405090304"/>
                        <a:ea typeface="Times New Roman" panose="02020503050405090304"/>
                        <a:cs typeface="Times New Roman" panose="02020503050405090304"/>
                        <a:sym typeface="Times New Roman" panose="02020503050405090304"/>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dirty="0">
                          <a:latin typeface="Times New Roman" panose="02020503050405090304"/>
                          <a:ea typeface="Times New Roman" panose="02020503050405090304"/>
                          <a:cs typeface="Times New Roman" panose="02020503050405090304"/>
                          <a:sym typeface="Times New Roman" panose="02020503050405090304"/>
                        </a:rPr>
                        <a:t>Diagnose sleep apnea at home using a smartwatch with the u goal of simplifying the PSG procedure.</a:t>
                      </a: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dirty="0">
                          <a:latin typeface="Times New Roman" panose="02020503050405090304"/>
                          <a:ea typeface="Times New Roman" panose="02020503050405090304"/>
                          <a:cs typeface="Times New Roman" panose="02020503050405090304"/>
                          <a:sym typeface="Times New Roman" panose="02020503050405090304"/>
                        </a:rPr>
                        <a:t>Limited ECG Readings in the Database</a:t>
                      </a:r>
                    </a:p>
                    <a:p>
                      <a:pPr marL="0" lvl="0" indent="0" algn="l" rtl="0">
                        <a:spcBef>
                          <a:spcPts val="0"/>
                        </a:spcBef>
                        <a:spcAft>
                          <a:spcPts val="0"/>
                        </a:spcAft>
                        <a:buNone/>
                      </a:pPr>
                      <a:r>
                        <a:rPr lang="en-US" sz="1600" dirty="0">
                          <a:latin typeface="Times New Roman" panose="02020503050405090304"/>
                          <a:ea typeface="Times New Roman" panose="02020503050405090304"/>
                          <a:cs typeface="Times New Roman" panose="02020503050405090304"/>
                          <a:sym typeface="Times New Roman" panose="02020503050405090304"/>
                        </a:rPr>
                        <a:t>Availability of SpO2 Measurement</a:t>
                      </a:r>
                      <a:endParaRPr sz="1600" dirty="0">
                        <a:latin typeface="Times New Roman" panose="02020503050405090304"/>
                        <a:ea typeface="Times New Roman" panose="02020503050405090304"/>
                        <a:cs typeface="Times New Roman" panose="02020503050405090304"/>
                        <a:sym typeface="Times New Roman" panose="02020503050405090304"/>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2728905375"/>
                  </a:ext>
                </a:extLst>
              </a:tr>
              <a:tr h="1504525">
                <a:tc>
                  <a:txBody>
                    <a:bodyPr/>
                    <a:lstStyle/>
                    <a:p>
                      <a:pPr marL="0" lvl="0" indent="0" algn="l" rtl="0">
                        <a:spcBef>
                          <a:spcPts val="0"/>
                        </a:spcBef>
                        <a:spcAft>
                          <a:spcPts val="0"/>
                        </a:spcAft>
                        <a:buNone/>
                      </a:pPr>
                      <a:r>
                        <a:rPr lang="en-US" sz="1600" dirty="0">
                          <a:latin typeface="Times New Roman" panose="02020503050405090304"/>
                          <a:ea typeface="Times New Roman" panose="02020503050405090304"/>
                          <a:cs typeface="Times New Roman" panose="02020503050405090304"/>
                          <a:sym typeface="Times New Roman" panose="02020503050405090304"/>
                        </a:rPr>
                        <a:t>13.</a:t>
                      </a:r>
                      <a:endParaRPr sz="1600" dirty="0">
                        <a:latin typeface="Times New Roman" panose="02020503050405090304"/>
                        <a:ea typeface="Times New Roman" panose="02020503050405090304"/>
                        <a:cs typeface="Times New Roman" panose="02020503050405090304"/>
                        <a:sym typeface="Times New Roman" panose="02020503050405090304"/>
                      </a:endParaRPr>
                    </a:p>
                  </a:txBody>
                  <a:tcPr marL="91425" marR="91425" marT="91425" marB="91425">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Clr>
                          <a:srgbClr val="000000"/>
                        </a:buClr>
                        <a:buSzPts val="1100"/>
                        <a:buFont typeface="Arial" panose="020B0604020202090204"/>
                        <a:buNone/>
                      </a:pPr>
                      <a:r>
                        <a:rPr lang="en-US" sz="1600" dirty="0">
                          <a:latin typeface="Times New Roman" panose="02020503050405090304"/>
                          <a:ea typeface="Times New Roman" panose="02020503050405090304"/>
                          <a:cs typeface="Times New Roman" panose="02020503050405090304"/>
                          <a:sym typeface="Times New Roman" panose="02020503050405090304"/>
                        </a:rPr>
                        <a:t>Automated Sleep Stage Detection Based on Recurrence Quantification Analysis Using Machine Learning.</a:t>
                      </a:r>
                    </a:p>
                    <a:p>
                      <a:pPr marL="0" lvl="0" indent="0" algn="l" rtl="0">
                        <a:spcBef>
                          <a:spcPts val="0"/>
                        </a:spcBef>
                        <a:spcAft>
                          <a:spcPts val="0"/>
                        </a:spcAft>
                        <a:buClr>
                          <a:srgbClr val="000000"/>
                        </a:buClr>
                        <a:buSzPts val="1100"/>
                        <a:buFont typeface="Arial" panose="020B0604020202090204"/>
                        <a:buNone/>
                      </a:pPr>
                      <a:r>
                        <a:rPr lang="nn-NO" sz="1600" dirty="0">
                          <a:latin typeface="Times New Roman" panose="02020503050405090304"/>
                          <a:ea typeface="Times New Roman" panose="02020503050405090304"/>
                          <a:cs typeface="Times New Roman" panose="02020503050405090304"/>
                          <a:sym typeface="Times New Roman" panose="02020503050405090304"/>
                        </a:rPr>
                        <a:t> N. Talebi and A. M. Nasrabadi</a:t>
                      </a:r>
                      <a:endParaRPr sz="1600" dirty="0">
                        <a:latin typeface="Times New Roman" panose="02020503050405090304"/>
                        <a:ea typeface="Times New Roman" panose="02020503050405090304"/>
                        <a:cs typeface="Times New Roman" panose="02020503050405090304"/>
                        <a:sym typeface="Times New Roman" panose="02020503050405090304"/>
                      </a:endParaRPr>
                    </a:p>
                  </a:txBody>
                  <a:tcPr marL="91425" marR="91425" marT="91425" marB="91425">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dirty="0">
                          <a:latin typeface="Times New Roman" panose="02020503050405090304"/>
                          <a:ea typeface="Times New Roman" panose="02020503050405090304"/>
                          <a:cs typeface="Times New Roman" panose="02020503050405090304"/>
                          <a:sym typeface="Times New Roman" panose="02020503050405090304"/>
                        </a:rPr>
                        <a:t>Journal of Applied Research and Industrial Engineering,</a:t>
                      </a:r>
                    </a:p>
                    <a:p>
                      <a:pPr marL="0" lvl="0" indent="0" algn="l" rtl="0">
                        <a:spcBef>
                          <a:spcPts val="0"/>
                        </a:spcBef>
                        <a:spcAft>
                          <a:spcPts val="0"/>
                        </a:spcAft>
                        <a:buNone/>
                      </a:pPr>
                      <a:r>
                        <a:rPr lang="en-US" sz="1600" dirty="0">
                          <a:latin typeface="Times New Roman" panose="02020503050405090304"/>
                          <a:ea typeface="Times New Roman" panose="02020503050405090304"/>
                          <a:cs typeface="Times New Roman" panose="02020503050405090304"/>
                          <a:sym typeface="Times New Roman" panose="02020503050405090304"/>
                        </a:rPr>
                        <a:t>2022</a:t>
                      </a:r>
                    </a:p>
                  </a:txBody>
                  <a:tcPr marL="91425" marR="91425" marT="91425" marB="91425">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dirty="0">
                          <a:latin typeface="Times New Roman" panose="02020503050405090304"/>
                          <a:ea typeface="Times New Roman" panose="02020503050405090304"/>
                          <a:cs typeface="Times New Roman" panose="02020503050405090304"/>
                          <a:sym typeface="Times New Roman" panose="02020503050405090304"/>
                        </a:rPr>
                        <a:t>The dataset used in this project is extracted from a resource called Sleep-EDF in the </a:t>
                      </a:r>
                      <a:r>
                        <a:rPr lang="en-US" sz="1600" dirty="0" err="1">
                          <a:latin typeface="Times New Roman" panose="02020503050405090304"/>
                          <a:ea typeface="Times New Roman" panose="02020503050405090304"/>
                          <a:cs typeface="Times New Roman" panose="02020503050405090304"/>
                          <a:sym typeface="Times New Roman" panose="02020503050405090304"/>
                        </a:rPr>
                        <a:t>Physionet</a:t>
                      </a:r>
                      <a:r>
                        <a:rPr lang="en-US" sz="1600" dirty="0">
                          <a:latin typeface="Times New Roman" panose="02020503050405090304"/>
                          <a:ea typeface="Times New Roman" panose="02020503050405090304"/>
                          <a:cs typeface="Times New Roman" panose="02020503050405090304"/>
                          <a:sym typeface="Times New Roman" panose="02020503050405090304"/>
                        </a:rPr>
                        <a:t> database</a:t>
                      </a:r>
                    </a:p>
                  </a:txBody>
                  <a:tcPr marL="91425" marR="91425" marT="91425" marB="91425">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IN" sz="1600" dirty="0">
                          <a:latin typeface="Times New Roman" panose="02020503050405090304"/>
                          <a:ea typeface="Times New Roman" panose="02020503050405090304"/>
                          <a:cs typeface="Times New Roman" panose="02020503050405090304"/>
                          <a:sym typeface="Times New Roman" panose="02020503050405090304"/>
                        </a:rPr>
                        <a:t>RQA ,MLP,</a:t>
                      </a:r>
                    </a:p>
                    <a:p>
                      <a:pPr marL="0" lvl="0" indent="0" algn="l" rtl="0">
                        <a:spcBef>
                          <a:spcPts val="0"/>
                        </a:spcBef>
                        <a:spcAft>
                          <a:spcPts val="0"/>
                        </a:spcAft>
                        <a:buNone/>
                      </a:pPr>
                      <a:r>
                        <a:rPr lang="en-IN" sz="1600" dirty="0">
                          <a:latin typeface="Times New Roman" panose="02020503050405090304"/>
                          <a:ea typeface="Times New Roman" panose="02020503050405090304"/>
                          <a:cs typeface="Times New Roman" panose="02020503050405090304"/>
                          <a:sym typeface="Times New Roman" panose="02020503050405090304"/>
                        </a:rPr>
                        <a:t>CNN,RNN</a:t>
                      </a:r>
                      <a:endParaRPr sz="1600" dirty="0">
                        <a:latin typeface="Times New Roman" panose="02020503050405090304"/>
                        <a:ea typeface="Times New Roman" panose="02020503050405090304"/>
                        <a:cs typeface="Times New Roman" panose="02020503050405090304"/>
                        <a:sym typeface="Times New Roman" panose="02020503050405090304"/>
                      </a:endParaRPr>
                    </a:p>
                  </a:txBody>
                  <a:tcPr marL="91425" marR="91425" marT="91425" marB="91425">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dirty="0">
                          <a:latin typeface="Times New Roman" panose="02020503050405090304"/>
                          <a:ea typeface="Times New Roman" panose="02020503050405090304"/>
                          <a:cs typeface="Times New Roman" panose="02020503050405090304"/>
                          <a:sym typeface="Times New Roman" panose="02020503050405090304"/>
                        </a:rPr>
                        <a:t>The maximum accuracy obtained in this project was 85.1% with a Cohen's Kappa coefficient of 0.8214 for balanced data.</a:t>
                      </a:r>
                    </a:p>
                  </a:txBody>
                  <a:tcPr marL="91425" marR="91425" marT="91425" marB="91425">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dirty="0">
                          <a:latin typeface="Times New Roman" panose="02020503050405090304"/>
                          <a:ea typeface="Times New Roman" panose="02020503050405090304"/>
                          <a:cs typeface="Times New Roman" panose="02020503050405090304"/>
                          <a:sym typeface="Times New Roman" panose="02020503050405090304"/>
                        </a:rPr>
                        <a:t>Complexity of Calculations</a:t>
                      </a:r>
                    </a:p>
                    <a:p>
                      <a:pPr marL="0" lvl="0" indent="0" algn="l" rtl="0">
                        <a:spcBef>
                          <a:spcPts val="0"/>
                        </a:spcBef>
                        <a:spcAft>
                          <a:spcPts val="0"/>
                        </a:spcAft>
                        <a:buNone/>
                      </a:pPr>
                      <a:r>
                        <a:rPr lang="en-US" sz="1600" dirty="0">
                          <a:latin typeface="Times New Roman" panose="02020503050405090304"/>
                          <a:ea typeface="Times New Roman" panose="02020503050405090304"/>
                          <a:cs typeface="Times New Roman" panose="02020503050405090304"/>
                          <a:sym typeface="Times New Roman" panose="02020503050405090304"/>
                        </a:rPr>
                        <a:t>Low Execution Speed</a:t>
                      </a:r>
                      <a:endParaRPr sz="1600" dirty="0">
                        <a:latin typeface="Times New Roman" panose="02020503050405090304"/>
                        <a:ea typeface="Times New Roman" panose="02020503050405090304"/>
                        <a:cs typeface="Times New Roman" panose="02020503050405090304"/>
                        <a:sym typeface="Times New Roman" panose="02020503050405090304"/>
                      </a:endParaRPr>
                    </a:p>
                  </a:txBody>
                  <a:tcPr marL="91425" marR="91425" marT="91425" marB="91425">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896643427"/>
                  </a:ext>
                </a:extLst>
              </a:tr>
            </a:tbl>
          </a:graphicData>
        </a:graphic>
      </p:graphicFrame>
      <p:sp>
        <p:nvSpPr>
          <p:cNvPr id="5" name="Footer Placeholder 4">
            <a:extLst>
              <a:ext uri="{FF2B5EF4-FFF2-40B4-BE49-F238E27FC236}">
                <a16:creationId xmlns:a16="http://schemas.microsoft.com/office/drawing/2014/main" id="{4EAA62A8-A5F4-5FA5-5FAF-2E8032122CD8}"/>
              </a:ext>
            </a:extLst>
          </p:cNvPr>
          <p:cNvSpPr>
            <a:spLocks noGrp="1"/>
          </p:cNvSpPr>
          <p:nvPr>
            <p:ph type="ftr" sz="quarter" idx="11"/>
          </p:nvPr>
        </p:nvSpPr>
        <p:spPr>
          <a:xfrm>
            <a:off x="1148316" y="6356350"/>
            <a:ext cx="7005084" cy="767464"/>
          </a:xfrm>
        </p:spPr>
        <p:txBody>
          <a:bodyPr/>
          <a:lstStyle/>
          <a:p>
            <a:r>
              <a:rPr lang="en-US" dirty="0"/>
              <a:t>Machine Learning based Diagnostic System for Sleep Disorder  Batch_02</a:t>
            </a:r>
            <a:endParaRPr lang="en-IN" dirty="0"/>
          </a:p>
        </p:txBody>
      </p:sp>
    </p:spTree>
    <p:extLst>
      <p:ext uri="{BB962C8B-B14F-4D97-AF65-F5344CB8AC3E}">
        <p14:creationId xmlns:p14="http://schemas.microsoft.com/office/powerpoint/2010/main" val="2743557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E19A17F5-5C6A-E76F-C38D-44491C3DA655}"/>
              </a:ext>
            </a:extLst>
          </p:cNvPr>
          <p:cNvGraphicFramePr>
            <a:graphicFrameLocks noGrp="1"/>
          </p:cNvGraphicFramePr>
          <p:nvPr>
            <p:extLst>
              <p:ext uri="{D42A27DB-BD31-4B8C-83A1-F6EECF244321}">
                <p14:modId xmlns:p14="http://schemas.microsoft.com/office/powerpoint/2010/main" val="501107198"/>
              </p:ext>
            </p:extLst>
          </p:nvPr>
        </p:nvGraphicFramePr>
        <p:xfrm>
          <a:off x="209550" y="266314"/>
          <a:ext cx="11772900" cy="5977243"/>
        </p:xfrm>
        <a:graphic>
          <a:graphicData uri="http://schemas.openxmlformats.org/drawingml/2006/table">
            <a:tbl>
              <a:tblPr>
                <a:noFill/>
              </a:tblPr>
              <a:tblGrid>
                <a:gridCol w="711835">
                  <a:extLst>
                    <a:ext uri="{9D8B030D-6E8A-4147-A177-3AD203B41FA5}">
                      <a16:colId xmlns:a16="http://schemas.microsoft.com/office/drawing/2014/main" val="1784567896"/>
                    </a:ext>
                  </a:extLst>
                </a:gridCol>
                <a:gridCol w="2303078">
                  <a:extLst>
                    <a:ext uri="{9D8B030D-6E8A-4147-A177-3AD203B41FA5}">
                      <a16:colId xmlns:a16="http://schemas.microsoft.com/office/drawing/2014/main" val="304287737"/>
                    </a:ext>
                  </a:extLst>
                </a:gridCol>
                <a:gridCol w="1950787">
                  <a:extLst>
                    <a:ext uri="{9D8B030D-6E8A-4147-A177-3AD203B41FA5}">
                      <a16:colId xmlns:a16="http://schemas.microsoft.com/office/drawing/2014/main" val="627724386"/>
                    </a:ext>
                  </a:extLst>
                </a:gridCol>
                <a:gridCol w="1534160">
                  <a:extLst>
                    <a:ext uri="{9D8B030D-6E8A-4147-A177-3AD203B41FA5}">
                      <a16:colId xmlns:a16="http://schemas.microsoft.com/office/drawing/2014/main" val="796757157"/>
                    </a:ext>
                  </a:extLst>
                </a:gridCol>
                <a:gridCol w="1403350">
                  <a:extLst>
                    <a:ext uri="{9D8B030D-6E8A-4147-A177-3AD203B41FA5}">
                      <a16:colId xmlns:a16="http://schemas.microsoft.com/office/drawing/2014/main" val="2532584778"/>
                    </a:ext>
                  </a:extLst>
                </a:gridCol>
                <a:gridCol w="2054860">
                  <a:extLst>
                    <a:ext uri="{9D8B030D-6E8A-4147-A177-3AD203B41FA5}">
                      <a16:colId xmlns:a16="http://schemas.microsoft.com/office/drawing/2014/main" val="2199460002"/>
                    </a:ext>
                  </a:extLst>
                </a:gridCol>
                <a:gridCol w="1814830">
                  <a:extLst>
                    <a:ext uri="{9D8B030D-6E8A-4147-A177-3AD203B41FA5}">
                      <a16:colId xmlns:a16="http://schemas.microsoft.com/office/drawing/2014/main" val="1919238385"/>
                    </a:ext>
                  </a:extLst>
                </a:gridCol>
              </a:tblGrid>
              <a:tr h="1005840">
                <a:tc>
                  <a:txBody>
                    <a:bodyPr/>
                    <a:lstStyle/>
                    <a:p>
                      <a:pPr marL="0" lvl="0" indent="0" algn="l" rtl="0">
                        <a:spcBef>
                          <a:spcPts val="0"/>
                        </a:spcBef>
                        <a:spcAft>
                          <a:spcPts val="0"/>
                        </a:spcAft>
                        <a:buNone/>
                      </a:pPr>
                      <a:r>
                        <a:rPr lang="en-US" sz="1600" b="1">
                          <a:latin typeface="Times New Roman" panose="02020603050405020304" pitchFamily="18" charset="0"/>
                          <a:ea typeface="Times New Roman" panose="02020503050405090304"/>
                          <a:cs typeface="Times New Roman" panose="02020603050405020304" pitchFamily="18" charset="0"/>
                          <a:sym typeface="Times New Roman" panose="02020503050405090304"/>
                        </a:rPr>
                        <a:t>S.NO</a:t>
                      </a:r>
                      <a:endParaRPr sz="2800" b="1">
                        <a:solidFill>
                          <a:schemeClr val="dk1"/>
                        </a:solidFill>
                        <a:latin typeface="Times New Roman" panose="02020603050405020304" pitchFamily="18" charset="0"/>
                        <a:ea typeface="Times New Roman" panose="02020503050405090304"/>
                        <a:cs typeface="Times New Roman" panose="02020603050405020304" pitchFamily="18" charset="0"/>
                        <a:sym typeface="Times New Roman" panose="02020503050405090304"/>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b="1">
                          <a:latin typeface="Times New Roman" panose="02020603050405020304" pitchFamily="18" charset="0"/>
                          <a:ea typeface="Times New Roman" panose="02020503050405090304"/>
                          <a:cs typeface="Times New Roman" panose="02020603050405020304" pitchFamily="18" charset="0"/>
                          <a:sym typeface="Times New Roman" panose="02020503050405090304"/>
                        </a:rPr>
                        <a:t>Title and Authors</a:t>
                      </a:r>
                      <a:endParaRPr sz="2800" b="1" dirty="0">
                        <a:solidFill>
                          <a:schemeClr val="dk1"/>
                        </a:solidFill>
                        <a:latin typeface="Times New Roman" panose="02020603050405020304" pitchFamily="18" charset="0"/>
                        <a:ea typeface="Times New Roman" panose="02020503050405090304"/>
                        <a:cs typeface="Times New Roman" panose="02020603050405020304" pitchFamily="18" charset="0"/>
                        <a:sym typeface="Times New Roman" panose="02020503050405090304"/>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b="1">
                          <a:latin typeface="Times New Roman" panose="02020603050405020304" pitchFamily="18" charset="0"/>
                          <a:ea typeface="Times New Roman" panose="02020503050405090304"/>
                          <a:cs typeface="Times New Roman" panose="02020603050405020304" pitchFamily="18" charset="0"/>
                          <a:sym typeface="Times New Roman" panose="02020503050405090304"/>
                        </a:rPr>
                        <a:t>Year and published journal</a:t>
                      </a:r>
                      <a:endParaRPr sz="2800" b="1">
                        <a:solidFill>
                          <a:schemeClr val="dk1"/>
                        </a:solidFill>
                        <a:latin typeface="Times New Roman" panose="02020603050405020304" pitchFamily="18" charset="0"/>
                        <a:ea typeface="Times New Roman" panose="02020503050405090304"/>
                        <a:cs typeface="Times New Roman" panose="02020603050405020304" pitchFamily="18" charset="0"/>
                        <a:sym typeface="Times New Roman" panose="02020503050405090304"/>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b="1">
                          <a:latin typeface="Times New Roman" panose="02020603050405020304" pitchFamily="18" charset="0"/>
                          <a:ea typeface="Times New Roman" panose="02020503050405090304"/>
                          <a:cs typeface="Times New Roman" panose="02020603050405020304" pitchFamily="18" charset="0"/>
                          <a:sym typeface="Times New Roman" panose="02020503050405090304"/>
                        </a:rPr>
                        <a:t>Dataset used</a:t>
                      </a:r>
                      <a:endParaRPr sz="2800" b="1" dirty="0">
                        <a:solidFill>
                          <a:schemeClr val="dk1"/>
                        </a:solidFill>
                        <a:latin typeface="Times New Roman" panose="02020603050405020304" pitchFamily="18" charset="0"/>
                        <a:ea typeface="Times New Roman" panose="02020503050405090304"/>
                        <a:cs typeface="Times New Roman" panose="02020603050405020304" pitchFamily="18" charset="0"/>
                        <a:sym typeface="Times New Roman" panose="02020503050405090304"/>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b="1">
                          <a:latin typeface="Times New Roman" panose="02020603050405020304" pitchFamily="18" charset="0"/>
                          <a:ea typeface="Times New Roman" panose="02020503050405090304"/>
                          <a:cs typeface="Times New Roman" panose="02020603050405020304" pitchFamily="18" charset="0"/>
                          <a:sym typeface="Times New Roman" panose="02020503050405090304"/>
                        </a:rPr>
                        <a:t>Approach</a:t>
                      </a:r>
                      <a:endParaRPr sz="2800" b="1">
                        <a:solidFill>
                          <a:schemeClr val="dk1"/>
                        </a:solidFill>
                        <a:latin typeface="Times New Roman" panose="02020603050405020304" pitchFamily="18" charset="0"/>
                        <a:ea typeface="Times New Roman" panose="02020503050405090304"/>
                        <a:cs typeface="Times New Roman" panose="02020603050405020304" pitchFamily="18" charset="0"/>
                        <a:sym typeface="Times New Roman" panose="02020503050405090304"/>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b="1">
                          <a:latin typeface="Times New Roman" panose="02020603050405020304" pitchFamily="18" charset="0"/>
                          <a:ea typeface="Times New Roman" panose="02020503050405090304"/>
                          <a:cs typeface="Times New Roman" panose="02020603050405020304" pitchFamily="18" charset="0"/>
                          <a:sym typeface="Times New Roman" panose="02020503050405090304"/>
                        </a:rPr>
                        <a:t>Outcome</a:t>
                      </a:r>
                      <a:endParaRPr sz="2800" b="1">
                        <a:solidFill>
                          <a:schemeClr val="dk1"/>
                        </a:solidFill>
                        <a:latin typeface="Times New Roman" panose="02020603050405020304" pitchFamily="18" charset="0"/>
                        <a:ea typeface="Times New Roman" panose="02020503050405090304"/>
                        <a:cs typeface="Times New Roman" panose="02020603050405020304" pitchFamily="18" charset="0"/>
                        <a:sym typeface="Times New Roman" panose="02020503050405090304"/>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b="1">
                          <a:latin typeface="Times New Roman" panose="02020603050405020304" pitchFamily="18" charset="0"/>
                          <a:ea typeface="Times New Roman" panose="02020503050405090304"/>
                          <a:cs typeface="Times New Roman" panose="02020603050405020304" pitchFamily="18" charset="0"/>
                          <a:sym typeface="Times New Roman" panose="02020503050405090304"/>
                        </a:rPr>
                        <a:t>Limitations</a:t>
                      </a:r>
                      <a:endParaRPr sz="2800" b="1">
                        <a:solidFill>
                          <a:schemeClr val="dk1"/>
                        </a:solidFill>
                        <a:latin typeface="Times New Roman" panose="02020603050405020304" pitchFamily="18" charset="0"/>
                        <a:ea typeface="Times New Roman" panose="02020503050405090304"/>
                        <a:cs typeface="Times New Roman" panose="02020603050405020304" pitchFamily="18" charset="0"/>
                        <a:sym typeface="Times New Roman" panose="02020503050405090304"/>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3975704752"/>
                  </a:ext>
                </a:extLst>
              </a:tr>
              <a:tr h="2593993">
                <a:tc>
                  <a:txBody>
                    <a:bodyPr/>
                    <a:lstStyle/>
                    <a:p>
                      <a:pPr marL="0" lvl="0" indent="0" algn="l" rtl="0">
                        <a:spcBef>
                          <a:spcPts val="0"/>
                        </a:spcBef>
                        <a:spcAft>
                          <a:spcPts val="0"/>
                        </a:spcAft>
                        <a:buNone/>
                      </a:pPr>
                      <a:r>
                        <a:rPr lang="en-US" sz="1600">
                          <a:latin typeface="Times New Roman" panose="02020603050405020304" pitchFamily="18" charset="0"/>
                          <a:ea typeface="Times New Roman" panose="02020503050405090304"/>
                          <a:cs typeface="Times New Roman" panose="02020603050405020304" pitchFamily="18" charset="0"/>
                          <a:sym typeface="Times New Roman" panose="02020503050405090304"/>
                        </a:rPr>
                        <a:t>14.</a:t>
                      </a:r>
                      <a:endParaRPr sz="2800" dirty="0">
                        <a:solidFill>
                          <a:schemeClr val="dk1"/>
                        </a:solidFill>
                        <a:latin typeface="Times New Roman" panose="02020603050405020304" pitchFamily="18" charset="0"/>
                        <a:ea typeface="Times New Roman" panose="02020503050405090304"/>
                        <a:cs typeface="Times New Roman" panose="02020603050405020304" pitchFamily="18" charset="0"/>
                        <a:sym typeface="Times New Roman" panose="02020503050405090304"/>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Clr>
                          <a:srgbClr val="000000"/>
                        </a:buClr>
                        <a:buSzPts val="1100"/>
                        <a:buFont typeface="Arial" panose="020B0604020202090204"/>
                        <a:buNone/>
                      </a:pPr>
                      <a:r>
                        <a:rPr lang="en-US" sz="1600">
                          <a:latin typeface="Times New Roman" panose="02020603050405020304" pitchFamily="18" charset="0"/>
                          <a:ea typeface="Times New Roman" panose="02020503050405090304"/>
                          <a:cs typeface="Times New Roman" panose="02020603050405020304" pitchFamily="18" charset="0"/>
                          <a:sym typeface="Times New Roman" panose="02020503050405090304"/>
                        </a:rPr>
                        <a:t>A High-Performance Framework for Detecting Sleep Disorders and Apnea Events.</a:t>
                      </a:r>
                    </a:p>
                    <a:p>
                      <a:pPr marL="0" lvl="0" indent="0" algn="l" rtl="0">
                        <a:spcBef>
                          <a:spcPts val="0"/>
                        </a:spcBef>
                        <a:spcAft>
                          <a:spcPts val="0"/>
                        </a:spcAft>
                        <a:buClr>
                          <a:srgbClr val="000000"/>
                        </a:buClr>
                        <a:buSzPts val="1100"/>
                        <a:buFont typeface="Arial" panose="020B0604020202090204"/>
                        <a:buNone/>
                      </a:pPr>
                      <a:r>
                        <a:rPr lang="en-US" sz="1600">
                          <a:latin typeface="Times New Roman" panose="02020603050405020304" pitchFamily="18" charset="0"/>
                          <a:ea typeface="Times New Roman" panose="02020503050405090304"/>
                          <a:cs typeface="Times New Roman" panose="02020603050405020304" pitchFamily="18" charset="0"/>
                          <a:sym typeface="Times New Roman" panose="02020503050405090304"/>
                        </a:rPr>
                        <a:t>Recep Sinan Arslan.</a:t>
                      </a:r>
                      <a:endParaRPr lang="en-US" sz="1600" dirty="0">
                        <a:latin typeface="Times New Roman" panose="02020603050405020304" pitchFamily="18" charset="0"/>
                        <a:ea typeface="Times New Roman" panose="02020503050405090304"/>
                        <a:cs typeface="Times New Roman" panose="02020603050405020304" pitchFamily="18" charset="0"/>
                        <a:sym typeface="Times New Roman" panose="02020503050405090304"/>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b="0">
                          <a:latin typeface="Times New Roman" panose="02020603050405020304" pitchFamily="18" charset="0"/>
                          <a:ea typeface="Times New Roman" panose="02020503050405090304"/>
                          <a:cs typeface="Times New Roman" panose="02020603050405020304" pitchFamily="18" charset="0"/>
                          <a:sym typeface="Times New Roman" panose="02020503050405090304"/>
                        </a:rPr>
                        <a:t>PeerJ Computer Science,</a:t>
                      </a:r>
                    </a:p>
                    <a:p>
                      <a:pPr marL="0" lvl="0" indent="0" algn="l" rtl="0">
                        <a:spcBef>
                          <a:spcPts val="0"/>
                        </a:spcBef>
                        <a:spcAft>
                          <a:spcPts val="0"/>
                        </a:spcAft>
                        <a:buNone/>
                      </a:pPr>
                      <a:r>
                        <a:rPr lang="en-US" sz="1600" b="0">
                          <a:latin typeface="Times New Roman" panose="02020603050405020304" pitchFamily="18" charset="0"/>
                          <a:ea typeface="Times New Roman" panose="02020503050405090304"/>
                          <a:cs typeface="Times New Roman" panose="02020603050405020304" pitchFamily="18" charset="0"/>
                          <a:sym typeface="Times New Roman" panose="02020503050405090304"/>
                        </a:rPr>
                        <a:t>2023</a:t>
                      </a:r>
                      <a:endParaRPr lang="en-US" sz="1600" b="0" dirty="0">
                        <a:latin typeface="Times New Roman" panose="02020603050405020304" pitchFamily="18" charset="0"/>
                        <a:ea typeface="Times New Roman" panose="02020503050405090304"/>
                        <a:cs typeface="Times New Roman" panose="02020603050405020304" pitchFamily="18" charset="0"/>
                        <a:sym typeface="Times New Roman" panose="02020503050405090304"/>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a:latin typeface="Times New Roman" panose="02020603050405020304" pitchFamily="18" charset="0"/>
                          <a:ea typeface="Times New Roman" panose="02020503050405090304"/>
                          <a:cs typeface="Times New Roman" panose="02020603050405020304" pitchFamily="18" charset="0"/>
                          <a:sym typeface="Times New Roman" panose="02020503050405090304"/>
                        </a:rPr>
                        <a:t>he dataset includes records of apnea, hypopnea, and normal sleep events for the patients.</a:t>
                      </a:r>
                      <a:endParaRPr lang="en-US" sz="1600" dirty="0">
                        <a:latin typeface="Times New Roman" panose="02020603050405020304" pitchFamily="18" charset="0"/>
                        <a:ea typeface="Times New Roman" panose="02020503050405090304"/>
                        <a:cs typeface="Times New Roman" panose="02020603050405020304" pitchFamily="18" charset="0"/>
                        <a:sym typeface="Times New Roman" panose="02020503050405090304"/>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a:latin typeface="Times New Roman" panose="02020603050405020304" pitchFamily="18" charset="0"/>
                          <a:ea typeface="Times New Roman" panose="02020503050405090304"/>
                          <a:cs typeface="Times New Roman" panose="02020603050405020304" pitchFamily="18" charset="0"/>
                          <a:sym typeface="Times New Roman" panose="02020503050405090304"/>
                        </a:rPr>
                        <a:t>ANN,SVM</a:t>
                      </a:r>
                    </a:p>
                    <a:p>
                      <a:pPr marL="0" lvl="0" indent="0" algn="l" rtl="0">
                        <a:spcBef>
                          <a:spcPts val="0"/>
                        </a:spcBef>
                        <a:spcAft>
                          <a:spcPts val="0"/>
                        </a:spcAft>
                        <a:buNone/>
                      </a:pPr>
                      <a:r>
                        <a:rPr lang="en-US" sz="1600">
                          <a:latin typeface="Times New Roman" panose="02020603050405020304" pitchFamily="18" charset="0"/>
                          <a:ea typeface="Times New Roman" panose="02020503050405090304"/>
                          <a:cs typeface="Times New Roman" panose="02020603050405020304" pitchFamily="18" charset="0"/>
                          <a:sym typeface="Times New Roman" panose="02020503050405090304"/>
                        </a:rPr>
                        <a:t>,KNN</a:t>
                      </a:r>
                    </a:p>
                    <a:p>
                      <a:pPr marL="0" lvl="0" indent="0" algn="l" rtl="0">
                        <a:spcBef>
                          <a:spcPts val="0"/>
                        </a:spcBef>
                        <a:spcAft>
                          <a:spcPts val="0"/>
                        </a:spcAft>
                        <a:buNone/>
                      </a:pPr>
                      <a:r>
                        <a:rPr lang="en-US" sz="1600">
                          <a:latin typeface="Times New Roman" panose="02020603050405020304" pitchFamily="18" charset="0"/>
                          <a:ea typeface="Times New Roman" panose="02020503050405090304"/>
                          <a:cs typeface="Times New Roman" panose="02020603050405020304" pitchFamily="18" charset="0"/>
                          <a:sym typeface="Times New Roman" panose="02020503050405090304"/>
                        </a:rPr>
                        <a:t>,Random forest,</a:t>
                      </a:r>
                    </a:p>
                    <a:p>
                      <a:pPr marL="0" lvl="0" indent="0" algn="l" rtl="0">
                        <a:spcBef>
                          <a:spcPts val="0"/>
                        </a:spcBef>
                        <a:spcAft>
                          <a:spcPts val="0"/>
                        </a:spcAft>
                        <a:buNone/>
                      </a:pPr>
                      <a:r>
                        <a:rPr lang="en-US" sz="1600">
                          <a:latin typeface="Times New Roman" panose="02020603050405020304" pitchFamily="18" charset="0"/>
                          <a:ea typeface="Times New Roman" panose="02020503050405090304"/>
                          <a:cs typeface="Times New Roman" panose="02020603050405020304" pitchFamily="18" charset="0"/>
                          <a:sym typeface="Times New Roman" panose="02020503050405090304"/>
                        </a:rPr>
                        <a:t>Logistic regression</a:t>
                      </a:r>
                      <a:endParaRPr lang="en-US" sz="1600" dirty="0">
                        <a:latin typeface="Times New Roman" panose="02020603050405020304" pitchFamily="18" charset="0"/>
                        <a:ea typeface="Times New Roman" panose="02020503050405090304"/>
                        <a:cs typeface="Times New Roman" panose="02020603050405020304" pitchFamily="18" charset="0"/>
                        <a:sym typeface="Times New Roman" panose="02020503050405090304"/>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a:latin typeface="Times New Roman" panose="02020603050405020304" pitchFamily="18" charset="0"/>
                          <a:ea typeface="Times New Roman" panose="02020503050405090304"/>
                          <a:cs typeface="Times New Roman" panose="02020603050405020304" pitchFamily="18" charset="0"/>
                          <a:sym typeface="Times New Roman" panose="02020503050405090304"/>
                        </a:rPr>
                        <a:t>Identifying sleep disorders and apnea events using a combination of deep learning and machine learning approaches.</a:t>
                      </a:r>
                      <a:endParaRPr lang="en-US" sz="1600" dirty="0">
                        <a:latin typeface="Times New Roman" panose="02020603050405020304" pitchFamily="18" charset="0"/>
                        <a:ea typeface="Times New Roman" panose="02020503050405090304"/>
                        <a:cs typeface="Times New Roman" panose="02020603050405020304" pitchFamily="18" charset="0"/>
                        <a:sym typeface="Times New Roman" panose="02020503050405090304"/>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a:latin typeface="Times New Roman" panose="02020603050405020304" pitchFamily="18" charset="0"/>
                          <a:ea typeface="Times New Roman" panose="02020503050405090304"/>
                          <a:cs typeface="Times New Roman" panose="02020603050405020304" pitchFamily="18" charset="0"/>
                          <a:sym typeface="Times New Roman" panose="02020503050405090304"/>
                        </a:rPr>
                        <a:t>Data collection complexity</a:t>
                      </a:r>
                    </a:p>
                    <a:p>
                      <a:pPr marL="0" lvl="0" indent="0" algn="l" rtl="0">
                        <a:spcBef>
                          <a:spcPts val="0"/>
                        </a:spcBef>
                        <a:spcAft>
                          <a:spcPts val="0"/>
                        </a:spcAft>
                        <a:buNone/>
                      </a:pPr>
                      <a:r>
                        <a:rPr lang="en-US" sz="1600">
                          <a:latin typeface="Times New Roman" panose="02020603050405020304" pitchFamily="18" charset="0"/>
                          <a:ea typeface="Times New Roman" panose="02020503050405090304"/>
                          <a:cs typeface="Times New Roman" panose="02020603050405020304" pitchFamily="18" charset="0"/>
                          <a:sym typeface="Times New Roman" panose="02020503050405090304"/>
                        </a:rPr>
                        <a:t>Real-time monitoring limitations</a:t>
                      </a:r>
                    </a:p>
                    <a:p>
                      <a:pPr marL="0" lvl="0" indent="0" algn="l" rtl="0">
                        <a:spcBef>
                          <a:spcPts val="0"/>
                        </a:spcBef>
                        <a:spcAft>
                          <a:spcPts val="0"/>
                        </a:spcAft>
                        <a:buNone/>
                      </a:pPr>
                      <a:r>
                        <a:rPr lang="en-US" sz="1600">
                          <a:latin typeface="Times New Roman" panose="02020603050405020304" pitchFamily="18" charset="0"/>
                          <a:ea typeface="Times New Roman" panose="02020503050405090304"/>
                          <a:cs typeface="Times New Roman" panose="02020603050405020304" pitchFamily="18" charset="0"/>
                          <a:sym typeface="Times New Roman" panose="02020503050405090304"/>
                        </a:rPr>
                        <a:t>Integration challenges with wearable technologies</a:t>
                      </a:r>
                      <a:endParaRPr lang="en-US" sz="1600" dirty="0">
                        <a:latin typeface="Times New Roman" panose="02020603050405020304" pitchFamily="18" charset="0"/>
                        <a:ea typeface="Times New Roman" panose="02020503050405090304"/>
                        <a:cs typeface="Times New Roman" panose="02020603050405020304" pitchFamily="18" charset="0"/>
                        <a:sym typeface="Times New Roman" panose="02020503050405090304"/>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3863919928"/>
                  </a:ext>
                </a:extLst>
              </a:tr>
              <a:tr h="655320">
                <a:tc>
                  <a:txBody>
                    <a:bodyPr/>
                    <a:lstStyle/>
                    <a:p>
                      <a:pPr marL="0" lvl="0" indent="0" algn="l" rtl="0">
                        <a:spcBef>
                          <a:spcPts val="0"/>
                        </a:spcBef>
                        <a:spcAft>
                          <a:spcPts val="0"/>
                        </a:spcAft>
                        <a:buNone/>
                      </a:pPr>
                      <a:r>
                        <a:rPr lang="en-US" sz="1600">
                          <a:latin typeface="Times New Roman" panose="02020603050405020304" pitchFamily="18" charset="0"/>
                          <a:ea typeface="Times New Roman" panose="02020503050405090304"/>
                          <a:cs typeface="Times New Roman" panose="02020603050405020304" pitchFamily="18" charset="0"/>
                          <a:sym typeface="Times New Roman" panose="02020503050405090304"/>
                        </a:rPr>
                        <a:t>15.</a:t>
                      </a:r>
                      <a:endParaRPr sz="1600" dirty="0">
                        <a:latin typeface="Times New Roman" panose="02020603050405020304" pitchFamily="18" charset="0"/>
                        <a:ea typeface="Times New Roman" panose="02020503050405090304"/>
                        <a:cs typeface="Times New Roman" panose="02020603050405020304" pitchFamily="18" charset="0"/>
                        <a:sym typeface="Times New Roman" panose="02020503050405090304"/>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r>
                        <a:rPr lang="en-US" sz="1600">
                          <a:latin typeface="Times New Roman" panose="02020603050405020304" pitchFamily="18" charset="0"/>
                          <a:cs typeface="Times New Roman" panose="02020603050405020304" pitchFamily="18" charset="0"/>
                        </a:rPr>
                        <a:t>A Survey on Recent Advances in Machine Learning Based Sleep</a:t>
                      </a:r>
                    </a:p>
                    <a:p>
                      <a:r>
                        <a:rPr lang="en-US" sz="1600">
                          <a:latin typeface="Times New Roman" panose="02020603050405020304" pitchFamily="18" charset="0"/>
                          <a:cs typeface="Times New Roman" panose="02020603050405020304" pitchFamily="18" charset="0"/>
                        </a:rPr>
                        <a:t>Apnea Detection Systems</a:t>
                      </a:r>
                    </a:p>
                    <a:p>
                      <a:r>
                        <a:rPr lang="en-US" sz="1600">
                          <a:latin typeface="Times New Roman" panose="02020603050405020304" pitchFamily="18" charset="0"/>
                          <a:cs typeface="Times New Roman" panose="02020603050405020304" pitchFamily="18" charset="0"/>
                        </a:rPr>
                        <a:t>Anita Ramachandran , Anupama Karuppiah </a:t>
                      </a:r>
                      <a:endParaRPr lang="en-US" sz="1600" dirty="0">
                        <a:latin typeface="Times New Roman" panose="02020603050405020304" pitchFamily="18" charset="0"/>
                        <a:cs typeface="Times New Roman" panose="02020603050405020304" pitchFamily="18" charset="0"/>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r>
                        <a:rPr lang="en-US" sz="1600">
                          <a:latin typeface="Times New Roman" panose="02020603050405020304" pitchFamily="18" charset="0"/>
                          <a:cs typeface="Times New Roman" panose="02020603050405020304" pitchFamily="18" charset="0"/>
                        </a:rPr>
                        <a:t>Department of Electrical &amp; Electronics Engineering, BITS, Pilani-K K Birla Goa Campus,</a:t>
                      </a:r>
                    </a:p>
                    <a:p>
                      <a:r>
                        <a:rPr lang="en-US" sz="1600">
                          <a:latin typeface="Times New Roman" panose="02020603050405020304" pitchFamily="18" charset="0"/>
                          <a:cs typeface="Times New Roman" panose="02020603050405020304" pitchFamily="18" charset="0"/>
                        </a:rPr>
                        <a:t>2021</a:t>
                      </a:r>
                      <a:endParaRPr lang="en-US" sz="1600" dirty="0">
                        <a:latin typeface="Times New Roman" panose="02020603050405020304" pitchFamily="18" charset="0"/>
                        <a:cs typeface="Times New Roman" panose="02020603050405020304" pitchFamily="18" charset="0"/>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IN" altLang="en-US" sz="1600">
                          <a:latin typeface="Times New Roman" panose="02020603050405020304" pitchFamily="18" charset="0"/>
                          <a:cs typeface="Times New Roman" panose="02020603050405020304" pitchFamily="18" charset="0"/>
                        </a:rPr>
                        <a:t>EEG dataset </a:t>
                      </a:r>
                      <a:endParaRPr lang="en-US" sz="1600" dirty="0">
                        <a:latin typeface="Times New Roman" panose="02020603050405020304" pitchFamily="18" charset="0"/>
                        <a:ea typeface="Times New Roman" panose="02020503050405090304"/>
                        <a:cs typeface="Times New Roman" panose="02020603050405020304" pitchFamily="18" charset="0"/>
                        <a:sym typeface="Times New Roman" panose="02020503050405090304"/>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r>
                        <a:rPr lang="en-IN" altLang="en-US" sz="1600" dirty="0">
                          <a:latin typeface="Times New Roman" panose="02020603050405020304" pitchFamily="18" charset="0"/>
                          <a:cs typeface="Times New Roman" panose="02020603050405020304" pitchFamily="18" charset="0"/>
                        </a:rPr>
                        <a:t>LSTM approaches were compared with SVM and threshold based</a:t>
                      </a:r>
                    </a:p>
                    <a:p>
                      <a:r>
                        <a:rPr lang="en-IN" altLang="en-US" sz="1600" dirty="0">
                          <a:latin typeface="Times New Roman" panose="02020603050405020304" pitchFamily="18" charset="0"/>
                          <a:cs typeface="Times New Roman" panose="02020603050405020304" pitchFamily="18" charset="0"/>
                        </a:rPr>
                        <a:t>approaches.</a:t>
                      </a: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r>
                        <a:rPr lang="en-IN" altLang="en-US" sz="1600" dirty="0">
                          <a:latin typeface="Times New Roman" panose="02020603050405020304" pitchFamily="18" charset="0"/>
                          <a:cs typeface="Times New Roman" panose="02020603050405020304" pitchFamily="18" charset="0"/>
                        </a:rPr>
                        <a:t>Normal and </a:t>
                      </a:r>
                      <a:r>
                        <a:rPr lang="en-IN" altLang="en-US" sz="1600" dirty="0" err="1">
                          <a:latin typeface="Times New Roman" panose="02020603050405020304" pitchFamily="18" charset="0"/>
                          <a:cs typeface="Times New Roman" panose="02020603050405020304" pitchFamily="18" charset="0"/>
                        </a:rPr>
                        <a:t>apnea</a:t>
                      </a:r>
                      <a:r>
                        <a:rPr lang="en-IN" altLang="en-US" sz="1600" dirty="0">
                          <a:latin typeface="Times New Roman" panose="02020603050405020304" pitchFamily="18" charset="0"/>
                          <a:cs typeface="Times New Roman" panose="02020603050405020304" pitchFamily="18" charset="0"/>
                        </a:rPr>
                        <a:t> epochs were extracted from the IR-UWB data.15 statistical features were derived</a:t>
                      </a:r>
                    </a:p>
                    <a:p>
                      <a:r>
                        <a:rPr lang="en-IN" altLang="en-US" sz="1600" dirty="0">
                          <a:latin typeface="Times New Roman" panose="02020603050405020304" pitchFamily="18" charset="0"/>
                          <a:cs typeface="Times New Roman" panose="02020603050405020304" pitchFamily="18" charset="0"/>
                        </a:rPr>
                        <a:t>from these extracted epochs.</a:t>
                      </a: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r>
                        <a:rPr lang="en-IN" altLang="en-US" sz="1600" dirty="0">
                          <a:latin typeface="Times New Roman" panose="02020603050405020304" pitchFamily="18" charset="0"/>
                          <a:cs typeface="Times New Roman" panose="02020603050405020304" pitchFamily="18" charset="0"/>
                        </a:rPr>
                        <a:t>non-wearable</a:t>
                      </a:r>
                    </a:p>
                    <a:p>
                      <a:r>
                        <a:rPr lang="en-IN" altLang="en-US" sz="1600" dirty="0">
                          <a:latin typeface="Times New Roman" panose="02020603050405020304" pitchFamily="18" charset="0"/>
                          <a:cs typeface="Times New Roman" panose="02020603050405020304" pitchFamily="18" charset="0"/>
                        </a:rPr>
                        <a:t>techniques such as BCG-embedded beds or camera based systems do not have restric_x0002_tions on their size or form factor.</a:t>
                      </a: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3309896089"/>
                  </a:ext>
                </a:extLst>
              </a:tr>
            </a:tbl>
          </a:graphicData>
        </a:graphic>
      </p:graphicFrame>
      <p:sp>
        <p:nvSpPr>
          <p:cNvPr id="5" name="Footer Placeholder 4">
            <a:extLst>
              <a:ext uri="{FF2B5EF4-FFF2-40B4-BE49-F238E27FC236}">
                <a16:creationId xmlns:a16="http://schemas.microsoft.com/office/drawing/2014/main" id="{B48675A0-F28D-50C0-434E-8B87A0B25EA9}"/>
              </a:ext>
            </a:extLst>
          </p:cNvPr>
          <p:cNvSpPr>
            <a:spLocks noGrp="1"/>
          </p:cNvSpPr>
          <p:nvPr>
            <p:ph type="ftr" sz="quarter" idx="11"/>
          </p:nvPr>
        </p:nvSpPr>
        <p:spPr/>
        <p:txBody>
          <a:bodyPr/>
          <a:lstStyle/>
          <a:p>
            <a:r>
              <a:rPr lang="en-US"/>
              <a:t>Machine Learning based Diagnostic System for Sleep Disorder  Batch_02</a:t>
            </a:r>
            <a:endParaRPr lang="en-IN"/>
          </a:p>
        </p:txBody>
      </p:sp>
    </p:spTree>
    <p:extLst>
      <p:ext uri="{BB962C8B-B14F-4D97-AF65-F5344CB8AC3E}">
        <p14:creationId xmlns:p14="http://schemas.microsoft.com/office/powerpoint/2010/main" val="4946395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C7195B-2CD2-1F2D-5756-CC663956B0EA}"/>
              </a:ext>
            </a:extLst>
          </p:cNvPr>
          <p:cNvSpPr txBox="1"/>
          <p:nvPr/>
        </p:nvSpPr>
        <p:spPr>
          <a:xfrm>
            <a:off x="419277" y="184057"/>
            <a:ext cx="11353445" cy="6673943"/>
          </a:xfrm>
          <a:prstGeom prst="rect">
            <a:avLst/>
          </a:prstGeom>
          <a:noFill/>
        </p:spPr>
        <p:txBody>
          <a:bodyPr wrap="square">
            <a:spAutoFit/>
          </a:bodyPr>
          <a:lstStyle/>
          <a:p>
            <a:pPr marR="0" lvl="0" algn="ctr" defTabSz="914400" rtl="0" eaLnBrk="0" fontAlgn="base" latinLnBrk="0" hangingPunct="0">
              <a:lnSpc>
                <a:spcPct val="150000"/>
              </a:lnSpc>
              <a:spcBef>
                <a:spcPct val="0"/>
              </a:spcBef>
              <a:spcAft>
                <a:spcPct val="0"/>
              </a:spcAft>
              <a:buClrTx/>
              <a:buSzTx/>
              <a:tabLst/>
            </a:pPr>
            <a:r>
              <a:rPr lang="en-US" sz="2400" b="1" dirty="0">
                <a:latin typeface="Times New Roman" panose="02020603050405020304" pitchFamily="18" charset="0"/>
                <a:cs typeface="Times New Roman" panose="02020603050405020304" pitchFamily="18" charset="0"/>
                <a:sym typeface="Times New Roman"/>
              </a:rPr>
              <a:t>EXISTING  SYSTEM</a:t>
            </a:r>
            <a:endParaRPr lang="en-US" altLang="en-US" sz="2400" b="1" dirty="0">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US" sz="2400" b="0" i="0" dirty="0">
                <a:effectLst/>
                <a:latin typeface="Times New Roman" panose="02020603050405020304" pitchFamily="18" charset="0"/>
                <a:cs typeface="Times New Roman" panose="02020603050405020304" pitchFamily="18" charset="0"/>
              </a:rPr>
              <a:t>Python and related libraries were employed to create a machine learning model with XGBoost, achieving an AUROC of over 0.897 for predicting sleep disorders.</a:t>
            </a:r>
          </a:p>
          <a:p>
            <a:pPr algn="just">
              <a:lnSpc>
                <a:spcPct val="150000"/>
              </a:lnSpc>
              <a:buFont typeface="+mj-lt"/>
              <a:buAutoNum type="arabicPeriod"/>
            </a:pPr>
            <a:r>
              <a:rPr lang="en-US" sz="2400" b="0" i="0" dirty="0">
                <a:effectLst/>
                <a:latin typeface="Times New Roman" panose="02020603050405020304" pitchFamily="18" charset="0"/>
                <a:cs typeface="Times New Roman" panose="02020603050405020304" pitchFamily="18" charset="0"/>
              </a:rPr>
              <a:t>The model's effectiveness was enhanced through Bayesian optimization, leading to precise hyperparameter selection and improved accuracy scores.</a:t>
            </a:r>
          </a:p>
          <a:p>
            <a:pPr algn="just">
              <a:lnSpc>
                <a:spcPct val="150000"/>
              </a:lnSpc>
              <a:buFont typeface="+mj-lt"/>
              <a:buAutoNum type="arabicPeriod"/>
            </a:pPr>
            <a:r>
              <a:rPr lang="en-US" sz="2400" b="0" i="0" dirty="0">
                <a:effectLst/>
                <a:latin typeface="Times New Roman" panose="02020603050405020304" pitchFamily="18" charset="0"/>
                <a:cs typeface="Times New Roman" panose="02020603050405020304" pitchFamily="18" charset="0"/>
              </a:rPr>
              <a:t>SLEEPS, developed to assess the risk of OSA, COMISA, and insomnia using XGBoost, outperformed other models with high accuracy and AUROC scores.</a:t>
            </a:r>
          </a:p>
          <a:p>
            <a:pPr algn="just">
              <a:lnSpc>
                <a:spcPct val="150000"/>
              </a:lnSpc>
              <a:buFont typeface="+mj-lt"/>
              <a:buAutoNum type="arabicPeriod"/>
            </a:pPr>
            <a:r>
              <a:rPr lang="en-US" sz="2400" b="0" i="0" dirty="0">
                <a:effectLst/>
                <a:latin typeface="Times New Roman" panose="02020603050405020304" pitchFamily="18" charset="0"/>
                <a:cs typeface="Times New Roman" panose="02020603050405020304" pitchFamily="18" charset="0"/>
              </a:rPr>
              <a:t>The web platform built with React JS and Django facilitates access to the model, which consistently delivered high AUROC scores for sleep disorder prediction.</a:t>
            </a:r>
          </a:p>
          <a:p>
            <a:pPr algn="just">
              <a:lnSpc>
                <a:spcPct val="150000"/>
              </a:lnSpc>
              <a:buFont typeface="+mj-lt"/>
              <a:buAutoNum type="arabicPeriod"/>
            </a:pPr>
            <a:r>
              <a:rPr lang="en-US" sz="2400" b="0" i="0" dirty="0">
                <a:effectLst/>
                <a:latin typeface="Times New Roman" panose="02020603050405020304" pitchFamily="18" charset="0"/>
                <a:cs typeface="Times New Roman" panose="02020603050405020304" pitchFamily="18" charset="0"/>
              </a:rPr>
              <a:t>Compared to traditional methods, the </a:t>
            </a:r>
            <a:r>
              <a:rPr lang="en-US" sz="2400" b="0" i="0" dirty="0" err="1">
                <a:effectLst/>
                <a:latin typeface="Times New Roman" panose="02020603050405020304" pitchFamily="18" charset="0"/>
                <a:cs typeface="Times New Roman" panose="02020603050405020304" pitchFamily="18" charset="0"/>
              </a:rPr>
              <a:t>XGBoost</a:t>
            </a:r>
            <a:r>
              <a:rPr lang="en-US" sz="2400" b="0" i="0" dirty="0">
                <a:effectLst/>
                <a:latin typeface="Times New Roman" panose="02020603050405020304" pitchFamily="18" charset="0"/>
                <a:cs typeface="Times New Roman" panose="02020603050405020304" pitchFamily="18" charset="0"/>
              </a:rPr>
              <a:t>-based SLEEPS model showed superior accuracy, with AUROC values greater than 0.897 across all predicted sleep disorders.</a:t>
            </a:r>
          </a:p>
          <a:p>
            <a:pPr marL="457200" lvl="0" indent="0" algn="just" rtl="0">
              <a:lnSpc>
                <a:spcPct val="150000"/>
              </a:lnSpc>
              <a:spcBef>
                <a:spcPts val="0"/>
              </a:spcBef>
              <a:spcAft>
                <a:spcPts val="0"/>
              </a:spcAft>
              <a:buNone/>
            </a:pPr>
            <a:endParaRPr lang="en-US" sz="2400" dirty="0">
              <a:latin typeface="Times New Roman" panose="02020603050405020304" pitchFamily="18" charset="0"/>
              <a:cs typeface="Times New Roman" panose="02020603050405020304" pitchFamily="18" charset="0"/>
              <a:sym typeface="Times New Roman"/>
            </a:endParaRPr>
          </a:p>
        </p:txBody>
      </p:sp>
      <p:sp>
        <p:nvSpPr>
          <p:cNvPr id="2" name="Rectangle 1">
            <a:extLst>
              <a:ext uri="{FF2B5EF4-FFF2-40B4-BE49-F238E27FC236}">
                <a16:creationId xmlns:a16="http://schemas.microsoft.com/office/drawing/2014/main" id="{59F895F9-7955-F22B-CA06-08276E527EA4}"/>
              </a:ext>
            </a:extLst>
          </p:cNvPr>
          <p:cNvSpPr>
            <a:spLocks noChangeArrowheads="1"/>
          </p:cNvSpPr>
          <p:nvPr/>
        </p:nvSpPr>
        <p:spPr bwMode="auto">
          <a:xfrm>
            <a:off x="0" y="-138499"/>
            <a:ext cx="65" cy="276999"/>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943675CF-7D31-7934-C7E3-3361B9690283}"/>
              </a:ext>
            </a:extLst>
          </p:cNvPr>
          <p:cNvSpPr>
            <a:spLocks noChangeArrowheads="1"/>
          </p:cNvSpPr>
          <p:nvPr/>
        </p:nvSpPr>
        <p:spPr bwMode="auto">
          <a:xfrm>
            <a:off x="0" y="0"/>
            <a:ext cx="3492500" cy="0"/>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Footer Placeholder 7">
            <a:extLst>
              <a:ext uri="{FF2B5EF4-FFF2-40B4-BE49-F238E27FC236}">
                <a16:creationId xmlns:a16="http://schemas.microsoft.com/office/drawing/2014/main" id="{DA134A9A-949D-10E5-0F8B-81FD17060C72}"/>
              </a:ext>
            </a:extLst>
          </p:cNvPr>
          <p:cNvSpPr>
            <a:spLocks noGrp="1"/>
          </p:cNvSpPr>
          <p:nvPr>
            <p:ph type="ftr" sz="quarter" idx="11"/>
          </p:nvPr>
        </p:nvSpPr>
        <p:spPr/>
        <p:txBody>
          <a:bodyPr/>
          <a:lstStyle/>
          <a:p>
            <a:r>
              <a:rPr lang="en-US"/>
              <a:t>Machine Learning based Diagnostic System for Sleep Disorder  Batch_02</a:t>
            </a:r>
            <a:endParaRPr lang="en-IN"/>
          </a:p>
        </p:txBody>
      </p:sp>
    </p:spTree>
    <p:extLst>
      <p:ext uri="{BB962C8B-B14F-4D97-AF65-F5344CB8AC3E}">
        <p14:creationId xmlns:p14="http://schemas.microsoft.com/office/powerpoint/2010/main" val="474665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B1625B-63EF-BE7A-0364-4338F99136D4}"/>
              </a:ext>
            </a:extLst>
          </p:cNvPr>
          <p:cNvSpPr txBox="1"/>
          <p:nvPr/>
        </p:nvSpPr>
        <p:spPr>
          <a:xfrm>
            <a:off x="4562375" y="144379"/>
            <a:ext cx="7382576"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EXISTING SYSTEM</a:t>
            </a:r>
            <a:endParaRPr lang="en-IN" sz="24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52C56B1-9978-E2F8-9B96-9973C1F94DFE}"/>
              </a:ext>
            </a:extLst>
          </p:cNvPr>
          <p:cNvPicPr>
            <a:picLocks noChangeAspect="1"/>
          </p:cNvPicPr>
          <p:nvPr/>
        </p:nvPicPr>
        <p:blipFill>
          <a:blip r:embed="rId2"/>
          <a:stretch>
            <a:fillRect/>
          </a:stretch>
        </p:blipFill>
        <p:spPr>
          <a:xfrm>
            <a:off x="691414" y="1174281"/>
            <a:ext cx="10809171" cy="4668254"/>
          </a:xfrm>
          <a:prstGeom prst="rect">
            <a:avLst/>
          </a:prstGeom>
        </p:spPr>
      </p:pic>
      <p:sp>
        <p:nvSpPr>
          <p:cNvPr id="6" name="Footer Placeholder 5">
            <a:extLst>
              <a:ext uri="{FF2B5EF4-FFF2-40B4-BE49-F238E27FC236}">
                <a16:creationId xmlns:a16="http://schemas.microsoft.com/office/drawing/2014/main" id="{A84EB266-C768-E6ED-21F2-13D79CEA28A6}"/>
              </a:ext>
            </a:extLst>
          </p:cNvPr>
          <p:cNvSpPr>
            <a:spLocks noGrp="1"/>
          </p:cNvSpPr>
          <p:nvPr>
            <p:ph type="ftr" sz="quarter" idx="11"/>
          </p:nvPr>
        </p:nvSpPr>
        <p:spPr/>
        <p:txBody>
          <a:bodyPr/>
          <a:lstStyle/>
          <a:p>
            <a:r>
              <a:rPr lang="en-US"/>
              <a:t>Machine Learning based Diagnostic System for Sleep Disorder  Batch_02</a:t>
            </a:r>
            <a:endParaRPr lang="en-IN"/>
          </a:p>
        </p:txBody>
      </p:sp>
    </p:spTree>
    <p:extLst>
      <p:ext uri="{BB962C8B-B14F-4D97-AF65-F5344CB8AC3E}">
        <p14:creationId xmlns:p14="http://schemas.microsoft.com/office/powerpoint/2010/main" val="4890856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CA5E08-F219-104E-E703-748EF195A46E}"/>
              </a:ext>
            </a:extLst>
          </p:cNvPr>
          <p:cNvSpPr txBox="1"/>
          <p:nvPr/>
        </p:nvSpPr>
        <p:spPr>
          <a:xfrm>
            <a:off x="4939273" y="148856"/>
            <a:ext cx="2313454" cy="461665"/>
          </a:xfrm>
          <a:prstGeom prst="rect">
            <a:avLst/>
          </a:prstGeom>
          <a:noFill/>
        </p:spPr>
        <p:txBody>
          <a:bodyPr wrap="none" rtlCol="0">
            <a:spAutoFit/>
          </a:bodyPr>
          <a:lstStyle/>
          <a:p>
            <a:r>
              <a:rPr lang="en-US" sz="2000" b="0" i="0" u="none" strike="noStrike" cap="none" dirty="0">
                <a:solidFill>
                  <a:schemeClr val="dk1"/>
                </a:solidFill>
                <a:latin typeface="Calibri"/>
                <a:ea typeface="Calibri"/>
                <a:cs typeface="Calibri"/>
                <a:sym typeface="Calibri"/>
              </a:rPr>
              <a:t> </a:t>
            </a:r>
            <a:r>
              <a:rPr lang="en-US" sz="2400" b="1" i="0" u="none" strike="noStrike" cap="none" dirty="0">
                <a:solidFill>
                  <a:schemeClr val="dk1"/>
                </a:solidFill>
                <a:latin typeface="Times New Roman"/>
                <a:ea typeface="Times New Roman"/>
                <a:cs typeface="Times New Roman"/>
                <a:sym typeface="Times New Roman"/>
              </a:rPr>
              <a:t>REFERENCES</a:t>
            </a:r>
            <a:endParaRPr lang="en-IN" sz="2400" dirty="0"/>
          </a:p>
        </p:txBody>
      </p:sp>
      <p:sp>
        <p:nvSpPr>
          <p:cNvPr id="4" name="TextBox 3">
            <a:extLst>
              <a:ext uri="{FF2B5EF4-FFF2-40B4-BE49-F238E27FC236}">
                <a16:creationId xmlns:a16="http://schemas.microsoft.com/office/drawing/2014/main" id="{3C9A39E7-28E8-2664-5869-EC5D1B157D4A}"/>
              </a:ext>
            </a:extLst>
          </p:cNvPr>
          <p:cNvSpPr txBox="1"/>
          <p:nvPr/>
        </p:nvSpPr>
        <p:spPr>
          <a:xfrm>
            <a:off x="264042" y="610521"/>
            <a:ext cx="11663916" cy="6305829"/>
          </a:xfrm>
          <a:prstGeom prst="rect">
            <a:avLst/>
          </a:prstGeom>
          <a:noFill/>
        </p:spPr>
        <p:txBody>
          <a:bodyPr wrap="square">
            <a:spAutoFit/>
          </a:bodyPr>
          <a:lstStyle/>
          <a:p>
            <a:pPr marL="457200" marR="0" lvl="0" indent="-457200" algn="just" rtl="0">
              <a:lnSpc>
                <a:spcPct val="150000"/>
              </a:lnSpc>
              <a:spcBef>
                <a:spcPts val="1200"/>
              </a:spcBef>
              <a:spcAft>
                <a:spcPts val="0"/>
              </a:spcAft>
              <a:buClr>
                <a:schemeClr val="dk1"/>
              </a:buClr>
              <a:buSzPts val="1100"/>
              <a:buFont typeface="Arial"/>
              <a:buNone/>
            </a:pPr>
            <a:r>
              <a:rPr lang="en-US" sz="20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a:t>
            </a:r>
            <a:r>
              <a:rPr lang="en-US" sz="2000" dirty="0">
                <a:solidFill>
                  <a:schemeClr val="dk1"/>
                </a:solidFill>
                <a:latin typeface="Times New Roman" panose="02020603050405020304" pitchFamily="18" charset="0"/>
                <a:ea typeface="Times New Roman"/>
                <a:cs typeface="Times New Roman" panose="02020603050405020304" pitchFamily="18" charset="0"/>
                <a:sym typeface="Times New Roman"/>
              </a:rPr>
              <a:t>1</a:t>
            </a:r>
            <a:r>
              <a:rPr lang="en-US" sz="20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en-US" sz="2000" b="0" i="0" dirty="0">
                <a:solidFill>
                  <a:srgbClr val="222222"/>
                </a:solidFill>
                <a:effectLst/>
                <a:latin typeface="Times New Roman" panose="02020603050405020304" pitchFamily="18" charset="0"/>
                <a:cs typeface="Times New Roman" panose="02020603050405020304" pitchFamily="18" charset="0"/>
              </a:rPr>
              <a:t>Ha, </a:t>
            </a:r>
            <a:r>
              <a:rPr lang="en-US" sz="2000" b="0" i="0" dirty="0" err="1">
                <a:solidFill>
                  <a:srgbClr val="222222"/>
                </a:solidFill>
                <a:effectLst/>
                <a:latin typeface="Times New Roman" panose="02020603050405020304" pitchFamily="18" charset="0"/>
                <a:cs typeface="Times New Roman" panose="02020603050405020304" pitchFamily="18" charset="0"/>
              </a:rPr>
              <a:t>Seokmin</a:t>
            </a:r>
            <a:r>
              <a:rPr lang="en-US" sz="2000" b="0" i="0" dirty="0">
                <a:solidFill>
                  <a:srgbClr val="222222"/>
                </a:solidFill>
                <a:effectLst/>
                <a:latin typeface="Times New Roman" panose="02020603050405020304" pitchFamily="18" charset="0"/>
                <a:cs typeface="Times New Roman" panose="02020603050405020304" pitchFamily="18" charset="0"/>
              </a:rPr>
              <a:t>, et al. "Predicting the Risk of Sleep Disorders Using a Machine Learning–Based Simple Questionnaire: Development and Validation Study." </a:t>
            </a:r>
            <a:r>
              <a:rPr lang="en-US" sz="2000" b="0" i="1" dirty="0">
                <a:solidFill>
                  <a:srgbClr val="222222"/>
                </a:solidFill>
                <a:effectLst/>
                <a:latin typeface="Times New Roman" panose="02020603050405020304" pitchFamily="18" charset="0"/>
                <a:cs typeface="Times New Roman" panose="02020603050405020304" pitchFamily="18" charset="0"/>
              </a:rPr>
              <a:t>Journal of medical Internet </a:t>
            </a:r>
            <a:r>
              <a:rPr lang="en-US" sz="2000" b="0" i="1" dirty="0" err="1">
                <a:solidFill>
                  <a:srgbClr val="222222"/>
                </a:solidFill>
                <a:effectLst/>
                <a:latin typeface="Times New Roman" panose="02020603050405020304" pitchFamily="18" charset="0"/>
                <a:cs typeface="Times New Roman" panose="02020603050405020304" pitchFamily="18" charset="0"/>
              </a:rPr>
              <a:t>resaearch</a:t>
            </a:r>
            <a:r>
              <a:rPr lang="en-US" sz="2000" b="0" i="0" dirty="0">
                <a:solidFill>
                  <a:srgbClr val="222222"/>
                </a:solidFill>
                <a:effectLst/>
                <a:latin typeface="Times New Roman" panose="02020603050405020304" pitchFamily="18" charset="0"/>
                <a:cs typeface="Times New Roman" panose="02020603050405020304" pitchFamily="18" charset="0"/>
              </a:rPr>
              <a:t> 25 (2023): e46520.</a:t>
            </a:r>
          </a:p>
          <a:p>
            <a:pPr marL="457200" marR="0" lvl="0" indent="-457200" algn="just" rtl="0">
              <a:lnSpc>
                <a:spcPct val="150000"/>
              </a:lnSpc>
              <a:spcBef>
                <a:spcPts val="1200"/>
              </a:spcBef>
              <a:spcAft>
                <a:spcPts val="0"/>
              </a:spcAft>
              <a:buClr>
                <a:schemeClr val="dk1"/>
              </a:buClr>
              <a:buSzPts val="1100"/>
              <a:buFont typeface="Arial"/>
              <a:buNone/>
            </a:pPr>
            <a:r>
              <a:rPr lang="en-US" sz="2000" dirty="0">
                <a:solidFill>
                  <a:schemeClr val="dk1"/>
                </a:solidFill>
                <a:latin typeface="Times New Roman" panose="02020603050405020304" pitchFamily="18" charset="0"/>
                <a:ea typeface="Times New Roman"/>
                <a:cs typeface="Times New Roman" panose="02020603050405020304" pitchFamily="18" charset="0"/>
                <a:sym typeface="Times New Roman"/>
              </a:rPr>
              <a:t>[2] Han, H., Oh, J. Application of various machine learning techniques to predict obstructive sleep apnea syndrome severity. Sci Rep 13, 6379 (2023). </a:t>
            </a:r>
            <a:r>
              <a:rPr lang="en-US" sz="2000" dirty="0">
                <a:solidFill>
                  <a:schemeClr val="dk1"/>
                </a:solidFill>
                <a:latin typeface="Times New Roman" panose="02020603050405020304" pitchFamily="18" charset="0"/>
                <a:ea typeface="Times New Roman"/>
                <a:cs typeface="Times New Roman" panose="02020603050405020304" pitchFamily="18" charset="0"/>
                <a:sym typeface="Times New Roman"/>
                <a:hlinkClick r:id="rId2"/>
              </a:rPr>
              <a:t>https://doi.org/10.1038/s41598-023-33170-7</a:t>
            </a:r>
            <a:endParaRPr lang="en-US" sz="20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457200" marR="0" lvl="0" indent="-457200" algn="just" rtl="0">
              <a:lnSpc>
                <a:spcPct val="150000"/>
              </a:lnSpc>
              <a:spcBef>
                <a:spcPts val="1200"/>
              </a:spcBef>
              <a:spcAft>
                <a:spcPts val="0"/>
              </a:spcAft>
              <a:buClr>
                <a:schemeClr val="dk1"/>
              </a:buClr>
              <a:buSzPts val="1100"/>
              <a:buFont typeface="Arial"/>
              <a:buNone/>
            </a:pPr>
            <a:r>
              <a:rPr lang="en-US" sz="20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[3] Han, H., Oh, J. Application of various machine learning techniques to predict obstructive sleep apnea syndrome severity. Sci Rep 13, 6379 (2023). </a:t>
            </a:r>
            <a:r>
              <a:rPr lang="en-US" sz="20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hlinkClick r:id="rId2"/>
              </a:rPr>
              <a:t>https://doi.org/10.1038/s41598-023-33170-7</a:t>
            </a:r>
            <a:endParaRPr lang="en-US" sz="20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457200" marR="0" lvl="0" indent="-457200" algn="just" rtl="0">
              <a:lnSpc>
                <a:spcPct val="150000"/>
              </a:lnSpc>
              <a:spcBef>
                <a:spcPts val="1200"/>
              </a:spcBef>
              <a:spcAft>
                <a:spcPts val="0"/>
              </a:spcAft>
              <a:buClr>
                <a:schemeClr val="dk1"/>
              </a:buClr>
              <a:buSzPts val="1100"/>
              <a:buFont typeface="Arial"/>
              <a:buNone/>
            </a:pPr>
            <a:r>
              <a:rPr lang="en-US" sz="20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[4] </a:t>
            </a:r>
            <a:r>
              <a:rPr lang="en-US" sz="2000" dirty="0" err="1">
                <a:solidFill>
                  <a:schemeClr val="dk1"/>
                </a:solidFill>
                <a:latin typeface="Times New Roman" panose="02020603050405020304" pitchFamily="18" charset="0"/>
                <a:ea typeface="Times New Roman"/>
                <a:cs typeface="Times New Roman" panose="02020603050405020304" pitchFamily="18" charset="0"/>
                <a:sym typeface="Times New Roman"/>
              </a:rPr>
              <a:t>Wongsirichot</a:t>
            </a:r>
            <a:r>
              <a:rPr lang="en-US" sz="2000" dirty="0">
                <a:solidFill>
                  <a:schemeClr val="dk1"/>
                </a:solidFill>
                <a:latin typeface="Times New Roman" panose="02020603050405020304" pitchFamily="18" charset="0"/>
                <a:ea typeface="Times New Roman"/>
                <a:cs typeface="Times New Roman" panose="02020603050405020304" pitchFamily="18" charset="0"/>
                <a:sym typeface="Times New Roman"/>
              </a:rPr>
              <a:t>, T. and </a:t>
            </a:r>
            <a:r>
              <a:rPr lang="en-US" sz="2000" dirty="0" err="1">
                <a:solidFill>
                  <a:schemeClr val="dk1"/>
                </a:solidFill>
                <a:latin typeface="Times New Roman" panose="02020603050405020304" pitchFamily="18" charset="0"/>
                <a:ea typeface="Times New Roman"/>
                <a:cs typeface="Times New Roman" panose="02020603050405020304" pitchFamily="18" charset="0"/>
                <a:sym typeface="Times New Roman"/>
              </a:rPr>
              <a:t>Hanskunatai</a:t>
            </a:r>
            <a:r>
              <a:rPr lang="en-US" sz="2000" dirty="0">
                <a:solidFill>
                  <a:schemeClr val="dk1"/>
                </a:solidFill>
                <a:latin typeface="Times New Roman" panose="02020603050405020304" pitchFamily="18" charset="0"/>
                <a:ea typeface="Times New Roman"/>
                <a:cs typeface="Times New Roman" panose="02020603050405020304" pitchFamily="18" charset="0"/>
                <a:sym typeface="Times New Roman"/>
              </a:rPr>
              <a:t>, A., 2017. A classification of sleep disorders with optimal features using machine learning techniques. Journal of Health Research, 31(3), pp.209-217.</a:t>
            </a:r>
          </a:p>
          <a:p>
            <a:pPr marL="457200" marR="0" lvl="0" indent="-457200" algn="just" rtl="0">
              <a:lnSpc>
                <a:spcPct val="150000"/>
              </a:lnSpc>
              <a:spcBef>
                <a:spcPts val="1200"/>
              </a:spcBef>
              <a:spcAft>
                <a:spcPts val="0"/>
              </a:spcAft>
              <a:buClr>
                <a:schemeClr val="dk1"/>
              </a:buClr>
              <a:buSzPts val="1100"/>
              <a:buFont typeface="Arial"/>
              <a:buNone/>
            </a:pPr>
            <a:r>
              <a:rPr lang="en-US" sz="2000" dirty="0">
                <a:solidFill>
                  <a:schemeClr val="dk1"/>
                </a:solidFill>
                <a:latin typeface="Times New Roman" panose="02020603050405020304" pitchFamily="18" charset="0"/>
                <a:ea typeface="Times New Roman"/>
                <a:cs typeface="Times New Roman" panose="02020603050405020304" pitchFamily="18" charset="0"/>
                <a:sym typeface="Times New Roman"/>
              </a:rPr>
              <a:t>[5] </a:t>
            </a:r>
            <a:r>
              <a:rPr lang="en-US" sz="2000" dirty="0" err="1">
                <a:solidFill>
                  <a:schemeClr val="dk1"/>
                </a:solidFill>
                <a:latin typeface="Times New Roman" panose="02020603050405020304" pitchFamily="18" charset="0"/>
                <a:ea typeface="Times New Roman"/>
                <a:cs typeface="Times New Roman" panose="02020603050405020304" pitchFamily="18" charset="0"/>
                <a:sym typeface="Times New Roman"/>
              </a:rPr>
              <a:t>Korpinen</a:t>
            </a:r>
            <a:r>
              <a:rPr lang="en-US" sz="2000" dirty="0">
                <a:solidFill>
                  <a:schemeClr val="dk1"/>
                </a:solidFill>
                <a:latin typeface="Times New Roman" panose="02020603050405020304" pitchFamily="18" charset="0"/>
                <a:ea typeface="Times New Roman"/>
                <a:cs typeface="Times New Roman" panose="02020603050405020304" pitchFamily="18" charset="0"/>
                <a:sym typeface="Times New Roman"/>
              </a:rPr>
              <a:t>, L., and H. Frey. "Sleep Expert—an intelligent medical decision support system for sleep disorders." Medical Informatics 18.2 (1993): 163-170.</a:t>
            </a:r>
          </a:p>
          <a:p>
            <a:pPr marL="457200" marR="0" lvl="0" indent="-457200" algn="just" rtl="0">
              <a:lnSpc>
                <a:spcPct val="150000"/>
              </a:lnSpc>
              <a:spcBef>
                <a:spcPts val="1200"/>
              </a:spcBef>
              <a:spcAft>
                <a:spcPts val="0"/>
              </a:spcAft>
              <a:buClr>
                <a:schemeClr val="dk1"/>
              </a:buClr>
              <a:buSzPts val="1100"/>
              <a:buFont typeface="Arial"/>
              <a:buNone/>
            </a:pPr>
            <a:endParaRPr lang="en-US" sz="20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7" name="Footer Placeholder 6">
            <a:extLst>
              <a:ext uri="{FF2B5EF4-FFF2-40B4-BE49-F238E27FC236}">
                <a16:creationId xmlns:a16="http://schemas.microsoft.com/office/drawing/2014/main" id="{C7CDB168-862E-9615-E08E-98F308C3844E}"/>
              </a:ext>
            </a:extLst>
          </p:cNvPr>
          <p:cNvSpPr>
            <a:spLocks noGrp="1"/>
          </p:cNvSpPr>
          <p:nvPr>
            <p:ph type="ftr" sz="quarter" idx="11"/>
          </p:nvPr>
        </p:nvSpPr>
        <p:spPr/>
        <p:txBody>
          <a:bodyPr/>
          <a:lstStyle/>
          <a:p>
            <a:r>
              <a:rPr lang="en-US"/>
              <a:t>Machine Learning based Diagnostic System for Sleep Disorder  Batch_02</a:t>
            </a:r>
            <a:endParaRPr lang="en-IN"/>
          </a:p>
        </p:txBody>
      </p:sp>
    </p:spTree>
    <p:extLst>
      <p:ext uri="{BB962C8B-B14F-4D97-AF65-F5344CB8AC3E}">
        <p14:creationId xmlns:p14="http://schemas.microsoft.com/office/powerpoint/2010/main" val="14531696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B9426BD-A7C7-EF05-F2BB-29F5C6192DE3}"/>
              </a:ext>
            </a:extLst>
          </p:cNvPr>
          <p:cNvSpPr>
            <a:spLocks noGrp="1"/>
          </p:cNvSpPr>
          <p:nvPr>
            <p:ph type="ftr" sz="quarter" idx="11"/>
          </p:nvPr>
        </p:nvSpPr>
        <p:spPr/>
        <p:txBody>
          <a:bodyPr/>
          <a:lstStyle/>
          <a:p>
            <a:r>
              <a:rPr lang="en-US"/>
              <a:t>Machine Learning based Diagnostic System for Sleep Disorder  Batch_02</a:t>
            </a:r>
            <a:endParaRPr lang="en-IN"/>
          </a:p>
        </p:txBody>
      </p:sp>
      <p:sp>
        <p:nvSpPr>
          <p:cNvPr id="3" name="TextBox 2">
            <a:extLst>
              <a:ext uri="{FF2B5EF4-FFF2-40B4-BE49-F238E27FC236}">
                <a16:creationId xmlns:a16="http://schemas.microsoft.com/office/drawing/2014/main" id="{6D6071C8-1F24-D39E-EAD3-BFC79AA1E89A}"/>
              </a:ext>
            </a:extLst>
          </p:cNvPr>
          <p:cNvSpPr txBox="1"/>
          <p:nvPr/>
        </p:nvSpPr>
        <p:spPr>
          <a:xfrm>
            <a:off x="237460" y="136525"/>
            <a:ext cx="11717079" cy="7269747"/>
          </a:xfrm>
          <a:prstGeom prst="rect">
            <a:avLst/>
          </a:prstGeom>
          <a:noFill/>
        </p:spPr>
        <p:txBody>
          <a:bodyPr wrap="square" rtlCol="0">
            <a:spAutoFit/>
          </a:bodyPr>
          <a:lstStyle/>
          <a:p>
            <a:pPr marL="457200" indent="-457200" algn="just">
              <a:lnSpc>
                <a:spcPct val="150000"/>
              </a:lnSpc>
              <a:spcBef>
                <a:spcPts val="1200"/>
              </a:spcBef>
              <a:buClr>
                <a:schemeClr val="dk1"/>
              </a:buClr>
              <a:buSzPts val="1100"/>
            </a:pPr>
            <a:r>
              <a:rPr lang="en-US" sz="2000" dirty="0">
                <a:solidFill>
                  <a:schemeClr val="dk1"/>
                </a:solidFill>
                <a:latin typeface="Times New Roman" panose="02020603050405020304" pitchFamily="18" charset="0"/>
                <a:ea typeface="Times New Roman"/>
                <a:cs typeface="Times New Roman" panose="02020603050405020304" pitchFamily="18" charset="0"/>
                <a:sym typeface="Times New Roman"/>
              </a:rPr>
              <a:t>[6] </a:t>
            </a:r>
            <a:r>
              <a:rPr lang="en-US" sz="2000" b="0" i="0" dirty="0">
                <a:solidFill>
                  <a:srgbClr val="222222"/>
                </a:solidFill>
                <a:effectLst/>
                <a:latin typeface="Times New Roman" panose="02020603050405020304" pitchFamily="18" charset="0"/>
                <a:cs typeface="Times New Roman" panose="02020603050405020304" pitchFamily="18" charset="0"/>
              </a:rPr>
              <a:t>Xu, </a:t>
            </a:r>
            <a:r>
              <a:rPr lang="en-US" sz="2000" b="0" i="0" dirty="0" err="1">
                <a:solidFill>
                  <a:srgbClr val="222222"/>
                </a:solidFill>
                <a:effectLst/>
                <a:latin typeface="Times New Roman" panose="02020603050405020304" pitchFamily="18" charset="0"/>
                <a:cs typeface="Times New Roman" panose="02020603050405020304" pitchFamily="18" charset="0"/>
              </a:rPr>
              <a:t>Shuting</a:t>
            </a:r>
            <a:r>
              <a:rPr lang="en-US" sz="2000" b="0" i="0" dirty="0">
                <a:solidFill>
                  <a:srgbClr val="222222"/>
                </a:solidFill>
                <a:effectLst/>
                <a:latin typeface="Times New Roman" panose="02020603050405020304" pitchFamily="18" charset="0"/>
                <a:cs typeface="Times New Roman" panose="02020603050405020304" pitchFamily="18" charset="0"/>
              </a:rPr>
              <a:t>, et al. "A review of automated sleep disorder detection." </a:t>
            </a:r>
            <a:r>
              <a:rPr lang="en-US" sz="2000" b="0" i="1" dirty="0">
                <a:solidFill>
                  <a:srgbClr val="222222"/>
                </a:solidFill>
                <a:effectLst/>
                <a:latin typeface="Times New Roman" panose="02020603050405020304" pitchFamily="18" charset="0"/>
                <a:cs typeface="Times New Roman" panose="02020603050405020304" pitchFamily="18" charset="0"/>
              </a:rPr>
              <a:t>Computers in Biology and Medicine</a:t>
            </a:r>
            <a:r>
              <a:rPr lang="en-US" sz="2000" b="0" i="0" dirty="0">
                <a:solidFill>
                  <a:srgbClr val="222222"/>
                </a:solidFill>
                <a:effectLst/>
                <a:latin typeface="Times New Roman" panose="02020603050405020304" pitchFamily="18" charset="0"/>
                <a:cs typeface="Times New Roman" panose="02020603050405020304" pitchFamily="18" charset="0"/>
              </a:rPr>
              <a:t> 150 (2022): 106100.</a:t>
            </a:r>
            <a:endParaRPr lang="en-US" sz="2000" b="0" i="0" dirty="0">
              <a:solidFill>
                <a:schemeClr val="dk1"/>
              </a:solidFill>
              <a:effectLst/>
              <a:latin typeface="Times New Roman" panose="02020603050405020304" pitchFamily="18" charset="0"/>
              <a:cs typeface="Times New Roman" panose="02020603050405020304" pitchFamily="18" charset="0"/>
              <a:sym typeface="Times New Roman"/>
            </a:endParaRPr>
          </a:p>
          <a:p>
            <a:pPr marL="457200" marR="0" lvl="0" indent="-457200" algn="just" rtl="0">
              <a:lnSpc>
                <a:spcPct val="150000"/>
              </a:lnSpc>
              <a:spcBef>
                <a:spcPts val="1200"/>
              </a:spcBef>
              <a:spcAft>
                <a:spcPts val="0"/>
              </a:spcAft>
              <a:buClr>
                <a:schemeClr val="dk1"/>
              </a:buClr>
              <a:buSzPts val="1100"/>
              <a:buFont typeface="Arial"/>
              <a:buNone/>
            </a:pPr>
            <a:r>
              <a:rPr lang="en-US" sz="2000" dirty="0">
                <a:solidFill>
                  <a:schemeClr val="dk1"/>
                </a:solidFill>
                <a:latin typeface="Times New Roman" panose="02020603050405020304" pitchFamily="18" charset="0"/>
                <a:ea typeface="Times New Roman"/>
                <a:cs typeface="Times New Roman" panose="02020603050405020304" pitchFamily="18" charset="0"/>
                <a:sym typeface="Times New Roman"/>
              </a:rPr>
              <a:t>[7] </a:t>
            </a:r>
            <a:r>
              <a:rPr lang="en-IN" sz="2000" b="0" i="0" dirty="0">
                <a:solidFill>
                  <a:srgbClr val="222222"/>
                </a:solidFill>
                <a:effectLst/>
                <a:latin typeface="Times New Roman" panose="02020603050405020304" pitchFamily="18" charset="0"/>
                <a:cs typeface="Times New Roman" panose="02020603050405020304" pitchFamily="18" charset="0"/>
              </a:rPr>
              <a:t>Ankitha, V., et al. "Literature review on sleep APNEA analysis by machine learning algorithms using ECG signals." </a:t>
            </a:r>
            <a:r>
              <a:rPr lang="en-IN" sz="2000" b="0" i="1" dirty="0">
                <a:solidFill>
                  <a:srgbClr val="222222"/>
                </a:solidFill>
                <a:effectLst/>
                <a:latin typeface="Times New Roman" panose="02020603050405020304" pitchFamily="18" charset="0"/>
                <a:cs typeface="Times New Roman" panose="02020603050405020304" pitchFamily="18" charset="0"/>
              </a:rPr>
              <a:t>Journal of Physics: Conference Series</a:t>
            </a:r>
            <a:r>
              <a:rPr lang="en-IN" sz="2000" b="0" i="0" dirty="0">
                <a:solidFill>
                  <a:srgbClr val="222222"/>
                </a:solidFill>
                <a:effectLst/>
                <a:latin typeface="Times New Roman" panose="02020603050405020304" pitchFamily="18" charset="0"/>
                <a:cs typeface="Times New Roman" panose="02020603050405020304" pitchFamily="18" charset="0"/>
              </a:rPr>
              <a:t>. Vol. 1937. No. 1. IOP Publishing, 2021.</a:t>
            </a:r>
          </a:p>
          <a:p>
            <a:pPr marL="457200" indent="-457200" algn="just">
              <a:lnSpc>
                <a:spcPct val="150000"/>
              </a:lnSpc>
              <a:spcBef>
                <a:spcPts val="1200"/>
              </a:spcBef>
              <a:buClr>
                <a:schemeClr val="dk1"/>
              </a:buClr>
              <a:buSzPts val="1100"/>
            </a:pPr>
            <a:r>
              <a:rPr lang="en-US" sz="2000" dirty="0">
                <a:latin typeface="Times New Roman" panose="02020603050405020304" pitchFamily="18" charset="0"/>
                <a:cs typeface="Times New Roman" panose="02020603050405020304" pitchFamily="18" charset="0"/>
              </a:rPr>
              <a:t>[8] </a:t>
            </a:r>
            <a:r>
              <a:rPr lang="en-IN" sz="2000" b="0" i="0" dirty="0" err="1">
                <a:solidFill>
                  <a:srgbClr val="222222"/>
                </a:solidFill>
                <a:effectLst/>
                <a:latin typeface="Times New Roman" panose="02020603050405020304" pitchFamily="18" charset="0"/>
                <a:cs typeface="Times New Roman" panose="02020603050405020304" pitchFamily="18" charset="0"/>
              </a:rPr>
              <a:t>Kemidi</a:t>
            </a:r>
            <a:r>
              <a:rPr lang="en-IN" sz="2000" b="0" i="0" dirty="0">
                <a:solidFill>
                  <a:srgbClr val="222222"/>
                </a:solidFill>
                <a:effectLst/>
                <a:latin typeface="Times New Roman" panose="02020603050405020304" pitchFamily="18" charset="0"/>
                <a:cs typeface="Times New Roman" panose="02020603050405020304" pitchFamily="18" charset="0"/>
              </a:rPr>
              <a:t>, M., </a:t>
            </a:r>
            <a:r>
              <a:rPr lang="en-IN" sz="2000" b="0" i="0" dirty="0" err="1">
                <a:solidFill>
                  <a:srgbClr val="222222"/>
                </a:solidFill>
                <a:effectLst/>
                <a:latin typeface="Times New Roman" panose="02020603050405020304" pitchFamily="18" charset="0"/>
                <a:cs typeface="Times New Roman" panose="02020603050405020304" pitchFamily="18" charset="0"/>
              </a:rPr>
              <a:t>Marur</a:t>
            </a:r>
            <a:r>
              <a:rPr lang="en-IN" sz="2000" b="0" i="0" dirty="0">
                <a:solidFill>
                  <a:srgbClr val="222222"/>
                </a:solidFill>
                <a:effectLst/>
                <a:latin typeface="Times New Roman" panose="02020603050405020304" pitchFamily="18" charset="0"/>
                <a:cs typeface="Times New Roman" panose="02020603050405020304" pitchFamily="18" charset="0"/>
              </a:rPr>
              <a:t>, D. R., &amp; </a:t>
            </a:r>
            <a:r>
              <a:rPr lang="en-IN" sz="2000" b="0" i="0" dirty="0" err="1">
                <a:solidFill>
                  <a:srgbClr val="222222"/>
                </a:solidFill>
                <a:effectLst/>
                <a:latin typeface="Times New Roman" panose="02020603050405020304" pitchFamily="18" charset="0"/>
                <a:cs typeface="Times New Roman" panose="02020603050405020304" pitchFamily="18" charset="0"/>
              </a:rPr>
              <a:t>Chantigari</a:t>
            </a:r>
            <a:r>
              <a:rPr lang="en-IN" sz="2000" b="0" i="0" dirty="0">
                <a:solidFill>
                  <a:srgbClr val="222222"/>
                </a:solidFill>
                <a:effectLst/>
                <a:latin typeface="Times New Roman" panose="02020603050405020304" pitchFamily="18" charset="0"/>
                <a:cs typeface="Times New Roman" panose="02020603050405020304" pitchFamily="18" charset="0"/>
              </a:rPr>
              <a:t>, V. K. R. (2023). Detection and Classification of Obstructive Sleep </a:t>
            </a:r>
            <a:r>
              <a:rPr lang="en-IN" sz="2000" b="0" i="0" dirty="0" err="1">
                <a:solidFill>
                  <a:srgbClr val="222222"/>
                </a:solidFill>
                <a:effectLst/>
                <a:latin typeface="Times New Roman" panose="02020603050405020304" pitchFamily="18" charset="0"/>
                <a:cs typeface="Times New Roman" panose="02020603050405020304" pitchFamily="18" charset="0"/>
              </a:rPr>
              <a:t>Apnea</a:t>
            </a:r>
            <a:r>
              <a:rPr lang="en-IN" sz="2000" b="0" i="0" dirty="0">
                <a:solidFill>
                  <a:srgbClr val="222222"/>
                </a:solidFill>
                <a:effectLst/>
                <a:latin typeface="Times New Roman" panose="02020603050405020304" pitchFamily="18" charset="0"/>
                <a:cs typeface="Times New Roman" panose="02020603050405020304" pitchFamily="18" charset="0"/>
              </a:rPr>
              <a:t> Disorders: A Comparative Analysis of Various Deep Machine Learning Classifiers. </a:t>
            </a:r>
            <a:r>
              <a:rPr lang="en-IN" sz="2000" b="0" i="1" dirty="0">
                <a:solidFill>
                  <a:srgbClr val="222222"/>
                </a:solidFill>
                <a:effectLst/>
                <a:latin typeface="Times New Roman" panose="02020603050405020304" pitchFamily="18" charset="0"/>
                <a:cs typeface="Times New Roman" panose="02020603050405020304" pitchFamily="18" charset="0"/>
              </a:rPr>
              <a:t>Revue </a:t>
            </a:r>
            <a:r>
              <a:rPr lang="en-IN" sz="2000" b="0" i="1" dirty="0" err="1">
                <a:solidFill>
                  <a:srgbClr val="222222"/>
                </a:solidFill>
                <a:effectLst/>
                <a:latin typeface="Times New Roman" panose="02020603050405020304" pitchFamily="18" charset="0"/>
                <a:cs typeface="Times New Roman" panose="02020603050405020304" pitchFamily="18" charset="0"/>
              </a:rPr>
              <a:t>d'Intelligence</a:t>
            </a:r>
            <a:r>
              <a:rPr lang="en-IN" sz="2000" b="0" i="1" dirty="0">
                <a:solidFill>
                  <a:srgbClr val="222222"/>
                </a:solidFill>
                <a:effectLst/>
                <a:latin typeface="Times New Roman" panose="02020603050405020304" pitchFamily="18" charset="0"/>
                <a:cs typeface="Times New Roman" panose="02020603050405020304" pitchFamily="18" charset="0"/>
              </a:rPr>
              <a:t> </a:t>
            </a:r>
            <a:r>
              <a:rPr lang="en-IN" sz="2000" b="0" i="1" dirty="0" err="1">
                <a:solidFill>
                  <a:srgbClr val="222222"/>
                </a:solidFill>
                <a:effectLst/>
                <a:latin typeface="Times New Roman" panose="02020603050405020304" pitchFamily="18" charset="0"/>
                <a:cs typeface="Times New Roman" panose="02020603050405020304" pitchFamily="18" charset="0"/>
              </a:rPr>
              <a:t>Artificielle</a:t>
            </a:r>
            <a:r>
              <a:rPr lang="en-IN" sz="2000" b="0" i="0" dirty="0">
                <a:solidFill>
                  <a:srgbClr val="222222"/>
                </a:solidFill>
                <a:effectLst/>
                <a:latin typeface="Times New Roman" panose="02020603050405020304" pitchFamily="18" charset="0"/>
                <a:cs typeface="Times New Roman" panose="02020603050405020304" pitchFamily="18" charset="0"/>
              </a:rPr>
              <a:t>, </a:t>
            </a:r>
            <a:r>
              <a:rPr lang="en-IN" sz="2000" b="0" i="1" dirty="0">
                <a:solidFill>
                  <a:srgbClr val="222222"/>
                </a:solidFill>
                <a:effectLst/>
                <a:latin typeface="Times New Roman" panose="02020603050405020304" pitchFamily="18" charset="0"/>
                <a:cs typeface="Times New Roman" panose="02020603050405020304" pitchFamily="18" charset="0"/>
              </a:rPr>
              <a:t>37</a:t>
            </a:r>
            <a:r>
              <a:rPr lang="en-IN" sz="2000" b="0" i="0" dirty="0">
                <a:solidFill>
                  <a:srgbClr val="222222"/>
                </a:solidFill>
                <a:effectLst/>
                <a:latin typeface="Times New Roman" panose="02020603050405020304" pitchFamily="18" charset="0"/>
                <a:cs typeface="Times New Roman" panose="02020603050405020304" pitchFamily="18" charset="0"/>
              </a:rPr>
              <a:t>(1).</a:t>
            </a:r>
          </a:p>
          <a:p>
            <a:pPr algn="just">
              <a:lnSpc>
                <a:spcPct val="150000"/>
              </a:lnSpc>
            </a:pPr>
            <a:r>
              <a:rPr lang="en-IN" sz="2000" dirty="0">
                <a:solidFill>
                  <a:srgbClr val="222222"/>
                </a:solidFill>
                <a:latin typeface="Times New Roman" panose="02020603050405020304" pitchFamily="18" charset="0"/>
                <a:cs typeface="Times New Roman" panose="02020603050405020304" pitchFamily="18" charset="0"/>
              </a:rPr>
              <a:t>[9] </a:t>
            </a:r>
            <a:r>
              <a:rPr lang="en-US" sz="2000" b="0" i="0" dirty="0">
                <a:solidFill>
                  <a:srgbClr val="222222"/>
                </a:solidFill>
                <a:effectLst/>
                <a:latin typeface="Times New Roman" panose="02020603050405020304" pitchFamily="18" charset="0"/>
                <a:cs typeface="Times New Roman" panose="02020603050405020304" pitchFamily="18" charset="0"/>
              </a:rPr>
              <a:t>Cheng, Y. H., Lech, M., &amp; Wilkinson, R. H. (2023). Simultaneous Sleep Stage and Sleep Disorder Detection from Multimodal Sensors Using Deep Learning. </a:t>
            </a:r>
            <a:r>
              <a:rPr lang="en-US" sz="2000" b="0" i="1" dirty="0">
                <a:solidFill>
                  <a:srgbClr val="222222"/>
                </a:solidFill>
                <a:effectLst/>
                <a:latin typeface="Times New Roman" panose="02020603050405020304" pitchFamily="18" charset="0"/>
                <a:cs typeface="Times New Roman" panose="02020603050405020304" pitchFamily="18" charset="0"/>
              </a:rPr>
              <a:t>Sensors</a:t>
            </a:r>
            <a:r>
              <a:rPr lang="en-US" sz="2000" b="0" i="0" dirty="0">
                <a:solidFill>
                  <a:srgbClr val="222222"/>
                </a:solidFill>
                <a:effectLst/>
                <a:latin typeface="Times New Roman" panose="02020603050405020304" pitchFamily="18" charset="0"/>
                <a:cs typeface="Times New Roman" panose="02020603050405020304" pitchFamily="18" charset="0"/>
              </a:rPr>
              <a:t>, </a:t>
            </a:r>
            <a:r>
              <a:rPr lang="en-US" sz="2000" b="0" i="1" dirty="0">
                <a:solidFill>
                  <a:srgbClr val="222222"/>
                </a:solidFill>
                <a:effectLst/>
                <a:latin typeface="Times New Roman" panose="02020603050405020304" pitchFamily="18" charset="0"/>
                <a:cs typeface="Times New Roman" panose="02020603050405020304" pitchFamily="18" charset="0"/>
              </a:rPr>
              <a:t>23</a:t>
            </a:r>
            <a:r>
              <a:rPr lang="en-US" sz="2000" b="0" i="0" dirty="0">
                <a:solidFill>
                  <a:srgbClr val="222222"/>
                </a:solidFill>
                <a:effectLst/>
                <a:latin typeface="Times New Roman" panose="02020603050405020304" pitchFamily="18" charset="0"/>
                <a:cs typeface="Times New Roman" panose="02020603050405020304" pitchFamily="18" charset="0"/>
              </a:rPr>
              <a:t>(7), 3468.</a:t>
            </a:r>
            <a:endParaRPr lang="en-US" sz="2000" dirty="0">
              <a:solidFill>
                <a:srgbClr val="222222"/>
              </a:solidFill>
              <a:latin typeface="Times New Roman" panose="02020603050405020304" pitchFamily="18" charset="0"/>
              <a:cs typeface="Times New Roman" panose="02020603050405020304" pitchFamily="18" charset="0"/>
            </a:endParaRPr>
          </a:p>
          <a:p>
            <a:pPr algn="just">
              <a:lnSpc>
                <a:spcPct val="150000"/>
              </a:lnSpc>
            </a:pPr>
            <a:r>
              <a:rPr lang="en-US" sz="2000" dirty="0">
                <a:solidFill>
                  <a:srgbClr val="222222"/>
                </a:solidFill>
                <a:latin typeface="Times New Roman" panose="02020603050405020304" pitchFamily="18" charset="0"/>
                <a:cs typeface="Times New Roman" panose="02020603050405020304" pitchFamily="18" charset="0"/>
              </a:rPr>
              <a:t>[10] </a:t>
            </a:r>
            <a:r>
              <a:rPr lang="en-IN" sz="2000" b="0" i="0" dirty="0">
                <a:solidFill>
                  <a:srgbClr val="222222"/>
                </a:solidFill>
                <a:effectLst/>
                <a:latin typeface="Times New Roman" panose="02020603050405020304" pitchFamily="18" charset="0"/>
                <a:cs typeface="Times New Roman" panose="02020603050405020304" pitchFamily="18" charset="0"/>
              </a:rPr>
              <a:t>Javeed, </a:t>
            </a:r>
            <a:r>
              <a:rPr lang="en-IN" sz="2000" b="0" i="0" dirty="0" err="1">
                <a:solidFill>
                  <a:srgbClr val="222222"/>
                </a:solidFill>
                <a:effectLst/>
                <a:latin typeface="Times New Roman" panose="02020603050405020304" pitchFamily="18" charset="0"/>
                <a:cs typeface="Times New Roman" panose="02020603050405020304" pitchFamily="18" charset="0"/>
              </a:rPr>
              <a:t>Ashir</a:t>
            </a:r>
            <a:r>
              <a:rPr lang="en-IN" sz="2000" b="0" i="0" dirty="0">
                <a:solidFill>
                  <a:srgbClr val="222222"/>
                </a:solidFill>
                <a:effectLst/>
                <a:latin typeface="Times New Roman" panose="02020603050405020304" pitchFamily="18" charset="0"/>
                <a:cs typeface="Times New Roman" panose="02020603050405020304" pitchFamily="18" charset="0"/>
              </a:rPr>
              <a:t>, et al. "Predictive power of </a:t>
            </a:r>
            <a:r>
              <a:rPr lang="en-IN" sz="2000" b="0" i="0" dirty="0" err="1">
                <a:solidFill>
                  <a:srgbClr val="222222"/>
                </a:solidFill>
                <a:effectLst/>
                <a:latin typeface="Times New Roman" panose="02020603050405020304" pitchFamily="18" charset="0"/>
                <a:cs typeface="Times New Roman" panose="02020603050405020304" pitchFamily="18" charset="0"/>
              </a:rPr>
              <a:t>XGBoost_BiLSTM</a:t>
            </a:r>
            <a:r>
              <a:rPr lang="en-IN" sz="2000" b="0" i="0" dirty="0">
                <a:solidFill>
                  <a:srgbClr val="222222"/>
                </a:solidFill>
                <a:effectLst/>
                <a:latin typeface="Times New Roman" panose="02020603050405020304" pitchFamily="18" charset="0"/>
                <a:cs typeface="Times New Roman" panose="02020603050405020304" pitchFamily="18" charset="0"/>
              </a:rPr>
              <a:t> </a:t>
            </a:r>
            <a:r>
              <a:rPr lang="en-IN" sz="2000" b="0" i="0" dirty="0" err="1">
                <a:solidFill>
                  <a:srgbClr val="222222"/>
                </a:solidFill>
                <a:effectLst/>
                <a:latin typeface="Times New Roman" panose="02020603050405020304" pitchFamily="18" charset="0"/>
                <a:cs typeface="Times New Roman" panose="02020603050405020304" pitchFamily="18" charset="0"/>
              </a:rPr>
              <a:t>model:a</a:t>
            </a:r>
            <a:r>
              <a:rPr lang="en-IN" sz="2000" dirty="0">
                <a:solidFill>
                  <a:srgbClr val="222222"/>
                </a:solidFill>
                <a:latin typeface="Times New Roman" panose="02020603050405020304" pitchFamily="18" charset="0"/>
                <a:cs typeface="Times New Roman" panose="02020603050405020304" pitchFamily="18" charset="0"/>
              </a:rPr>
              <a:t> </a:t>
            </a:r>
            <a:r>
              <a:rPr lang="en-IN" sz="2000" b="0" i="0" dirty="0">
                <a:solidFill>
                  <a:srgbClr val="222222"/>
                </a:solidFill>
                <a:effectLst/>
                <a:latin typeface="Times New Roman" panose="02020603050405020304" pitchFamily="18" charset="0"/>
                <a:cs typeface="Times New Roman" panose="02020603050405020304" pitchFamily="18" charset="0"/>
              </a:rPr>
              <a:t>machine-learning approach for accurate sleep </a:t>
            </a:r>
            <a:r>
              <a:rPr lang="en-IN" sz="2000" b="0" i="0" dirty="0" err="1">
                <a:solidFill>
                  <a:srgbClr val="222222"/>
                </a:solidFill>
                <a:effectLst/>
                <a:latin typeface="Times New Roman" panose="02020603050405020304" pitchFamily="18" charset="0"/>
                <a:cs typeface="Times New Roman" panose="02020603050405020304" pitchFamily="18" charset="0"/>
              </a:rPr>
              <a:t>apnea</a:t>
            </a:r>
            <a:r>
              <a:rPr lang="en-IN" sz="2000" b="0" i="0" dirty="0">
                <a:solidFill>
                  <a:srgbClr val="222222"/>
                </a:solidFill>
                <a:effectLst/>
                <a:latin typeface="Times New Roman" panose="02020603050405020304" pitchFamily="18" charset="0"/>
                <a:cs typeface="Times New Roman" panose="02020603050405020304" pitchFamily="18" charset="0"/>
              </a:rPr>
              <a:t> detection using electronic health data." </a:t>
            </a:r>
            <a:r>
              <a:rPr lang="en-IN" sz="2000" b="0" i="1" dirty="0">
                <a:solidFill>
                  <a:srgbClr val="222222"/>
                </a:solidFill>
                <a:effectLst/>
                <a:latin typeface="Times New Roman" panose="02020603050405020304" pitchFamily="18" charset="0"/>
                <a:cs typeface="Times New Roman" panose="02020603050405020304" pitchFamily="18" charset="0"/>
              </a:rPr>
              <a:t>International Journal of Computational Intelligence Systems</a:t>
            </a:r>
            <a:r>
              <a:rPr lang="en-IN" sz="2000" b="0" i="0" dirty="0">
                <a:solidFill>
                  <a:srgbClr val="222222"/>
                </a:solidFill>
                <a:effectLst/>
                <a:latin typeface="Times New Roman" panose="02020603050405020304" pitchFamily="18" charset="0"/>
                <a:cs typeface="Times New Roman" panose="02020603050405020304" pitchFamily="18" charset="0"/>
              </a:rPr>
              <a:t> 16.1 (2023): 188.</a:t>
            </a:r>
          </a:p>
          <a:p>
            <a:pPr algn="just">
              <a:lnSpc>
                <a:spcPct val="150000"/>
              </a:lnSpc>
            </a:pPr>
            <a:endParaRPr lang="en-IN" sz="2000" dirty="0">
              <a:solidFill>
                <a:srgbClr val="222222"/>
              </a:solidFill>
              <a:latin typeface="Times New Roman" panose="02020603050405020304" pitchFamily="18" charset="0"/>
              <a:cs typeface="Times New Roman" panose="02020603050405020304" pitchFamily="18" charset="0"/>
            </a:endParaRPr>
          </a:p>
          <a:p>
            <a:pPr algn="just">
              <a:lnSpc>
                <a:spcPct val="150000"/>
              </a:lnSpc>
            </a:pPr>
            <a:endParaRPr lang="en-US" sz="2000" dirty="0">
              <a:solidFill>
                <a:srgbClr val="222222"/>
              </a:solidFill>
              <a:latin typeface="Times New Roman" panose="02020603050405020304" pitchFamily="18" charset="0"/>
              <a:cs typeface="Times New Roman" panose="02020603050405020304" pitchFamily="18" charset="0"/>
            </a:endParaRP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03377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B2B9168-810E-7E45-0995-D9C4BD3EAFAC}"/>
              </a:ext>
            </a:extLst>
          </p:cNvPr>
          <p:cNvSpPr>
            <a:spLocks noGrp="1"/>
          </p:cNvSpPr>
          <p:nvPr>
            <p:ph type="ftr" sz="quarter" idx="11"/>
          </p:nvPr>
        </p:nvSpPr>
        <p:spPr/>
        <p:txBody>
          <a:bodyPr/>
          <a:lstStyle/>
          <a:p>
            <a:r>
              <a:rPr lang="en-US"/>
              <a:t>Machine Learning based Diagnostic System for Sleep Disorder  Batch_02</a:t>
            </a:r>
            <a:endParaRPr lang="en-IN"/>
          </a:p>
        </p:txBody>
      </p:sp>
      <p:sp>
        <p:nvSpPr>
          <p:cNvPr id="4" name="TextBox 3">
            <a:extLst>
              <a:ext uri="{FF2B5EF4-FFF2-40B4-BE49-F238E27FC236}">
                <a16:creationId xmlns:a16="http://schemas.microsoft.com/office/drawing/2014/main" id="{064454C2-AA92-C7B3-422B-314D6C33DF4E}"/>
              </a:ext>
            </a:extLst>
          </p:cNvPr>
          <p:cNvSpPr txBox="1"/>
          <p:nvPr/>
        </p:nvSpPr>
        <p:spPr>
          <a:xfrm>
            <a:off x="106325" y="178847"/>
            <a:ext cx="11791507" cy="6179962"/>
          </a:xfrm>
          <a:prstGeom prst="rect">
            <a:avLst/>
          </a:prstGeom>
          <a:noFill/>
        </p:spPr>
        <p:txBody>
          <a:bodyPr wrap="square">
            <a:spAutoFit/>
          </a:bodyPr>
          <a:lstStyle/>
          <a:p>
            <a:pPr algn="just">
              <a:lnSpc>
                <a:spcPct val="150000"/>
              </a:lnSpc>
            </a:pPr>
            <a:r>
              <a:rPr lang="en-IN" sz="1900" dirty="0">
                <a:solidFill>
                  <a:srgbClr val="222222"/>
                </a:solidFill>
                <a:latin typeface="Times New Roman" panose="02020603050405020304" pitchFamily="18" charset="0"/>
                <a:cs typeface="Times New Roman" panose="02020603050405020304" pitchFamily="18" charset="0"/>
              </a:rPr>
              <a:t>[11] </a:t>
            </a:r>
            <a:r>
              <a:rPr lang="en-US" sz="1900" b="0" i="0" dirty="0">
                <a:solidFill>
                  <a:srgbClr val="222222"/>
                </a:solidFill>
                <a:effectLst/>
                <a:latin typeface="Times New Roman" panose="02020603050405020304" pitchFamily="18" charset="0"/>
                <a:cs typeface="Times New Roman" panose="02020603050405020304" pitchFamily="18" charset="0"/>
              </a:rPr>
              <a:t>Learning, M. U. S. M. (2020). Obstructive sleep apnea: a prediction model using supervised machine learning method. </a:t>
            </a:r>
            <a:r>
              <a:rPr lang="en-US" sz="1900" b="0" i="1" dirty="0">
                <a:solidFill>
                  <a:srgbClr val="222222"/>
                </a:solidFill>
                <a:effectLst/>
                <a:latin typeface="Times New Roman" panose="02020603050405020304" pitchFamily="18" charset="0"/>
                <a:cs typeface="Times New Roman" panose="02020603050405020304" pitchFamily="18" charset="0"/>
              </a:rPr>
              <a:t>The Importance of Health Informatics in Public Health during a Pandemic</a:t>
            </a:r>
            <a:r>
              <a:rPr lang="en-US" sz="1900" b="0" i="0" dirty="0">
                <a:solidFill>
                  <a:srgbClr val="222222"/>
                </a:solidFill>
                <a:effectLst/>
                <a:latin typeface="Times New Roman" panose="02020603050405020304" pitchFamily="18" charset="0"/>
                <a:cs typeface="Times New Roman" panose="02020603050405020304" pitchFamily="18" charset="0"/>
              </a:rPr>
              <a:t>, </a:t>
            </a:r>
            <a:r>
              <a:rPr lang="en-US" sz="1900" b="0" i="1" dirty="0">
                <a:solidFill>
                  <a:srgbClr val="222222"/>
                </a:solidFill>
                <a:effectLst/>
                <a:latin typeface="Times New Roman" panose="02020603050405020304" pitchFamily="18" charset="0"/>
                <a:cs typeface="Times New Roman" panose="02020603050405020304" pitchFamily="18" charset="0"/>
              </a:rPr>
              <a:t>272</a:t>
            </a:r>
            <a:r>
              <a:rPr lang="en-US" sz="1900" b="0" i="0" dirty="0">
                <a:solidFill>
                  <a:srgbClr val="222222"/>
                </a:solidFill>
                <a:effectLst/>
                <a:latin typeface="Times New Roman" panose="02020603050405020304" pitchFamily="18" charset="0"/>
                <a:cs typeface="Times New Roman" panose="02020603050405020304" pitchFamily="18" charset="0"/>
              </a:rPr>
              <a:t>, 387.</a:t>
            </a:r>
            <a:endParaRPr lang="en-IN" sz="1900" dirty="0">
              <a:solidFill>
                <a:srgbClr val="222222"/>
              </a:solidFill>
              <a:latin typeface="Times New Roman" panose="02020603050405020304" pitchFamily="18" charset="0"/>
              <a:cs typeface="Times New Roman" panose="02020603050405020304" pitchFamily="18" charset="0"/>
            </a:endParaRPr>
          </a:p>
          <a:p>
            <a:pPr algn="just">
              <a:lnSpc>
                <a:spcPct val="150000"/>
              </a:lnSpc>
            </a:pPr>
            <a:endParaRPr lang="en-IN" sz="1900" dirty="0">
              <a:solidFill>
                <a:srgbClr val="222222"/>
              </a:solidFill>
              <a:latin typeface="Times New Roman" panose="02020603050405020304" pitchFamily="18" charset="0"/>
              <a:cs typeface="Times New Roman" panose="02020603050405020304" pitchFamily="18" charset="0"/>
            </a:endParaRPr>
          </a:p>
          <a:p>
            <a:pPr algn="just">
              <a:lnSpc>
                <a:spcPct val="150000"/>
              </a:lnSpc>
            </a:pPr>
            <a:r>
              <a:rPr lang="en-IN" sz="1900" dirty="0">
                <a:solidFill>
                  <a:srgbClr val="222222"/>
                </a:solidFill>
                <a:latin typeface="Times New Roman" panose="02020603050405020304" pitchFamily="18" charset="0"/>
                <a:cs typeface="Times New Roman" panose="02020603050405020304" pitchFamily="18" charset="0"/>
              </a:rPr>
              <a:t>[12] </a:t>
            </a:r>
            <a:r>
              <a:rPr lang="en-US" sz="1900" b="0" i="0" dirty="0">
                <a:solidFill>
                  <a:srgbClr val="222222"/>
                </a:solidFill>
                <a:effectLst/>
                <a:latin typeface="Times New Roman" panose="02020603050405020304" pitchFamily="18" charset="0"/>
                <a:cs typeface="Times New Roman" panose="02020603050405020304" pitchFamily="18" charset="0"/>
              </a:rPr>
              <a:t>Jain, </a:t>
            </a:r>
            <a:r>
              <a:rPr lang="en-US" sz="1900" b="0" i="0" dirty="0" err="1">
                <a:solidFill>
                  <a:srgbClr val="222222"/>
                </a:solidFill>
                <a:effectLst/>
                <a:latin typeface="Times New Roman" panose="02020603050405020304" pitchFamily="18" charset="0"/>
                <a:cs typeface="Times New Roman" panose="02020603050405020304" pitchFamily="18" charset="0"/>
              </a:rPr>
              <a:t>Gunjit</a:t>
            </a:r>
            <a:r>
              <a:rPr lang="en-US" sz="1900" b="0" i="0" dirty="0">
                <a:solidFill>
                  <a:srgbClr val="222222"/>
                </a:solidFill>
                <a:effectLst/>
                <a:latin typeface="Times New Roman" panose="02020603050405020304" pitchFamily="18" charset="0"/>
                <a:cs typeface="Times New Roman" panose="02020603050405020304" pitchFamily="18" charset="0"/>
              </a:rPr>
              <a:t>. </a:t>
            </a:r>
            <a:r>
              <a:rPr lang="en-US" sz="1900" b="0" i="1" dirty="0">
                <a:solidFill>
                  <a:srgbClr val="222222"/>
                </a:solidFill>
                <a:effectLst/>
                <a:latin typeface="Times New Roman" panose="02020603050405020304" pitchFamily="18" charset="0"/>
                <a:cs typeface="Times New Roman" panose="02020603050405020304" pitchFamily="18" charset="0"/>
              </a:rPr>
              <a:t>Sleep Apnea detection using Deep Learning Methodologies</a:t>
            </a:r>
            <a:r>
              <a:rPr lang="en-US" sz="1900" b="0" i="0" dirty="0">
                <a:solidFill>
                  <a:srgbClr val="222222"/>
                </a:solidFill>
                <a:effectLst/>
                <a:latin typeface="Times New Roman" panose="02020603050405020304" pitchFamily="18" charset="0"/>
                <a:cs typeface="Times New Roman" panose="02020603050405020304" pitchFamily="18" charset="0"/>
              </a:rPr>
              <a:t>. Diss. Dublin, National College of Ireland, 2022.</a:t>
            </a:r>
          </a:p>
          <a:p>
            <a:pPr algn="just">
              <a:lnSpc>
                <a:spcPct val="150000"/>
              </a:lnSpc>
            </a:pPr>
            <a:endParaRPr lang="en-US" sz="1900" dirty="0">
              <a:solidFill>
                <a:srgbClr val="222222"/>
              </a:solidFill>
              <a:latin typeface="Times New Roman" panose="02020603050405020304" pitchFamily="18" charset="0"/>
              <a:cs typeface="Times New Roman" panose="02020603050405020304" pitchFamily="18" charset="0"/>
            </a:endParaRPr>
          </a:p>
          <a:p>
            <a:pPr algn="just">
              <a:lnSpc>
                <a:spcPct val="150000"/>
              </a:lnSpc>
            </a:pPr>
            <a:r>
              <a:rPr lang="en-US" sz="1900" dirty="0">
                <a:solidFill>
                  <a:srgbClr val="222222"/>
                </a:solidFill>
                <a:latin typeface="Times New Roman" panose="02020603050405020304" pitchFamily="18" charset="0"/>
                <a:cs typeface="Times New Roman" panose="02020603050405020304" pitchFamily="18" charset="0"/>
              </a:rPr>
              <a:t>[13] </a:t>
            </a:r>
            <a:r>
              <a:rPr lang="en-US" sz="1900" b="0" i="0" dirty="0">
                <a:solidFill>
                  <a:srgbClr val="222222"/>
                </a:solidFill>
                <a:effectLst/>
                <a:latin typeface="Times New Roman" panose="02020603050405020304" pitchFamily="18" charset="0"/>
                <a:cs typeface="Times New Roman" panose="02020603050405020304" pitchFamily="18" charset="0"/>
              </a:rPr>
              <a:t>Karimi </a:t>
            </a:r>
            <a:r>
              <a:rPr lang="en-US" sz="1900" b="0" i="0" dirty="0" err="1">
                <a:solidFill>
                  <a:srgbClr val="222222"/>
                </a:solidFill>
                <a:effectLst/>
                <a:latin typeface="Times New Roman" panose="02020603050405020304" pitchFamily="18" charset="0"/>
                <a:cs typeface="Times New Roman" panose="02020603050405020304" pitchFamily="18" charset="0"/>
              </a:rPr>
              <a:t>Moridani</a:t>
            </a:r>
            <a:r>
              <a:rPr lang="en-US" sz="1900" b="0" i="0" dirty="0">
                <a:solidFill>
                  <a:srgbClr val="222222"/>
                </a:solidFill>
                <a:effectLst/>
                <a:latin typeface="Times New Roman" panose="02020603050405020304" pitchFamily="18" charset="0"/>
                <a:cs typeface="Times New Roman" panose="02020603050405020304" pitchFamily="18" charset="0"/>
              </a:rPr>
              <a:t> M, </a:t>
            </a:r>
            <a:r>
              <a:rPr lang="en-US" sz="1900" b="0" i="0" dirty="0" err="1">
                <a:solidFill>
                  <a:srgbClr val="222222"/>
                </a:solidFill>
                <a:effectLst/>
                <a:latin typeface="Times New Roman" panose="02020603050405020304" pitchFamily="18" charset="0"/>
                <a:cs typeface="Times New Roman" panose="02020603050405020304" pitchFamily="18" charset="0"/>
              </a:rPr>
              <a:t>Hajiali</a:t>
            </a:r>
            <a:r>
              <a:rPr lang="en-US" sz="1900" b="0" i="0" dirty="0">
                <a:solidFill>
                  <a:srgbClr val="222222"/>
                </a:solidFill>
                <a:effectLst/>
                <a:latin typeface="Times New Roman" panose="02020603050405020304" pitchFamily="18" charset="0"/>
                <a:cs typeface="Times New Roman" panose="02020603050405020304" pitchFamily="18" charset="0"/>
              </a:rPr>
              <a:t> A. Automated sleep stage detection based on recurrence quantification analysis using machine learning. Journal of applied research on industrial engineering. 2022 Oct 1;9(4):409-26.</a:t>
            </a:r>
          </a:p>
          <a:p>
            <a:pPr algn="just">
              <a:lnSpc>
                <a:spcPct val="150000"/>
              </a:lnSpc>
            </a:pPr>
            <a:endParaRPr lang="en-IN" sz="1900" dirty="0">
              <a:solidFill>
                <a:srgbClr val="222222"/>
              </a:solidFill>
              <a:latin typeface="Times New Roman" panose="02020603050405020304" pitchFamily="18" charset="0"/>
              <a:cs typeface="Times New Roman" panose="02020603050405020304" pitchFamily="18" charset="0"/>
            </a:endParaRPr>
          </a:p>
          <a:p>
            <a:pPr algn="just">
              <a:lnSpc>
                <a:spcPct val="150000"/>
              </a:lnSpc>
            </a:pPr>
            <a:r>
              <a:rPr lang="en-IN" sz="1900" dirty="0">
                <a:solidFill>
                  <a:srgbClr val="222222"/>
                </a:solidFill>
                <a:latin typeface="Times New Roman" panose="02020603050405020304" pitchFamily="18" charset="0"/>
                <a:cs typeface="Times New Roman" panose="02020603050405020304" pitchFamily="18" charset="0"/>
              </a:rPr>
              <a:t>[14] </a:t>
            </a:r>
            <a:r>
              <a:rPr lang="en-US" sz="1900" b="0" i="0" dirty="0">
                <a:solidFill>
                  <a:srgbClr val="222222"/>
                </a:solidFill>
                <a:effectLst/>
                <a:latin typeface="Times New Roman" panose="02020603050405020304" pitchFamily="18" charset="0"/>
                <a:cs typeface="Times New Roman" panose="02020603050405020304" pitchFamily="18" charset="0"/>
              </a:rPr>
              <a:t>Arslan, R. S. (2023). Sleep disorder and apnea events detection framework with high performance using two-tier learning model design. </a:t>
            </a:r>
            <a:r>
              <a:rPr lang="en-US" sz="1900" b="0" i="1" dirty="0" err="1">
                <a:solidFill>
                  <a:srgbClr val="222222"/>
                </a:solidFill>
                <a:effectLst/>
                <a:latin typeface="Times New Roman" panose="02020603050405020304" pitchFamily="18" charset="0"/>
                <a:cs typeface="Times New Roman" panose="02020603050405020304" pitchFamily="18" charset="0"/>
              </a:rPr>
              <a:t>PeerJ</a:t>
            </a:r>
            <a:r>
              <a:rPr lang="en-US" sz="1900" b="0" i="1" dirty="0">
                <a:solidFill>
                  <a:srgbClr val="222222"/>
                </a:solidFill>
                <a:effectLst/>
                <a:latin typeface="Times New Roman" panose="02020603050405020304" pitchFamily="18" charset="0"/>
                <a:cs typeface="Times New Roman" panose="02020603050405020304" pitchFamily="18" charset="0"/>
              </a:rPr>
              <a:t> Computer Science</a:t>
            </a:r>
            <a:r>
              <a:rPr lang="en-US" sz="1900" b="0" i="0" dirty="0">
                <a:solidFill>
                  <a:srgbClr val="222222"/>
                </a:solidFill>
                <a:effectLst/>
                <a:latin typeface="Times New Roman" panose="02020603050405020304" pitchFamily="18" charset="0"/>
                <a:cs typeface="Times New Roman" panose="02020603050405020304" pitchFamily="18" charset="0"/>
              </a:rPr>
              <a:t>, </a:t>
            </a:r>
            <a:r>
              <a:rPr lang="en-US" sz="1900" b="0" i="1" dirty="0">
                <a:solidFill>
                  <a:srgbClr val="222222"/>
                </a:solidFill>
                <a:effectLst/>
                <a:latin typeface="Times New Roman" panose="02020603050405020304" pitchFamily="18" charset="0"/>
                <a:cs typeface="Times New Roman" panose="02020603050405020304" pitchFamily="18" charset="0"/>
              </a:rPr>
              <a:t>9</a:t>
            </a:r>
            <a:r>
              <a:rPr lang="en-US" sz="1900" b="0" i="0" dirty="0">
                <a:solidFill>
                  <a:srgbClr val="222222"/>
                </a:solidFill>
                <a:effectLst/>
                <a:latin typeface="Times New Roman" panose="02020603050405020304" pitchFamily="18" charset="0"/>
                <a:cs typeface="Times New Roman" panose="02020603050405020304" pitchFamily="18" charset="0"/>
              </a:rPr>
              <a:t>, e1554.</a:t>
            </a:r>
          </a:p>
          <a:p>
            <a:pPr algn="just">
              <a:lnSpc>
                <a:spcPct val="150000"/>
              </a:lnSpc>
            </a:pPr>
            <a:endParaRPr lang="en-US" sz="1900" dirty="0">
              <a:solidFill>
                <a:srgbClr val="222222"/>
              </a:solidFill>
              <a:latin typeface="Times New Roman" panose="02020603050405020304" pitchFamily="18" charset="0"/>
              <a:cs typeface="Times New Roman" panose="02020603050405020304" pitchFamily="18" charset="0"/>
            </a:endParaRPr>
          </a:p>
          <a:p>
            <a:pPr algn="just">
              <a:lnSpc>
                <a:spcPct val="150000"/>
              </a:lnSpc>
            </a:pPr>
            <a:r>
              <a:rPr lang="en-US" sz="1900" dirty="0">
                <a:solidFill>
                  <a:srgbClr val="222222"/>
                </a:solidFill>
                <a:latin typeface="Times New Roman" panose="02020603050405020304" pitchFamily="18" charset="0"/>
                <a:cs typeface="Times New Roman" panose="02020603050405020304" pitchFamily="18" charset="0"/>
              </a:rPr>
              <a:t>[15] </a:t>
            </a:r>
            <a:r>
              <a:rPr lang="en-IN" sz="1900" b="0" i="0" dirty="0">
                <a:solidFill>
                  <a:srgbClr val="222222"/>
                </a:solidFill>
                <a:effectLst/>
                <a:latin typeface="Times New Roman" panose="02020603050405020304" pitchFamily="18" charset="0"/>
                <a:cs typeface="Times New Roman" panose="02020603050405020304" pitchFamily="18" charset="0"/>
              </a:rPr>
              <a:t>Ramachandran, Anita, and Anupama Karuppiah. "A survey on recent advances in machine learning based sleep </a:t>
            </a:r>
            <a:r>
              <a:rPr lang="en-IN" sz="1900" b="0" i="0" dirty="0" err="1">
                <a:solidFill>
                  <a:srgbClr val="222222"/>
                </a:solidFill>
                <a:effectLst/>
                <a:latin typeface="Times New Roman" panose="02020603050405020304" pitchFamily="18" charset="0"/>
                <a:cs typeface="Times New Roman" panose="02020603050405020304" pitchFamily="18" charset="0"/>
              </a:rPr>
              <a:t>apnea</a:t>
            </a:r>
            <a:r>
              <a:rPr lang="en-IN" sz="1900" b="0" i="0" dirty="0">
                <a:solidFill>
                  <a:srgbClr val="222222"/>
                </a:solidFill>
                <a:effectLst/>
                <a:latin typeface="Times New Roman" panose="02020603050405020304" pitchFamily="18" charset="0"/>
                <a:cs typeface="Times New Roman" panose="02020603050405020304" pitchFamily="18" charset="0"/>
              </a:rPr>
              <a:t> detection systems." </a:t>
            </a:r>
            <a:r>
              <a:rPr lang="en-IN" sz="1900" b="0" i="1" dirty="0">
                <a:solidFill>
                  <a:srgbClr val="222222"/>
                </a:solidFill>
                <a:effectLst/>
                <a:latin typeface="Times New Roman" panose="02020603050405020304" pitchFamily="18" charset="0"/>
                <a:cs typeface="Times New Roman" panose="02020603050405020304" pitchFamily="18" charset="0"/>
              </a:rPr>
              <a:t>Healthcare</a:t>
            </a:r>
            <a:r>
              <a:rPr lang="en-IN" sz="1900" b="0" i="0" dirty="0">
                <a:solidFill>
                  <a:srgbClr val="222222"/>
                </a:solidFill>
                <a:effectLst/>
                <a:latin typeface="Times New Roman" panose="02020603050405020304" pitchFamily="18" charset="0"/>
                <a:cs typeface="Times New Roman" panose="02020603050405020304" pitchFamily="18" charset="0"/>
              </a:rPr>
              <a:t>. Vol. 9. No. 7. MDPI, 2021.</a:t>
            </a:r>
            <a:endParaRPr lang="en-IN" sz="1900" dirty="0">
              <a:solidFill>
                <a:srgbClr val="22222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4075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48DA70-3BAD-B0AD-56CD-E0CA80956109}"/>
              </a:ext>
            </a:extLst>
          </p:cNvPr>
          <p:cNvSpPr txBox="1"/>
          <p:nvPr/>
        </p:nvSpPr>
        <p:spPr>
          <a:xfrm>
            <a:off x="4883217" y="267811"/>
            <a:ext cx="6096000" cy="400110"/>
          </a:xfrm>
          <a:prstGeom prst="rect">
            <a:avLst/>
          </a:prstGeom>
          <a:noFill/>
        </p:spPr>
        <p:txBody>
          <a:bodyPr wrap="square">
            <a:spAutoFit/>
          </a:bodyPr>
          <a:lstStyle/>
          <a:p>
            <a:r>
              <a:rPr lang="en-US" sz="2000" b="1" i="0" u="none" strike="noStrike" cap="none" dirty="0">
                <a:solidFill>
                  <a:schemeClr val="dk1"/>
                </a:solidFill>
                <a:latin typeface="Times New Roman"/>
                <a:ea typeface="Times New Roman"/>
                <a:cs typeface="Times New Roman"/>
                <a:sym typeface="Times New Roman"/>
              </a:rPr>
              <a:t> ABSTRACT</a:t>
            </a:r>
            <a:endParaRPr lang="en-IN" sz="2000" dirty="0"/>
          </a:p>
        </p:txBody>
      </p:sp>
      <p:sp>
        <p:nvSpPr>
          <p:cNvPr id="7" name="TextBox 6">
            <a:extLst>
              <a:ext uri="{FF2B5EF4-FFF2-40B4-BE49-F238E27FC236}">
                <a16:creationId xmlns:a16="http://schemas.microsoft.com/office/drawing/2014/main" id="{8ED0741C-6078-9646-94D4-8D9C00B1E75D}"/>
              </a:ext>
            </a:extLst>
          </p:cNvPr>
          <p:cNvSpPr txBox="1"/>
          <p:nvPr/>
        </p:nvSpPr>
        <p:spPr>
          <a:xfrm>
            <a:off x="308009" y="667921"/>
            <a:ext cx="11367435" cy="5582939"/>
          </a:xfrm>
          <a:prstGeom prst="rect">
            <a:avLst/>
          </a:prstGeom>
          <a:noFill/>
        </p:spPr>
        <p:txBody>
          <a:bodyPr wrap="square" rtlCol="0">
            <a:spAutoFit/>
          </a:bodyPr>
          <a:lstStyle/>
          <a:p>
            <a:pPr algn="just">
              <a:lnSpc>
                <a:spcPct val="150000"/>
              </a:lnSpc>
            </a:pPr>
            <a:r>
              <a:rPr lang="en-US" sz="2000" b="0" i="0" dirty="0">
                <a:effectLst/>
                <a:latin typeface="Times New Roman" panose="02020603050405020304" pitchFamily="18" charset="0"/>
                <a:cs typeface="Times New Roman" panose="02020603050405020304" pitchFamily="18" charset="0"/>
              </a:rPr>
              <a:t>This project leverages machine learning supervised models to address the pervasive global issue of sleep disorders, affecting 10-30% of the population. Utilizing algorithms such as Logistic Regression (LR), Random Forest (RF), and Support Vector Classifier (SVC), existing predictive modeling system demonstrates impressive accuracy in predicting risks for specific disorders, including Obstructive Sleep Apnea (OSA), Central Obstructive Mixed Sleep Apnea (COMISA), and insomnia. Evaluation metrics, such as the Area Under the Receiver Operating Characteristic (AUROC), showcase the effectiveness of these models in providing accurate predictions.</a:t>
            </a:r>
            <a:r>
              <a:rPr lang="en-US" sz="2000" b="0" i="0" dirty="0">
                <a:solidFill>
                  <a:srgbClr val="D1D5DB"/>
                </a:solidFill>
                <a:effectLst/>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This project employs a supervised machine learning approach to diagnose prevalent sleep disorder . Utilizing robust algorithms such as Support Vector </a:t>
            </a:r>
            <a:r>
              <a:rPr lang="en-US" sz="2000" dirty="0">
                <a:latin typeface="Times New Roman" panose="02020603050405020304" pitchFamily="18" charset="0"/>
                <a:cs typeface="Times New Roman" panose="02020603050405020304" pitchFamily="18" charset="0"/>
              </a:rPr>
              <a:t>Classifier</a:t>
            </a:r>
            <a:r>
              <a:rPr lang="en-US" sz="2000" b="0" i="0" dirty="0">
                <a:effectLst/>
                <a:latin typeface="Times New Roman" panose="02020603050405020304" pitchFamily="18" charset="0"/>
                <a:cs typeface="Times New Roman" panose="02020603050405020304" pitchFamily="18" charset="0"/>
              </a:rPr>
              <a:t> (SVC), </a:t>
            </a:r>
            <a:r>
              <a:rPr lang="en-US" sz="2000" b="0" i="0" dirty="0" err="1">
                <a:effectLst/>
                <a:latin typeface="Times New Roman" panose="02020603050405020304" pitchFamily="18" charset="0"/>
                <a:cs typeface="Times New Roman" panose="02020603050405020304" pitchFamily="18" charset="0"/>
              </a:rPr>
              <a:t>GaussianNB</a:t>
            </a:r>
            <a:r>
              <a:rPr lang="en-US" sz="2000" b="0" i="0" dirty="0">
                <a:effectLst/>
                <a:latin typeface="Times New Roman" panose="02020603050405020304" pitchFamily="18" charset="0"/>
                <a:cs typeface="Times New Roman" panose="02020603050405020304" pitchFamily="18" charset="0"/>
              </a:rPr>
              <a:t> and Logistic Regression, our predictive modeling system showcases superior diagnostic capabilities. The incorporation of ensemble techniques, including ExtraTreeClassifier enhances the overall predictive accuracy. Evaluation metrics, such as ROC-AUC curves and F1 score, demonstrate the effectiveness of the models in diagnosing specific disorders like Insomnia, Sleep Apnea.</a:t>
            </a:r>
            <a:endParaRPr lang="en-IN"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0614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8FD7634-0D0B-D6E2-B138-90085BEA7970}"/>
              </a:ext>
            </a:extLst>
          </p:cNvPr>
          <p:cNvSpPr>
            <a:spLocks noGrp="1"/>
          </p:cNvSpPr>
          <p:nvPr>
            <p:ph type="ftr" sz="quarter" idx="11"/>
          </p:nvPr>
        </p:nvSpPr>
        <p:spPr/>
        <p:txBody>
          <a:bodyPr/>
          <a:lstStyle/>
          <a:p>
            <a:r>
              <a:rPr lang="en-US"/>
              <a:t>Machine Learning based Diagnostic System for Sleep Disorder  Batch_02</a:t>
            </a:r>
            <a:endParaRPr lang="en-IN"/>
          </a:p>
        </p:txBody>
      </p:sp>
      <p:sp>
        <p:nvSpPr>
          <p:cNvPr id="4" name="TextBox 3">
            <a:extLst>
              <a:ext uri="{FF2B5EF4-FFF2-40B4-BE49-F238E27FC236}">
                <a16:creationId xmlns:a16="http://schemas.microsoft.com/office/drawing/2014/main" id="{D4FF7518-C051-831C-8951-17770ACEA2FF}"/>
              </a:ext>
            </a:extLst>
          </p:cNvPr>
          <p:cNvSpPr txBox="1"/>
          <p:nvPr/>
        </p:nvSpPr>
        <p:spPr>
          <a:xfrm>
            <a:off x="2846867" y="320380"/>
            <a:ext cx="6097772" cy="461665"/>
          </a:xfrm>
          <a:prstGeom prst="rect">
            <a:avLst/>
          </a:prstGeom>
          <a:noFill/>
        </p:spPr>
        <p:txBody>
          <a:bodyPr wrap="square">
            <a:spAutoFit/>
          </a:bodyPr>
          <a:lstStyle/>
          <a:p>
            <a:pPr algn="ctr"/>
            <a:r>
              <a:rPr lang="en-US" sz="2400" b="1" i="0" u="none" strike="noStrike" cap="none" dirty="0">
                <a:solidFill>
                  <a:schemeClr val="dk1"/>
                </a:solidFill>
                <a:latin typeface="Times New Roman"/>
                <a:ea typeface="Times New Roman"/>
                <a:cs typeface="Times New Roman"/>
                <a:sym typeface="Times New Roman"/>
              </a:rPr>
              <a:t>BASE PAPER DETAILS</a:t>
            </a:r>
            <a:endParaRPr lang="en-IN" sz="2400" dirty="0"/>
          </a:p>
        </p:txBody>
      </p:sp>
      <p:sp>
        <p:nvSpPr>
          <p:cNvPr id="6" name="TextBox 5">
            <a:extLst>
              <a:ext uri="{FF2B5EF4-FFF2-40B4-BE49-F238E27FC236}">
                <a16:creationId xmlns:a16="http://schemas.microsoft.com/office/drawing/2014/main" id="{82B750FE-793B-6ABB-B89F-797E5163549D}"/>
              </a:ext>
            </a:extLst>
          </p:cNvPr>
          <p:cNvSpPr txBox="1"/>
          <p:nvPr/>
        </p:nvSpPr>
        <p:spPr>
          <a:xfrm>
            <a:off x="989713" y="1159524"/>
            <a:ext cx="10450919" cy="4893647"/>
          </a:xfrm>
          <a:prstGeom prst="rect">
            <a:avLst/>
          </a:prstGeom>
          <a:noFill/>
        </p:spPr>
        <p:txBody>
          <a:bodyPr wrap="square">
            <a:spAutoFit/>
          </a:bodyPr>
          <a:lstStyle/>
          <a:p>
            <a:pPr marL="0" lvl="0" indent="0" algn="just" rtl="0">
              <a:spcBef>
                <a:spcPts val="0"/>
              </a:spcBef>
              <a:spcAft>
                <a:spcPts val="0"/>
              </a:spcAft>
              <a:buNone/>
            </a:pPr>
            <a:r>
              <a:rPr lang="en-US" sz="2400" b="1" dirty="0">
                <a:latin typeface="Times New Roman" panose="02020603050405020304" pitchFamily="18" charset="0"/>
                <a:cs typeface="Times New Roman" panose="02020603050405020304" pitchFamily="18" charset="0"/>
              </a:rPr>
              <a:t>Title:</a:t>
            </a:r>
            <a:r>
              <a:rPr lang="en-US" sz="2400" dirty="0">
                <a:latin typeface="Times New Roman" panose="02020603050405020304" pitchFamily="18" charset="0"/>
                <a:cs typeface="Times New Roman" panose="02020603050405020304" pitchFamily="18" charset="0"/>
              </a:rPr>
              <a:t> Predicting the Risk of Sleep Disorders Using a Machine Learning–Based Simple Questionnaire: Development and Validation Study</a:t>
            </a:r>
            <a:r>
              <a:rPr lang="en-US" sz="2400" dirty="0">
                <a:latin typeface="Times New Roman" panose="02020603050405020304" pitchFamily="18" charset="0"/>
                <a:ea typeface="Times New Roman"/>
                <a:cs typeface="Times New Roman" panose="02020603050405020304" pitchFamily="18" charset="0"/>
                <a:sym typeface="Times New Roman"/>
              </a:rPr>
              <a:t>, </a:t>
            </a:r>
          </a:p>
          <a:p>
            <a:pPr marL="0" lvl="0" indent="0" algn="just" rtl="0">
              <a:spcBef>
                <a:spcPts val="0"/>
              </a:spcBef>
              <a:spcAft>
                <a:spcPts val="0"/>
              </a:spcAft>
              <a:buNone/>
            </a:pPr>
            <a:endParaRPr lang="en-US" sz="2400" b="1" i="0" kern="1200" dirty="0">
              <a:solidFill>
                <a:schemeClr val="tx1"/>
              </a:solidFill>
              <a:effectLst/>
              <a:latin typeface="Times New Roman" panose="02020603050405020304" pitchFamily="18" charset="0"/>
              <a:ea typeface="+mn-ea"/>
              <a:cs typeface="Times New Roman" panose="02020603050405020304" pitchFamily="18" charset="0"/>
            </a:endParaRPr>
          </a:p>
          <a:p>
            <a:pPr marL="0" lvl="0" indent="0" algn="just" rtl="0">
              <a:spcBef>
                <a:spcPts val="0"/>
              </a:spcBef>
              <a:spcAft>
                <a:spcPts val="0"/>
              </a:spcAft>
              <a:buNone/>
            </a:pPr>
            <a:r>
              <a:rPr lang="en-US" sz="2400" b="1" dirty="0">
                <a:latin typeface="Times New Roman" panose="02020603050405020304" pitchFamily="18" charset="0"/>
                <a:cs typeface="Times New Roman" panose="02020603050405020304" pitchFamily="18" charset="0"/>
              </a:rPr>
              <a:t>Authors: </a:t>
            </a:r>
            <a:r>
              <a:rPr lang="en-US" sz="2400" b="0" i="0" kern="1200" dirty="0">
                <a:solidFill>
                  <a:schemeClr val="tx1"/>
                </a:solidFill>
                <a:effectLst/>
                <a:latin typeface="Times New Roman" panose="02020603050405020304" pitchFamily="18" charset="0"/>
                <a:ea typeface="+mn-ea"/>
                <a:cs typeface="Times New Roman" panose="02020603050405020304" pitchFamily="18" charset="0"/>
              </a:rPr>
              <a:t>Ha S, Choi SJ, Lee S, Wijaya RH, Kim JH, Joo EY, Kim JK</a:t>
            </a:r>
          </a:p>
          <a:p>
            <a:pPr marL="0" lvl="0" indent="0" algn="just" rtl="0">
              <a:spcBef>
                <a:spcPts val="0"/>
              </a:spcBef>
              <a:spcAft>
                <a:spcPts val="0"/>
              </a:spcAft>
              <a:buNone/>
            </a:pPr>
            <a:endParaRPr lang="en-US" sz="2400" dirty="0">
              <a:latin typeface="Times New Roman" panose="02020603050405020304" pitchFamily="18" charset="0"/>
              <a:cs typeface="Times New Roman" panose="02020603050405020304" pitchFamily="18" charset="0"/>
              <a:sym typeface="Times New Roman"/>
            </a:endParaRPr>
          </a:p>
          <a:p>
            <a:pPr marL="0" lvl="0" indent="0" algn="just" rtl="0">
              <a:spcBef>
                <a:spcPts val="0"/>
              </a:spcBef>
              <a:spcAft>
                <a:spcPts val="0"/>
              </a:spcAft>
              <a:buNone/>
            </a:pPr>
            <a:r>
              <a:rPr lang="en-US" sz="2400" b="1" dirty="0">
                <a:latin typeface="Times New Roman" panose="02020603050405020304" pitchFamily="18" charset="0"/>
                <a:ea typeface="Times New Roman"/>
                <a:cs typeface="Times New Roman" panose="02020603050405020304" pitchFamily="18" charset="0"/>
                <a:sym typeface="Times New Roman"/>
              </a:rPr>
              <a:t>Journal Published:</a:t>
            </a:r>
            <a:r>
              <a:rPr lang="en-US" sz="2400" dirty="0">
                <a:latin typeface="Times New Roman" panose="02020603050405020304" pitchFamily="18" charset="0"/>
                <a:ea typeface="Times New Roman"/>
                <a:cs typeface="Times New Roman" panose="02020603050405020304" pitchFamily="18" charset="0"/>
                <a:sym typeface="Times New Roman"/>
              </a:rPr>
              <a:t> Journal of Medical Internet Research,</a:t>
            </a:r>
          </a:p>
          <a:p>
            <a:pPr marL="0" lvl="0" indent="0" algn="just" rtl="0">
              <a:spcBef>
                <a:spcPts val="0"/>
              </a:spcBef>
              <a:spcAft>
                <a:spcPts val="0"/>
              </a:spcAft>
              <a:buNone/>
            </a:pPr>
            <a:endParaRPr lang="en-US" sz="2400" dirty="0">
              <a:latin typeface="Times New Roman" panose="02020603050405020304" pitchFamily="18" charset="0"/>
              <a:ea typeface="Times New Roman"/>
              <a:cs typeface="Times New Roman" panose="02020603050405020304" pitchFamily="18" charset="0"/>
              <a:sym typeface="Times New Roman"/>
            </a:endParaRPr>
          </a:p>
          <a:p>
            <a:pPr marL="0" lvl="0" indent="0" algn="just" rtl="0">
              <a:spcBef>
                <a:spcPts val="0"/>
              </a:spcBef>
              <a:spcAft>
                <a:spcPts val="0"/>
              </a:spcAft>
              <a:buNone/>
            </a:pPr>
            <a:r>
              <a:rPr lang="en-US" sz="2400" b="1" dirty="0">
                <a:latin typeface="Times New Roman" panose="02020603050405020304" pitchFamily="18" charset="0"/>
                <a:ea typeface="Times New Roman"/>
                <a:cs typeface="Times New Roman" panose="02020603050405020304" pitchFamily="18" charset="0"/>
                <a:sym typeface="Times New Roman"/>
              </a:rPr>
              <a:t>Year Published:</a:t>
            </a:r>
            <a:r>
              <a:rPr lang="en-US" sz="2400" dirty="0">
                <a:latin typeface="Times New Roman" panose="02020603050405020304" pitchFamily="18" charset="0"/>
                <a:ea typeface="Times New Roman"/>
                <a:cs typeface="Times New Roman" panose="02020603050405020304" pitchFamily="18" charset="0"/>
                <a:sym typeface="Times New Roman"/>
              </a:rPr>
              <a:t> September, 2023.</a:t>
            </a:r>
          </a:p>
          <a:p>
            <a:pPr marL="0" lvl="0" indent="0" algn="just" rtl="0">
              <a:spcBef>
                <a:spcPts val="0"/>
              </a:spcBef>
              <a:spcAft>
                <a:spcPts val="0"/>
              </a:spcAft>
              <a:buNone/>
            </a:pPr>
            <a:endParaRPr lang="en-US" sz="2400" dirty="0">
              <a:latin typeface="Times New Roman" panose="02020603050405020304" pitchFamily="18" charset="0"/>
              <a:ea typeface="Times New Roman"/>
              <a:cs typeface="Times New Roman" panose="02020603050405020304" pitchFamily="18" charset="0"/>
              <a:sym typeface="Times New Roman"/>
            </a:endParaRPr>
          </a:p>
          <a:p>
            <a:pPr marL="0" lvl="0" indent="0" algn="just" rtl="0">
              <a:spcBef>
                <a:spcPts val="0"/>
              </a:spcBef>
              <a:spcAft>
                <a:spcPts val="0"/>
              </a:spcAft>
              <a:buNone/>
            </a:pPr>
            <a:r>
              <a:rPr lang="en-US" sz="2400" b="1" dirty="0">
                <a:latin typeface="Times New Roman" panose="02020603050405020304" pitchFamily="18" charset="0"/>
                <a:ea typeface="Times New Roman"/>
                <a:cs typeface="Times New Roman" panose="02020603050405020304" pitchFamily="18" charset="0"/>
                <a:sym typeface="Times New Roman"/>
              </a:rPr>
              <a:t>Machine Learning models used: </a:t>
            </a:r>
            <a:r>
              <a:rPr lang="en-US" sz="2400" dirty="0" err="1">
                <a:latin typeface="Times New Roman" panose="02020603050405020304" pitchFamily="18" charset="0"/>
                <a:ea typeface="Times New Roman"/>
                <a:cs typeface="Times New Roman" panose="02020603050405020304" pitchFamily="18" charset="0"/>
                <a:sym typeface="Times New Roman"/>
              </a:rPr>
              <a:t>XGBoost</a:t>
            </a:r>
            <a:endParaRPr lang="en-US" sz="2400" dirty="0">
              <a:latin typeface="Times New Roman" panose="02020603050405020304" pitchFamily="18" charset="0"/>
              <a:ea typeface="Times New Roman"/>
              <a:cs typeface="Times New Roman" panose="02020603050405020304" pitchFamily="18" charset="0"/>
              <a:sym typeface="Times New Roman"/>
            </a:endParaRPr>
          </a:p>
          <a:p>
            <a:pPr marL="0" lvl="0" indent="0" algn="just" rtl="0">
              <a:spcBef>
                <a:spcPts val="0"/>
              </a:spcBef>
              <a:spcAft>
                <a:spcPts val="0"/>
              </a:spcAft>
              <a:buNone/>
            </a:pPr>
            <a:endParaRPr lang="en-US" sz="2400" b="1" dirty="0">
              <a:latin typeface="Times New Roman" panose="02020603050405020304" pitchFamily="18" charset="0"/>
              <a:ea typeface="Times New Roman"/>
              <a:cs typeface="Times New Roman" panose="02020603050405020304" pitchFamily="18" charset="0"/>
              <a:sym typeface="Times New Roman"/>
            </a:endParaRPr>
          </a:p>
          <a:p>
            <a:pPr marL="0" lvl="0" indent="0" algn="just" rtl="0">
              <a:spcBef>
                <a:spcPts val="0"/>
              </a:spcBef>
              <a:spcAft>
                <a:spcPts val="0"/>
              </a:spcAft>
              <a:buNone/>
            </a:pPr>
            <a:r>
              <a:rPr lang="en-US" sz="2400" b="1" dirty="0">
                <a:latin typeface="Times New Roman" panose="02020603050405020304" pitchFamily="18" charset="0"/>
                <a:ea typeface="Times New Roman"/>
                <a:cs typeface="Times New Roman" panose="02020603050405020304" pitchFamily="18" charset="0"/>
                <a:sym typeface="Times New Roman"/>
              </a:rPr>
              <a:t>Hyperparameter tuning techniques: </a:t>
            </a:r>
            <a:r>
              <a:rPr lang="en-US" sz="2400" dirty="0">
                <a:latin typeface="Times New Roman" panose="02020603050405020304" pitchFamily="18" charset="0"/>
                <a:ea typeface="Times New Roman"/>
                <a:cs typeface="Times New Roman" panose="02020603050405020304" pitchFamily="18" charset="0"/>
                <a:sym typeface="Times New Roman"/>
              </a:rPr>
              <a:t>Bayesian Optimization.</a:t>
            </a:r>
            <a:endParaRPr lang="en-US" sz="2400" b="1" dirty="0">
              <a:latin typeface="Times New Roman" panose="02020603050405020304" pitchFamily="18" charset="0"/>
              <a:ea typeface="Times New Roman"/>
              <a:cs typeface="Times New Roman" panose="02020603050405020304" pitchFamily="18" charset="0"/>
              <a:sym typeface="Times New Roman"/>
            </a:endParaRPr>
          </a:p>
          <a:p>
            <a:pPr marL="0" lvl="0" indent="0" algn="just" rtl="0">
              <a:spcBef>
                <a:spcPts val="0"/>
              </a:spcBef>
              <a:spcAft>
                <a:spcPts val="0"/>
              </a:spcAft>
              <a:buNone/>
            </a:pPr>
            <a:endParaRPr lang="en-US" sz="2400" dirty="0">
              <a:latin typeface="Times New Roman" panose="02020603050405020304" pitchFamily="18" charset="0"/>
              <a:ea typeface="Times New Roman"/>
              <a:cs typeface="Times New Roman" panose="02020603050405020304" pitchFamily="18" charset="0"/>
              <a:sym typeface="Times New Roman"/>
            </a:endParaRPr>
          </a:p>
        </p:txBody>
      </p:sp>
    </p:spTree>
    <p:extLst>
      <p:ext uri="{BB962C8B-B14F-4D97-AF65-F5344CB8AC3E}">
        <p14:creationId xmlns:p14="http://schemas.microsoft.com/office/powerpoint/2010/main" val="3171783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7465426-9F37-9038-91E4-6AEDFF1467D3}"/>
              </a:ext>
            </a:extLst>
          </p:cNvPr>
          <p:cNvSpPr>
            <a:spLocks noGrp="1"/>
          </p:cNvSpPr>
          <p:nvPr>
            <p:ph type="ftr" sz="quarter" idx="11"/>
          </p:nvPr>
        </p:nvSpPr>
        <p:spPr/>
        <p:txBody>
          <a:bodyPr/>
          <a:lstStyle/>
          <a:p>
            <a:r>
              <a:rPr lang="en-US"/>
              <a:t>Machine Learning based Diagnostic System for Sleep Disorder  Batch_02</a:t>
            </a:r>
            <a:endParaRPr lang="en-IN"/>
          </a:p>
        </p:txBody>
      </p:sp>
      <p:sp>
        <p:nvSpPr>
          <p:cNvPr id="4" name="TextBox 3">
            <a:extLst>
              <a:ext uri="{FF2B5EF4-FFF2-40B4-BE49-F238E27FC236}">
                <a16:creationId xmlns:a16="http://schemas.microsoft.com/office/drawing/2014/main" id="{29137B81-22AD-4CD7-19BB-AB67C2EB82C9}"/>
              </a:ext>
            </a:extLst>
          </p:cNvPr>
          <p:cNvSpPr txBox="1"/>
          <p:nvPr/>
        </p:nvSpPr>
        <p:spPr>
          <a:xfrm>
            <a:off x="3047114" y="288483"/>
            <a:ext cx="6097772" cy="369332"/>
          </a:xfrm>
          <a:prstGeom prst="rect">
            <a:avLst/>
          </a:prstGeom>
          <a:noFill/>
        </p:spPr>
        <p:txBody>
          <a:bodyPr wrap="square">
            <a:spAutoFit/>
          </a:bodyPr>
          <a:lstStyle/>
          <a:p>
            <a:pPr algn="ctr"/>
            <a:r>
              <a:rPr lang="en-US" sz="1800" b="1" i="0" u="none" strike="noStrike" cap="none" dirty="0">
                <a:solidFill>
                  <a:schemeClr val="dk1"/>
                </a:solidFill>
                <a:latin typeface="Times New Roman"/>
                <a:ea typeface="Times New Roman"/>
                <a:cs typeface="Times New Roman"/>
                <a:sym typeface="Times New Roman"/>
              </a:rPr>
              <a:t>IDENTIFIED BASE PAPER DETAILS</a:t>
            </a:r>
            <a:endParaRPr lang="en-IN" sz="1800" dirty="0"/>
          </a:p>
        </p:txBody>
      </p:sp>
      <p:sp>
        <p:nvSpPr>
          <p:cNvPr id="7" name="TextBox 6">
            <a:extLst>
              <a:ext uri="{FF2B5EF4-FFF2-40B4-BE49-F238E27FC236}">
                <a16:creationId xmlns:a16="http://schemas.microsoft.com/office/drawing/2014/main" id="{92631C8E-F8B1-039C-E40B-DAA1019EDCC5}"/>
              </a:ext>
            </a:extLst>
          </p:cNvPr>
          <p:cNvSpPr txBox="1"/>
          <p:nvPr/>
        </p:nvSpPr>
        <p:spPr>
          <a:xfrm>
            <a:off x="308344" y="732243"/>
            <a:ext cx="11663916" cy="5576976"/>
          </a:xfrm>
          <a:prstGeom prst="rect">
            <a:avLst/>
          </a:prstGeom>
          <a:noFill/>
        </p:spPr>
        <p:txBody>
          <a:bodyPr wrap="square" rtlCol="0">
            <a:spAutoFit/>
          </a:bodyPr>
          <a:lstStyle/>
          <a:p>
            <a:pPr algn="just">
              <a:lnSpc>
                <a:spcPct val="150000"/>
              </a:lnSpc>
            </a:pPr>
            <a:r>
              <a:rPr lang="en-US" sz="2000" b="1" i="0" dirty="0">
                <a:effectLst/>
                <a:latin typeface="Times New Roman" panose="02020603050405020304" pitchFamily="18" charset="0"/>
                <a:cs typeface="Times New Roman" panose="02020603050405020304" pitchFamily="18" charset="0"/>
              </a:rPr>
              <a:t>1. </a:t>
            </a:r>
            <a:r>
              <a:rPr lang="en-US" sz="2000" b="1" i="0" u="sng" dirty="0">
                <a:effectLst/>
                <a:latin typeface="Times New Roman" panose="02020603050405020304" pitchFamily="18" charset="0"/>
                <a:cs typeface="Times New Roman" panose="02020603050405020304" pitchFamily="18" charset="0"/>
              </a:rPr>
              <a:t>Technologies and Development Frameworks:</a:t>
            </a:r>
          </a:p>
          <a:p>
            <a:pPr algn="just">
              <a:lnSpc>
                <a:spcPct val="150000"/>
              </a:lnSpc>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Programming Languages and Libraries</a:t>
            </a:r>
            <a:r>
              <a:rPr lang="en-US" sz="2000" b="0" i="0" dirty="0">
                <a:effectLst/>
                <a:latin typeface="Times New Roman" panose="02020603050405020304" pitchFamily="18" charset="0"/>
                <a:cs typeface="Times New Roman" panose="02020603050405020304" pitchFamily="18" charset="0"/>
              </a:rPr>
              <a:t>: Utilization of Python (version 3.8) with Scikit-Learn and XGBoost packages for machine learning model development, and Bayesian Optimization package for hyperparameter tuning.</a:t>
            </a:r>
          </a:p>
          <a:p>
            <a:pPr algn="just">
              <a:lnSpc>
                <a:spcPct val="150000"/>
              </a:lnSpc>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Web Platform</a:t>
            </a:r>
            <a:r>
              <a:rPr lang="en-US" sz="2000" b="0" i="0" dirty="0">
                <a:effectLst/>
                <a:latin typeface="Times New Roman" panose="02020603050405020304" pitchFamily="18" charset="0"/>
                <a:cs typeface="Times New Roman" panose="02020603050405020304" pitchFamily="18" charset="0"/>
              </a:rPr>
              <a:t>: Development of a user-friendly website using React JS for the frontend and Django for the backend, facilitating easy access to sleep disorder risk assessment.</a:t>
            </a:r>
          </a:p>
          <a:p>
            <a:pPr algn="just">
              <a:lnSpc>
                <a:spcPct val="150000"/>
              </a:lnSpc>
            </a:pPr>
            <a:r>
              <a:rPr lang="en-US" sz="2000" b="1" i="0" dirty="0">
                <a:effectLst/>
                <a:latin typeface="Times New Roman" panose="02020603050405020304" pitchFamily="18" charset="0"/>
                <a:cs typeface="Times New Roman" panose="02020603050405020304" pitchFamily="18" charset="0"/>
              </a:rPr>
              <a:t>2. </a:t>
            </a:r>
            <a:r>
              <a:rPr lang="en-US" sz="2000" b="1" i="0" u="sng" dirty="0">
                <a:effectLst/>
                <a:latin typeface="Times New Roman" panose="02020603050405020304" pitchFamily="18" charset="0"/>
                <a:cs typeface="Times New Roman" panose="02020603050405020304" pitchFamily="18" charset="0"/>
              </a:rPr>
              <a:t>Machine Learning Models:</a:t>
            </a:r>
          </a:p>
          <a:p>
            <a:pPr algn="just">
              <a:lnSpc>
                <a:spcPct val="150000"/>
              </a:lnSpc>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Primary Model Used</a:t>
            </a:r>
            <a:r>
              <a:rPr lang="en-US" sz="2000" b="0" i="0" dirty="0">
                <a:effectLst/>
                <a:latin typeface="Times New Roman" panose="02020603050405020304" pitchFamily="18" charset="0"/>
                <a:cs typeface="Times New Roman" panose="02020603050405020304" pitchFamily="18" charset="0"/>
              </a:rPr>
              <a:t>: Employment of XGBoost (Extreme Gradient Boosting) for its efficiency in handling missing values and its robustness in prediction accuracy across various datasets.</a:t>
            </a:r>
          </a:p>
          <a:p>
            <a:pPr algn="just">
              <a:lnSpc>
                <a:spcPct val="150000"/>
              </a:lnSpc>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Model Comparison</a:t>
            </a:r>
            <a:r>
              <a:rPr lang="en-US" sz="2000" b="0" i="0" dirty="0">
                <a:effectLst/>
                <a:latin typeface="Times New Roman" panose="02020603050405020304" pitchFamily="18" charset="0"/>
                <a:cs typeface="Times New Roman" panose="02020603050405020304" pitchFamily="18" charset="0"/>
              </a:rPr>
              <a:t>: Logistic regression, random forest, and support vector classifiers were tested for performance comparison, with XGBoost demonstrating superior accuracy in predicting sleep disorders.</a:t>
            </a: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5983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A81BCFF-0CC8-4893-24EC-B0373243DE18}"/>
              </a:ext>
            </a:extLst>
          </p:cNvPr>
          <p:cNvSpPr>
            <a:spLocks noGrp="1"/>
          </p:cNvSpPr>
          <p:nvPr>
            <p:ph type="ftr" sz="quarter" idx="11"/>
          </p:nvPr>
        </p:nvSpPr>
        <p:spPr/>
        <p:txBody>
          <a:bodyPr/>
          <a:lstStyle/>
          <a:p>
            <a:r>
              <a:rPr lang="en-US"/>
              <a:t>Machine Learning based Diagnostic System for Sleep Disorder  Batch_02</a:t>
            </a:r>
            <a:endParaRPr lang="en-IN"/>
          </a:p>
        </p:txBody>
      </p:sp>
      <p:sp>
        <p:nvSpPr>
          <p:cNvPr id="4" name="TextBox 3">
            <a:extLst>
              <a:ext uri="{FF2B5EF4-FFF2-40B4-BE49-F238E27FC236}">
                <a16:creationId xmlns:a16="http://schemas.microsoft.com/office/drawing/2014/main" id="{8B31D34D-F76E-9A99-0917-72C1493CCC9E}"/>
              </a:ext>
            </a:extLst>
          </p:cNvPr>
          <p:cNvSpPr txBox="1"/>
          <p:nvPr/>
        </p:nvSpPr>
        <p:spPr>
          <a:xfrm>
            <a:off x="280307" y="331469"/>
            <a:ext cx="11631386" cy="5576976"/>
          </a:xfrm>
          <a:prstGeom prst="rect">
            <a:avLst/>
          </a:prstGeom>
          <a:noFill/>
        </p:spPr>
        <p:txBody>
          <a:bodyPr wrap="square">
            <a:spAutoFit/>
          </a:bodyPr>
          <a:lstStyle/>
          <a:p>
            <a:pPr algn="just">
              <a:lnSpc>
                <a:spcPct val="150000"/>
              </a:lnSpc>
            </a:pPr>
            <a:r>
              <a:rPr lang="en-US" sz="2000" b="1" i="0" dirty="0">
                <a:effectLst/>
                <a:latin typeface="Times New Roman" panose="02020603050405020304" pitchFamily="18" charset="0"/>
                <a:cs typeface="Times New Roman" panose="02020603050405020304" pitchFamily="18" charset="0"/>
              </a:rPr>
              <a:t>3. </a:t>
            </a:r>
            <a:r>
              <a:rPr lang="en-US" sz="2000" b="1" i="0" u="sng" dirty="0">
                <a:effectLst/>
                <a:latin typeface="Times New Roman" panose="02020603050405020304" pitchFamily="18" charset="0"/>
                <a:cs typeface="Times New Roman" panose="02020603050405020304" pitchFamily="18" charset="0"/>
              </a:rPr>
              <a:t>Model Output and Accessibility</a:t>
            </a:r>
          </a:p>
          <a:p>
            <a:pPr algn="just">
              <a:lnSpc>
                <a:spcPct val="150000"/>
              </a:lnSpc>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Predictive Outputs</a:t>
            </a:r>
            <a:r>
              <a:rPr lang="en-US" sz="2000" b="0" i="0" dirty="0">
                <a:effectLst/>
                <a:latin typeface="Times New Roman" panose="02020603050405020304" pitchFamily="18" charset="0"/>
                <a:cs typeface="Times New Roman" panose="02020603050405020304" pitchFamily="18" charset="0"/>
              </a:rPr>
              <a:t>: The model predicts the risk of obstructive sleep apnea (OSA), comorbid insomnia and sleep apnea (COMISA), and insomnia based on responses to a simplified questionnaire.</a:t>
            </a:r>
          </a:p>
          <a:p>
            <a:pPr algn="just">
              <a:lnSpc>
                <a:spcPct val="150000"/>
              </a:lnSpc>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Public Access and Utility</a:t>
            </a:r>
            <a:r>
              <a:rPr lang="en-US" sz="2000" b="0" i="0" dirty="0">
                <a:effectLst/>
                <a:latin typeface="Times New Roman" panose="02020603050405020304" pitchFamily="18" charset="0"/>
                <a:cs typeface="Times New Roman" panose="02020603050405020304" pitchFamily="18" charset="0"/>
              </a:rPr>
              <a:t>: A publicly accessible website was created, offering an easy-to-use interface for users to assess their risk of having OSA, COMISA, and insomnia, enhancing public awareness and potential early diagnosis.</a:t>
            </a:r>
          </a:p>
          <a:p>
            <a:pPr algn="just">
              <a:lnSpc>
                <a:spcPct val="150000"/>
              </a:lnSpc>
            </a:pPr>
            <a:r>
              <a:rPr lang="en-US" sz="2000" b="1" i="0" dirty="0">
                <a:effectLst/>
                <a:latin typeface="Times New Roman" panose="02020603050405020304" pitchFamily="18" charset="0"/>
                <a:cs typeface="Times New Roman" panose="02020603050405020304" pitchFamily="18" charset="0"/>
              </a:rPr>
              <a:t>4. </a:t>
            </a:r>
            <a:r>
              <a:rPr lang="en-US" sz="2000" b="1" i="0" u="sng" dirty="0">
                <a:effectLst/>
                <a:latin typeface="Times New Roman" panose="02020603050405020304" pitchFamily="18" charset="0"/>
                <a:cs typeface="Times New Roman" panose="02020603050405020304" pitchFamily="18" charset="0"/>
              </a:rPr>
              <a:t>Accuracy Metrics and Model Validation</a:t>
            </a:r>
          </a:p>
          <a:p>
            <a:pPr algn="just">
              <a:lnSpc>
                <a:spcPct val="150000"/>
              </a:lnSpc>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AUROC as Primary Metric</a:t>
            </a:r>
            <a:r>
              <a:rPr lang="en-US" sz="2000" b="0" i="0" dirty="0">
                <a:effectLst/>
                <a:latin typeface="Times New Roman" panose="02020603050405020304" pitchFamily="18" charset="0"/>
                <a:cs typeface="Times New Roman" panose="02020603050405020304" pitchFamily="18" charset="0"/>
              </a:rPr>
              <a:t>: High accuracy demonstrated by an AUROC greater than 0.897 for all three sleep disorders, indicating the model’s capability to distinguish between positive and negative cases effectively.</a:t>
            </a:r>
          </a:p>
          <a:p>
            <a:pPr algn="just">
              <a:lnSpc>
                <a:spcPct val="150000"/>
              </a:lnSpc>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AUPRC for Imbalanced Data</a:t>
            </a:r>
            <a:r>
              <a:rPr lang="en-US" sz="2000" b="0" i="0" dirty="0">
                <a:effectLst/>
                <a:latin typeface="Times New Roman" panose="02020603050405020304" pitchFamily="18" charset="0"/>
                <a:cs typeface="Times New Roman" panose="02020603050405020304" pitchFamily="18" charset="0"/>
              </a:rPr>
              <a:t>: Application of AUPRC to account for data imbalance, especially in the prediction of COMISA and insomnia, with the model showing substantial predictive power despite the challenges of imbalanced datasets.</a:t>
            </a:r>
          </a:p>
        </p:txBody>
      </p:sp>
    </p:spTree>
    <p:extLst>
      <p:ext uri="{BB962C8B-B14F-4D97-AF65-F5344CB8AC3E}">
        <p14:creationId xmlns:p14="http://schemas.microsoft.com/office/powerpoint/2010/main" val="762468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636F2F4-B90E-9C0E-2E16-EB34A8EB7037}"/>
              </a:ext>
            </a:extLst>
          </p:cNvPr>
          <p:cNvGraphicFramePr>
            <a:graphicFrameLocks noGrp="1"/>
          </p:cNvGraphicFramePr>
          <p:nvPr>
            <p:extLst>
              <p:ext uri="{D42A27DB-BD31-4B8C-83A1-F6EECF244321}">
                <p14:modId xmlns:p14="http://schemas.microsoft.com/office/powerpoint/2010/main" val="1967556376"/>
              </p:ext>
            </p:extLst>
          </p:nvPr>
        </p:nvGraphicFramePr>
        <p:xfrm>
          <a:off x="113899" y="538893"/>
          <a:ext cx="11964202" cy="5734316"/>
        </p:xfrm>
        <a:graphic>
          <a:graphicData uri="http://schemas.openxmlformats.org/drawingml/2006/table">
            <a:tbl>
              <a:tblPr>
                <a:noFill/>
              </a:tblPr>
              <a:tblGrid>
                <a:gridCol w="652395">
                  <a:extLst>
                    <a:ext uri="{9D8B030D-6E8A-4147-A177-3AD203B41FA5}">
                      <a16:colId xmlns:a16="http://schemas.microsoft.com/office/drawing/2014/main" val="1510157166"/>
                    </a:ext>
                  </a:extLst>
                </a:gridCol>
                <a:gridCol w="2522959">
                  <a:extLst>
                    <a:ext uri="{9D8B030D-6E8A-4147-A177-3AD203B41FA5}">
                      <a16:colId xmlns:a16="http://schemas.microsoft.com/office/drawing/2014/main" val="734102248"/>
                    </a:ext>
                  </a:extLst>
                </a:gridCol>
                <a:gridCol w="1460820">
                  <a:extLst>
                    <a:ext uri="{9D8B030D-6E8A-4147-A177-3AD203B41FA5}">
                      <a16:colId xmlns:a16="http://schemas.microsoft.com/office/drawing/2014/main" val="241468140"/>
                    </a:ext>
                  </a:extLst>
                </a:gridCol>
                <a:gridCol w="1666310">
                  <a:extLst>
                    <a:ext uri="{9D8B030D-6E8A-4147-A177-3AD203B41FA5}">
                      <a16:colId xmlns:a16="http://schemas.microsoft.com/office/drawing/2014/main" val="2748197436"/>
                    </a:ext>
                  </a:extLst>
                </a:gridCol>
                <a:gridCol w="1784629">
                  <a:extLst>
                    <a:ext uri="{9D8B030D-6E8A-4147-A177-3AD203B41FA5}">
                      <a16:colId xmlns:a16="http://schemas.microsoft.com/office/drawing/2014/main" val="4190358933"/>
                    </a:ext>
                  </a:extLst>
                </a:gridCol>
                <a:gridCol w="1824068">
                  <a:extLst>
                    <a:ext uri="{9D8B030D-6E8A-4147-A177-3AD203B41FA5}">
                      <a16:colId xmlns:a16="http://schemas.microsoft.com/office/drawing/2014/main" val="386046554"/>
                    </a:ext>
                  </a:extLst>
                </a:gridCol>
                <a:gridCol w="2053021">
                  <a:extLst>
                    <a:ext uri="{9D8B030D-6E8A-4147-A177-3AD203B41FA5}">
                      <a16:colId xmlns:a16="http://schemas.microsoft.com/office/drawing/2014/main" val="2900901481"/>
                    </a:ext>
                  </a:extLst>
                </a:gridCol>
              </a:tblGrid>
              <a:tr h="533540">
                <a:tc>
                  <a:txBody>
                    <a:bodyPr/>
                    <a:lstStyle/>
                    <a:p>
                      <a:pPr marL="0" lvl="0" indent="0" algn="l" rtl="0">
                        <a:spcBef>
                          <a:spcPts val="0"/>
                        </a:spcBef>
                        <a:spcAft>
                          <a:spcPts val="0"/>
                        </a:spcAft>
                        <a:buNone/>
                      </a:pPr>
                      <a:r>
                        <a:rPr lang="en-US" sz="1600" b="1" dirty="0">
                          <a:latin typeface="Times New Roman" panose="02020603050405020304" pitchFamily="18" charset="0"/>
                          <a:ea typeface="Times New Roman"/>
                          <a:cs typeface="Times New Roman" panose="02020603050405020304" pitchFamily="18" charset="0"/>
                          <a:sym typeface="Times New Roman"/>
                        </a:rPr>
                        <a:t>S.NO</a:t>
                      </a: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b="1">
                          <a:latin typeface="Times New Roman" panose="02020603050405020304" pitchFamily="18" charset="0"/>
                          <a:ea typeface="Times New Roman"/>
                          <a:cs typeface="Times New Roman" panose="02020603050405020304" pitchFamily="18" charset="0"/>
                          <a:sym typeface="Times New Roman"/>
                        </a:rPr>
                        <a:t>Title and Authors</a:t>
                      </a:r>
                      <a:endParaRPr lang="en-US" sz="1600" b="1">
                        <a:latin typeface="Times New Roman" panose="02020603050405020304" pitchFamily="18" charset="0"/>
                        <a:ea typeface="Calibri"/>
                        <a:cs typeface="Times New Roman" panose="02020603050405020304" pitchFamily="18" charset="0"/>
                        <a:sym typeface="Calibri"/>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b="1">
                          <a:latin typeface="Times New Roman" panose="02020603050405020304" pitchFamily="18" charset="0"/>
                          <a:ea typeface="Times New Roman"/>
                          <a:cs typeface="Times New Roman" panose="02020603050405020304" pitchFamily="18" charset="0"/>
                          <a:sym typeface="Times New Roman"/>
                        </a:rPr>
                        <a:t>Year and published journal</a:t>
                      </a:r>
                      <a:endParaRPr lang="en-US" sz="1600" b="1"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b="1">
                          <a:latin typeface="Times New Roman" panose="02020603050405020304" pitchFamily="18" charset="0"/>
                          <a:ea typeface="Times New Roman"/>
                          <a:cs typeface="Times New Roman" panose="02020603050405020304" pitchFamily="18" charset="0"/>
                          <a:sym typeface="Times New Roman"/>
                        </a:rPr>
                        <a:t>Dataset used</a:t>
                      </a: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b="1" dirty="0">
                          <a:latin typeface="Times New Roman" panose="02020603050405020304" pitchFamily="18" charset="0"/>
                          <a:ea typeface="Times New Roman"/>
                          <a:cs typeface="Times New Roman" panose="02020603050405020304" pitchFamily="18" charset="0"/>
                          <a:sym typeface="Times New Roman"/>
                        </a:rPr>
                        <a:t>Approach</a:t>
                      </a: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b="1">
                          <a:latin typeface="Times New Roman" panose="02020603050405020304" pitchFamily="18" charset="0"/>
                          <a:ea typeface="Times New Roman"/>
                          <a:cs typeface="Times New Roman" panose="02020603050405020304" pitchFamily="18" charset="0"/>
                          <a:sym typeface="Times New Roman"/>
                        </a:rPr>
                        <a:t>Outcome</a:t>
                      </a: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b="1">
                          <a:latin typeface="Times New Roman" panose="02020603050405020304" pitchFamily="18" charset="0"/>
                          <a:ea typeface="Times New Roman"/>
                          <a:cs typeface="Times New Roman" panose="02020603050405020304" pitchFamily="18" charset="0"/>
                          <a:sym typeface="Times New Roman"/>
                        </a:rPr>
                        <a:t>Limitations</a:t>
                      </a:r>
                      <a:endParaRPr lang="en-US" sz="1600" b="1"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4017739712"/>
                  </a:ext>
                </a:extLst>
              </a:tr>
              <a:tr h="1774073">
                <a:tc>
                  <a:txBody>
                    <a:bodyPr/>
                    <a:lstStyle/>
                    <a:p>
                      <a:pPr marL="0" lvl="0" indent="0" algn="l" rtl="0">
                        <a:spcBef>
                          <a:spcPts val="0"/>
                        </a:spcBef>
                        <a:spcAft>
                          <a:spcPts val="0"/>
                        </a:spcAft>
                        <a:buNone/>
                      </a:pPr>
                      <a:r>
                        <a:rPr lang="en-US" sz="1600">
                          <a:latin typeface="Times New Roman" panose="02020603050405020304" pitchFamily="18" charset="0"/>
                          <a:ea typeface="Times New Roman"/>
                          <a:cs typeface="Times New Roman" panose="02020603050405020304" pitchFamily="18" charset="0"/>
                          <a:sym typeface="Times New Roman"/>
                        </a:rPr>
                        <a:t>1.</a:t>
                      </a:r>
                      <a:endParaRPr lang="en-US" sz="16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dirty="0">
                          <a:latin typeface="Times New Roman" panose="02020603050405020304" pitchFamily="18" charset="0"/>
                          <a:cs typeface="Times New Roman" panose="02020603050405020304" pitchFamily="18" charset="0"/>
                        </a:rPr>
                        <a:t>Predicting the Risk of Sleep Disorders Using a Machine Learning–Based Simple Questionnaire: Development and Validation Study</a:t>
                      </a:r>
                      <a:r>
                        <a:rPr lang="en-US" sz="1600" dirty="0">
                          <a:latin typeface="Times New Roman" panose="02020603050405020304" pitchFamily="18" charset="0"/>
                          <a:ea typeface="Times New Roman"/>
                          <a:cs typeface="Times New Roman" panose="02020603050405020304" pitchFamily="18" charset="0"/>
                          <a:sym typeface="Times New Roman"/>
                        </a:rPr>
                        <a:t>, </a:t>
                      </a:r>
                    </a:p>
                    <a:p>
                      <a:pPr marL="0" lvl="0" indent="0" algn="l" rtl="0">
                        <a:spcBef>
                          <a:spcPts val="0"/>
                        </a:spcBef>
                        <a:spcAft>
                          <a:spcPts val="0"/>
                        </a:spcAft>
                        <a:buNone/>
                      </a:pPr>
                      <a:r>
                        <a:rPr lang="en-US" sz="1600" b="0" i="0" kern="1200" dirty="0">
                          <a:solidFill>
                            <a:schemeClr val="tx1"/>
                          </a:solidFill>
                          <a:effectLst/>
                          <a:latin typeface="Times New Roman" panose="02020603050405020304" pitchFamily="18" charset="0"/>
                          <a:ea typeface="+mn-ea"/>
                          <a:cs typeface="Times New Roman" panose="02020603050405020304" pitchFamily="18" charset="0"/>
                        </a:rPr>
                        <a:t>Ha S, Choi SJ, Lee S, Wijaya RH, Kim JH, Joo EY, Kim JK</a:t>
                      </a:r>
                      <a:endParaRPr lang="en-US" sz="16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dirty="0">
                          <a:latin typeface="Times New Roman" panose="02020603050405020304" pitchFamily="18" charset="0"/>
                          <a:ea typeface="Times New Roman"/>
                          <a:cs typeface="Times New Roman" panose="02020603050405020304" pitchFamily="18" charset="0"/>
                          <a:sym typeface="Times New Roman"/>
                        </a:rPr>
                        <a:t>Journal of Medical Internet Research,</a:t>
                      </a:r>
                    </a:p>
                    <a:p>
                      <a:pPr marL="0" lvl="0" indent="0" algn="l" rtl="0">
                        <a:spcBef>
                          <a:spcPts val="0"/>
                        </a:spcBef>
                        <a:spcAft>
                          <a:spcPts val="0"/>
                        </a:spcAft>
                        <a:buNone/>
                      </a:pPr>
                      <a:r>
                        <a:rPr lang="en-US" sz="1600" dirty="0">
                          <a:latin typeface="Times New Roman" panose="02020603050405020304" pitchFamily="18" charset="0"/>
                          <a:ea typeface="Times New Roman"/>
                          <a:cs typeface="Times New Roman" panose="02020603050405020304" pitchFamily="18" charset="0"/>
                          <a:sym typeface="Times New Roman"/>
                        </a:rPr>
                        <a:t>September, 2023.</a:t>
                      </a: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b="0" i="0" kern="1200">
                          <a:solidFill>
                            <a:schemeClr val="tx1"/>
                          </a:solidFill>
                          <a:effectLst/>
                          <a:latin typeface="Times New Roman" panose="02020603050405020304" pitchFamily="18" charset="0"/>
                          <a:ea typeface="+mn-ea"/>
                          <a:cs typeface="Times New Roman" panose="02020603050405020304" pitchFamily="18" charset="0"/>
                        </a:rPr>
                        <a:t>The data from 2 medical centers Samsung Medical Center and Ewha Womans University Medical Center Seoul Hospital).</a:t>
                      </a:r>
                      <a:r>
                        <a:rPr lang="en-US" sz="1600" b="0" i="0" kern="1200">
                          <a:solidFill>
                            <a:schemeClr val="tx1"/>
                          </a:solidFill>
                          <a:effectLst/>
                          <a:latin typeface="+mn-lt"/>
                          <a:ea typeface="+mn-ea"/>
                          <a:cs typeface="+mn-cs"/>
                        </a:rPr>
                        <a:t> </a:t>
                      </a:r>
                      <a:endParaRPr lang="en-US" sz="16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l" rtl="0">
                        <a:spcBef>
                          <a:spcPts val="0"/>
                        </a:spcBef>
                        <a:spcAft>
                          <a:spcPts val="0"/>
                        </a:spcAft>
                        <a:buClr>
                          <a:srgbClr val="000000"/>
                        </a:buClr>
                        <a:buSzPts val="1100"/>
                        <a:buFont typeface="Arial"/>
                        <a:buNone/>
                      </a:pPr>
                      <a:r>
                        <a:rPr lang="en-US" sz="1600" dirty="0">
                          <a:latin typeface="Times New Roman" panose="02020603050405020304" pitchFamily="18" charset="0"/>
                          <a:cs typeface="Times New Roman" panose="02020603050405020304" pitchFamily="18" charset="0"/>
                        </a:rPr>
                        <a:t>Logistic regression (LR), random forest (RF), and support vector </a:t>
                      </a:r>
                      <a:r>
                        <a:rPr lang="en-US" sz="1600" dirty="0" err="1">
                          <a:latin typeface="Times New Roman" panose="02020603050405020304" pitchFamily="18" charset="0"/>
                          <a:cs typeface="Times New Roman" panose="02020603050405020304" pitchFamily="18" charset="0"/>
                        </a:rPr>
                        <a:t>classifier,XGBoost</a:t>
                      </a:r>
                      <a:r>
                        <a:rPr lang="en-US" sz="1600" dirty="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dirty="0">
                          <a:latin typeface="Times New Roman" panose="02020603050405020304" pitchFamily="18" charset="0"/>
                          <a:cs typeface="Times New Roman" panose="02020603050405020304" pitchFamily="18" charset="0"/>
                        </a:rPr>
                        <a:t>SLEEPS has high accuracy in predicting the risk of OSA (AUROC=0.897), COMISA (AUROC=0.947), and insomnia (AUROC=0.922)</a:t>
                      </a:r>
                      <a:endParaRPr lang="en-US" sz="16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b="0" i="0" kern="1200" dirty="0">
                          <a:solidFill>
                            <a:schemeClr val="tx1"/>
                          </a:solidFill>
                          <a:effectLst/>
                          <a:latin typeface="Times New Roman" panose="02020603050405020304" pitchFamily="18" charset="0"/>
                          <a:ea typeface="+mn-ea"/>
                          <a:cs typeface="Times New Roman" panose="02020603050405020304" pitchFamily="18" charset="0"/>
                        </a:rPr>
                        <a:t>The primary limitation of the research is the exclusion of mild obstructive sleep apnea (OSA) cases in the model, as it used a cutoff AHI of 15 per hour for OSA. </a:t>
                      </a:r>
                      <a:endParaRPr lang="en-US" sz="16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3367758349"/>
                  </a:ext>
                </a:extLst>
              </a:tr>
              <a:tr h="2442536">
                <a:tc>
                  <a:txBody>
                    <a:bodyPr/>
                    <a:lstStyle/>
                    <a:p>
                      <a:pPr marL="0" lvl="0" indent="0" algn="l" rtl="0">
                        <a:spcBef>
                          <a:spcPts val="0"/>
                        </a:spcBef>
                        <a:spcAft>
                          <a:spcPts val="0"/>
                        </a:spcAft>
                        <a:buNone/>
                      </a:pPr>
                      <a:r>
                        <a:rPr lang="en-US" sz="1600">
                          <a:latin typeface="Times New Roman" panose="02020603050405020304" pitchFamily="18" charset="0"/>
                          <a:ea typeface="Times New Roman"/>
                          <a:cs typeface="Times New Roman" panose="02020603050405020304" pitchFamily="18" charset="0"/>
                          <a:sym typeface="Times New Roman"/>
                        </a:rPr>
                        <a:t>2.</a:t>
                      </a:r>
                      <a:endParaRPr lang="en-US" sz="16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b="0" i="0" kern="1200" dirty="0">
                          <a:solidFill>
                            <a:schemeClr val="tx1"/>
                          </a:solidFill>
                          <a:effectLst/>
                          <a:latin typeface="Times New Roman" panose="02020603050405020304" pitchFamily="18" charset="0"/>
                          <a:ea typeface="+mn-ea"/>
                          <a:cs typeface="Times New Roman" panose="02020603050405020304" pitchFamily="18" charset="0"/>
                        </a:rPr>
                        <a:t>Application of various machine learning techniques to predict obstructive sleep apnea syndrome severity.</a:t>
                      </a:r>
                    </a:p>
                    <a:p>
                      <a:pPr marL="0" lvl="0" indent="0" algn="l" rtl="0">
                        <a:spcBef>
                          <a:spcPts val="0"/>
                        </a:spcBef>
                        <a:spcAft>
                          <a:spcPts val="0"/>
                        </a:spcAft>
                        <a:buNone/>
                      </a:pPr>
                      <a:r>
                        <a:rPr lang="en-US" sz="1600" b="0" i="0" kern="1200" dirty="0">
                          <a:solidFill>
                            <a:schemeClr val="tx1"/>
                          </a:solidFill>
                          <a:effectLst/>
                          <a:latin typeface="Times New Roman" panose="02020603050405020304" pitchFamily="18" charset="0"/>
                          <a:ea typeface="+mn-ea"/>
                          <a:cs typeface="Times New Roman" panose="02020603050405020304" pitchFamily="18" charset="0"/>
                        </a:rPr>
                        <a:t>Han, H., Oh, J. </a:t>
                      </a:r>
                      <a:endParaRPr lang="en-US" sz="16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dirty="0">
                          <a:latin typeface="Times New Roman" panose="02020603050405020304" pitchFamily="18" charset="0"/>
                          <a:ea typeface="Times New Roman"/>
                          <a:cs typeface="Times New Roman" panose="02020603050405020304" pitchFamily="18" charset="0"/>
                          <a:sym typeface="Times New Roman"/>
                        </a:rPr>
                        <a:t>Scientific Journals,</a:t>
                      </a:r>
                    </a:p>
                    <a:p>
                      <a:pPr marL="0" lvl="0" indent="0" algn="l" rtl="0">
                        <a:spcBef>
                          <a:spcPts val="0"/>
                        </a:spcBef>
                        <a:spcAft>
                          <a:spcPts val="0"/>
                        </a:spcAft>
                        <a:buNone/>
                      </a:pPr>
                      <a:r>
                        <a:rPr lang="en-US" sz="1600" dirty="0">
                          <a:latin typeface="Times New Roman" panose="02020603050405020304" pitchFamily="18" charset="0"/>
                          <a:ea typeface="Times New Roman"/>
                          <a:cs typeface="Times New Roman" panose="02020603050405020304" pitchFamily="18" charset="0"/>
                          <a:sym typeface="Times New Roman"/>
                        </a:rPr>
                        <a:t>April,2023.</a:t>
                      </a:r>
                    </a:p>
                  </a:txBody>
                  <a:tcPr marL="91425" marR="91425" marT="91425" marB="91425">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a:latin typeface="Times New Roman" panose="02020603050405020304" pitchFamily="18" charset="0"/>
                          <a:ea typeface="Times New Roman"/>
                          <a:cs typeface="Times New Roman" panose="02020603050405020304" pitchFamily="18" charset="0"/>
                          <a:sym typeface="Times New Roman"/>
                        </a:rPr>
                        <a:t>NYX Dataset.</a:t>
                      </a:r>
                      <a:endParaRPr lang="en-US" sz="16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Clr>
                          <a:srgbClr val="000000"/>
                        </a:buClr>
                        <a:buSzPts val="1100"/>
                        <a:buFont typeface="Arial"/>
                        <a:buNone/>
                      </a:pPr>
                      <a:r>
                        <a:rPr lang="en-US" sz="1600" b="0" i="0" kern="1200" dirty="0">
                          <a:solidFill>
                            <a:schemeClr val="tx1"/>
                          </a:solidFill>
                          <a:effectLst/>
                          <a:latin typeface="Times New Roman" panose="02020603050405020304" pitchFamily="18" charset="0"/>
                          <a:ea typeface="+mn-ea"/>
                          <a:cs typeface="Times New Roman" panose="02020603050405020304" pitchFamily="18" charset="0"/>
                        </a:rPr>
                        <a:t>hierarchical agglomerative clustering, K-means, bisecting K-means, Gaussian mixture model) and gradient boost-based classification models</a:t>
                      </a:r>
                      <a:endParaRPr lang="en-US" sz="16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tx1"/>
                          </a:solidFill>
                          <a:effectLst/>
                          <a:latin typeface="Times New Roman" panose="02020603050405020304" pitchFamily="18" charset="0"/>
                          <a:ea typeface="+mn-ea"/>
                          <a:cs typeface="Times New Roman" panose="02020603050405020304" pitchFamily="18" charset="0"/>
                        </a:rPr>
                        <a:t>In this study, we used diverse machine learning techniques to predict the severity of OSAS with only simple information</a:t>
                      </a:r>
                      <a:endParaRPr lang="en-US" sz="16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b="0" i="0" kern="1200" dirty="0">
                          <a:solidFill>
                            <a:schemeClr val="tx1"/>
                          </a:solidFill>
                          <a:effectLst/>
                          <a:latin typeface="Times New Roman" panose="02020603050405020304" pitchFamily="18" charset="0"/>
                          <a:ea typeface="+mn-ea"/>
                          <a:cs typeface="Times New Roman" panose="02020603050405020304" pitchFamily="18" charset="0"/>
                        </a:rPr>
                        <a:t>The data collected from a single sleep clinic and the retrospective nature of the analysis.</a:t>
                      </a:r>
                      <a:endParaRPr lang="en-US" sz="16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93777502"/>
                  </a:ext>
                </a:extLst>
              </a:tr>
            </a:tbl>
          </a:graphicData>
        </a:graphic>
      </p:graphicFrame>
      <p:sp>
        <p:nvSpPr>
          <p:cNvPr id="3" name="TextBox 2">
            <a:extLst>
              <a:ext uri="{FF2B5EF4-FFF2-40B4-BE49-F238E27FC236}">
                <a16:creationId xmlns:a16="http://schemas.microsoft.com/office/drawing/2014/main" id="{255C60DD-660C-1FC0-8D8F-4A1D6EFF6B81}"/>
              </a:ext>
            </a:extLst>
          </p:cNvPr>
          <p:cNvSpPr txBox="1"/>
          <p:nvPr/>
        </p:nvSpPr>
        <p:spPr>
          <a:xfrm>
            <a:off x="4606265" y="96253"/>
            <a:ext cx="2979470" cy="400110"/>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LITERATURE SURVEY</a:t>
            </a:r>
            <a:endParaRPr lang="en-IN" sz="2000" b="1"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B4D4DA7E-3C89-2223-22FC-7724892489C3}"/>
              </a:ext>
            </a:extLst>
          </p:cNvPr>
          <p:cNvSpPr>
            <a:spLocks noGrp="1"/>
          </p:cNvSpPr>
          <p:nvPr>
            <p:ph type="ftr" sz="quarter" idx="11"/>
          </p:nvPr>
        </p:nvSpPr>
        <p:spPr/>
        <p:txBody>
          <a:bodyPr/>
          <a:lstStyle/>
          <a:p>
            <a:r>
              <a:rPr lang="en-US"/>
              <a:t>Machine Learning based Diagnostic System for Sleep Disorder  Batch_02</a:t>
            </a:r>
            <a:endParaRPr lang="en-IN"/>
          </a:p>
        </p:txBody>
      </p:sp>
    </p:spTree>
    <p:extLst>
      <p:ext uri="{BB962C8B-B14F-4D97-AF65-F5344CB8AC3E}">
        <p14:creationId xmlns:p14="http://schemas.microsoft.com/office/powerpoint/2010/main" val="3545077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0B60C93-B8EF-1448-6C35-CF00903AAE96}"/>
              </a:ext>
            </a:extLst>
          </p:cNvPr>
          <p:cNvGraphicFramePr>
            <a:graphicFrameLocks noGrp="1"/>
          </p:cNvGraphicFramePr>
          <p:nvPr>
            <p:extLst>
              <p:ext uri="{D42A27DB-BD31-4B8C-83A1-F6EECF244321}">
                <p14:modId xmlns:p14="http://schemas.microsoft.com/office/powerpoint/2010/main" val="4215617938"/>
              </p:ext>
            </p:extLst>
          </p:nvPr>
        </p:nvGraphicFramePr>
        <p:xfrm>
          <a:off x="113899" y="115056"/>
          <a:ext cx="11964202" cy="6143006"/>
        </p:xfrm>
        <a:graphic>
          <a:graphicData uri="http://schemas.openxmlformats.org/drawingml/2006/table">
            <a:tbl>
              <a:tblPr>
                <a:noFill/>
              </a:tblPr>
              <a:tblGrid>
                <a:gridCol w="652395">
                  <a:extLst>
                    <a:ext uri="{9D8B030D-6E8A-4147-A177-3AD203B41FA5}">
                      <a16:colId xmlns:a16="http://schemas.microsoft.com/office/drawing/2014/main" val="1236504011"/>
                    </a:ext>
                  </a:extLst>
                </a:gridCol>
                <a:gridCol w="2522959">
                  <a:extLst>
                    <a:ext uri="{9D8B030D-6E8A-4147-A177-3AD203B41FA5}">
                      <a16:colId xmlns:a16="http://schemas.microsoft.com/office/drawing/2014/main" val="2170158175"/>
                    </a:ext>
                  </a:extLst>
                </a:gridCol>
                <a:gridCol w="1460820">
                  <a:extLst>
                    <a:ext uri="{9D8B030D-6E8A-4147-A177-3AD203B41FA5}">
                      <a16:colId xmlns:a16="http://schemas.microsoft.com/office/drawing/2014/main" val="3380038169"/>
                    </a:ext>
                  </a:extLst>
                </a:gridCol>
                <a:gridCol w="1666310">
                  <a:extLst>
                    <a:ext uri="{9D8B030D-6E8A-4147-A177-3AD203B41FA5}">
                      <a16:colId xmlns:a16="http://schemas.microsoft.com/office/drawing/2014/main" val="1108154772"/>
                    </a:ext>
                  </a:extLst>
                </a:gridCol>
                <a:gridCol w="1928720">
                  <a:extLst>
                    <a:ext uri="{9D8B030D-6E8A-4147-A177-3AD203B41FA5}">
                      <a16:colId xmlns:a16="http://schemas.microsoft.com/office/drawing/2014/main" val="501138625"/>
                    </a:ext>
                  </a:extLst>
                </a:gridCol>
                <a:gridCol w="2266190">
                  <a:extLst>
                    <a:ext uri="{9D8B030D-6E8A-4147-A177-3AD203B41FA5}">
                      <a16:colId xmlns:a16="http://schemas.microsoft.com/office/drawing/2014/main" val="2712262879"/>
                    </a:ext>
                  </a:extLst>
                </a:gridCol>
                <a:gridCol w="1466808">
                  <a:extLst>
                    <a:ext uri="{9D8B030D-6E8A-4147-A177-3AD203B41FA5}">
                      <a16:colId xmlns:a16="http://schemas.microsoft.com/office/drawing/2014/main" val="2814653671"/>
                    </a:ext>
                  </a:extLst>
                </a:gridCol>
              </a:tblGrid>
              <a:tr h="747769">
                <a:tc>
                  <a:txBody>
                    <a:bodyPr/>
                    <a:lstStyle/>
                    <a:p>
                      <a:pPr marL="0" lvl="0" indent="0" algn="l" rtl="0">
                        <a:spcBef>
                          <a:spcPts val="0"/>
                        </a:spcBef>
                        <a:spcAft>
                          <a:spcPts val="0"/>
                        </a:spcAft>
                        <a:buNone/>
                      </a:pPr>
                      <a:r>
                        <a:rPr lang="en-US" sz="1600" b="1">
                          <a:latin typeface="Times New Roman" panose="02020603050405020304" pitchFamily="18" charset="0"/>
                          <a:ea typeface="Times New Roman"/>
                          <a:cs typeface="Times New Roman" panose="02020603050405020304" pitchFamily="18" charset="0"/>
                          <a:sym typeface="Times New Roman"/>
                        </a:rPr>
                        <a:t>S.NO</a:t>
                      </a:r>
                      <a:endParaRPr sz="1600" b="1"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b="1">
                          <a:latin typeface="Times New Roman" panose="02020603050405020304" pitchFamily="18" charset="0"/>
                          <a:ea typeface="Times New Roman"/>
                          <a:cs typeface="Times New Roman" panose="02020603050405020304" pitchFamily="18" charset="0"/>
                          <a:sym typeface="Times New Roman"/>
                        </a:rPr>
                        <a:t>Title and Authors</a:t>
                      </a:r>
                      <a:endParaRPr sz="1600" b="1">
                        <a:latin typeface="Times New Roman" panose="02020603050405020304" pitchFamily="18" charset="0"/>
                        <a:ea typeface="Calibri"/>
                        <a:cs typeface="Times New Roman" panose="02020603050405020304" pitchFamily="18" charset="0"/>
                        <a:sym typeface="Calibri"/>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b="1">
                          <a:latin typeface="Times New Roman" panose="02020603050405020304" pitchFamily="18" charset="0"/>
                          <a:ea typeface="Times New Roman"/>
                          <a:cs typeface="Times New Roman" panose="02020603050405020304" pitchFamily="18" charset="0"/>
                          <a:sym typeface="Times New Roman"/>
                        </a:rPr>
                        <a:t>Year and published journal</a:t>
                      </a:r>
                      <a:endParaRPr sz="1600" b="1"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b="1">
                          <a:latin typeface="Times New Roman" panose="02020603050405020304" pitchFamily="18" charset="0"/>
                          <a:ea typeface="Times New Roman"/>
                          <a:cs typeface="Times New Roman" panose="02020603050405020304" pitchFamily="18" charset="0"/>
                          <a:sym typeface="Times New Roman"/>
                        </a:rPr>
                        <a:t>Dataset used</a:t>
                      </a:r>
                      <a:endParaRPr sz="1600" b="1">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b="1">
                          <a:latin typeface="Times New Roman" panose="02020603050405020304" pitchFamily="18" charset="0"/>
                          <a:ea typeface="Times New Roman"/>
                          <a:cs typeface="Times New Roman" panose="02020603050405020304" pitchFamily="18" charset="0"/>
                          <a:sym typeface="Times New Roman"/>
                        </a:rPr>
                        <a:t>Approach</a:t>
                      </a:r>
                      <a:endParaRPr sz="1600" b="1">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b="1">
                          <a:latin typeface="Times New Roman" panose="02020603050405020304" pitchFamily="18" charset="0"/>
                          <a:ea typeface="Times New Roman"/>
                          <a:cs typeface="Times New Roman" panose="02020603050405020304" pitchFamily="18" charset="0"/>
                          <a:sym typeface="Times New Roman"/>
                        </a:rPr>
                        <a:t>Outcome</a:t>
                      </a:r>
                      <a:endParaRPr sz="1600" b="1">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b="1" dirty="0">
                          <a:latin typeface="Times New Roman" panose="02020603050405020304" pitchFamily="18" charset="0"/>
                          <a:ea typeface="Times New Roman"/>
                          <a:cs typeface="Times New Roman" panose="02020603050405020304" pitchFamily="18" charset="0"/>
                          <a:sym typeface="Times New Roman"/>
                        </a:rPr>
                        <a:t>Limitations</a:t>
                      </a:r>
                      <a:endParaRPr sz="1600" b="1"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2521751498"/>
                  </a:ext>
                </a:extLst>
              </a:tr>
              <a:tr h="2433559">
                <a:tc>
                  <a:txBody>
                    <a:bodyPr/>
                    <a:lstStyle/>
                    <a:p>
                      <a:pPr marL="0" lvl="0" indent="0" algn="l" rtl="0">
                        <a:spcBef>
                          <a:spcPts val="0"/>
                        </a:spcBef>
                        <a:spcAft>
                          <a:spcPts val="0"/>
                        </a:spcAft>
                        <a:buNone/>
                      </a:pPr>
                      <a:r>
                        <a:rPr lang="en-US" sz="1600" dirty="0">
                          <a:latin typeface="Times New Roman" panose="02020603050405020304" pitchFamily="18" charset="0"/>
                          <a:ea typeface="Times New Roman"/>
                          <a:cs typeface="Times New Roman" panose="02020603050405020304" pitchFamily="18" charset="0"/>
                          <a:sym typeface="Times New Roman"/>
                        </a:rPr>
                        <a:t>3.</a:t>
                      </a:r>
                      <a:endParaRPr sz="16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IN" sz="1600" b="0" i="0" kern="1200" dirty="0">
                          <a:solidFill>
                            <a:schemeClr val="tx1"/>
                          </a:solidFill>
                          <a:effectLst/>
                          <a:latin typeface="Times New Roman" panose="02020603050405020304" pitchFamily="18" charset="0"/>
                          <a:ea typeface="+mn-ea"/>
                          <a:cs typeface="Times New Roman" panose="02020603050405020304" pitchFamily="18" charset="0"/>
                        </a:rPr>
                        <a:t>Brief digital sleep questionnaire powered by machine learning prediction models identifies common sleep disorders.</a:t>
                      </a:r>
                    </a:p>
                    <a:p>
                      <a:pPr marL="0" lvl="0" indent="0" algn="l" rtl="0">
                        <a:spcBef>
                          <a:spcPts val="0"/>
                        </a:spcBef>
                        <a:spcAft>
                          <a:spcPts val="0"/>
                        </a:spcAft>
                        <a:buNone/>
                      </a:pPr>
                      <a:r>
                        <a:rPr lang="en-IN" sz="1600" b="0" i="0" kern="1200" dirty="0">
                          <a:solidFill>
                            <a:schemeClr val="tx1"/>
                          </a:solidFill>
                          <a:effectLst/>
                          <a:latin typeface="Times New Roman" panose="02020603050405020304" pitchFamily="18" charset="0"/>
                          <a:ea typeface="+mn-ea"/>
                          <a:cs typeface="Times New Roman" panose="02020603050405020304" pitchFamily="18" charset="0"/>
                        </a:rPr>
                        <a:t>Schwartz, Alan R., </a:t>
                      </a:r>
                      <a:r>
                        <a:rPr lang="en-IN" sz="1600" b="0" i="0" kern="1200" dirty="0" err="1">
                          <a:solidFill>
                            <a:schemeClr val="tx1"/>
                          </a:solidFill>
                          <a:effectLst/>
                          <a:latin typeface="Times New Roman" panose="02020603050405020304" pitchFamily="18" charset="0"/>
                          <a:ea typeface="+mn-ea"/>
                          <a:cs typeface="Times New Roman" panose="02020603050405020304" pitchFamily="18" charset="0"/>
                        </a:rPr>
                        <a:t>Mairav</a:t>
                      </a:r>
                      <a:r>
                        <a:rPr lang="en-IN" sz="1600" b="0" i="0" kern="1200" dirty="0">
                          <a:solidFill>
                            <a:schemeClr val="tx1"/>
                          </a:solidFill>
                          <a:effectLst/>
                          <a:latin typeface="Times New Roman" panose="02020603050405020304" pitchFamily="18" charset="0"/>
                          <a:ea typeface="+mn-ea"/>
                          <a:cs typeface="Times New Roman" panose="02020603050405020304" pitchFamily="18" charset="0"/>
                        </a:rPr>
                        <a:t> Cohen-Zion, Luu V. Pham, Amit Gal, </a:t>
                      </a:r>
                      <a:r>
                        <a:rPr lang="en-IN" sz="1600" b="0" i="0" kern="1200" dirty="0" err="1">
                          <a:solidFill>
                            <a:schemeClr val="tx1"/>
                          </a:solidFill>
                          <a:effectLst/>
                          <a:latin typeface="Times New Roman" panose="02020603050405020304" pitchFamily="18" charset="0"/>
                          <a:ea typeface="+mn-ea"/>
                          <a:cs typeface="Times New Roman" panose="02020603050405020304" pitchFamily="18" charset="0"/>
                        </a:rPr>
                        <a:t>Mudiaga</a:t>
                      </a:r>
                      <a:r>
                        <a:rPr lang="en-IN" sz="16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IN" sz="1600" b="0" i="0" kern="1200" dirty="0" err="1">
                          <a:solidFill>
                            <a:schemeClr val="tx1"/>
                          </a:solidFill>
                          <a:effectLst/>
                          <a:latin typeface="Times New Roman" panose="02020603050405020304" pitchFamily="18" charset="0"/>
                          <a:ea typeface="+mn-ea"/>
                          <a:cs typeface="Times New Roman" panose="02020603050405020304" pitchFamily="18" charset="0"/>
                        </a:rPr>
                        <a:t>Sowho</a:t>
                      </a:r>
                      <a:r>
                        <a:rPr lang="en-IN" sz="1600" b="0" i="0" kern="1200" dirty="0">
                          <a:solidFill>
                            <a:schemeClr val="tx1"/>
                          </a:solidFill>
                          <a:effectLst/>
                          <a:latin typeface="Times New Roman" panose="02020603050405020304" pitchFamily="18" charset="0"/>
                          <a:ea typeface="+mn-ea"/>
                          <a:cs typeface="Times New Roman" panose="02020603050405020304" pitchFamily="18" charset="0"/>
                        </a:rPr>
                        <a:t>, Francis P. </a:t>
                      </a:r>
                      <a:r>
                        <a:rPr lang="en-IN" sz="1600" b="0" i="0" kern="1200" dirty="0" err="1">
                          <a:solidFill>
                            <a:schemeClr val="tx1"/>
                          </a:solidFill>
                          <a:effectLst/>
                          <a:latin typeface="Times New Roman" panose="02020603050405020304" pitchFamily="18" charset="0"/>
                          <a:ea typeface="+mn-ea"/>
                          <a:cs typeface="Times New Roman" panose="02020603050405020304" pitchFamily="18" charset="0"/>
                        </a:rPr>
                        <a:t>Sgambati</a:t>
                      </a:r>
                      <a:r>
                        <a:rPr lang="en-IN" sz="1600" b="0" i="0" kern="1200" dirty="0">
                          <a:solidFill>
                            <a:schemeClr val="tx1"/>
                          </a:solidFill>
                          <a:effectLst/>
                          <a:latin typeface="Times New Roman" panose="02020603050405020304" pitchFamily="18" charset="0"/>
                          <a:ea typeface="+mn-ea"/>
                          <a:cs typeface="Times New Roman" panose="02020603050405020304" pitchFamily="18" charset="0"/>
                        </a:rPr>
                        <a:t>, Tracy </a:t>
                      </a:r>
                      <a:r>
                        <a:rPr lang="en-IN" sz="1600" b="0" i="0" kern="1200" dirty="0" err="1">
                          <a:solidFill>
                            <a:schemeClr val="tx1"/>
                          </a:solidFill>
                          <a:effectLst/>
                          <a:latin typeface="Times New Roman" panose="02020603050405020304" pitchFamily="18" charset="0"/>
                          <a:ea typeface="+mn-ea"/>
                          <a:cs typeface="Times New Roman" panose="02020603050405020304" pitchFamily="18" charset="0"/>
                        </a:rPr>
                        <a:t>Klopfer</a:t>
                      </a:r>
                      <a:r>
                        <a:rPr lang="en-IN" sz="1600" b="0" i="0" kern="1200" dirty="0">
                          <a:solidFill>
                            <a:schemeClr val="tx1"/>
                          </a:solidFill>
                          <a:effectLst/>
                          <a:latin typeface="Times New Roman" panose="02020603050405020304" pitchFamily="18" charset="0"/>
                          <a:ea typeface="+mn-ea"/>
                          <a:cs typeface="Times New Roman" panose="02020603050405020304" pitchFamily="18" charset="0"/>
                        </a:rPr>
                        <a:t> et al. "</a:t>
                      </a:r>
                      <a:endParaRPr sz="16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IN" sz="1600" dirty="0">
                          <a:latin typeface="Times New Roman" panose="02020603050405020304" pitchFamily="18" charset="0"/>
                          <a:cs typeface="Times New Roman" panose="02020603050405020304" pitchFamily="18" charset="0"/>
                        </a:rPr>
                        <a:t>Elsevier,</a:t>
                      </a:r>
                    </a:p>
                    <a:p>
                      <a:pPr marL="0" lvl="0" indent="0" algn="l" rtl="0">
                        <a:spcBef>
                          <a:spcPts val="0"/>
                        </a:spcBef>
                        <a:spcAft>
                          <a:spcPts val="0"/>
                        </a:spcAft>
                        <a:buNone/>
                      </a:pPr>
                      <a:r>
                        <a:rPr lang="en-IN" sz="1600" dirty="0">
                          <a:latin typeface="Times New Roman" panose="02020603050405020304" pitchFamily="18" charset="0"/>
                          <a:ea typeface="Times New Roman"/>
                          <a:cs typeface="Times New Roman" panose="02020603050405020304" pitchFamily="18" charset="0"/>
                          <a:sym typeface="Times New Roman"/>
                        </a:rPr>
                        <a:t>July,2020.</a:t>
                      </a:r>
                      <a:endParaRPr sz="16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IN" sz="1600" b="0" i="0" kern="1200" dirty="0">
                          <a:solidFill>
                            <a:schemeClr val="tx1"/>
                          </a:solidFill>
                          <a:effectLst/>
                          <a:latin typeface="Times New Roman" panose="02020603050405020304" pitchFamily="18" charset="0"/>
                          <a:ea typeface="+mn-ea"/>
                          <a:cs typeface="Times New Roman" panose="02020603050405020304" pitchFamily="18" charset="0"/>
                        </a:rPr>
                        <a:t>DSQ dataset</a:t>
                      </a:r>
                      <a:endParaRPr sz="16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l" rtl="0">
                        <a:spcBef>
                          <a:spcPts val="0"/>
                        </a:spcBef>
                        <a:spcAft>
                          <a:spcPts val="0"/>
                        </a:spcAft>
                        <a:buClr>
                          <a:srgbClr val="000000"/>
                        </a:buClr>
                        <a:buSzPts val="1100"/>
                        <a:buFont typeface="Arial"/>
                        <a:buNone/>
                      </a:pPr>
                      <a:r>
                        <a:rPr lang="en-US" sz="1600" b="0" i="0" kern="1200" dirty="0" err="1">
                          <a:solidFill>
                            <a:schemeClr val="tx1"/>
                          </a:solidFill>
                          <a:effectLst/>
                          <a:latin typeface="Times New Roman" panose="02020603050405020304" pitchFamily="18" charset="0"/>
                          <a:ea typeface="+mn-ea"/>
                          <a:cs typeface="Times New Roman" panose="02020603050405020304" pitchFamily="18" charset="0"/>
                        </a:rPr>
                        <a:t>ElasticNet</a:t>
                      </a:r>
                      <a:r>
                        <a:rPr lang="en-US" sz="1600" b="0" i="0" kern="1200" dirty="0">
                          <a:solidFill>
                            <a:schemeClr val="tx1"/>
                          </a:solidFill>
                          <a:effectLst/>
                          <a:latin typeface="Times New Roman" panose="02020603050405020304" pitchFamily="18" charset="0"/>
                          <a:ea typeface="+mn-ea"/>
                          <a:cs typeface="Times New Roman" panose="02020603050405020304" pitchFamily="18" charset="0"/>
                        </a:rPr>
                        <a:t> models, a type of regularized linear regression model, were utilized in the research for predicting common sleep disturbances</a:t>
                      </a:r>
                      <a:endParaRPr sz="16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algn="l"/>
                      <a:r>
                        <a:rPr lang="en-IN" sz="1600" kern="1200" dirty="0">
                          <a:solidFill>
                            <a:schemeClr val="tx1"/>
                          </a:solidFill>
                          <a:effectLst/>
                          <a:latin typeface="Times New Roman" panose="02020603050405020304" pitchFamily="18" charset="0"/>
                          <a:ea typeface="+mn-ea"/>
                          <a:cs typeface="Times New Roman" panose="02020603050405020304" pitchFamily="18" charset="0"/>
                        </a:rPr>
                        <a:t>The predictive models showed good to excellent diagnostic performance, accurately classifying sleep disturbances with high sensitivity and acceptable specificity across several sleep disorders.</a:t>
                      </a: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IN" sz="1600" kern="1200" dirty="0">
                          <a:solidFill>
                            <a:schemeClr val="tx1"/>
                          </a:solidFill>
                          <a:effectLst/>
                          <a:latin typeface="Times New Roman" panose="02020603050405020304" pitchFamily="18" charset="0"/>
                          <a:ea typeface="+mn-ea"/>
                          <a:cs typeface="Times New Roman" panose="02020603050405020304" pitchFamily="18" charset="0"/>
                        </a:rPr>
                        <a:t>small sample size and the potential for overfitting are noted</a:t>
                      </a:r>
                      <a:endParaRPr sz="16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2927910572"/>
                  </a:ext>
                </a:extLst>
              </a:tr>
              <a:tr h="2607386">
                <a:tc>
                  <a:txBody>
                    <a:bodyPr/>
                    <a:lstStyle/>
                    <a:p>
                      <a:pPr marL="0" lvl="0" indent="0" algn="l" rtl="0">
                        <a:spcBef>
                          <a:spcPts val="0"/>
                        </a:spcBef>
                        <a:spcAft>
                          <a:spcPts val="0"/>
                        </a:spcAft>
                        <a:buNone/>
                      </a:pPr>
                      <a:r>
                        <a:rPr lang="en-US" sz="1600" dirty="0">
                          <a:latin typeface="Times New Roman" panose="02020603050405020304" pitchFamily="18" charset="0"/>
                          <a:ea typeface="Times New Roman"/>
                          <a:cs typeface="Times New Roman" panose="02020603050405020304" pitchFamily="18" charset="0"/>
                          <a:sym typeface="Times New Roman"/>
                        </a:rPr>
                        <a:t>4.</a:t>
                      </a:r>
                      <a:endParaRPr sz="16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b="0" i="0" kern="1200" dirty="0">
                          <a:solidFill>
                            <a:schemeClr val="tx1"/>
                          </a:solidFill>
                          <a:effectLst/>
                          <a:latin typeface="Times New Roman" panose="02020603050405020304" pitchFamily="18" charset="0"/>
                          <a:ea typeface="+mn-ea"/>
                          <a:cs typeface="Times New Roman" panose="02020603050405020304" pitchFamily="18" charset="0"/>
                        </a:rPr>
                        <a:t>A classification of sleep disorders</a:t>
                      </a:r>
                    </a:p>
                    <a:p>
                      <a:pPr marL="0" lvl="0" indent="0" algn="l" rtl="0">
                        <a:spcBef>
                          <a:spcPts val="0"/>
                        </a:spcBef>
                        <a:spcAft>
                          <a:spcPts val="0"/>
                        </a:spcAft>
                        <a:buNone/>
                      </a:pPr>
                      <a:r>
                        <a:rPr lang="en-US" sz="1600" b="0" i="0" kern="1200" dirty="0">
                          <a:solidFill>
                            <a:schemeClr val="tx1"/>
                          </a:solidFill>
                          <a:effectLst/>
                          <a:latin typeface="Times New Roman" panose="02020603050405020304" pitchFamily="18" charset="0"/>
                          <a:ea typeface="+mn-ea"/>
                          <a:cs typeface="Times New Roman" panose="02020603050405020304" pitchFamily="18" charset="0"/>
                        </a:rPr>
                        <a:t>with optimal features using machine learning techniques.</a:t>
                      </a:r>
                    </a:p>
                    <a:p>
                      <a:pPr marL="0" lvl="0" indent="0" algn="l" rtl="0">
                        <a:spcBef>
                          <a:spcPts val="0"/>
                        </a:spcBef>
                        <a:spcAft>
                          <a:spcPts val="0"/>
                        </a:spcAft>
                        <a:buNone/>
                      </a:pPr>
                      <a:r>
                        <a:rPr lang="en-US" sz="1600" b="0" i="0" kern="1200" dirty="0" err="1">
                          <a:solidFill>
                            <a:schemeClr val="tx1"/>
                          </a:solidFill>
                          <a:effectLst/>
                          <a:latin typeface="Times New Roman" panose="02020603050405020304" pitchFamily="18" charset="0"/>
                          <a:ea typeface="+mn-ea"/>
                          <a:cs typeface="Times New Roman" panose="02020603050405020304" pitchFamily="18" charset="0"/>
                        </a:rPr>
                        <a:t>Wongsirichot</a:t>
                      </a:r>
                      <a:r>
                        <a:rPr lang="en-US" sz="1600" b="0" i="0" kern="1200" dirty="0">
                          <a:solidFill>
                            <a:schemeClr val="tx1"/>
                          </a:solidFill>
                          <a:effectLst/>
                          <a:latin typeface="Times New Roman" panose="02020603050405020304" pitchFamily="18" charset="0"/>
                          <a:ea typeface="+mn-ea"/>
                          <a:cs typeface="Times New Roman" panose="02020603050405020304" pitchFamily="18" charset="0"/>
                        </a:rPr>
                        <a:t>, T. and </a:t>
                      </a:r>
                    </a:p>
                    <a:p>
                      <a:pPr marL="0" lvl="0" indent="0" algn="l" rtl="0">
                        <a:spcBef>
                          <a:spcPts val="0"/>
                        </a:spcBef>
                        <a:spcAft>
                          <a:spcPts val="0"/>
                        </a:spcAft>
                        <a:buNone/>
                      </a:pPr>
                      <a:r>
                        <a:rPr lang="en-US" sz="1600" b="0" i="0" kern="1200" dirty="0" err="1">
                          <a:solidFill>
                            <a:schemeClr val="tx1"/>
                          </a:solidFill>
                          <a:effectLst/>
                          <a:latin typeface="Times New Roman" panose="02020603050405020304" pitchFamily="18" charset="0"/>
                          <a:ea typeface="+mn-ea"/>
                          <a:cs typeface="Times New Roman" panose="02020603050405020304" pitchFamily="18" charset="0"/>
                        </a:rPr>
                        <a:t>Hanskunatai</a:t>
                      </a:r>
                      <a:r>
                        <a:rPr lang="en-US" sz="1600" b="0" i="0" kern="1200" dirty="0">
                          <a:solidFill>
                            <a:schemeClr val="tx1"/>
                          </a:solidFill>
                          <a:effectLst/>
                          <a:latin typeface="Times New Roman" panose="02020603050405020304" pitchFamily="18" charset="0"/>
                          <a:ea typeface="+mn-ea"/>
                          <a:cs typeface="Times New Roman" panose="02020603050405020304" pitchFamily="18" charset="0"/>
                        </a:rPr>
                        <a:t>, A.</a:t>
                      </a:r>
                      <a:endParaRPr lang="en-US" sz="16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IN" sz="1600" b="0" i="0" kern="1200" dirty="0">
                          <a:solidFill>
                            <a:schemeClr val="tx1"/>
                          </a:solidFill>
                          <a:effectLst/>
                          <a:latin typeface="Times New Roman" panose="02020603050405020304" pitchFamily="18" charset="0"/>
                          <a:ea typeface="+mn-ea"/>
                          <a:cs typeface="Times New Roman" panose="02020603050405020304" pitchFamily="18" charset="0"/>
                        </a:rPr>
                        <a:t>Journal of Health Research</a:t>
                      </a:r>
                      <a:r>
                        <a:rPr lang="en-US" sz="1600" dirty="0">
                          <a:latin typeface="Times New Roman" panose="02020603050405020304" pitchFamily="18" charset="0"/>
                          <a:ea typeface="Times New Roman"/>
                          <a:cs typeface="Times New Roman" panose="02020603050405020304" pitchFamily="18" charset="0"/>
                          <a:sym typeface="Times New Roman"/>
                        </a:rPr>
                        <a:t>,</a:t>
                      </a:r>
                    </a:p>
                    <a:p>
                      <a:pPr marL="0" lvl="0" indent="0" algn="l" rtl="0">
                        <a:spcBef>
                          <a:spcPts val="0"/>
                        </a:spcBef>
                        <a:spcAft>
                          <a:spcPts val="0"/>
                        </a:spcAft>
                        <a:buNone/>
                      </a:pPr>
                      <a:r>
                        <a:rPr lang="en-US" sz="1600" dirty="0">
                          <a:latin typeface="Times New Roman" panose="02020603050405020304" pitchFamily="18" charset="0"/>
                          <a:ea typeface="Times New Roman"/>
                          <a:cs typeface="Times New Roman" panose="02020603050405020304" pitchFamily="18" charset="0"/>
                          <a:sym typeface="Times New Roman"/>
                        </a:rPr>
                        <a:t>May,2017.</a:t>
                      </a:r>
                      <a:endParaRPr sz="16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dirty="0">
                          <a:latin typeface="Times New Roman" panose="02020603050405020304" pitchFamily="18" charset="0"/>
                          <a:ea typeface="Times New Roman"/>
                          <a:cs typeface="Times New Roman" panose="02020603050405020304" pitchFamily="18" charset="0"/>
                          <a:sym typeface="Times New Roman"/>
                        </a:rPr>
                        <a:t>PSG Dataset.</a:t>
                      </a:r>
                      <a:endParaRPr sz="16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Clr>
                          <a:srgbClr val="000000"/>
                        </a:buClr>
                        <a:buSzPts val="1100"/>
                        <a:buFont typeface="Arial"/>
                        <a:buNone/>
                      </a:pPr>
                      <a:r>
                        <a:rPr lang="en-IN" sz="1600" b="0" i="0" kern="1200" dirty="0">
                          <a:solidFill>
                            <a:schemeClr val="tx1"/>
                          </a:solidFill>
                          <a:effectLst/>
                          <a:latin typeface="Times New Roman" panose="02020603050405020304" pitchFamily="18" charset="0"/>
                          <a:ea typeface="+mn-ea"/>
                          <a:cs typeface="Times New Roman" panose="02020603050405020304" pitchFamily="18" charset="0"/>
                        </a:rPr>
                        <a:t>k-Means Clustering, KNN, (SVM), and Multi-Layer Perceptron (MLP) algorithms to classify sleep disorders based on physiological signal features.</a:t>
                      </a:r>
                      <a:endParaRPr sz="16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b="0" i="0" kern="1200" dirty="0">
                          <a:solidFill>
                            <a:schemeClr val="tx1"/>
                          </a:solidFill>
                          <a:effectLst/>
                          <a:latin typeface="Times New Roman" panose="02020603050405020304" pitchFamily="18" charset="0"/>
                          <a:ea typeface="+mn-ea"/>
                          <a:cs typeface="Times New Roman" panose="02020603050405020304" pitchFamily="18" charset="0"/>
                        </a:rPr>
                        <a:t>The research achieved a sleep disorder classification model using optimal features (PULSE, SAO2, CANR, CHEST) and introduced an optimized k-Nearest Neighbors (</a:t>
                      </a:r>
                      <a:r>
                        <a:rPr lang="en-US" sz="1600" b="0" i="0" kern="1200" dirty="0" err="1">
                          <a:solidFill>
                            <a:schemeClr val="tx1"/>
                          </a:solidFill>
                          <a:effectLst/>
                          <a:latin typeface="Times New Roman" panose="02020603050405020304" pitchFamily="18" charset="0"/>
                          <a:ea typeface="+mn-ea"/>
                          <a:cs typeface="Times New Roman" panose="02020603050405020304" pitchFamily="18" charset="0"/>
                        </a:rPr>
                        <a:t>opf-kNN</a:t>
                      </a:r>
                      <a:r>
                        <a:rPr lang="en-US" sz="1600" b="0" i="0" kern="1200" dirty="0">
                          <a:solidFill>
                            <a:schemeClr val="tx1"/>
                          </a:solidFill>
                          <a:effectLst/>
                          <a:latin typeface="Times New Roman" panose="02020603050405020304" pitchFamily="18" charset="0"/>
                          <a:ea typeface="+mn-ea"/>
                          <a:cs typeface="Times New Roman" panose="02020603050405020304" pitchFamily="18" charset="0"/>
                        </a:rPr>
                        <a:t>) algorithm, </a:t>
                      </a:r>
                      <a:endParaRPr sz="16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b="0" i="0" kern="1200" dirty="0">
                          <a:solidFill>
                            <a:schemeClr val="tx1"/>
                          </a:solidFill>
                          <a:effectLst/>
                          <a:latin typeface="Times New Roman" panose="02020603050405020304" pitchFamily="18" charset="0"/>
                          <a:ea typeface="+mn-ea"/>
                          <a:cs typeface="Times New Roman" panose="02020603050405020304" pitchFamily="18" charset="0"/>
                        </a:rPr>
                        <a:t>Limitations include a focus on subjects with positive OSA symptoms, potential bias.</a:t>
                      </a:r>
                      <a:endParaRPr sz="16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2730674285"/>
                  </a:ext>
                </a:extLst>
              </a:tr>
            </a:tbl>
          </a:graphicData>
        </a:graphic>
      </p:graphicFrame>
      <p:sp>
        <p:nvSpPr>
          <p:cNvPr id="5" name="Footer Placeholder 4">
            <a:extLst>
              <a:ext uri="{FF2B5EF4-FFF2-40B4-BE49-F238E27FC236}">
                <a16:creationId xmlns:a16="http://schemas.microsoft.com/office/drawing/2014/main" id="{720A9A2F-DD88-3F20-9C2A-F5C9A2E74B2D}"/>
              </a:ext>
            </a:extLst>
          </p:cNvPr>
          <p:cNvSpPr>
            <a:spLocks noGrp="1"/>
          </p:cNvSpPr>
          <p:nvPr>
            <p:ph type="ftr" sz="quarter" idx="11"/>
          </p:nvPr>
        </p:nvSpPr>
        <p:spPr/>
        <p:txBody>
          <a:bodyPr/>
          <a:lstStyle/>
          <a:p>
            <a:r>
              <a:rPr lang="en-US"/>
              <a:t>Machine Learning based Diagnostic System for Sleep Disorder  Batch_02</a:t>
            </a:r>
            <a:endParaRPr lang="en-IN"/>
          </a:p>
        </p:txBody>
      </p:sp>
    </p:spTree>
    <p:extLst>
      <p:ext uri="{BB962C8B-B14F-4D97-AF65-F5344CB8AC3E}">
        <p14:creationId xmlns:p14="http://schemas.microsoft.com/office/powerpoint/2010/main" val="555417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83FEAE49-2542-F98B-E91F-B53C2026D37D}"/>
              </a:ext>
            </a:extLst>
          </p:cNvPr>
          <p:cNvGraphicFramePr>
            <a:graphicFrameLocks noGrp="1"/>
          </p:cNvGraphicFramePr>
          <p:nvPr>
            <p:extLst>
              <p:ext uri="{D42A27DB-BD31-4B8C-83A1-F6EECF244321}">
                <p14:modId xmlns:p14="http://schemas.microsoft.com/office/powerpoint/2010/main" val="639033610"/>
              </p:ext>
            </p:extLst>
          </p:nvPr>
        </p:nvGraphicFramePr>
        <p:xfrm>
          <a:off x="113899" y="141472"/>
          <a:ext cx="11964202" cy="6004470"/>
        </p:xfrm>
        <a:graphic>
          <a:graphicData uri="http://schemas.openxmlformats.org/drawingml/2006/table">
            <a:tbl>
              <a:tblPr>
                <a:noFill/>
              </a:tblPr>
              <a:tblGrid>
                <a:gridCol w="652395">
                  <a:extLst>
                    <a:ext uri="{9D8B030D-6E8A-4147-A177-3AD203B41FA5}">
                      <a16:colId xmlns:a16="http://schemas.microsoft.com/office/drawing/2014/main" val="666717123"/>
                    </a:ext>
                  </a:extLst>
                </a:gridCol>
                <a:gridCol w="2522959">
                  <a:extLst>
                    <a:ext uri="{9D8B030D-6E8A-4147-A177-3AD203B41FA5}">
                      <a16:colId xmlns:a16="http://schemas.microsoft.com/office/drawing/2014/main" val="2017023391"/>
                    </a:ext>
                  </a:extLst>
                </a:gridCol>
                <a:gridCol w="1460820">
                  <a:extLst>
                    <a:ext uri="{9D8B030D-6E8A-4147-A177-3AD203B41FA5}">
                      <a16:colId xmlns:a16="http://schemas.microsoft.com/office/drawing/2014/main" val="910611237"/>
                    </a:ext>
                  </a:extLst>
                </a:gridCol>
                <a:gridCol w="1469974">
                  <a:extLst>
                    <a:ext uri="{9D8B030D-6E8A-4147-A177-3AD203B41FA5}">
                      <a16:colId xmlns:a16="http://schemas.microsoft.com/office/drawing/2014/main" val="1419833559"/>
                    </a:ext>
                  </a:extLst>
                </a:gridCol>
                <a:gridCol w="2125056">
                  <a:extLst>
                    <a:ext uri="{9D8B030D-6E8A-4147-A177-3AD203B41FA5}">
                      <a16:colId xmlns:a16="http://schemas.microsoft.com/office/drawing/2014/main" val="49599161"/>
                    </a:ext>
                  </a:extLst>
                </a:gridCol>
                <a:gridCol w="1679977">
                  <a:extLst>
                    <a:ext uri="{9D8B030D-6E8A-4147-A177-3AD203B41FA5}">
                      <a16:colId xmlns:a16="http://schemas.microsoft.com/office/drawing/2014/main" val="3345530869"/>
                    </a:ext>
                  </a:extLst>
                </a:gridCol>
                <a:gridCol w="2053021">
                  <a:extLst>
                    <a:ext uri="{9D8B030D-6E8A-4147-A177-3AD203B41FA5}">
                      <a16:colId xmlns:a16="http://schemas.microsoft.com/office/drawing/2014/main" val="1687272316"/>
                    </a:ext>
                  </a:extLst>
                </a:gridCol>
              </a:tblGrid>
              <a:tr h="513046">
                <a:tc>
                  <a:txBody>
                    <a:bodyPr/>
                    <a:lstStyle/>
                    <a:p>
                      <a:pPr marL="0" lvl="0" indent="0" algn="l" rtl="0">
                        <a:spcBef>
                          <a:spcPts val="0"/>
                        </a:spcBef>
                        <a:spcAft>
                          <a:spcPts val="0"/>
                        </a:spcAft>
                        <a:buNone/>
                      </a:pPr>
                      <a:r>
                        <a:rPr lang="en-US" sz="1800" b="1" dirty="0">
                          <a:latin typeface="Times New Roman" panose="02020603050405020304" pitchFamily="18" charset="0"/>
                          <a:ea typeface="Times New Roman"/>
                          <a:cs typeface="Times New Roman" panose="02020603050405020304" pitchFamily="18" charset="0"/>
                          <a:sym typeface="Times New Roman"/>
                        </a:rPr>
                        <a:t>S.NO</a:t>
                      </a:r>
                      <a:endParaRPr sz="1800" b="1"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800" b="1" dirty="0">
                          <a:latin typeface="Times New Roman" panose="02020603050405020304" pitchFamily="18" charset="0"/>
                          <a:ea typeface="Times New Roman"/>
                          <a:cs typeface="Times New Roman" panose="02020603050405020304" pitchFamily="18" charset="0"/>
                          <a:sym typeface="Times New Roman"/>
                        </a:rPr>
                        <a:t>Title and Authors</a:t>
                      </a:r>
                      <a:endParaRPr sz="1800" b="1" dirty="0">
                        <a:latin typeface="Times New Roman" panose="02020603050405020304" pitchFamily="18" charset="0"/>
                        <a:ea typeface="Calibri"/>
                        <a:cs typeface="Times New Roman" panose="02020603050405020304" pitchFamily="18" charset="0"/>
                        <a:sym typeface="Calibri"/>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800" b="1" dirty="0">
                          <a:latin typeface="Times New Roman" panose="02020603050405020304" pitchFamily="18" charset="0"/>
                          <a:ea typeface="Times New Roman"/>
                          <a:cs typeface="Times New Roman" panose="02020603050405020304" pitchFamily="18" charset="0"/>
                          <a:sym typeface="Times New Roman"/>
                        </a:rPr>
                        <a:t>Year and published journal</a:t>
                      </a:r>
                      <a:endParaRPr sz="1800" b="1"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800" b="1" dirty="0">
                          <a:latin typeface="Times New Roman" panose="02020603050405020304" pitchFamily="18" charset="0"/>
                          <a:ea typeface="Times New Roman"/>
                          <a:cs typeface="Times New Roman" panose="02020603050405020304" pitchFamily="18" charset="0"/>
                          <a:sym typeface="Times New Roman"/>
                        </a:rPr>
                        <a:t>Dataset used</a:t>
                      </a:r>
                      <a:endParaRPr sz="1800" b="1"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800" b="1" dirty="0">
                          <a:latin typeface="Times New Roman" panose="02020603050405020304" pitchFamily="18" charset="0"/>
                          <a:ea typeface="Times New Roman"/>
                          <a:cs typeface="Times New Roman" panose="02020603050405020304" pitchFamily="18" charset="0"/>
                          <a:sym typeface="Times New Roman"/>
                        </a:rPr>
                        <a:t>Approach</a:t>
                      </a:r>
                      <a:endParaRPr sz="1800" b="1"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800" b="1" dirty="0">
                          <a:latin typeface="Times New Roman" panose="02020603050405020304" pitchFamily="18" charset="0"/>
                          <a:ea typeface="Times New Roman"/>
                          <a:cs typeface="Times New Roman" panose="02020603050405020304" pitchFamily="18" charset="0"/>
                          <a:sym typeface="Times New Roman"/>
                        </a:rPr>
                        <a:t>Outcome</a:t>
                      </a:r>
                      <a:endParaRPr sz="1800" b="1"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800" b="1" dirty="0">
                          <a:latin typeface="Times New Roman" panose="02020603050405020304" pitchFamily="18" charset="0"/>
                          <a:ea typeface="Times New Roman"/>
                          <a:cs typeface="Times New Roman" panose="02020603050405020304" pitchFamily="18" charset="0"/>
                          <a:sym typeface="Times New Roman"/>
                        </a:rPr>
                        <a:t>Limitations</a:t>
                      </a:r>
                      <a:endParaRPr sz="1800" b="1"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3808418805"/>
                  </a:ext>
                </a:extLst>
              </a:tr>
              <a:tr h="1803963">
                <a:tc>
                  <a:txBody>
                    <a:bodyPr/>
                    <a:lstStyle/>
                    <a:p>
                      <a:pPr marL="0" lvl="0" indent="0" algn="l" rtl="0">
                        <a:spcBef>
                          <a:spcPts val="0"/>
                        </a:spcBef>
                        <a:spcAft>
                          <a:spcPts val="0"/>
                        </a:spcAft>
                        <a:buNone/>
                      </a:pPr>
                      <a:r>
                        <a:rPr lang="en-US" sz="1600" dirty="0">
                          <a:latin typeface="Times New Roman" panose="02020603050405020304" pitchFamily="18" charset="0"/>
                          <a:ea typeface="Times New Roman"/>
                          <a:cs typeface="Times New Roman" panose="02020603050405020304" pitchFamily="18" charset="0"/>
                          <a:sym typeface="Times New Roman"/>
                        </a:rPr>
                        <a:t>5.</a:t>
                      </a:r>
                      <a:endParaRPr sz="16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b="0" i="0" kern="1200" dirty="0">
                          <a:solidFill>
                            <a:schemeClr val="tx1"/>
                          </a:solidFill>
                          <a:effectLst/>
                          <a:latin typeface="Times New Roman" panose="02020603050405020304" pitchFamily="18" charset="0"/>
                          <a:ea typeface="+mn-ea"/>
                          <a:cs typeface="Times New Roman" panose="02020603050405020304" pitchFamily="18" charset="0"/>
                        </a:rPr>
                        <a:t>Sleep Expert—an intelligent medical decision support system for sleep disorders.</a:t>
                      </a:r>
                    </a:p>
                    <a:p>
                      <a:pPr marL="0" lvl="0" indent="0" algn="l" rtl="0">
                        <a:spcBef>
                          <a:spcPts val="0"/>
                        </a:spcBef>
                        <a:spcAft>
                          <a:spcPts val="0"/>
                        </a:spcAft>
                        <a:buNone/>
                      </a:pPr>
                      <a:r>
                        <a:rPr lang="en-US" sz="1600" b="0" i="0" kern="1200" dirty="0" err="1">
                          <a:solidFill>
                            <a:schemeClr val="tx1"/>
                          </a:solidFill>
                          <a:effectLst/>
                          <a:latin typeface="Times New Roman" panose="02020603050405020304" pitchFamily="18" charset="0"/>
                          <a:ea typeface="+mn-ea"/>
                          <a:cs typeface="Times New Roman" panose="02020603050405020304" pitchFamily="18" charset="0"/>
                        </a:rPr>
                        <a:t>Korpinen</a:t>
                      </a:r>
                      <a:r>
                        <a:rPr lang="en-US" sz="1600" b="0" i="0" kern="1200" dirty="0">
                          <a:solidFill>
                            <a:schemeClr val="tx1"/>
                          </a:solidFill>
                          <a:effectLst/>
                          <a:latin typeface="Times New Roman" panose="02020603050405020304" pitchFamily="18" charset="0"/>
                          <a:ea typeface="+mn-ea"/>
                          <a:cs typeface="Times New Roman" panose="02020603050405020304" pitchFamily="18" charset="0"/>
                        </a:rPr>
                        <a:t>, L., and H. Frey. </a:t>
                      </a:r>
                      <a:endParaRPr sz="16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dirty="0">
                          <a:latin typeface="Times New Roman" panose="02020603050405020304" pitchFamily="18" charset="0"/>
                          <a:cs typeface="Times New Roman" panose="02020603050405020304" pitchFamily="18" charset="0"/>
                        </a:rPr>
                        <a:t>International Journal of Medical Informatics</a:t>
                      </a:r>
                      <a:r>
                        <a:rPr lang="en-IN" sz="1600" dirty="0">
                          <a:latin typeface="Times New Roman" panose="02020603050405020304" pitchFamily="18" charset="0"/>
                          <a:cs typeface="Times New Roman" panose="02020603050405020304" pitchFamily="18" charset="0"/>
                        </a:rPr>
                        <a:t>,</a:t>
                      </a:r>
                    </a:p>
                    <a:p>
                      <a:pPr marL="0" lvl="0" indent="0" algn="l" rtl="0">
                        <a:spcBef>
                          <a:spcPts val="0"/>
                        </a:spcBef>
                        <a:spcAft>
                          <a:spcPts val="0"/>
                        </a:spcAft>
                        <a:buNone/>
                      </a:pPr>
                      <a:r>
                        <a:rPr lang="en-IN" sz="1600" dirty="0">
                          <a:latin typeface="Times New Roman" panose="02020603050405020304" pitchFamily="18" charset="0"/>
                          <a:ea typeface="Times New Roman"/>
                          <a:cs typeface="Times New Roman" panose="02020603050405020304" pitchFamily="18" charset="0"/>
                          <a:sym typeface="Times New Roman"/>
                        </a:rPr>
                        <a:t>July,2009.</a:t>
                      </a:r>
                      <a:endParaRPr sz="16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IN" sz="1600" b="0" i="0" kern="1200" dirty="0">
                          <a:solidFill>
                            <a:schemeClr val="tx1"/>
                          </a:solidFill>
                          <a:effectLst/>
                          <a:latin typeface="Times New Roman" panose="02020603050405020304" pitchFamily="18" charset="0"/>
                          <a:ea typeface="+mn-ea"/>
                          <a:cs typeface="Times New Roman" panose="02020603050405020304" pitchFamily="18" charset="0"/>
                        </a:rPr>
                        <a:t>Academic databases, libraries</a:t>
                      </a:r>
                      <a:endParaRPr sz="16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l" rtl="0">
                        <a:spcBef>
                          <a:spcPts val="0"/>
                        </a:spcBef>
                        <a:spcAft>
                          <a:spcPts val="0"/>
                        </a:spcAft>
                        <a:buClr>
                          <a:srgbClr val="000000"/>
                        </a:buClr>
                        <a:buSzPts val="1100"/>
                        <a:buFont typeface="Arial"/>
                        <a:buNone/>
                      </a:pPr>
                      <a:r>
                        <a:rPr lang="en-US" sz="1600" b="0" i="0" kern="1200" dirty="0">
                          <a:solidFill>
                            <a:schemeClr val="tx1"/>
                          </a:solidFill>
                          <a:effectLst/>
                          <a:latin typeface="Times New Roman" panose="02020603050405020304" pitchFamily="18" charset="0"/>
                          <a:ea typeface="+mn-ea"/>
                          <a:cs typeface="Times New Roman" panose="02020603050405020304" pitchFamily="18" charset="0"/>
                        </a:rPr>
                        <a:t>A knowledge-based approach, utilizing the International Classification of Sleep Disorders and Knowledge pro (Windows) to develop an interactive decision support system.</a:t>
                      </a:r>
                      <a:endParaRPr sz="16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b="0" i="0" kern="1200" dirty="0">
                          <a:solidFill>
                            <a:schemeClr val="tx1"/>
                          </a:solidFill>
                          <a:effectLst/>
                          <a:latin typeface="Times New Roman" panose="02020603050405020304" pitchFamily="18" charset="0"/>
                          <a:ea typeface="+mn-ea"/>
                          <a:cs typeface="Times New Roman" panose="02020603050405020304" pitchFamily="18" charset="0"/>
                        </a:rPr>
                        <a:t>Diagnosing and classifying sleep disorders based on the International Classification of Sleep Disorders.</a:t>
                      </a:r>
                      <a:endParaRPr sz="16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b="0" i="0" kern="1200" dirty="0">
                          <a:solidFill>
                            <a:schemeClr val="tx1"/>
                          </a:solidFill>
                          <a:effectLst/>
                          <a:latin typeface="Times New Roman" panose="02020603050405020304" pitchFamily="18" charset="0"/>
                          <a:ea typeface="+mn-ea"/>
                          <a:cs typeface="Times New Roman" panose="02020603050405020304" pitchFamily="18" charset="0"/>
                        </a:rPr>
                        <a:t>Handling borderline diagnoses, dependency on classification's consideration of differential diagnosis, and ongoing system evaluation and development needs.</a:t>
                      </a:r>
                      <a:endParaRPr sz="1600" dirty="0">
                        <a:latin typeface="Times New Roman" panose="02020603050405020304" pitchFamily="18" charset="0"/>
                        <a:ea typeface="Times New Roman"/>
                        <a:cs typeface="Times New Roman" panose="02020603050405020304" pitchFamily="18" charset="0"/>
                        <a:sym typeface="Times New Roman"/>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436163370"/>
                  </a:ext>
                </a:extLst>
              </a:tr>
              <a:tr h="2433559">
                <a:tc>
                  <a:txBody>
                    <a:bodyPr/>
                    <a:lstStyle/>
                    <a:p>
                      <a:pPr marL="0" lvl="0" indent="0" algn="l" rtl="0">
                        <a:spcBef>
                          <a:spcPts val="0"/>
                        </a:spcBef>
                        <a:spcAft>
                          <a:spcPts val="0"/>
                        </a:spcAft>
                        <a:buNone/>
                      </a:pPr>
                      <a:r>
                        <a:rPr lang="en-US" sz="1600" dirty="0">
                          <a:latin typeface="Times New Roman" panose="02020503050405090304"/>
                          <a:ea typeface="Times New Roman" panose="02020503050405090304"/>
                          <a:cs typeface="Times New Roman" panose="02020503050405090304"/>
                          <a:sym typeface="Times New Roman" panose="02020503050405090304"/>
                        </a:rPr>
                        <a:t>6.</a:t>
                      </a:r>
                    </a:p>
                  </a:txBody>
                  <a:tcPr marL="91425" marR="91425" marT="91425" marB="91425">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dirty="0">
                          <a:latin typeface="Times New Roman" panose="02020503050405090304"/>
                          <a:ea typeface="Times New Roman" panose="02020503050405090304"/>
                          <a:cs typeface="Times New Roman" panose="02020503050405090304"/>
                          <a:sym typeface="Times New Roman" panose="02020503050405090304"/>
                        </a:rPr>
                        <a:t>“A Machine-Learning</a:t>
                      </a:r>
                    </a:p>
                    <a:p>
                      <a:pPr marL="0" lvl="0" indent="0" algn="l" rtl="0">
                        <a:spcBef>
                          <a:spcPts val="0"/>
                        </a:spcBef>
                        <a:spcAft>
                          <a:spcPts val="0"/>
                        </a:spcAft>
                        <a:buNone/>
                      </a:pPr>
                      <a:r>
                        <a:rPr lang="en-US" sz="1600" dirty="0">
                          <a:latin typeface="Times New Roman" panose="02020503050405090304"/>
                          <a:ea typeface="Times New Roman" panose="02020503050405090304"/>
                          <a:cs typeface="Times New Roman" panose="02020503050405090304"/>
                          <a:sym typeface="Times New Roman" panose="02020503050405090304"/>
                        </a:rPr>
                        <a:t>Approach for Accurate Sleep Apnea Detection Using Electronic Health</a:t>
                      </a:r>
                    </a:p>
                    <a:p>
                      <a:pPr marL="0" lvl="0" indent="0" algn="l" rtl="0">
                        <a:spcBef>
                          <a:spcPts val="0"/>
                        </a:spcBef>
                        <a:spcAft>
                          <a:spcPts val="0"/>
                        </a:spcAft>
                        <a:buNone/>
                      </a:pPr>
                      <a:r>
                        <a:rPr lang="en-US" sz="1600" dirty="0">
                          <a:latin typeface="Times New Roman" panose="02020503050405090304"/>
                          <a:ea typeface="Times New Roman" panose="02020503050405090304"/>
                          <a:cs typeface="Times New Roman" panose="02020503050405090304"/>
                          <a:sym typeface="Times New Roman" panose="02020503050405090304"/>
                        </a:rPr>
                        <a:t>Data”</a:t>
                      </a:r>
                    </a:p>
                    <a:p>
                      <a:pPr marL="0" lvl="0" indent="0" algn="l" rtl="0">
                        <a:spcBef>
                          <a:spcPts val="0"/>
                        </a:spcBef>
                        <a:spcAft>
                          <a:spcPts val="0"/>
                        </a:spcAft>
                        <a:buNone/>
                      </a:pPr>
                      <a:r>
                        <a:rPr lang="en-US" sz="1600" dirty="0" err="1">
                          <a:latin typeface="Times New Roman" panose="02020503050405090304"/>
                          <a:ea typeface="Times New Roman" panose="02020503050405090304"/>
                          <a:cs typeface="Times New Roman" panose="02020503050405090304"/>
                          <a:sym typeface="Times New Roman" panose="02020503050405090304"/>
                        </a:rPr>
                        <a:t>Ashir</a:t>
                      </a:r>
                      <a:r>
                        <a:rPr lang="en-US" sz="1600" dirty="0">
                          <a:latin typeface="Times New Roman" panose="02020503050405090304"/>
                          <a:ea typeface="Times New Roman" panose="02020503050405090304"/>
                          <a:cs typeface="Times New Roman" panose="02020503050405090304"/>
                          <a:sym typeface="Times New Roman" panose="02020503050405090304"/>
                        </a:rPr>
                        <a:t> Javeed, Johan </a:t>
                      </a:r>
                      <a:r>
                        <a:rPr lang="en-US" sz="1600" dirty="0" err="1">
                          <a:latin typeface="Times New Roman" panose="02020503050405090304"/>
                          <a:ea typeface="Times New Roman" panose="02020503050405090304"/>
                          <a:cs typeface="Times New Roman" panose="02020503050405090304"/>
                          <a:sym typeface="Times New Roman" panose="02020503050405090304"/>
                        </a:rPr>
                        <a:t>Sanmartin</a:t>
                      </a:r>
                      <a:r>
                        <a:rPr lang="en-US" sz="1600" dirty="0">
                          <a:latin typeface="Times New Roman" panose="02020503050405090304"/>
                          <a:ea typeface="Times New Roman" panose="02020503050405090304"/>
                          <a:cs typeface="Times New Roman" panose="02020503050405090304"/>
                          <a:sym typeface="Times New Roman" panose="02020503050405090304"/>
                        </a:rPr>
                        <a:t> Berglund, Ana Luiza </a:t>
                      </a:r>
                      <a:r>
                        <a:rPr lang="en-US" sz="1600" dirty="0" err="1">
                          <a:latin typeface="Times New Roman" panose="02020503050405090304"/>
                          <a:ea typeface="Times New Roman" panose="02020503050405090304"/>
                          <a:cs typeface="Times New Roman" panose="02020503050405090304"/>
                          <a:sym typeface="Times New Roman" panose="02020503050405090304"/>
                        </a:rPr>
                        <a:t>Dallora</a:t>
                      </a:r>
                      <a:r>
                        <a:rPr lang="en-US" sz="1600" dirty="0">
                          <a:latin typeface="Times New Roman" panose="02020503050405090304"/>
                          <a:ea typeface="Times New Roman" panose="02020503050405090304"/>
                          <a:cs typeface="Times New Roman" panose="02020503050405090304"/>
                          <a:sym typeface="Times New Roman" panose="02020503050405090304"/>
                        </a:rPr>
                        <a:t>, Muhammad Asim Saleem,</a:t>
                      </a:r>
                    </a:p>
                    <a:p>
                      <a:pPr marL="0" lvl="0" indent="0" algn="l" rtl="0">
                        <a:spcBef>
                          <a:spcPts val="0"/>
                        </a:spcBef>
                        <a:spcAft>
                          <a:spcPts val="0"/>
                        </a:spcAft>
                        <a:buNone/>
                      </a:pPr>
                      <a:r>
                        <a:rPr lang="en-US" sz="1600" dirty="0">
                          <a:latin typeface="Times New Roman" panose="02020503050405090304"/>
                          <a:ea typeface="Times New Roman" panose="02020503050405090304"/>
                          <a:cs typeface="Times New Roman" panose="02020503050405090304"/>
                          <a:sym typeface="Times New Roman" panose="02020503050405090304"/>
                        </a:rPr>
                        <a:t>Peter </a:t>
                      </a:r>
                      <a:r>
                        <a:rPr lang="en-US" sz="1600" dirty="0" err="1">
                          <a:latin typeface="Times New Roman" panose="02020503050405090304"/>
                          <a:ea typeface="Times New Roman" panose="02020503050405090304"/>
                          <a:cs typeface="Times New Roman" panose="02020503050405090304"/>
                          <a:sym typeface="Times New Roman" panose="02020503050405090304"/>
                        </a:rPr>
                        <a:t>Anderberg</a:t>
                      </a:r>
                      <a:endParaRPr lang="en-US" sz="1600" dirty="0">
                        <a:latin typeface="Times New Roman" panose="02020503050405090304"/>
                        <a:ea typeface="Times New Roman" panose="02020503050405090304"/>
                        <a:cs typeface="Times New Roman" panose="02020503050405090304"/>
                        <a:sym typeface="Times New Roman" panose="02020503050405090304"/>
                      </a:endParaRPr>
                    </a:p>
                  </a:txBody>
                  <a:tcPr marL="91425" marR="91425" marT="91425" marB="91425">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dirty="0">
                          <a:latin typeface="Times New Roman" panose="02020503050405090304"/>
                          <a:ea typeface="Times New Roman" panose="02020503050405090304"/>
                          <a:cs typeface="Times New Roman" panose="02020503050405090304"/>
                          <a:sym typeface="Times New Roman" panose="02020503050405090304"/>
                        </a:rPr>
                        <a:t>International Journal of Computational Intelligence Systems, 5 October 2023.</a:t>
                      </a:r>
                    </a:p>
                  </a:txBody>
                  <a:tcPr marL="91425" marR="91425" marT="91425" marB="91425">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dirty="0">
                          <a:latin typeface="Times New Roman" panose="02020503050405090304"/>
                          <a:ea typeface="Times New Roman" panose="02020503050405090304"/>
                          <a:cs typeface="Times New Roman" panose="02020503050405090304"/>
                          <a:sym typeface="Times New Roman" panose="02020503050405090304"/>
                        </a:rPr>
                        <a:t>The collected dataset for this study consists of 75 features with a total sample size of 10765.</a:t>
                      </a:r>
                    </a:p>
                  </a:txBody>
                  <a:tcPr marL="91425" marR="91425" marT="91425" marB="91425">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l" rtl="0">
                        <a:spcBef>
                          <a:spcPts val="0"/>
                        </a:spcBef>
                        <a:spcAft>
                          <a:spcPts val="0"/>
                        </a:spcAft>
                        <a:buClr>
                          <a:srgbClr val="000000"/>
                        </a:buClr>
                        <a:buSzPts val="1100"/>
                        <a:buFont typeface="Arial" panose="020B0604020202090204"/>
                        <a:buNone/>
                      </a:pPr>
                      <a:r>
                        <a:rPr lang="en-US" sz="1600" dirty="0">
                          <a:latin typeface="Times New Roman" panose="02020503050405090304"/>
                          <a:ea typeface="Times New Roman" panose="02020503050405090304"/>
                          <a:cs typeface="Times New Roman" panose="02020503050405090304"/>
                          <a:sym typeface="Times New Roman" panose="02020503050405090304"/>
                        </a:rPr>
                        <a:t>P</a:t>
                      </a:r>
                      <a:r>
                        <a:rPr sz="1600" dirty="0">
                          <a:latin typeface="Times New Roman" panose="02020503050405090304"/>
                          <a:ea typeface="Times New Roman" panose="02020503050405090304"/>
                          <a:cs typeface="Times New Roman" panose="02020503050405090304"/>
                          <a:sym typeface="Times New Roman" panose="02020503050405090304"/>
                        </a:rPr>
                        <a:t>resented a ML model that can predict sleep apnea based on EHR</a:t>
                      </a:r>
                      <a:r>
                        <a:rPr lang="en-US" sz="1600" dirty="0">
                          <a:latin typeface="Times New Roman" panose="02020503050405090304"/>
                          <a:ea typeface="Times New Roman" panose="02020503050405090304"/>
                          <a:cs typeface="Times New Roman" panose="02020503050405090304"/>
                          <a:sym typeface="Times New Roman" panose="02020503050405090304"/>
                        </a:rPr>
                        <a:t>, conventional LSTM and </a:t>
                      </a:r>
                      <a:r>
                        <a:rPr lang="en-US" sz="1600" dirty="0" err="1">
                          <a:latin typeface="Times New Roman" panose="02020503050405090304"/>
                          <a:ea typeface="Times New Roman" panose="02020503050405090304"/>
                          <a:cs typeface="Times New Roman" panose="02020503050405090304"/>
                          <a:sym typeface="Times New Roman" panose="02020503050405090304"/>
                        </a:rPr>
                        <a:t>BiLSTM</a:t>
                      </a:r>
                      <a:r>
                        <a:rPr lang="en-US" sz="1600" dirty="0">
                          <a:latin typeface="Times New Roman" panose="02020503050405090304"/>
                          <a:ea typeface="Times New Roman" panose="02020503050405090304"/>
                          <a:cs typeface="Times New Roman" panose="02020503050405090304"/>
                          <a:sym typeface="Times New Roman" panose="02020503050405090304"/>
                        </a:rPr>
                        <a:t> models</a:t>
                      </a:r>
                    </a:p>
                  </a:txBody>
                  <a:tcPr marL="91425" marR="91425" marT="91425" marB="91425">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dirty="0" err="1">
                          <a:latin typeface="Times New Roman" panose="02020503050405090304"/>
                          <a:ea typeface="Times New Roman" panose="02020503050405090304"/>
                          <a:cs typeface="Times New Roman" panose="02020503050405090304"/>
                          <a:sym typeface="Times New Roman" panose="02020503050405090304"/>
                        </a:rPr>
                        <a:t>BiLSTM</a:t>
                      </a:r>
                      <a:r>
                        <a:rPr lang="en-US" sz="1600" dirty="0">
                          <a:latin typeface="Times New Roman" panose="02020503050405090304"/>
                          <a:ea typeface="Times New Roman" panose="02020503050405090304"/>
                          <a:cs typeface="Times New Roman" panose="02020503050405090304"/>
                          <a:sym typeface="Times New Roman" panose="02020503050405090304"/>
                        </a:rPr>
                        <a:t> achieving the</a:t>
                      </a:r>
                    </a:p>
                    <a:p>
                      <a:pPr marL="0" lvl="0" indent="0" algn="l" rtl="0">
                        <a:spcBef>
                          <a:spcPts val="0"/>
                        </a:spcBef>
                        <a:spcAft>
                          <a:spcPts val="0"/>
                        </a:spcAft>
                        <a:buNone/>
                      </a:pPr>
                      <a:r>
                        <a:rPr lang="en-US" sz="1600" dirty="0">
                          <a:latin typeface="Times New Roman" panose="02020503050405090304"/>
                          <a:ea typeface="Times New Roman" panose="02020503050405090304"/>
                          <a:cs typeface="Times New Roman" panose="02020503050405090304"/>
                          <a:sym typeface="Times New Roman" panose="02020503050405090304"/>
                        </a:rPr>
                        <a:t>highest test accuracy of 95.12% compared with conventional</a:t>
                      </a:r>
                    </a:p>
                    <a:p>
                      <a:pPr marL="0" lvl="0" indent="0" algn="l" rtl="0">
                        <a:spcBef>
                          <a:spcPts val="0"/>
                        </a:spcBef>
                        <a:spcAft>
                          <a:spcPts val="0"/>
                        </a:spcAft>
                        <a:buNone/>
                      </a:pPr>
                      <a:r>
                        <a:rPr lang="en-US" sz="1600" dirty="0">
                          <a:latin typeface="Times New Roman" panose="02020503050405090304"/>
                          <a:ea typeface="Times New Roman" panose="02020503050405090304"/>
                          <a:cs typeface="Times New Roman" panose="02020503050405090304"/>
                          <a:sym typeface="Times New Roman" panose="02020503050405090304"/>
                        </a:rPr>
                        <a:t>LSTM models of 94.56%. </a:t>
                      </a:r>
                    </a:p>
                  </a:txBody>
                  <a:tcPr marL="91425" marR="91425" marT="91425" marB="91425">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dirty="0">
                          <a:latin typeface="Times New Roman" panose="02020503050405090304"/>
                          <a:ea typeface="Times New Roman" panose="02020503050405090304"/>
                          <a:cs typeface="Times New Roman" panose="02020503050405090304"/>
                          <a:sym typeface="Times New Roman" panose="02020503050405090304"/>
                        </a:rPr>
                        <a:t>Instead</a:t>
                      </a:r>
                    </a:p>
                    <a:p>
                      <a:pPr marL="0" lvl="0" indent="0" algn="l" rtl="0">
                        <a:spcBef>
                          <a:spcPts val="0"/>
                        </a:spcBef>
                        <a:spcAft>
                          <a:spcPts val="0"/>
                        </a:spcAft>
                        <a:buNone/>
                      </a:pPr>
                      <a:r>
                        <a:rPr lang="en-US" sz="1600" dirty="0">
                          <a:latin typeface="Times New Roman" panose="02020503050405090304"/>
                          <a:ea typeface="Times New Roman" panose="02020503050405090304"/>
                          <a:cs typeface="Times New Roman" panose="02020503050405090304"/>
                          <a:sym typeface="Times New Roman" panose="02020503050405090304"/>
                        </a:rPr>
                        <a:t>of using a single modality, a multimodal dataset should be</a:t>
                      </a:r>
                    </a:p>
                    <a:p>
                      <a:pPr marL="0" lvl="0" indent="0" algn="l" rtl="0">
                        <a:spcBef>
                          <a:spcPts val="0"/>
                        </a:spcBef>
                        <a:spcAft>
                          <a:spcPts val="0"/>
                        </a:spcAft>
                        <a:buNone/>
                      </a:pPr>
                      <a:r>
                        <a:rPr lang="en-US" sz="1600" dirty="0">
                          <a:latin typeface="Times New Roman" panose="02020503050405090304"/>
                          <a:ea typeface="Times New Roman" panose="02020503050405090304"/>
                          <a:cs typeface="Times New Roman" panose="02020503050405090304"/>
                          <a:sym typeface="Times New Roman" panose="02020503050405090304"/>
                        </a:rPr>
                        <a:t>used for the prediction of sleep apnea.</a:t>
                      </a:r>
                    </a:p>
                  </a:txBody>
                  <a:tcPr marL="91425" marR="91425" marT="91425" marB="91425">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538130665"/>
                  </a:ext>
                </a:extLst>
              </a:tr>
            </a:tbl>
          </a:graphicData>
        </a:graphic>
      </p:graphicFrame>
      <p:sp>
        <p:nvSpPr>
          <p:cNvPr id="6" name="Footer Placeholder 5">
            <a:extLst>
              <a:ext uri="{FF2B5EF4-FFF2-40B4-BE49-F238E27FC236}">
                <a16:creationId xmlns:a16="http://schemas.microsoft.com/office/drawing/2014/main" id="{E1D37FAF-FA9C-620B-D41B-24549E737FC0}"/>
              </a:ext>
            </a:extLst>
          </p:cNvPr>
          <p:cNvSpPr>
            <a:spLocks noGrp="1"/>
          </p:cNvSpPr>
          <p:nvPr>
            <p:ph type="ftr" sz="quarter" idx="11"/>
          </p:nvPr>
        </p:nvSpPr>
        <p:spPr/>
        <p:txBody>
          <a:bodyPr/>
          <a:lstStyle/>
          <a:p>
            <a:r>
              <a:rPr lang="en-US"/>
              <a:t>Machine Learning based Diagnostic System for Sleep Disorder  Batch_02</a:t>
            </a:r>
            <a:endParaRPr lang="en-IN"/>
          </a:p>
        </p:txBody>
      </p:sp>
    </p:spTree>
    <p:extLst>
      <p:ext uri="{BB962C8B-B14F-4D97-AF65-F5344CB8AC3E}">
        <p14:creationId xmlns:p14="http://schemas.microsoft.com/office/powerpoint/2010/main" val="169138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2AC229F-DDBD-D5E7-D3B9-3AE671CED347}"/>
              </a:ext>
            </a:extLst>
          </p:cNvPr>
          <p:cNvGraphicFramePr>
            <a:graphicFrameLocks noGrp="1"/>
          </p:cNvGraphicFramePr>
          <p:nvPr>
            <p:extLst>
              <p:ext uri="{D42A27DB-BD31-4B8C-83A1-F6EECF244321}">
                <p14:modId xmlns:p14="http://schemas.microsoft.com/office/powerpoint/2010/main" val="2478816928"/>
              </p:ext>
            </p:extLst>
          </p:nvPr>
        </p:nvGraphicFramePr>
        <p:xfrm>
          <a:off x="219375" y="230772"/>
          <a:ext cx="11753250" cy="6021173"/>
        </p:xfrm>
        <a:graphic>
          <a:graphicData uri="http://schemas.openxmlformats.org/drawingml/2006/table">
            <a:tbl>
              <a:tblPr>
                <a:noFill/>
              </a:tblPr>
              <a:tblGrid>
                <a:gridCol w="710565">
                  <a:extLst>
                    <a:ext uri="{9D8B030D-6E8A-4147-A177-3AD203B41FA5}">
                      <a16:colId xmlns:a16="http://schemas.microsoft.com/office/drawing/2014/main" val="75311165"/>
                    </a:ext>
                  </a:extLst>
                </a:gridCol>
                <a:gridCol w="2633980">
                  <a:extLst>
                    <a:ext uri="{9D8B030D-6E8A-4147-A177-3AD203B41FA5}">
                      <a16:colId xmlns:a16="http://schemas.microsoft.com/office/drawing/2014/main" val="1351281903"/>
                    </a:ext>
                  </a:extLst>
                </a:gridCol>
                <a:gridCol w="1166495">
                  <a:extLst>
                    <a:ext uri="{9D8B030D-6E8A-4147-A177-3AD203B41FA5}">
                      <a16:colId xmlns:a16="http://schemas.microsoft.com/office/drawing/2014/main" val="1938056848"/>
                    </a:ext>
                  </a:extLst>
                </a:gridCol>
                <a:gridCol w="1532255">
                  <a:extLst>
                    <a:ext uri="{9D8B030D-6E8A-4147-A177-3AD203B41FA5}">
                      <a16:colId xmlns:a16="http://schemas.microsoft.com/office/drawing/2014/main" val="2907141342"/>
                    </a:ext>
                  </a:extLst>
                </a:gridCol>
                <a:gridCol w="2069820">
                  <a:extLst>
                    <a:ext uri="{9D8B030D-6E8A-4147-A177-3AD203B41FA5}">
                      <a16:colId xmlns:a16="http://schemas.microsoft.com/office/drawing/2014/main" val="1168277032"/>
                    </a:ext>
                  </a:extLst>
                </a:gridCol>
                <a:gridCol w="1828165">
                  <a:extLst>
                    <a:ext uri="{9D8B030D-6E8A-4147-A177-3AD203B41FA5}">
                      <a16:colId xmlns:a16="http://schemas.microsoft.com/office/drawing/2014/main" val="4038077472"/>
                    </a:ext>
                  </a:extLst>
                </a:gridCol>
                <a:gridCol w="1811970">
                  <a:extLst>
                    <a:ext uri="{9D8B030D-6E8A-4147-A177-3AD203B41FA5}">
                      <a16:colId xmlns:a16="http://schemas.microsoft.com/office/drawing/2014/main" val="1575445697"/>
                    </a:ext>
                  </a:extLst>
                </a:gridCol>
              </a:tblGrid>
              <a:tr h="1266467">
                <a:tc>
                  <a:txBody>
                    <a:bodyPr/>
                    <a:lstStyle/>
                    <a:p>
                      <a:pPr marL="0" lvl="0" indent="0" algn="l" rtl="0">
                        <a:spcBef>
                          <a:spcPts val="0"/>
                        </a:spcBef>
                        <a:spcAft>
                          <a:spcPts val="0"/>
                        </a:spcAft>
                        <a:buNone/>
                      </a:pPr>
                      <a:r>
                        <a:rPr lang="en-US" sz="1600" b="1" dirty="0">
                          <a:latin typeface="Times New Roman" panose="02020503050405090304"/>
                          <a:ea typeface="Times New Roman" panose="02020503050405090304"/>
                          <a:cs typeface="Times New Roman" panose="02020503050405090304"/>
                          <a:sym typeface="Times New Roman" panose="02020503050405090304"/>
                        </a:rPr>
                        <a:t>S.NO</a:t>
                      </a:r>
                      <a:endParaRPr sz="1600" b="1" dirty="0">
                        <a:latin typeface="Times New Roman" panose="02020503050405090304"/>
                        <a:ea typeface="Times New Roman" panose="02020503050405090304"/>
                        <a:cs typeface="Times New Roman" panose="02020503050405090304"/>
                        <a:sym typeface="Times New Roman" panose="02020503050405090304"/>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b="1" dirty="0">
                          <a:latin typeface="Times New Roman" panose="02020503050405090304"/>
                          <a:ea typeface="Times New Roman" panose="02020503050405090304"/>
                          <a:cs typeface="Times New Roman" panose="02020503050405090304"/>
                          <a:sym typeface="Times New Roman" panose="02020503050405090304"/>
                        </a:rPr>
                        <a:t>Title and Authors</a:t>
                      </a:r>
                      <a:endParaRPr sz="1600" b="1" dirty="0">
                        <a:latin typeface="Calibri"/>
                        <a:ea typeface="Calibri"/>
                        <a:cs typeface="Calibri"/>
                        <a:sym typeface="Calibri"/>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b="1" dirty="0">
                          <a:latin typeface="Times New Roman" panose="02020503050405090304"/>
                          <a:ea typeface="Times New Roman" panose="02020503050405090304"/>
                          <a:cs typeface="Times New Roman" panose="02020503050405090304"/>
                          <a:sym typeface="Times New Roman" panose="02020503050405090304"/>
                        </a:rPr>
                        <a:t>Year and published journal</a:t>
                      </a:r>
                      <a:endParaRPr sz="1600" b="1" dirty="0">
                        <a:latin typeface="Times New Roman" panose="02020503050405090304"/>
                        <a:ea typeface="Times New Roman" panose="02020503050405090304"/>
                        <a:cs typeface="Times New Roman" panose="02020503050405090304"/>
                        <a:sym typeface="Times New Roman" panose="02020503050405090304"/>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b="1" dirty="0">
                          <a:latin typeface="Times New Roman" panose="02020503050405090304"/>
                          <a:ea typeface="Times New Roman" panose="02020503050405090304"/>
                          <a:cs typeface="Times New Roman" panose="02020503050405090304"/>
                          <a:sym typeface="Times New Roman" panose="02020503050405090304"/>
                        </a:rPr>
                        <a:t>Dataset used</a:t>
                      </a:r>
                      <a:endParaRPr sz="1600" b="1" dirty="0">
                        <a:latin typeface="Times New Roman" panose="02020503050405090304"/>
                        <a:ea typeface="Times New Roman" panose="02020503050405090304"/>
                        <a:cs typeface="Times New Roman" panose="02020503050405090304"/>
                        <a:sym typeface="Times New Roman" panose="02020503050405090304"/>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b="1" dirty="0">
                          <a:latin typeface="Times New Roman" panose="02020503050405090304"/>
                          <a:ea typeface="Times New Roman" panose="02020503050405090304"/>
                          <a:cs typeface="Times New Roman" panose="02020503050405090304"/>
                          <a:sym typeface="Times New Roman" panose="02020503050405090304"/>
                        </a:rPr>
                        <a:t>Approach</a:t>
                      </a:r>
                      <a:endParaRPr sz="1600" b="1" dirty="0">
                        <a:latin typeface="Times New Roman" panose="02020503050405090304"/>
                        <a:ea typeface="Times New Roman" panose="02020503050405090304"/>
                        <a:cs typeface="Times New Roman" panose="02020503050405090304"/>
                        <a:sym typeface="Times New Roman" panose="02020503050405090304"/>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b="1" dirty="0">
                          <a:latin typeface="Times New Roman" panose="02020503050405090304"/>
                          <a:ea typeface="Times New Roman" panose="02020503050405090304"/>
                          <a:cs typeface="Times New Roman" panose="02020503050405090304"/>
                          <a:sym typeface="Times New Roman" panose="02020503050405090304"/>
                        </a:rPr>
                        <a:t>Outcome</a:t>
                      </a:r>
                      <a:endParaRPr sz="1600" b="1" dirty="0">
                        <a:latin typeface="Times New Roman" panose="02020503050405090304"/>
                        <a:ea typeface="Times New Roman" panose="02020503050405090304"/>
                        <a:cs typeface="Times New Roman" panose="02020503050405090304"/>
                        <a:sym typeface="Times New Roman" panose="02020503050405090304"/>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b="1" dirty="0">
                          <a:latin typeface="Times New Roman" panose="02020503050405090304"/>
                          <a:ea typeface="Times New Roman" panose="02020503050405090304"/>
                          <a:cs typeface="Times New Roman" panose="02020503050405090304"/>
                          <a:sym typeface="Times New Roman" panose="02020503050405090304"/>
                        </a:rPr>
                        <a:t>Limitations</a:t>
                      </a:r>
                      <a:endParaRPr sz="1600" b="1" dirty="0">
                        <a:latin typeface="Times New Roman" panose="02020503050405090304"/>
                        <a:ea typeface="Times New Roman" panose="02020503050405090304"/>
                        <a:cs typeface="Times New Roman" panose="02020503050405090304"/>
                        <a:sym typeface="Times New Roman" panose="02020503050405090304"/>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3291388342"/>
                  </a:ext>
                </a:extLst>
              </a:tr>
              <a:tr h="2233269">
                <a:tc>
                  <a:txBody>
                    <a:bodyPr/>
                    <a:lstStyle/>
                    <a:p>
                      <a:pPr marL="0" lvl="0" indent="0" algn="l" rtl="0">
                        <a:spcBef>
                          <a:spcPts val="0"/>
                        </a:spcBef>
                        <a:spcAft>
                          <a:spcPts val="0"/>
                        </a:spcAft>
                        <a:buNone/>
                      </a:pPr>
                      <a:r>
                        <a:rPr lang="en-US" sz="1600" dirty="0">
                          <a:latin typeface="Times New Roman" panose="02020503050405090304"/>
                          <a:ea typeface="Times New Roman" panose="02020503050405090304"/>
                          <a:cs typeface="Times New Roman" panose="02020503050405090304"/>
                          <a:sym typeface="Times New Roman" panose="02020503050405090304"/>
                        </a:rPr>
                        <a:t>7.</a:t>
                      </a:r>
                      <a:endParaRPr sz="1600" dirty="0">
                        <a:latin typeface="Times New Roman" panose="02020503050405090304"/>
                        <a:ea typeface="Times New Roman" panose="02020503050405090304"/>
                        <a:cs typeface="Times New Roman" panose="02020503050405090304"/>
                        <a:sym typeface="Times New Roman" panose="02020503050405090304"/>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dirty="0">
                          <a:latin typeface="Times New Roman" panose="02020503050405090304"/>
                          <a:ea typeface="Times New Roman" panose="02020503050405090304"/>
                          <a:cs typeface="Times New Roman" panose="02020503050405090304"/>
                          <a:sym typeface="Times New Roman" panose="02020503050405090304"/>
                        </a:rPr>
                        <a:t>“A review of automated sleep disorder detection”</a:t>
                      </a:r>
                    </a:p>
                    <a:p>
                      <a:pPr marL="0" lvl="0" indent="0" algn="l" rtl="0">
                        <a:spcBef>
                          <a:spcPts val="0"/>
                        </a:spcBef>
                        <a:spcAft>
                          <a:spcPts val="0"/>
                        </a:spcAft>
                        <a:buNone/>
                      </a:pPr>
                      <a:r>
                        <a:rPr lang="en-US" sz="1600" dirty="0" err="1">
                          <a:latin typeface="Times New Roman" panose="02020503050405090304"/>
                          <a:ea typeface="Times New Roman" panose="02020503050405090304"/>
                          <a:cs typeface="Times New Roman" panose="02020503050405090304"/>
                          <a:sym typeface="Times New Roman" panose="02020503050405090304"/>
                        </a:rPr>
                        <a:t>Shuting</a:t>
                      </a:r>
                      <a:r>
                        <a:rPr lang="en-US" sz="1600" dirty="0">
                          <a:latin typeface="Times New Roman" panose="02020503050405090304"/>
                          <a:ea typeface="Times New Roman" panose="02020503050405090304"/>
                          <a:cs typeface="Times New Roman" panose="02020503050405090304"/>
                          <a:sym typeface="Times New Roman" panose="02020503050405090304"/>
                        </a:rPr>
                        <a:t> </a:t>
                      </a:r>
                      <a:r>
                        <a:rPr lang="en-US" sz="1600" dirty="0" err="1">
                          <a:latin typeface="Times New Roman" panose="02020503050405090304"/>
                          <a:ea typeface="Times New Roman" panose="02020503050405090304"/>
                          <a:cs typeface="Times New Roman" panose="02020503050405090304"/>
                          <a:sym typeface="Times New Roman" panose="02020503050405090304"/>
                        </a:rPr>
                        <a:t>Xua</a:t>
                      </a:r>
                      <a:r>
                        <a:rPr lang="en-US" sz="1600" dirty="0">
                          <a:latin typeface="Times New Roman" panose="02020503050405090304"/>
                          <a:ea typeface="Times New Roman" panose="02020503050405090304"/>
                          <a:cs typeface="Times New Roman" panose="02020503050405090304"/>
                          <a:sym typeface="Times New Roman" panose="02020503050405090304"/>
                        </a:rPr>
                        <a:t>, Oliver </a:t>
                      </a:r>
                      <a:r>
                        <a:rPr lang="en-US" sz="1600" dirty="0" err="1">
                          <a:latin typeface="Times New Roman" panose="02020503050405090304"/>
                          <a:ea typeface="Times New Roman" panose="02020503050405090304"/>
                          <a:cs typeface="Times New Roman" panose="02020503050405090304"/>
                          <a:sym typeface="Times New Roman" panose="02020503050405090304"/>
                        </a:rPr>
                        <a:t>Faustb</a:t>
                      </a:r>
                      <a:r>
                        <a:rPr lang="en-US" sz="1600" dirty="0">
                          <a:latin typeface="Times New Roman" panose="02020503050405090304"/>
                          <a:ea typeface="Times New Roman" panose="02020503050405090304"/>
                          <a:cs typeface="Times New Roman" panose="02020503050405090304"/>
                          <a:sym typeface="Times New Roman" panose="02020503050405090304"/>
                        </a:rPr>
                        <a:t>, </a:t>
                      </a:r>
                      <a:r>
                        <a:rPr lang="en-US" sz="1600" dirty="0" err="1">
                          <a:latin typeface="Times New Roman" panose="02020503050405090304"/>
                          <a:ea typeface="Times New Roman" panose="02020503050405090304"/>
                          <a:cs typeface="Times New Roman" panose="02020503050405090304"/>
                          <a:sym typeface="Times New Roman" panose="02020503050405090304"/>
                        </a:rPr>
                        <a:t>Seoni</a:t>
                      </a:r>
                      <a:r>
                        <a:rPr lang="en-US" sz="1600" dirty="0">
                          <a:latin typeface="Times New Roman" panose="02020503050405090304"/>
                          <a:ea typeface="Times New Roman" panose="02020503050405090304"/>
                          <a:cs typeface="Times New Roman" panose="02020503050405090304"/>
                          <a:sym typeface="Times New Roman" panose="02020503050405090304"/>
                        </a:rPr>
                        <a:t> </a:t>
                      </a:r>
                      <a:r>
                        <a:rPr lang="en-US" sz="1600" dirty="0" err="1">
                          <a:latin typeface="Times New Roman" panose="02020503050405090304"/>
                          <a:ea typeface="Times New Roman" panose="02020503050405090304"/>
                          <a:cs typeface="Times New Roman" panose="02020503050405090304"/>
                          <a:sym typeface="Times New Roman" panose="02020503050405090304"/>
                        </a:rPr>
                        <a:t>Silviac</a:t>
                      </a:r>
                      <a:r>
                        <a:rPr lang="en-US" sz="1600" dirty="0">
                          <a:latin typeface="Times New Roman" panose="02020503050405090304"/>
                          <a:ea typeface="Times New Roman" panose="02020503050405090304"/>
                          <a:cs typeface="Times New Roman" panose="02020503050405090304"/>
                          <a:sym typeface="Times New Roman" panose="02020503050405090304"/>
                        </a:rPr>
                        <a:t>, Subrata </a:t>
                      </a:r>
                      <a:r>
                        <a:rPr lang="en-US" sz="1600" dirty="0" err="1">
                          <a:latin typeface="Times New Roman" panose="02020503050405090304"/>
                          <a:ea typeface="Times New Roman" panose="02020503050405090304"/>
                          <a:cs typeface="Times New Roman" panose="02020503050405090304"/>
                          <a:sym typeface="Times New Roman" panose="02020503050405090304"/>
                        </a:rPr>
                        <a:t>Chakrabortye</a:t>
                      </a:r>
                      <a:r>
                        <a:rPr lang="en-US" sz="1600" dirty="0">
                          <a:latin typeface="Times New Roman" panose="02020503050405090304"/>
                          <a:ea typeface="Times New Roman" panose="02020503050405090304"/>
                          <a:cs typeface="Times New Roman" panose="02020503050405090304"/>
                          <a:sym typeface="Times New Roman" panose="02020503050405090304"/>
                        </a:rPr>
                        <a:t>, Prabal Datta </a:t>
                      </a:r>
                      <a:r>
                        <a:rPr lang="en-US" sz="1600" dirty="0" err="1">
                          <a:latin typeface="Times New Roman" panose="02020503050405090304"/>
                          <a:ea typeface="Times New Roman" panose="02020503050405090304"/>
                          <a:cs typeface="Times New Roman" panose="02020503050405090304"/>
                          <a:sym typeface="Times New Roman" panose="02020503050405090304"/>
                        </a:rPr>
                        <a:t>Baruaa</a:t>
                      </a:r>
                      <a:r>
                        <a:rPr lang="en-US" sz="1600" dirty="0">
                          <a:latin typeface="Times New Roman" panose="02020503050405090304"/>
                          <a:ea typeface="Times New Roman" panose="02020503050405090304"/>
                          <a:cs typeface="Times New Roman" panose="02020503050405090304"/>
                          <a:sym typeface="Times New Roman" panose="02020503050405090304"/>
                        </a:rPr>
                        <a:t>, Filippo </a:t>
                      </a:r>
                      <a:r>
                        <a:rPr lang="en-US" sz="1600" dirty="0" err="1">
                          <a:latin typeface="Times New Roman" panose="02020503050405090304"/>
                          <a:ea typeface="Times New Roman" panose="02020503050405090304"/>
                          <a:cs typeface="Times New Roman" panose="02020503050405090304"/>
                          <a:sym typeface="Times New Roman" panose="02020503050405090304"/>
                        </a:rPr>
                        <a:t>Molinaric</a:t>
                      </a:r>
                      <a:r>
                        <a:rPr lang="en-US" sz="1600" dirty="0">
                          <a:latin typeface="Times New Roman" panose="02020503050405090304"/>
                          <a:ea typeface="Times New Roman" panose="02020503050405090304"/>
                          <a:cs typeface="Times New Roman" panose="02020503050405090304"/>
                          <a:sym typeface="Times New Roman" panose="02020503050405090304"/>
                        </a:rPr>
                        <a:t>, U. Rajendra Acharya</a:t>
                      </a: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dirty="0" err="1">
                          <a:latin typeface="Times New Roman" panose="02020503050405090304"/>
                          <a:ea typeface="Times New Roman" panose="02020503050405090304"/>
                          <a:cs typeface="Times New Roman" panose="02020503050405090304"/>
                          <a:sym typeface="Times New Roman" panose="02020503050405090304"/>
                        </a:rPr>
                        <a:t>Cogninet</a:t>
                      </a:r>
                      <a:r>
                        <a:rPr lang="en-US" sz="1600" dirty="0">
                          <a:latin typeface="Times New Roman" panose="02020503050405090304"/>
                          <a:ea typeface="Times New Roman" panose="02020503050405090304"/>
                          <a:cs typeface="Times New Roman" panose="02020503050405090304"/>
                          <a:sym typeface="Times New Roman" panose="02020503050405090304"/>
                        </a:rPr>
                        <a:t> Brain Team, Sydney, NSW 2010, Australia.</a:t>
                      </a: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a:latin typeface="Times New Roman" panose="02020503050405090304"/>
                          <a:ea typeface="Times New Roman" panose="02020503050405090304"/>
                          <a:cs typeface="Times New Roman" panose="02020503050405090304"/>
                          <a:sym typeface="Times New Roman" panose="02020503050405090304"/>
                        </a:rPr>
                        <a:t>MIT PhysioNet</a:t>
                      </a:r>
                    </a:p>
                    <a:p>
                      <a:pPr marL="0" lvl="0" indent="0" algn="l" rtl="0">
                        <a:spcBef>
                          <a:spcPts val="0"/>
                        </a:spcBef>
                        <a:spcAft>
                          <a:spcPts val="0"/>
                        </a:spcAft>
                        <a:buNone/>
                      </a:pPr>
                      <a:r>
                        <a:rPr lang="en-US" sz="1600">
                          <a:latin typeface="Times New Roman" panose="02020503050405090304"/>
                          <a:ea typeface="Times New Roman" panose="02020503050405090304"/>
                          <a:cs typeface="Times New Roman" panose="02020503050405090304"/>
                          <a:sym typeface="Times New Roman" panose="02020503050405090304"/>
                        </a:rPr>
                        <a:t>Apnea datasets.</a:t>
                      </a:r>
                      <a:endParaRPr sz="1600">
                        <a:latin typeface="Times New Roman" panose="02020503050405090304"/>
                        <a:ea typeface="Times New Roman" panose="02020503050405090304"/>
                        <a:cs typeface="Times New Roman" panose="02020503050405090304"/>
                        <a:sym typeface="Times New Roman" panose="02020503050405090304"/>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Clr>
                          <a:srgbClr val="000000"/>
                        </a:buClr>
                        <a:buSzPts val="1100"/>
                        <a:buFont typeface="Arial" panose="020B0604020202090204"/>
                        <a:buNone/>
                      </a:pPr>
                      <a:r>
                        <a:rPr lang="en-US" sz="1600" dirty="0">
                          <a:latin typeface="Times New Roman" panose="02020503050405090304"/>
                          <a:ea typeface="Times New Roman" panose="02020503050405090304"/>
                          <a:cs typeface="Times New Roman" panose="02020503050405090304"/>
                          <a:sym typeface="Times New Roman" panose="02020503050405090304"/>
                        </a:rPr>
                        <a:t>AI-based detection methods. Both ML and Deep Learning (DL) methods were used </a:t>
                      </a:r>
                      <a:r>
                        <a:rPr sz="1600" dirty="0">
                          <a:latin typeface="Times New Roman" panose="02020503050405090304"/>
                          <a:ea typeface="Times New Roman" panose="02020503050405090304"/>
                          <a:cs typeface="Times New Roman" panose="02020503050405090304"/>
                          <a:sym typeface="Times New Roman" panose="02020503050405090304"/>
                        </a:rPr>
                        <a:t>for sleep disorder detection.</a:t>
                      </a: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a:latin typeface="Times New Roman" panose="02020503050405090304"/>
                          <a:ea typeface="Times New Roman" panose="02020503050405090304"/>
                          <a:cs typeface="Times New Roman" panose="02020503050405090304"/>
                          <a:sym typeface="Times New Roman" panose="02020503050405090304"/>
                        </a:rPr>
                        <a:t>Categorisation of the sleep disorders.</a:t>
                      </a: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dirty="0">
                          <a:latin typeface="Times New Roman" panose="02020503050405090304"/>
                          <a:ea typeface="Times New Roman" panose="02020503050405090304"/>
                          <a:cs typeface="Times New Roman" panose="02020503050405090304"/>
                          <a:sym typeface="Times New Roman" panose="02020503050405090304"/>
                        </a:rPr>
                        <a:t> A data-related limitation arises from the selection process, leading to training and testing data for AI algorithms.</a:t>
                      </a: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86042999"/>
                  </a:ext>
                </a:extLst>
              </a:tr>
              <a:tr h="2521437">
                <a:tc>
                  <a:txBody>
                    <a:bodyPr/>
                    <a:lstStyle/>
                    <a:p>
                      <a:pPr marL="0" lvl="0" indent="0" algn="l" rtl="0">
                        <a:spcBef>
                          <a:spcPts val="0"/>
                        </a:spcBef>
                        <a:spcAft>
                          <a:spcPts val="0"/>
                        </a:spcAft>
                        <a:buNone/>
                      </a:pPr>
                      <a:r>
                        <a:rPr lang="en-US" sz="1600" dirty="0">
                          <a:latin typeface="Times New Roman" panose="02020503050405090304"/>
                          <a:ea typeface="Times New Roman" panose="02020503050405090304"/>
                          <a:cs typeface="Times New Roman" panose="02020503050405090304"/>
                          <a:sym typeface="Times New Roman" panose="02020503050405090304"/>
                        </a:rPr>
                        <a:t>8.</a:t>
                      </a:r>
                      <a:endParaRPr sz="2800" dirty="0">
                        <a:solidFill>
                          <a:schemeClr val="dk1"/>
                        </a:solidFill>
                        <a:latin typeface="Times New Roman" panose="02020503050405090304"/>
                        <a:ea typeface="Times New Roman" panose="02020503050405090304"/>
                        <a:cs typeface="Times New Roman" panose="02020503050405090304"/>
                        <a:sym typeface="Times New Roman" panose="02020503050405090304"/>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dirty="0">
                          <a:latin typeface="Times New Roman" panose="02020503050405090304"/>
                          <a:ea typeface="Times New Roman" panose="02020503050405090304"/>
                          <a:cs typeface="Times New Roman" panose="02020503050405090304"/>
                          <a:sym typeface="Times New Roman" panose="02020503050405090304"/>
                        </a:rPr>
                        <a:t> “Sleep APNEA Analysis by Machine Learning Algorithms Using ECG Signals”</a:t>
                      </a:r>
                    </a:p>
                    <a:p>
                      <a:pPr marL="0" lvl="0" indent="0" algn="l" rtl="0">
                        <a:spcBef>
                          <a:spcPts val="0"/>
                        </a:spcBef>
                        <a:spcAft>
                          <a:spcPts val="0"/>
                        </a:spcAft>
                        <a:buNone/>
                      </a:pPr>
                      <a:r>
                        <a:rPr lang="en-US" sz="1600" dirty="0" err="1">
                          <a:latin typeface="Times New Roman" panose="02020503050405090304"/>
                          <a:ea typeface="Times New Roman" panose="02020503050405090304"/>
                          <a:cs typeface="Times New Roman" panose="02020503050405090304"/>
                          <a:sym typeface="Times New Roman" panose="02020503050405090304"/>
                        </a:rPr>
                        <a:t>V.Ankitha,P.Manimegalai</a:t>
                      </a:r>
                      <a:r>
                        <a:rPr lang="en-US" sz="1600" dirty="0">
                          <a:latin typeface="Times New Roman" panose="02020503050405090304"/>
                          <a:ea typeface="Times New Roman" panose="02020503050405090304"/>
                          <a:cs typeface="Times New Roman" panose="02020503050405090304"/>
                          <a:sym typeface="Times New Roman" panose="02020503050405090304"/>
                        </a:rPr>
                        <a:t>, </a:t>
                      </a:r>
                      <a:r>
                        <a:rPr lang="en-US" sz="1600" dirty="0" err="1">
                          <a:latin typeface="Times New Roman" panose="02020503050405090304"/>
                          <a:ea typeface="Times New Roman" panose="02020503050405090304"/>
                          <a:cs typeface="Times New Roman" panose="02020503050405090304"/>
                          <a:sym typeface="Times New Roman" panose="02020503050405090304"/>
                        </a:rPr>
                        <a:t>Dr.P.Subha</a:t>
                      </a:r>
                      <a:r>
                        <a:rPr lang="en-US" sz="1600" dirty="0">
                          <a:latin typeface="Times New Roman" panose="02020503050405090304"/>
                          <a:ea typeface="Times New Roman" panose="02020503050405090304"/>
                          <a:cs typeface="Times New Roman" panose="02020503050405090304"/>
                          <a:sym typeface="Times New Roman" panose="02020503050405090304"/>
                        </a:rPr>
                        <a:t> </a:t>
                      </a:r>
                      <a:r>
                        <a:rPr lang="en-US" sz="1600" dirty="0" err="1">
                          <a:latin typeface="Times New Roman" panose="02020503050405090304"/>
                          <a:ea typeface="Times New Roman" panose="02020503050405090304"/>
                          <a:cs typeface="Times New Roman" panose="02020503050405090304"/>
                          <a:sym typeface="Times New Roman" panose="02020503050405090304"/>
                        </a:rPr>
                        <a:t>Hency</a:t>
                      </a:r>
                      <a:r>
                        <a:rPr lang="en-US" sz="1600" dirty="0">
                          <a:latin typeface="Times New Roman" panose="02020503050405090304"/>
                          <a:ea typeface="Times New Roman" panose="02020503050405090304"/>
                          <a:cs typeface="Times New Roman" panose="02020503050405090304"/>
                          <a:sym typeface="Times New Roman" panose="02020503050405090304"/>
                        </a:rPr>
                        <a:t> Jose, </a:t>
                      </a:r>
                      <a:r>
                        <a:rPr lang="en-US" sz="1600" dirty="0" err="1">
                          <a:latin typeface="Times New Roman" panose="02020503050405090304"/>
                          <a:ea typeface="Times New Roman" panose="02020503050405090304"/>
                          <a:cs typeface="Times New Roman" panose="02020503050405090304"/>
                          <a:sym typeface="Times New Roman" panose="02020503050405090304"/>
                        </a:rPr>
                        <a:t>Raji.P</a:t>
                      </a:r>
                      <a:endParaRPr lang="en-US" sz="1600" dirty="0">
                        <a:latin typeface="Times New Roman" panose="02020503050405090304"/>
                        <a:ea typeface="Times New Roman" panose="02020503050405090304"/>
                        <a:cs typeface="Times New Roman" panose="02020503050405090304"/>
                        <a:sym typeface="Times New Roman" panose="02020503050405090304"/>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dirty="0">
                          <a:latin typeface="Times New Roman" panose="02020503050405090304"/>
                          <a:ea typeface="Times New Roman" panose="02020503050405090304"/>
                          <a:cs typeface="Times New Roman" panose="02020503050405090304"/>
                          <a:sym typeface="Times New Roman" panose="02020503050405090304"/>
                        </a:rPr>
                        <a:t>Journal of Physics: Conference Series 1937 (2021) .</a:t>
                      </a: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dirty="0">
                          <a:latin typeface="Times New Roman" panose="02020503050405090304"/>
                          <a:ea typeface="Times New Roman" panose="02020503050405090304"/>
                          <a:cs typeface="Times New Roman" panose="02020503050405090304"/>
                          <a:sym typeface="Times New Roman" panose="02020503050405090304"/>
                        </a:rPr>
                        <a:t>Dataset constructed by Features Extracted from the ECG signals.</a:t>
                      </a: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dirty="0">
                          <a:latin typeface="Times New Roman" panose="02020503050405090304"/>
                          <a:ea typeface="Times New Roman" panose="02020503050405090304"/>
                          <a:cs typeface="Times New Roman" panose="02020503050405090304"/>
                          <a:sym typeface="Times New Roman" panose="02020503050405090304"/>
                        </a:rPr>
                        <a:t>Machine Learning Algorithm, Support vector machine (SVM), k- Nearest </a:t>
                      </a:r>
                      <a:r>
                        <a:rPr lang="en-US" sz="1600" dirty="0" err="1">
                          <a:latin typeface="Times New Roman" panose="02020503050405090304"/>
                          <a:ea typeface="Times New Roman" panose="02020503050405090304"/>
                          <a:cs typeface="Times New Roman" panose="02020503050405090304"/>
                          <a:sym typeface="Times New Roman" panose="02020503050405090304"/>
                        </a:rPr>
                        <a:t>Neighbour</a:t>
                      </a:r>
                      <a:r>
                        <a:rPr lang="en-US" sz="1600" dirty="0">
                          <a:latin typeface="Times New Roman" panose="02020503050405090304"/>
                          <a:ea typeface="Times New Roman" panose="02020503050405090304"/>
                          <a:cs typeface="Times New Roman" panose="02020503050405090304"/>
                          <a:sym typeface="Times New Roman" panose="02020503050405090304"/>
                        </a:rPr>
                        <a:t> algorithm (k-NN), Random forest algorithm.</a:t>
                      </a: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dirty="0">
                          <a:latin typeface="Times New Roman" panose="02020503050405090304"/>
                          <a:ea typeface="Times New Roman" panose="02020503050405090304"/>
                          <a:cs typeface="Times New Roman" panose="02020503050405090304"/>
                          <a:sym typeface="Times New Roman" panose="02020503050405090304"/>
                        </a:rPr>
                        <a:t>With accuracy of 82.5% , 97% , and 89% , Random Forest, Support Vector Machine,</a:t>
                      </a:r>
                    </a:p>
                    <a:p>
                      <a:pPr marL="0" lvl="0" indent="0" algn="l" rtl="0">
                        <a:spcBef>
                          <a:spcPts val="0"/>
                        </a:spcBef>
                        <a:spcAft>
                          <a:spcPts val="0"/>
                        </a:spcAft>
                        <a:buNone/>
                      </a:pPr>
                      <a:r>
                        <a:rPr lang="en-US" sz="1600" dirty="0">
                          <a:latin typeface="Times New Roman" panose="02020503050405090304"/>
                          <a:ea typeface="Times New Roman" panose="02020503050405090304"/>
                          <a:cs typeface="Times New Roman" panose="02020503050405090304"/>
                          <a:sym typeface="Times New Roman" panose="02020503050405090304"/>
                        </a:rPr>
                        <a:t>and </a:t>
                      </a:r>
                      <a:r>
                        <a:rPr lang="en-US" sz="1600" dirty="0" err="1">
                          <a:latin typeface="Times New Roman" panose="02020503050405090304"/>
                          <a:ea typeface="Times New Roman" panose="02020503050405090304"/>
                          <a:cs typeface="Times New Roman" panose="02020503050405090304"/>
                          <a:sym typeface="Times New Roman" panose="02020503050405090304"/>
                        </a:rPr>
                        <a:t>kNN</a:t>
                      </a:r>
                      <a:r>
                        <a:rPr lang="en-US" sz="1600" dirty="0">
                          <a:latin typeface="Times New Roman" panose="02020503050405090304"/>
                          <a:ea typeface="Times New Roman" panose="02020503050405090304"/>
                          <a:cs typeface="Times New Roman" panose="02020503050405090304"/>
                          <a:sym typeface="Times New Roman" panose="02020503050405090304"/>
                        </a:rPr>
                        <a:t> are the most accurate. </a:t>
                      </a: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US" sz="1600" dirty="0">
                          <a:latin typeface="Times New Roman" panose="02020503050405090304"/>
                          <a:ea typeface="Times New Roman" panose="02020503050405090304"/>
                          <a:cs typeface="Times New Roman" panose="02020503050405090304"/>
                          <a:sym typeface="Times New Roman" panose="02020503050405090304"/>
                        </a:rPr>
                        <a:t>Some of the features derived</a:t>
                      </a:r>
                    </a:p>
                    <a:p>
                      <a:pPr marL="0" lvl="0" indent="0" algn="l" rtl="0">
                        <a:spcBef>
                          <a:spcPts val="0"/>
                        </a:spcBef>
                        <a:spcAft>
                          <a:spcPts val="0"/>
                        </a:spcAft>
                        <a:buNone/>
                      </a:pPr>
                      <a:r>
                        <a:rPr lang="en-US" sz="1600" dirty="0">
                          <a:latin typeface="Times New Roman" panose="02020503050405090304"/>
                          <a:ea typeface="Times New Roman" panose="02020503050405090304"/>
                          <a:cs typeface="Times New Roman" panose="02020503050405090304"/>
                          <a:sym typeface="Times New Roman" panose="02020503050405090304"/>
                        </a:rPr>
                        <a:t>from ECG and HRV signals were common, some typical expressions were used in some areas.</a:t>
                      </a: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466112993"/>
                  </a:ext>
                </a:extLst>
              </a:tr>
            </a:tbl>
          </a:graphicData>
        </a:graphic>
      </p:graphicFrame>
      <p:sp>
        <p:nvSpPr>
          <p:cNvPr id="5" name="Footer Placeholder 4">
            <a:extLst>
              <a:ext uri="{FF2B5EF4-FFF2-40B4-BE49-F238E27FC236}">
                <a16:creationId xmlns:a16="http://schemas.microsoft.com/office/drawing/2014/main" id="{663B2870-A4CD-8433-F583-555B30E99830}"/>
              </a:ext>
            </a:extLst>
          </p:cNvPr>
          <p:cNvSpPr>
            <a:spLocks noGrp="1"/>
          </p:cNvSpPr>
          <p:nvPr>
            <p:ph type="ftr" sz="quarter" idx="11"/>
          </p:nvPr>
        </p:nvSpPr>
        <p:spPr/>
        <p:txBody>
          <a:bodyPr/>
          <a:lstStyle/>
          <a:p>
            <a:r>
              <a:rPr lang="en-US"/>
              <a:t>Machine Learning based Diagnostic System for Sleep Disorder  Batch_02</a:t>
            </a:r>
            <a:endParaRPr lang="en-IN"/>
          </a:p>
        </p:txBody>
      </p:sp>
    </p:spTree>
    <p:extLst>
      <p:ext uri="{BB962C8B-B14F-4D97-AF65-F5344CB8AC3E}">
        <p14:creationId xmlns:p14="http://schemas.microsoft.com/office/powerpoint/2010/main" val="6075852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1147</TotalTime>
  <Words>3242</Words>
  <Application>Microsoft Office PowerPoint</Application>
  <PresentationFormat>Widescreen</PresentationFormat>
  <Paragraphs>299</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Söhne</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molika Rayana</dc:creator>
  <cp:lastModifiedBy>molika Rayana</cp:lastModifiedBy>
  <cp:revision>48</cp:revision>
  <dcterms:created xsi:type="dcterms:W3CDTF">2024-02-02T14:17:39Z</dcterms:created>
  <dcterms:modified xsi:type="dcterms:W3CDTF">2024-03-13T16:03:31Z</dcterms:modified>
</cp:coreProperties>
</file>