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3"/>
  </p:notesMasterIdLst>
  <p:handoutMasterIdLst>
    <p:handoutMasterId r:id="rId24"/>
  </p:handoutMasterIdLst>
  <p:sldIdLst>
    <p:sldId id="256" r:id="rId2"/>
    <p:sldId id="257" r:id="rId3"/>
    <p:sldId id="258" r:id="rId4"/>
    <p:sldId id="259" r:id="rId5"/>
    <p:sldId id="260" r:id="rId6"/>
    <p:sldId id="267" r:id="rId7"/>
    <p:sldId id="268" r:id="rId8"/>
    <p:sldId id="270" r:id="rId9"/>
    <p:sldId id="271" r:id="rId10"/>
    <p:sldId id="272" r:id="rId11"/>
    <p:sldId id="273" r:id="rId12"/>
    <p:sldId id="261" r:id="rId13"/>
    <p:sldId id="262" r:id="rId14"/>
    <p:sldId id="276" r:id="rId15"/>
    <p:sldId id="263" r:id="rId16"/>
    <p:sldId id="264" r:id="rId17"/>
    <p:sldId id="265" r:id="rId18"/>
    <p:sldId id="266" r:id="rId19"/>
    <p:sldId id="269"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476" autoAdjust="0"/>
  </p:normalViewPr>
  <p:slideViewPr>
    <p:cSldViewPr snapToGrid="0">
      <p:cViewPr varScale="1">
        <p:scale>
          <a:sx n="40" d="100"/>
          <a:sy n="40" d="100"/>
        </p:scale>
        <p:origin x="44"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644921-770A-ECFD-AB98-803E3C3F74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674B95-0D9C-062F-789D-4834636CE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142C5C-9ACD-4048-B455-4AA5946A5BC4}" type="datetimeFigureOut">
              <a:rPr lang="en-IN" smtClean="0"/>
              <a:t>14-03-2024</a:t>
            </a:fld>
            <a:endParaRPr lang="en-IN"/>
          </a:p>
        </p:txBody>
      </p:sp>
      <p:sp>
        <p:nvSpPr>
          <p:cNvPr id="4" name="Footer Placeholder 3">
            <a:extLst>
              <a:ext uri="{FF2B5EF4-FFF2-40B4-BE49-F238E27FC236}">
                <a16:creationId xmlns:a16="http://schemas.microsoft.com/office/drawing/2014/main" id="{35486ABF-66C0-D448-FA93-FF26905BC6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B0E308-0B7E-32AA-22E2-FC801046DD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739507-7C75-4976-B7F3-AF5BD3C49CF7}" type="slidenum">
              <a:rPr lang="en-IN" smtClean="0"/>
              <a:t>‹#›</a:t>
            </a:fld>
            <a:endParaRPr lang="en-IN"/>
          </a:p>
        </p:txBody>
      </p:sp>
    </p:spTree>
    <p:extLst>
      <p:ext uri="{BB962C8B-B14F-4D97-AF65-F5344CB8AC3E}">
        <p14:creationId xmlns:p14="http://schemas.microsoft.com/office/powerpoint/2010/main" val="1903279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B7B57-907E-47D8-B131-99D3945C3921}"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10697-C256-47DC-96FB-A0CA5D98CDB8}" type="slidenum">
              <a:rPr lang="en-IN" smtClean="0"/>
              <a:t>‹#›</a:t>
            </a:fld>
            <a:endParaRPr lang="en-IN"/>
          </a:p>
        </p:txBody>
      </p:sp>
    </p:spTree>
    <p:extLst>
      <p:ext uri="{BB962C8B-B14F-4D97-AF65-F5344CB8AC3E}">
        <p14:creationId xmlns:p14="http://schemas.microsoft.com/office/powerpoint/2010/main" val="22002399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D2EA-EA0A-8381-42A8-E7D3D4A71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5AF23E-1E76-3BA7-78E1-5C84459E4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62566-EF5D-6E67-F328-CA93BA676F21}"/>
              </a:ext>
            </a:extLst>
          </p:cNvPr>
          <p:cNvSpPr>
            <a:spLocks noGrp="1"/>
          </p:cNvSpPr>
          <p:nvPr>
            <p:ph type="dt" sz="half" idx="10"/>
          </p:nvPr>
        </p:nvSpPr>
        <p:spPr/>
        <p:txBody>
          <a:bodyPr/>
          <a:lstStyle/>
          <a:p>
            <a:fld id="{0416A883-30F7-493A-91A2-0576D9847CF8}" type="datetime1">
              <a:rPr lang="en-IN" smtClean="0"/>
              <a:t>14-03-2024</a:t>
            </a:fld>
            <a:endParaRPr lang="en-IN"/>
          </a:p>
        </p:txBody>
      </p:sp>
      <p:sp>
        <p:nvSpPr>
          <p:cNvPr id="5" name="Footer Placeholder 4">
            <a:extLst>
              <a:ext uri="{FF2B5EF4-FFF2-40B4-BE49-F238E27FC236}">
                <a16:creationId xmlns:a16="http://schemas.microsoft.com/office/drawing/2014/main" id="{E674301D-558F-58C9-58D1-031AD32AE4D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AA742CA6-3E1E-9B36-7112-2471DE1D79A3}"/>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142266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717E-821F-9B63-8009-202672A3F8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F3C831-CBF9-3409-9731-944C2EBCD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62B72-20D0-9E84-03A4-83BD0481FDCC}"/>
              </a:ext>
            </a:extLst>
          </p:cNvPr>
          <p:cNvSpPr>
            <a:spLocks noGrp="1"/>
          </p:cNvSpPr>
          <p:nvPr>
            <p:ph type="dt" sz="half" idx="10"/>
          </p:nvPr>
        </p:nvSpPr>
        <p:spPr/>
        <p:txBody>
          <a:bodyPr/>
          <a:lstStyle/>
          <a:p>
            <a:fld id="{2306E2FC-0E57-4858-A21F-441354898F06}" type="datetime1">
              <a:rPr lang="en-IN" smtClean="0"/>
              <a:t>14-03-2024</a:t>
            </a:fld>
            <a:endParaRPr lang="en-IN"/>
          </a:p>
        </p:txBody>
      </p:sp>
      <p:sp>
        <p:nvSpPr>
          <p:cNvPr id="5" name="Footer Placeholder 4">
            <a:extLst>
              <a:ext uri="{FF2B5EF4-FFF2-40B4-BE49-F238E27FC236}">
                <a16:creationId xmlns:a16="http://schemas.microsoft.com/office/drawing/2014/main" id="{D89F70B5-04A8-A4DA-F878-55F00DD71B0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062C76B3-A9C2-9843-2EC1-D7ECE2442B0D}"/>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41380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72CE5-EA76-9195-C90F-95E1A1B6E7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FF809-AFB8-7F43-2A01-22861E10E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FAF5D-56AF-9CEC-84BC-F1807613A0D9}"/>
              </a:ext>
            </a:extLst>
          </p:cNvPr>
          <p:cNvSpPr>
            <a:spLocks noGrp="1"/>
          </p:cNvSpPr>
          <p:nvPr>
            <p:ph type="dt" sz="half" idx="10"/>
          </p:nvPr>
        </p:nvSpPr>
        <p:spPr/>
        <p:txBody>
          <a:bodyPr/>
          <a:lstStyle/>
          <a:p>
            <a:fld id="{F8907B7C-E7C2-4123-9A10-F4893772EFFE}" type="datetime1">
              <a:rPr lang="en-IN" smtClean="0"/>
              <a:t>14-03-2024</a:t>
            </a:fld>
            <a:endParaRPr lang="en-IN"/>
          </a:p>
        </p:txBody>
      </p:sp>
      <p:sp>
        <p:nvSpPr>
          <p:cNvPr id="5" name="Footer Placeholder 4">
            <a:extLst>
              <a:ext uri="{FF2B5EF4-FFF2-40B4-BE49-F238E27FC236}">
                <a16:creationId xmlns:a16="http://schemas.microsoft.com/office/drawing/2014/main" id="{83513EE2-53DB-5168-40A6-1762EA0C05BF}"/>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EEB17591-FD2B-06F0-7090-48CAEADA7DDF}"/>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5899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ACC8-8699-F607-D59A-0C24DF5FD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A786C1-6A00-D97E-CDC5-2DAD0D87D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32995-0DE2-2A10-51B3-E02CDE9C60D2}"/>
              </a:ext>
            </a:extLst>
          </p:cNvPr>
          <p:cNvSpPr>
            <a:spLocks noGrp="1"/>
          </p:cNvSpPr>
          <p:nvPr>
            <p:ph type="dt" sz="half" idx="10"/>
          </p:nvPr>
        </p:nvSpPr>
        <p:spPr/>
        <p:txBody>
          <a:bodyPr/>
          <a:lstStyle/>
          <a:p>
            <a:fld id="{F917DA14-EA93-421D-AD5B-59804001256C}" type="datetime1">
              <a:rPr lang="en-IN" smtClean="0"/>
              <a:t>14-03-2024</a:t>
            </a:fld>
            <a:endParaRPr lang="en-IN"/>
          </a:p>
        </p:txBody>
      </p:sp>
      <p:sp>
        <p:nvSpPr>
          <p:cNvPr id="5" name="Footer Placeholder 4">
            <a:extLst>
              <a:ext uri="{FF2B5EF4-FFF2-40B4-BE49-F238E27FC236}">
                <a16:creationId xmlns:a16="http://schemas.microsoft.com/office/drawing/2014/main" id="{B623BFF4-E554-24B8-08EC-6C2D6C52D9D8}"/>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D4015507-C6AF-DA77-431B-681320809FA6}"/>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41379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1F06-6E12-17C8-DAE1-49905B855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217DC6-4808-9B9C-A55D-5829CFD9A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554A-62C8-B2C3-AE2E-4FD7F882BBB1}"/>
              </a:ext>
            </a:extLst>
          </p:cNvPr>
          <p:cNvSpPr>
            <a:spLocks noGrp="1"/>
          </p:cNvSpPr>
          <p:nvPr>
            <p:ph type="dt" sz="half" idx="10"/>
          </p:nvPr>
        </p:nvSpPr>
        <p:spPr/>
        <p:txBody>
          <a:bodyPr/>
          <a:lstStyle/>
          <a:p>
            <a:fld id="{30EB5A60-AE11-44C7-A46D-4F45E031EB22}" type="datetime1">
              <a:rPr lang="en-IN" smtClean="0"/>
              <a:t>14-03-2024</a:t>
            </a:fld>
            <a:endParaRPr lang="en-IN"/>
          </a:p>
        </p:txBody>
      </p:sp>
      <p:sp>
        <p:nvSpPr>
          <p:cNvPr id="5" name="Footer Placeholder 4">
            <a:extLst>
              <a:ext uri="{FF2B5EF4-FFF2-40B4-BE49-F238E27FC236}">
                <a16:creationId xmlns:a16="http://schemas.microsoft.com/office/drawing/2014/main" id="{494787A6-2FD4-CB78-30F2-2BDB997F6841}"/>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8E2C7AC7-5372-ADC6-13D5-691EA5B77FF2}"/>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12773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CEE7-0DFB-A488-B3F1-4B0D17B002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F70E47-BAC4-81EB-C9FA-F0D9B902D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C51E1A-2979-0BEE-23F6-5857D31D79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9C19BD-5CAF-C847-BEF9-7916C08E8F5E}"/>
              </a:ext>
            </a:extLst>
          </p:cNvPr>
          <p:cNvSpPr>
            <a:spLocks noGrp="1"/>
          </p:cNvSpPr>
          <p:nvPr>
            <p:ph type="dt" sz="half" idx="10"/>
          </p:nvPr>
        </p:nvSpPr>
        <p:spPr/>
        <p:txBody>
          <a:bodyPr/>
          <a:lstStyle/>
          <a:p>
            <a:fld id="{394DF691-C75D-45BF-A5CF-65CCC53335E7}" type="datetime1">
              <a:rPr lang="en-IN" smtClean="0"/>
              <a:t>14-03-2024</a:t>
            </a:fld>
            <a:endParaRPr lang="en-IN"/>
          </a:p>
        </p:txBody>
      </p:sp>
      <p:sp>
        <p:nvSpPr>
          <p:cNvPr id="6" name="Footer Placeholder 5">
            <a:extLst>
              <a:ext uri="{FF2B5EF4-FFF2-40B4-BE49-F238E27FC236}">
                <a16:creationId xmlns:a16="http://schemas.microsoft.com/office/drawing/2014/main" id="{DA57C246-A9C9-1C00-1134-AF58FE91ED76}"/>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1D194BF2-C38F-B133-D726-D92414952AD0}"/>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97272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6D61-1062-7B95-3111-50220E2959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90C33-3D34-7052-C0D3-092CD3D83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03950-DBD7-DBEC-E632-D7C736B66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E580E2-5F84-8727-CB64-F43A79C64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9DDDC1-65C5-3E60-94A5-753B9B56F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822F1-AB9E-30E1-4E4F-DBE19B7E63AD}"/>
              </a:ext>
            </a:extLst>
          </p:cNvPr>
          <p:cNvSpPr>
            <a:spLocks noGrp="1"/>
          </p:cNvSpPr>
          <p:nvPr>
            <p:ph type="dt" sz="half" idx="10"/>
          </p:nvPr>
        </p:nvSpPr>
        <p:spPr/>
        <p:txBody>
          <a:bodyPr/>
          <a:lstStyle/>
          <a:p>
            <a:fld id="{E63D21BA-7B85-4787-897A-42912344AEEA}" type="datetime1">
              <a:rPr lang="en-IN" smtClean="0"/>
              <a:t>14-03-2024</a:t>
            </a:fld>
            <a:endParaRPr lang="en-IN"/>
          </a:p>
        </p:txBody>
      </p:sp>
      <p:sp>
        <p:nvSpPr>
          <p:cNvPr id="8" name="Footer Placeholder 7">
            <a:extLst>
              <a:ext uri="{FF2B5EF4-FFF2-40B4-BE49-F238E27FC236}">
                <a16:creationId xmlns:a16="http://schemas.microsoft.com/office/drawing/2014/main" id="{0D17D011-6AF6-FFFB-C697-7F7686D80358}"/>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9" name="Slide Number Placeholder 8">
            <a:extLst>
              <a:ext uri="{FF2B5EF4-FFF2-40B4-BE49-F238E27FC236}">
                <a16:creationId xmlns:a16="http://schemas.microsoft.com/office/drawing/2014/main" id="{BB911DFB-1BCE-0220-B2AA-165D133B4FDF}"/>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85465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C71C-6158-D911-A283-2F570BBF37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98A1E4-9D24-7542-A4AC-19FED6137A28}"/>
              </a:ext>
            </a:extLst>
          </p:cNvPr>
          <p:cNvSpPr>
            <a:spLocks noGrp="1"/>
          </p:cNvSpPr>
          <p:nvPr>
            <p:ph type="dt" sz="half" idx="10"/>
          </p:nvPr>
        </p:nvSpPr>
        <p:spPr/>
        <p:txBody>
          <a:bodyPr/>
          <a:lstStyle/>
          <a:p>
            <a:fld id="{407C6571-4457-4550-9258-A4EF61336CF0}" type="datetime1">
              <a:rPr lang="en-IN" smtClean="0"/>
              <a:t>14-03-2024</a:t>
            </a:fld>
            <a:endParaRPr lang="en-IN"/>
          </a:p>
        </p:txBody>
      </p:sp>
      <p:sp>
        <p:nvSpPr>
          <p:cNvPr id="4" name="Footer Placeholder 3">
            <a:extLst>
              <a:ext uri="{FF2B5EF4-FFF2-40B4-BE49-F238E27FC236}">
                <a16:creationId xmlns:a16="http://schemas.microsoft.com/office/drawing/2014/main" id="{0AD3E288-5077-06F8-2E23-C8DCA92EAA69}"/>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5" name="Slide Number Placeholder 4">
            <a:extLst>
              <a:ext uri="{FF2B5EF4-FFF2-40B4-BE49-F238E27FC236}">
                <a16:creationId xmlns:a16="http://schemas.microsoft.com/office/drawing/2014/main" id="{3F8BF807-F925-415E-7A1C-978BB89044DE}"/>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5640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80CC2-2325-19B9-9702-9E31F38CF1E6}"/>
              </a:ext>
            </a:extLst>
          </p:cNvPr>
          <p:cNvSpPr>
            <a:spLocks noGrp="1"/>
          </p:cNvSpPr>
          <p:nvPr>
            <p:ph type="dt" sz="half" idx="10"/>
          </p:nvPr>
        </p:nvSpPr>
        <p:spPr/>
        <p:txBody>
          <a:bodyPr/>
          <a:lstStyle/>
          <a:p>
            <a:fld id="{F6B28283-3C2B-481C-9338-F992514A25A6}" type="datetime1">
              <a:rPr lang="en-IN" smtClean="0"/>
              <a:t>14-03-2024</a:t>
            </a:fld>
            <a:endParaRPr lang="en-IN"/>
          </a:p>
        </p:txBody>
      </p:sp>
      <p:sp>
        <p:nvSpPr>
          <p:cNvPr id="3" name="Footer Placeholder 2">
            <a:extLst>
              <a:ext uri="{FF2B5EF4-FFF2-40B4-BE49-F238E27FC236}">
                <a16:creationId xmlns:a16="http://schemas.microsoft.com/office/drawing/2014/main" id="{B0FE3328-D2D7-B609-058F-B6C3325362E7}"/>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Slide Number Placeholder 3">
            <a:extLst>
              <a:ext uri="{FF2B5EF4-FFF2-40B4-BE49-F238E27FC236}">
                <a16:creationId xmlns:a16="http://schemas.microsoft.com/office/drawing/2014/main" id="{C71ECD57-8277-958B-CF16-8BECE56D20E0}"/>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423633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4FE3-038E-9487-0B7A-AA1197FF9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BECE2B-D63B-2C7A-64E6-71200ADAD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3DFAC1-6DB0-739F-96EC-C1E7D9427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D64B2-D2FD-EEA7-CE6C-A7526F688331}"/>
              </a:ext>
            </a:extLst>
          </p:cNvPr>
          <p:cNvSpPr>
            <a:spLocks noGrp="1"/>
          </p:cNvSpPr>
          <p:nvPr>
            <p:ph type="dt" sz="half" idx="10"/>
          </p:nvPr>
        </p:nvSpPr>
        <p:spPr/>
        <p:txBody>
          <a:bodyPr/>
          <a:lstStyle/>
          <a:p>
            <a:fld id="{57E84451-FE45-4256-803D-E49606C2E5C7}" type="datetime1">
              <a:rPr lang="en-IN" smtClean="0"/>
              <a:t>14-03-2024</a:t>
            </a:fld>
            <a:endParaRPr lang="en-IN"/>
          </a:p>
        </p:txBody>
      </p:sp>
      <p:sp>
        <p:nvSpPr>
          <p:cNvPr id="6" name="Footer Placeholder 5">
            <a:extLst>
              <a:ext uri="{FF2B5EF4-FFF2-40B4-BE49-F238E27FC236}">
                <a16:creationId xmlns:a16="http://schemas.microsoft.com/office/drawing/2014/main" id="{A8832FAA-C484-7ECC-8669-F52CAA506C2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3FB645FD-8FD1-26A8-FCCF-AC9814C7FA5D}"/>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23650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AF0D-D24C-D75E-C1F7-0F3F16F6F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426DF3-A0BA-B038-D42F-5948C2963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AB385D-63FC-3CBA-9D91-E0E4A539F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7040B-78CC-6738-B99A-42AA4967F48E}"/>
              </a:ext>
            </a:extLst>
          </p:cNvPr>
          <p:cNvSpPr>
            <a:spLocks noGrp="1"/>
          </p:cNvSpPr>
          <p:nvPr>
            <p:ph type="dt" sz="half" idx="10"/>
          </p:nvPr>
        </p:nvSpPr>
        <p:spPr/>
        <p:txBody>
          <a:bodyPr/>
          <a:lstStyle/>
          <a:p>
            <a:fld id="{88410BC0-BBD5-4275-BCDC-954179A6DF9C}" type="datetime1">
              <a:rPr lang="en-IN" smtClean="0"/>
              <a:t>14-03-2024</a:t>
            </a:fld>
            <a:endParaRPr lang="en-IN"/>
          </a:p>
        </p:txBody>
      </p:sp>
      <p:sp>
        <p:nvSpPr>
          <p:cNvPr id="6" name="Footer Placeholder 5">
            <a:extLst>
              <a:ext uri="{FF2B5EF4-FFF2-40B4-BE49-F238E27FC236}">
                <a16:creationId xmlns:a16="http://schemas.microsoft.com/office/drawing/2014/main" id="{0817BB2F-FB0A-57EF-275C-A9200E7DBCE7}"/>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EC684E33-8B3A-7162-6568-8D9D48E270D1}"/>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69564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AD47">
                <a:alpha val="20000"/>
              </a:srgbClr>
            </a:gs>
            <a:gs pos="100000">
              <a:schemeClr val="accent1">
                <a:lumMod val="40000"/>
                <a:lumOff val="60000"/>
              </a:schemeClr>
            </a:gs>
            <a:gs pos="85000">
              <a:schemeClr val="accent1">
                <a:lumMod val="40000"/>
                <a:lumOff val="60000"/>
              </a:schemeClr>
            </a:gs>
            <a:gs pos="100000">
              <a:srgbClr val="4472C4">
                <a:alpha val="40000"/>
              </a:srgbClr>
            </a:gs>
          </a:gsLst>
          <a:lin ang="12000143"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CDCE2-1D3A-658F-045E-E2DB93C82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E1A17-2667-4732-C8BB-E5B13B694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E3B77-E53B-412F-F7C1-C63EF2531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494E-50E5-4034-94B4-F8160B417C99}" type="datetime1">
              <a:rPr lang="en-IN" smtClean="0"/>
              <a:t>14-03-2024</a:t>
            </a:fld>
            <a:endParaRPr lang="en-IN"/>
          </a:p>
        </p:txBody>
      </p:sp>
      <p:sp>
        <p:nvSpPr>
          <p:cNvPr id="5" name="Footer Placeholder 4">
            <a:extLst>
              <a:ext uri="{FF2B5EF4-FFF2-40B4-BE49-F238E27FC236}">
                <a16:creationId xmlns:a16="http://schemas.microsoft.com/office/drawing/2014/main" id="{C82A0400-C948-55B5-C5CD-320CC6813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5C74B616-33FE-EDD9-7FF7-FE95D1BC0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D47B4-700A-493A-9290-188A722404B3}" type="slidenum">
              <a:rPr lang="en-IN" smtClean="0"/>
              <a:t>‹#›</a:t>
            </a:fld>
            <a:endParaRPr lang="en-IN"/>
          </a:p>
        </p:txBody>
      </p:sp>
    </p:spTree>
    <p:extLst>
      <p:ext uri="{BB962C8B-B14F-4D97-AF65-F5344CB8AC3E}">
        <p14:creationId xmlns:p14="http://schemas.microsoft.com/office/powerpoint/2010/main" val="2480556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1038/s41598-023-33170-7"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BA0D7B-FDEA-2451-1741-54EA9C0A28E1}"/>
              </a:ext>
            </a:extLst>
          </p:cNvPr>
          <p:cNvSpPr txBox="1"/>
          <p:nvPr/>
        </p:nvSpPr>
        <p:spPr>
          <a:xfrm>
            <a:off x="609600" y="425761"/>
            <a:ext cx="10972800" cy="523220"/>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900"/>
              <a:buFont typeface="Arial"/>
              <a:buNone/>
            </a:pPr>
            <a:r>
              <a:rPr lang="en-US" sz="2800" b="1" dirty="0">
                <a:latin typeface="Times New Roman" panose="02020603050405020304" pitchFamily="18" charset="0"/>
                <a:cs typeface="Times New Roman" panose="02020603050405020304" pitchFamily="18" charset="0"/>
              </a:rPr>
              <a:t>Machine Learning based Diagnostic System for Sleep Disorder</a:t>
            </a:r>
            <a:endPar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1E37CD11-4D7F-8BE7-6A71-457CC163E916}"/>
              </a:ext>
            </a:extLst>
          </p:cNvPr>
          <p:cNvSpPr txBox="1"/>
          <p:nvPr/>
        </p:nvSpPr>
        <p:spPr>
          <a:xfrm>
            <a:off x="2577164" y="1154312"/>
            <a:ext cx="6097604" cy="369332"/>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r>
              <a:rPr lang="en-US" sz="1800" b="1" i="0" u="none" strike="noStrike" cap="none" dirty="0">
                <a:solidFill>
                  <a:schemeClr val="dk1"/>
                </a:solidFill>
                <a:latin typeface="Times New Roman"/>
                <a:ea typeface="Times New Roman"/>
                <a:cs typeface="Times New Roman"/>
                <a:sym typeface="Times New Roman"/>
              </a:rPr>
              <a:t> PROJECT BATCH:B2</a:t>
            </a:r>
            <a:endParaRPr lang="en-US" sz="1800" b="0" i="0" u="none" strike="noStrike" cap="none" dirty="0">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8D4ECD35-347C-6136-C0E1-91D6103D9A94}"/>
              </a:ext>
            </a:extLst>
          </p:cNvPr>
          <p:cNvSpPr txBox="1"/>
          <p:nvPr/>
        </p:nvSpPr>
        <p:spPr>
          <a:xfrm>
            <a:off x="459606" y="1728975"/>
            <a:ext cx="6097604" cy="1740989"/>
          </a:xfrm>
          <a:prstGeom prst="rect">
            <a:avLst/>
          </a:prstGeom>
          <a:noFill/>
        </p:spPr>
        <p:txBody>
          <a:bodyPr wrap="square">
            <a:spAutoFit/>
          </a:bodyPr>
          <a:lstStyle/>
          <a:p>
            <a:pPr marL="0" lvl="0" indent="0" algn="l" rtl="0">
              <a:lnSpc>
                <a:spcPct val="90000"/>
              </a:lnSpc>
              <a:spcBef>
                <a:spcPts val="0"/>
              </a:spcBef>
              <a:spcAft>
                <a:spcPts val="0"/>
              </a:spcAft>
              <a:buClr>
                <a:schemeClr val="dk1"/>
              </a:buClr>
              <a:buSzPts val="2000"/>
              <a:buNone/>
            </a:pPr>
            <a:r>
              <a:rPr lang="en-US" sz="1800" b="1" u="sng" dirty="0">
                <a:latin typeface="Times New Roman"/>
                <a:ea typeface="Times New Roman"/>
                <a:cs typeface="Times New Roman"/>
                <a:sym typeface="Times New Roman"/>
              </a:rPr>
              <a:t>PROJECT</a:t>
            </a:r>
            <a:r>
              <a:rPr lang="en-US" sz="1800" b="1" u="sng" dirty="0">
                <a:solidFill>
                  <a:schemeClr val="dk1"/>
                </a:solidFill>
                <a:latin typeface="Times New Roman"/>
                <a:ea typeface="Times New Roman"/>
                <a:cs typeface="Times New Roman"/>
                <a:sym typeface="Times New Roman"/>
              </a:rPr>
              <a:t> MEMBERS:</a:t>
            </a:r>
            <a:endParaRPr lang="en-US"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R.Premonvitha Sai (20-4244)</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Y.P.V.Bhargavi (20-4262)</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A.Maanvitha (20-4203)</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K.N.V.Sahithi (20-4223)</a:t>
            </a:r>
            <a:endParaRPr lang="en-US" sz="1600" b="1" u="sng" dirty="0">
              <a:solidFill>
                <a:schemeClr val="dk1"/>
              </a:solidFill>
              <a:latin typeface="Times New Roman"/>
              <a:ea typeface="Times New Roman"/>
              <a:cs typeface="Times New Roman"/>
              <a:sym typeface="Times New Roman"/>
            </a:endParaRPr>
          </a:p>
        </p:txBody>
      </p:sp>
      <p:pic>
        <p:nvPicPr>
          <p:cNvPr id="11" name="Google Shape;107;p1">
            <a:extLst>
              <a:ext uri="{FF2B5EF4-FFF2-40B4-BE49-F238E27FC236}">
                <a16:creationId xmlns:a16="http://schemas.microsoft.com/office/drawing/2014/main" id="{5F557D51-42B8-D974-E141-DE907194CD22}"/>
              </a:ext>
            </a:extLst>
          </p:cNvPr>
          <p:cNvPicPr preferRelativeResize="0"/>
          <p:nvPr/>
        </p:nvPicPr>
        <p:blipFill rotWithShape="1">
          <a:blip r:embed="rId2">
            <a:alphaModFix/>
          </a:blip>
          <a:srcRect/>
          <a:stretch/>
        </p:blipFill>
        <p:spPr>
          <a:xfrm>
            <a:off x="4880810" y="1875789"/>
            <a:ext cx="1676400" cy="1704975"/>
          </a:xfrm>
          <a:prstGeom prst="rect">
            <a:avLst/>
          </a:prstGeom>
          <a:noFill/>
          <a:ln>
            <a:noFill/>
          </a:ln>
        </p:spPr>
      </p:pic>
      <p:sp>
        <p:nvSpPr>
          <p:cNvPr id="13" name="TextBox 12">
            <a:extLst>
              <a:ext uri="{FF2B5EF4-FFF2-40B4-BE49-F238E27FC236}">
                <a16:creationId xmlns:a16="http://schemas.microsoft.com/office/drawing/2014/main" id="{3D7D84CD-EF5A-F7FF-CD23-319A75965864}"/>
              </a:ext>
            </a:extLst>
          </p:cNvPr>
          <p:cNvSpPr txBox="1"/>
          <p:nvPr/>
        </p:nvSpPr>
        <p:spPr>
          <a:xfrm>
            <a:off x="7283917" y="1644783"/>
            <a:ext cx="6097604" cy="2212785"/>
          </a:xfrm>
          <a:prstGeom prst="rect">
            <a:avLst/>
          </a:prstGeom>
          <a:noFill/>
        </p:spPr>
        <p:txBody>
          <a:bodyPr wrap="square">
            <a:spAutoFit/>
          </a:bodyPr>
          <a:lstStyle/>
          <a:p>
            <a:pPr>
              <a:lnSpc>
                <a:spcPct val="150000"/>
              </a:lnSpc>
            </a:pPr>
            <a:r>
              <a:rPr lang="en-US" dirty="0">
                <a:latin typeface="Calibri"/>
                <a:ea typeface="Calibri"/>
                <a:cs typeface="Calibri"/>
                <a:sym typeface="Calibri"/>
              </a:rPr>
              <a:t>	</a:t>
            </a:r>
            <a:r>
              <a:rPr lang="en-US" b="1" u="sng" dirty="0">
                <a:latin typeface="Times New Roman"/>
                <a:ea typeface="Times New Roman"/>
                <a:cs typeface="Times New Roman"/>
                <a:sym typeface="Times New Roman"/>
              </a:rPr>
              <a:t>PROJECT GUIDE:</a:t>
            </a:r>
            <a:br>
              <a:rPr lang="en-US" sz="1800" b="1" u="sng" dirty="0">
                <a:latin typeface="Calibri"/>
                <a:ea typeface="Calibri"/>
                <a:cs typeface="Calibri"/>
                <a:sym typeface="Calibri"/>
              </a:rPr>
            </a:br>
            <a:r>
              <a:rPr lang="en-US" sz="1600" b="0" i="0" u="none" strike="noStrike" cap="none" dirty="0">
                <a:solidFill>
                  <a:srgbClr val="000000"/>
                </a:solidFill>
                <a:latin typeface="Times New Roman"/>
                <a:ea typeface="Times New Roman"/>
                <a:cs typeface="Times New Roman"/>
                <a:sym typeface="Times New Roman"/>
              </a:rPr>
              <a:t>Guided by   </a:t>
            </a:r>
            <a:r>
              <a:rPr lang="en-US" sz="1800" b="1" i="0" u="none" strike="noStrike" cap="none" dirty="0">
                <a:solidFill>
                  <a:srgbClr val="000000"/>
                </a:solidFill>
                <a:latin typeface="Times New Roman"/>
                <a:ea typeface="Times New Roman"/>
                <a:cs typeface="Times New Roman"/>
                <a:sym typeface="Times New Roman"/>
              </a:rPr>
              <a:t>:  </a:t>
            </a:r>
            <a:r>
              <a:rPr lang="en-US" sz="1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Mr. </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M R K Krishna Rao</a:t>
            </a:r>
            <a:br>
              <a:rPr lang="en-US" sz="1800" b="1"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 </a:t>
            </a:r>
            <a:r>
              <a:rPr lang="en-US" sz="1600" b="0" i="0" u="none" strike="noStrike" cap="none" dirty="0">
                <a:solidFill>
                  <a:srgbClr val="000000"/>
                </a:solidFill>
                <a:latin typeface="Times New Roman"/>
                <a:ea typeface="Times New Roman"/>
                <a:cs typeface="Times New Roman"/>
                <a:sym typeface="Times New Roman"/>
              </a:rPr>
              <a:t>Professor, Department of CSE(AI &amp; ML), GVPCEW</a:t>
            </a:r>
            <a:br>
              <a:rPr lang="en-US" sz="1800" b="0" i="0" u="none" strike="noStrike" cap="none" dirty="0">
                <a:solidFill>
                  <a:srgbClr val="000000"/>
                </a:solidFill>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t>
            </a:r>
            <a:endParaRPr lang="en-IN" dirty="0"/>
          </a:p>
        </p:txBody>
      </p:sp>
      <p:sp>
        <p:nvSpPr>
          <p:cNvPr id="15" name="TextBox 14">
            <a:extLst>
              <a:ext uri="{FF2B5EF4-FFF2-40B4-BE49-F238E27FC236}">
                <a16:creationId xmlns:a16="http://schemas.microsoft.com/office/drawing/2014/main" id="{8151BD60-D814-0791-2DA9-335D2CF53FDB}"/>
              </a:ext>
            </a:extLst>
          </p:cNvPr>
          <p:cNvSpPr txBox="1"/>
          <p:nvPr/>
        </p:nvSpPr>
        <p:spPr>
          <a:xfrm>
            <a:off x="459606" y="3978707"/>
            <a:ext cx="11254339" cy="2831544"/>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800"/>
              <a:buFont typeface="Calibri"/>
              <a:buNone/>
            </a:pPr>
            <a:r>
              <a:rPr lang="en-US" sz="2000" b="1" i="0" u="none" strike="noStrike" cap="none" dirty="0">
                <a:solidFill>
                  <a:schemeClr val="dk1"/>
                </a:solidFill>
                <a:latin typeface="Calibri"/>
                <a:ea typeface="Calibri"/>
                <a:cs typeface="Calibri"/>
                <a:sym typeface="Calibri"/>
              </a:rPr>
              <a:t> 		      </a:t>
            </a:r>
            <a:r>
              <a:rPr lang="en-US" b="1" i="0" u="none" strike="noStrike" cap="none" dirty="0">
                <a:solidFill>
                  <a:schemeClr val="dk1"/>
                </a:solidFill>
                <a:latin typeface="Times New Roman"/>
                <a:ea typeface="Times New Roman"/>
                <a:cs typeface="Times New Roman"/>
                <a:sym typeface="Times New Roman"/>
              </a:rPr>
              <a:t>Department of Computer Science and Engineering(AI&amp;ML)</a:t>
            </a:r>
            <a:endParaRPr lang="en-US"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24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GAYATRI VIDYA PARISHAD COLLEGE OF ENGINEERING FOR WOMEN</a:t>
            </a:r>
            <a:endParaRPr lang="en-US" sz="2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Times New Roman"/>
                <a:ea typeface="Times New Roman"/>
                <a:cs typeface="Times New Roman"/>
                <a:sym typeface="Times New Roman"/>
              </a:rPr>
              <a:t>[Approved by AICTE NEW DELHI, Affiliated to JNTUK Kakinada]</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solidFill>
                  <a:srgbClr val="000000"/>
                </a:solidFill>
                <a:latin typeface="Times New Roman"/>
                <a:ea typeface="Times New Roman"/>
                <a:cs typeface="Times New Roman"/>
                <a:sym typeface="Times New Roman"/>
              </a:rPr>
              <a:t>[Accredited by National Board of Accreditation(NBA) for B.Tech. CSE, ECE &amp; IT – valid from 2019-22 and 2022-25]</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solidFill>
                  <a:srgbClr val="000000"/>
                </a:solidFill>
                <a:latin typeface="Times New Roman"/>
                <a:ea typeface="Times New Roman"/>
                <a:cs typeface="Times New Roman"/>
                <a:sym typeface="Times New Roman"/>
              </a:rPr>
              <a:t>[Accredited by National Assessment and Accreditation Council (NAAC) with A Grade – valid from 2022-27] </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Times New Roman"/>
                <a:ea typeface="Times New Roman"/>
                <a:cs typeface="Times New Roman"/>
                <a:sym typeface="Times New Roman"/>
              </a:rPr>
              <a:t>Kommadi, Madhurawada, Visakhapatnam – 530048</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Times New Roman"/>
                <a:ea typeface="Times New Roman"/>
                <a:cs typeface="Times New Roman"/>
                <a:sym typeface="Times New Roman"/>
              </a:rPr>
              <a:t>Academic Batch : 2020 – 2024</a:t>
            </a: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lang="en-US" sz="24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142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7F28CF-8AA1-A6C3-B261-55A31AEB91EC}"/>
              </a:ext>
            </a:extLst>
          </p:cNvPr>
          <p:cNvGraphicFramePr>
            <a:graphicFrameLocks noGrp="1"/>
          </p:cNvGraphicFramePr>
          <p:nvPr>
            <p:extLst>
              <p:ext uri="{D42A27DB-BD31-4B8C-83A1-F6EECF244321}">
                <p14:modId xmlns:p14="http://schemas.microsoft.com/office/powerpoint/2010/main" val="4018587420"/>
              </p:ext>
            </p:extLst>
          </p:nvPr>
        </p:nvGraphicFramePr>
        <p:xfrm>
          <a:off x="199729" y="69076"/>
          <a:ext cx="11588403" cy="6469836"/>
        </p:xfrm>
        <a:graphic>
          <a:graphicData uri="http://schemas.openxmlformats.org/drawingml/2006/table">
            <a:tbl>
              <a:tblPr>
                <a:noFill/>
              </a:tblPr>
              <a:tblGrid>
                <a:gridCol w="701963">
                  <a:extLst>
                    <a:ext uri="{9D8B030D-6E8A-4147-A177-3AD203B41FA5}">
                      <a16:colId xmlns:a16="http://schemas.microsoft.com/office/drawing/2014/main" val="2168625673"/>
                    </a:ext>
                  </a:extLst>
                </a:gridCol>
                <a:gridCol w="2673350">
                  <a:extLst>
                    <a:ext uri="{9D8B030D-6E8A-4147-A177-3AD203B41FA5}">
                      <a16:colId xmlns:a16="http://schemas.microsoft.com/office/drawing/2014/main" val="2973936786"/>
                    </a:ext>
                  </a:extLst>
                </a:gridCol>
                <a:gridCol w="1515110">
                  <a:extLst>
                    <a:ext uri="{9D8B030D-6E8A-4147-A177-3AD203B41FA5}">
                      <a16:colId xmlns:a16="http://schemas.microsoft.com/office/drawing/2014/main" val="2285605310"/>
                    </a:ext>
                  </a:extLst>
                </a:gridCol>
                <a:gridCol w="1793875">
                  <a:extLst>
                    <a:ext uri="{9D8B030D-6E8A-4147-A177-3AD203B41FA5}">
                      <a16:colId xmlns:a16="http://schemas.microsoft.com/office/drawing/2014/main" val="862420374"/>
                    </a:ext>
                  </a:extLst>
                </a:gridCol>
                <a:gridCol w="1498600">
                  <a:extLst>
                    <a:ext uri="{9D8B030D-6E8A-4147-A177-3AD203B41FA5}">
                      <a16:colId xmlns:a16="http://schemas.microsoft.com/office/drawing/2014/main" val="2810660329"/>
                    </a:ext>
                  </a:extLst>
                </a:gridCol>
                <a:gridCol w="2072640">
                  <a:extLst>
                    <a:ext uri="{9D8B030D-6E8A-4147-A177-3AD203B41FA5}">
                      <a16:colId xmlns:a16="http://schemas.microsoft.com/office/drawing/2014/main" val="1960120317"/>
                    </a:ext>
                  </a:extLst>
                </a:gridCol>
                <a:gridCol w="1332865">
                  <a:extLst>
                    <a:ext uri="{9D8B030D-6E8A-4147-A177-3AD203B41FA5}">
                      <a16:colId xmlns:a16="http://schemas.microsoft.com/office/drawing/2014/main" val="1548388032"/>
                    </a:ext>
                  </a:extLst>
                </a:gridCol>
              </a:tblGrid>
              <a:tr h="1005840">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S.NO</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2800" b="1"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Year and published journal</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Dataset used</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Approach</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Outcome</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Limitations</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64739706"/>
                  </a:ext>
                </a:extLst>
              </a:tr>
              <a:tr h="1928376">
                <a:tc>
                  <a:txBody>
                    <a:bodyPr/>
                    <a:lstStyle/>
                    <a:p>
                      <a:pPr marL="0" lvl="0" indent="0" algn="l" rtl="0">
                        <a:spcBef>
                          <a:spcPts val="0"/>
                        </a:spcBef>
                        <a:spcAft>
                          <a:spcPts val="0"/>
                        </a:spcAft>
                        <a:buNone/>
                      </a:pPr>
                      <a:r>
                        <a:rPr lang="en-US" sz="1600" dirty="0">
                          <a:solidFill>
                            <a:schemeClr val="dk1"/>
                          </a:solidFill>
                          <a:latin typeface="Times New Roman" panose="02020503050405090304"/>
                          <a:ea typeface="Times New Roman" panose="02020503050405090304"/>
                          <a:cs typeface="Times New Roman" panose="02020503050405090304"/>
                          <a:sym typeface="Times New Roman" panose="02020503050405090304"/>
                        </a:rPr>
                        <a:t>11.</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"Obstructive Sleep Apnea: A Prediction Model Using Supervised Machine Learning Method" </a:t>
                      </a:r>
                    </a:p>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 Zahra Keshavarz, Rita </a:t>
                      </a:r>
                      <a:r>
                        <a:rPr lang="en-US" sz="1600" dirty="0" err="1">
                          <a:latin typeface="Times New Roman" panose="02020503050405090304"/>
                          <a:ea typeface="Times New Roman" panose="02020503050405090304"/>
                          <a:cs typeface="Times New Roman" panose="02020503050405090304"/>
                          <a:sym typeface="Times New Roman" panose="02020503050405090304"/>
                        </a:rPr>
                        <a:t>Rezaee</a:t>
                      </a:r>
                      <a:r>
                        <a:rPr lang="en-US" sz="1600" dirty="0">
                          <a:latin typeface="Times New Roman" panose="02020503050405090304"/>
                          <a:ea typeface="Times New Roman" panose="02020503050405090304"/>
                          <a:cs typeface="Times New Roman" panose="02020503050405090304"/>
                          <a:sym typeface="Times New Roman" panose="02020503050405090304"/>
                        </a:rPr>
                        <a:t>, Mahdi </a:t>
                      </a:r>
                      <a:r>
                        <a:rPr lang="en-US" sz="1600" dirty="0" err="1">
                          <a:latin typeface="Times New Roman" panose="02020503050405090304"/>
                          <a:ea typeface="Times New Roman" panose="02020503050405090304"/>
                          <a:cs typeface="Times New Roman" panose="02020503050405090304"/>
                          <a:sym typeface="Times New Roman" panose="02020503050405090304"/>
                        </a:rPr>
                        <a:t>Nasiri</a:t>
                      </a:r>
                      <a:r>
                        <a:rPr lang="en-US" sz="1600" dirty="0">
                          <a:latin typeface="Times New Roman" panose="02020503050405090304"/>
                          <a:ea typeface="Times New Roman" panose="02020503050405090304"/>
                          <a:cs typeface="Times New Roman" panose="02020503050405090304"/>
                          <a:sym typeface="Times New Roman" panose="02020503050405090304"/>
                        </a:rPr>
                        <a:t>, and Omid </a:t>
                      </a:r>
                      <a:r>
                        <a:rPr lang="en-US" sz="1600" dirty="0" err="1">
                          <a:latin typeface="Times New Roman" panose="02020503050405090304"/>
                          <a:ea typeface="Times New Roman" panose="02020503050405090304"/>
                          <a:cs typeface="Times New Roman" panose="02020503050405090304"/>
                          <a:sym typeface="Times New Roman" panose="02020503050405090304"/>
                        </a:rPr>
                        <a:t>Pournik</a:t>
                      </a:r>
                      <a:r>
                        <a:rPr lang="en-US" sz="1600" dirty="0">
                          <a:latin typeface="Times New Roman" panose="02020503050405090304"/>
                          <a:ea typeface="Times New Roman" panose="02020503050405090304"/>
                          <a:cs typeface="Times New Roman" panose="02020503050405090304"/>
                          <a:sym typeface="Times New Roman" panose="02020503050405090304"/>
                        </a:rPr>
                        <a:t>.</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Studies in Health Technology and Informatics journal,</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2020</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was collected at </a:t>
                      </a:r>
                      <a:r>
                        <a:rPr lang="en-US" sz="1600" dirty="0" err="1">
                          <a:latin typeface="Times New Roman" panose="02020503050405090304"/>
                          <a:ea typeface="Times New Roman" panose="02020503050405090304"/>
                          <a:cs typeface="Times New Roman" panose="02020503050405090304"/>
                          <a:sym typeface="Times New Roman" panose="02020503050405090304"/>
                        </a:rPr>
                        <a:t>Nemazi</a:t>
                      </a:r>
                      <a:r>
                        <a:rPr lang="en-US" sz="1600" dirty="0">
                          <a:latin typeface="Times New Roman" panose="02020503050405090304"/>
                          <a:ea typeface="Times New Roman" panose="02020503050405090304"/>
                          <a:cs typeface="Times New Roman" panose="02020503050405090304"/>
                          <a:sym typeface="Times New Roman" panose="02020503050405090304"/>
                        </a:rPr>
                        <a:t> Hospital affiliated with Shiraz University of Medical Sciences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Naïve Bayes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Logistic Regression,</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(KNN),(SVM)</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Random Forest</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Adequate power of discrimination, and physicians can use them as a supplementary tool to screen high-risk OSA patients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Retrospective data gathering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Limited study population (only patients with stroke)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31785424"/>
                  </a:ext>
                </a:extLst>
              </a:tr>
              <a:tr h="1446818">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12.</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Sleep Apnea detection using Deep Learning Methodologies Author: </a:t>
                      </a:r>
                      <a:r>
                        <a:rPr lang="en-US" sz="1600" dirty="0" err="1">
                          <a:latin typeface="Times New Roman" panose="02020503050405090304"/>
                          <a:ea typeface="Times New Roman" panose="02020503050405090304"/>
                          <a:cs typeface="Times New Roman" panose="02020503050405090304"/>
                          <a:sym typeface="Times New Roman" panose="02020503050405090304"/>
                        </a:rPr>
                        <a:t>Gunjit</a:t>
                      </a:r>
                      <a:r>
                        <a:rPr lang="en-US" sz="1600" dirty="0">
                          <a:latin typeface="Times New Roman" panose="02020503050405090304"/>
                          <a:ea typeface="Times New Roman" panose="02020503050405090304"/>
                          <a:cs typeface="Times New Roman" panose="02020503050405090304"/>
                          <a:sym typeface="Times New Roman" panose="02020503050405090304"/>
                        </a:rPr>
                        <a:t> Jain</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Ncirl,2022.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used in this project is the Apnea-ECG Database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ANN,CNN,</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Random Forest</a:t>
                      </a:r>
                    </a:p>
                    <a:p>
                      <a:pPr marL="0" lvl="0" indent="0" algn="l" rtl="0">
                        <a:spcBef>
                          <a:spcPts val="0"/>
                        </a:spcBef>
                        <a:spcAft>
                          <a:spcPts val="0"/>
                        </a:spcAft>
                        <a:buNone/>
                      </a:pP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Diagnose sleep apnea at home using a smartwatch with the u goal of simplifying the PSG procedure.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Limited ECG Readings in the Database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Availability of SpO2 Measurement</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728905375"/>
                  </a:ext>
                </a:extLst>
              </a:tr>
              <a:tr h="1504525">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13.</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Automated Sleep Stage Detection Based on Recurrence Quantification Analysis Using Machine Learning.</a:t>
                      </a:r>
                    </a:p>
                    <a:p>
                      <a:pPr marL="0" lvl="0" indent="0" algn="l" rtl="0">
                        <a:spcBef>
                          <a:spcPts val="0"/>
                        </a:spcBef>
                        <a:spcAft>
                          <a:spcPts val="0"/>
                        </a:spcAft>
                        <a:buClr>
                          <a:srgbClr val="000000"/>
                        </a:buClr>
                        <a:buSzPts val="1100"/>
                        <a:buFont typeface="Arial" panose="020B0604020202090204"/>
                        <a:buNone/>
                      </a:pPr>
                      <a:r>
                        <a:rPr lang="nn-NO" sz="1600" dirty="0">
                          <a:latin typeface="Times New Roman" panose="02020503050405090304"/>
                          <a:ea typeface="Times New Roman" panose="02020503050405090304"/>
                          <a:cs typeface="Times New Roman" panose="02020503050405090304"/>
                          <a:sym typeface="Times New Roman" panose="02020503050405090304"/>
                        </a:rPr>
                        <a:t> N. Talebi and A. M. Nasrabadi</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Journal of Applied Research and Industrial Engineering,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2022</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used in this project is extracted from a resource called Sleep-EDF in the </a:t>
                      </a:r>
                      <a:r>
                        <a:rPr lang="en-US" sz="1600" dirty="0" err="1">
                          <a:latin typeface="Times New Roman" panose="02020503050405090304"/>
                          <a:ea typeface="Times New Roman" panose="02020503050405090304"/>
                          <a:cs typeface="Times New Roman" panose="02020503050405090304"/>
                          <a:sym typeface="Times New Roman" panose="02020503050405090304"/>
                        </a:rPr>
                        <a:t>Physionet</a:t>
                      </a:r>
                      <a:r>
                        <a:rPr lang="en-US" sz="1600" dirty="0">
                          <a:latin typeface="Times New Roman" panose="02020503050405090304"/>
                          <a:ea typeface="Times New Roman" panose="02020503050405090304"/>
                          <a:cs typeface="Times New Roman" panose="02020503050405090304"/>
                          <a:sym typeface="Times New Roman" panose="02020503050405090304"/>
                        </a:rPr>
                        <a:t> database</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dirty="0">
                          <a:latin typeface="Times New Roman" panose="02020503050405090304"/>
                          <a:ea typeface="Times New Roman" panose="02020503050405090304"/>
                          <a:cs typeface="Times New Roman" panose="02020503050405090304"/>
                          <a:sym typeface="Times New Roman" panose="02020503050405090304"/>
                        </a:rPr>
                        <a:t>RQA ,MLP,</a:t>
                      </a:r>
                    </a:p>
                    <a:p>
                      <a:pPr marL="0" lvl="0" indent="0" algn="l" rtl="0">
                        <a:spcBef>
                          <a:spcPts val="0"/>
                        </a:spcBef>
                        <a:spcAft>
                          <a:spcPts val="0"/>
                        </a:spcAft>
                        <a:buNone/>
                      </a:pPr>
                      <a:r>
                        <a:rPr lang="en-IN" sz="1600" dirty="0">
                          <a:latin typeface="Times New Roman" panose="02020503050405090304"/>
                          <a:ea typeface="Times New Roman" panose="02020503050405090304"/>
                          <a:cs typeface="Times New Roman" panose="02020503050405090304"/>
                          <a:sym typeface="Times New Roman" panose="02020503050405090304"/>
                        </a:rPr>
                        <a:t>CNN,RNN</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maximum accuracy obtained in this project was 85.1% with a Cohen's Kappa coefficient of 0.8214 for balanced data.</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Complexity of Calculations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Low Execution Speed</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896643427"/>
                  </a:ext>
                </a:extLst>
              </a:tr>
            </a:tbl>
          </a:graphicData>
        </a:graphic>
      </p:graphicFrame>
      <p:sp>
        <p:nvSpPr>
          <p:cNvPr id="5" name="Footer Placeholder 4">
            <a:extLst>
              <a:ext uri="{FF2B5EF4-FFF2-40B4-BE49-F238E27FC236}">
                <a16:creationId xmlns:a16="http://schemas.microsoft.com/office/drawing/2014/main" id="{4EAA62A8-A5F4-5FA5-5FAF-2E8032122CD8}"/>
              </a:ext>
            </a:extLst>
          </p:cNvPr>
          <p:cNvSpPr>
            <a:spLocks noGrp="1"/>
          </p:cNvSpPr>
          <p:nvPr>
            <p:ph type="ftr" sz="quarter" idx="11"/>
          </p:nvPr>
        </p:nvSpPr>
        <p:spPr>
          <a:xfrm>
            <a:off x="1148316" y="6356350"/>
            <a:ext cx="7005084" cy="767464"/>
          </a:xfrm>
        </p:spPr>
        <p:txBody>
          <a:bodyPr/>
          <a:lstStyle/>
          <a:p>
            <a:r>
              <a:rPr lang="en-US" dirty="0"/>
              <a:t>Machine Learning based Diagnostic System for Sleep Disorder  Batch_02</a:t>
            </a:r>
            <a:endParaRPr lang="en-IN" dirty="0"/>
          </a:p>
        </p:txBody>
      </p:sp>
    </p:spTree>
    <p:extLst>
      <p:ext uri="{BB962C8B-B14F-4D97-AF65-F5344CB8AC3E}">
        <p14:creationId xmlns:p14="http://schemas.microsoft.com/office/powerpoint/2010/main" val="274355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9A17F5-5C6A-E76F-C38D-44491C3DA655}"/>
              </a:ext>
            </a:extLst>
          </p:cNvPr>
          <p:cNvGraphicFramePr>
            <a:graphicFrameLocks noGrp="1"/>
          </p:cNvGraphicFramePr>
          <p:nvPr>
            <p:extLst>
              <p:ext uri="{D42A27DB-BD31-4B8C-83A1-F6EECF244321}">
                <p14:modId xmlns:p14="http://schemas.microsoft.com/office/powerpoint/2010/main" val="501107198"/>
              </p:ext>
            </p:extLst>
          </p:nvPr>
        </p:nvGraphicFramePr>
        <p:xfrm>
          <a:off x="209550" y="266314"/>
          <a:ext cx="11772900" cy="5977243"/>
        </p:xfrm>
        <a:graphic>
          <a:graphicData uri="http://schemas.openxmlformats.org/drawingml/2006/table">
            <a:tbl>
              <a:tblPr>
                <a:noFill/>
              </a:tblPr>
              <a:tblGrid>
                <a:gridCol w="711835">
                  <a:extLst>
                    <a:ext uri="{9D8B030D-6E8A-4147-A177-3AD203B41FA5}">
                      <a16:colId xmlns:a16="http://schemas.microsoft.com/office/drawing/2014/main" val="1784567896"/>
                    </a:ext>
                  </a:extLst>
                </a:gridCol>
                <a:gridCol w="2303078">
                  <a:extLst>
                    <a:ext uri="{9D8B030D-6E8A-4147-A177-3AD203B41FA5}">
                      <a16:colId xmlns:a16="http://schemas.microsoft.com/office/drawing/2014/main" val="304287737"/>
                    </a:ext>
                  </a:extLst>
                </a:gridCol>
                <a:gridCol w="1950787">
                  <a:extLst>
                    <a:ext uri="{9D8B030D-6E8A-4147-A177-3AD203B41FA5}">
                      <a16:colId xmlns:a16="http://schemas.microsoft.com/office/drawing/2014/main" val="627724386"/>
                    </a:ext>
                  </a:extLst>
                </a:gridCol>
                <a:gridCol w="1534160">
                  <a:extLst>
                    <a:ext uri="{9D8B030D-6E8A-4147-A177-3AD203B41FA5}">
                      <a16:colId xmlns:a16="http://schemas.microsoft.com/office/drawing/2014/main" val="796757157"/>
                    </a:ext>
                  </a:extLst>
                </a:gridCol>
                <a:gridCol w="1403350">
                  <a:extLst>
                    <a:ext uri="{9D8B030D-6E8A-4147-A177-3AD203B41FA5}">
                      <a16:colId xmlns:a16="http://schemas.microsoft.com/office/drawing/2014/main" val="2532584778"/>
                    </a:ext>
                  </a:extLst>
                </a:gridCol>
                <a:gridCol w="2054860">
                  <a:extLst>
                    <a:ext uri="{9D8B030D-6E8A-4147-A177-3AD203B41FA5}">
                      <a16:colId xmlns:a16="http://schemas.microsoft.com/office/drawing/2014/main" val="2199460002"/>
                    </a:ext>
                  </a:extLst>
                </a:gridCol>
                <a:gridCol w="1814830">
                  <a:extLst>
                    <a:ext uri="{9D8B030D-6E8A-4147-A177-3AD203B41FA5}">
                      <a16:colId xmlns:a16="http://schemas.microsoft.com/office/drawing/2014/main" val="1919238385"/>
                    </a:ext>
                  </a:extLst>
                </a:gridCol>
              </a:tblGrid>
              <a:tr h="1005840">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S.NO</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Title and Authors</a:t>
                      </a:r>
                      <a:endParaRPr sz="2800" b="1"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Year and published journal</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Dataset used</a:t>
                      </a:r>
                      <a:endParaRPr sz="2800" b="1"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Approach</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Outcome</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Limitations</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75704752"/>
                  </a:ext>
                </a:extLst>
              </a:tr>
              <a:tr h="2593993">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14.</a:t>
                      </a:r>
                      <a:endParaRPr sz="2800"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A High-Performance Framework for Detecting Sleep Disorders and Apnea Events.</a:t>
                      </a:r>
                    </a:p>
                    <a:p>
                      <a:pPr marL="0" lvl="0" indent="0" algn="l" rtl="0">
                        <a:spcBef>
                          <a:spcPts val="0"/>
                        </a:spcBef>
                        <a:spcAft>
                          <a:spcPts val="0"/>
                        </a:spcAft>
                        <a:buClr>
                          <a:srgbClr val="000000"/>
                        </a:buClr>
                        <a:buSzPts val="1100"/>
                        <a:buFont typeface="Arial" panose="020B0604020202090204"/>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Recep Sinan Arslan.</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a:latin typeface="Times New Roman" panose="02020603050405020304" pitchFamily="18" charset="0"/>
                          <a:ea typeface="Times New Roman" panose="02020503050405090304"/>
                          <a:cs typeface="Times New Roman" panose="02020603050405020304" pitchFamily="18" charset="0"/>
                          <a:sym typeface="Times New Roman" panose="02020503050405090304"/>
                        </a:rPr>
                        <a:t>PeerJ Computer Science,</a:t>
                      </a:r>
                    </a:p>
                    <a:p>
                      <a:pPr marL="0" lvl="0" indent="0" algn="l" rtl="0">
                        <a:spcBef>
                          <a:spcPts val="0"/>
                        </a:spcBef>
                        <a:spcAft>
                          <a:spcPts val="0"/>
                        </a:spcAft>
                        <a:buNone/>
                      </a:pPr>
                      <a:r>
                        <a:rPr lang="en-US" sz="1600" b="0">
                          <a:latin typeface="Times New Roman" panose="02020603050405020304" pitchFamily="18" charset="0"/>
                          <a:ea typeface="Times New Roman" panose="02020503050405090304"/>
                          <a:cs typeface="Times New Roman" panose="02020603050405020304" pitchFamily="18" charset="0"/>
                          <a:sym typeface="Times New Roman" panose="02020503050405090304"/>
                        </a:rPr>
                        <a:t>2023</a:t>
                      </a:r>
                      <a:endParaRPr lang="en-US" sz="1600" b="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he dataset includes records of apnea, hypopnea, and normal sleep events for the patients.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ANN,SVM</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,KNN</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,Random forest,</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Logistic regression</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Identifying sleep disorders and apnea events using a combination of deep learning and machine learning approaches.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Data collection complexity</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Real-time monitoring limitations</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Integration challenges with wearable technologies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863919928"/>
                  </a:ext>
                </a:extLst>
              </a:tr>
              <a:tr h="655320">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15.</a:t>
                      </a:r>
                      <a:endParaRPr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a:latin typeface="Times New Roman" panose="02020603050405020304" pitchFamily="18" charset="0"/>
                          <a:cs typeface="Times New Roman" panose="02020603050405020304" pitchFamily="18" charset="0"/>
                        </a:rPr>
                        <a:t>A Survey on Recent Advances in Machine Learning Based Sleep</a:t>
                      </a:r>
                    </a:p>
                    <a:p>
                      <a:r>
                        <a:rPr lang="en-US" sz="1600">
                          <a:latin typeface="Times New Roman" panose="02020603050405020304" pitchFamily="18" charset="0"/>
                          <a:cs typeface="Times New Roman" panose="02020603050405020304" pitchFamily="18" charset="0"/>
                        </a:rPr>
                        <a:t>Apnea Detection Systems</a:t>
                      </a:r>
                    </a:p>
                    <a:p>
                      <a:r>
                        <a:rPr lang="en-US" sz="1600">
                          <a:latin typeface="Times New Roman" panose="02020603050405020304" pitchFamily="18" charset="0"/>
                          <a:cs typeface="Times New Roman" panose="02020603050405020304" pitchFamily="18" charset="0"/>
                        </a:rPr>
                        <a:t>Anita Ramachandran , Anupama Karuppiah </a:t>
                      </a:r>
                      <a:endParaRPr lang="en-US"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a:latin typeface="Times New Roman" panose="02020603050405020304" pitchFamily="18" charset="0"/>
                          <a:cs typeface="Times New Roman" panose="02020603050405020304" pitchFamily="18" charset="0"/>
                        </a:rPr>
                        <a:t>Department of Electrical &amp; Electronics Engineering, BITS, Pilani-K K Birla Goa Campus,</a:t>
                      </a:r>
                    </a:p>
                    <a:p>
                      <a:r>
                        <a:rPr lang="en-US" sz="160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ltLang="en-US" sz="1600">
                          <a:latin typeface="Times New Roman" panose="02020603050405020304" pitchFamily="18" charset="0"/>
                          <a:cs typeface="Times New Roman" panose="02020603050405020304" pitchFamily="18" charset="0"/>
                        </a:rPr>
                        <a:t>EEG dataset </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LSTM approaches were compared with SVM and threshold based</a:t>
                      </a:r>
                    </a:p>
                    <a:p>
                      <a:r>
                        <a:rPr lang="en-IN" altLang="en-US" sz="1600" dirty="0">
                          <a:latin typeface="Times New Roman" panose="02020603050405020304" pitchFamily="18" charset="0"/>
                          <a:cs typeface="Times New Roman" panose="02020603050405020304" pitchFamily="18" charset="0"/>
                        </a:rPr>
                        <a:t>approaches.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Normal and </a:t>
                      </a:r>
                      <a:r>
                        <a:rPr lang="en-IN" altLang="en-US" sz="1600" dirty="0" err="1">
                          <a:latin typeface="Times New Roman" panose="02020603050405020304" pitchFamily="18" charset="0"/>
                          <a:cs typeface="Times New Roman" panose="02020603050405020304" pitchFamily="18" charset="0"/>
                        </a:rPr>
                        <a:t>apnea</a:t>
                      </a:r>
                      <a:r>
                        <a:rPr lang="en-IN" altLang="en-US" sz="1600" dirty="0">
                          <a:latin typeface="Times New Roman" panose="02020603050405020304" pitchFamily="18" charset="0"/>
                          <a:cs typeface="Times New Roman" panose="02020603050405020304" pitchFamily="18" charset="0"/>
                        </a:rPr>
                        <a:t> epochs were extracted from the IR-UWB data.15 statistical features were derived</a:t>
                      </a:r>
                    </a:p>
                    <a:p>
                      <a:r>
                        <a:rPr lang="en-IN" altLang="en-US" sz="1600" dirty="0">
                          <a:latin typeface="Times New Roman" panose="02020603050405020304" pitchFamily="18" charset="0"/>
                          <a:cs typeface="Times New Roman" panose="02020603050405020304" pitchFamily="18" charset="0"/>
                        </a:rPr>
                        <a:t>from these extracted epochs.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non-wearable</a:t>
                      </a:r>
                    </a:p>
                    <a:p>
                      <a:r>
                        <a:rPr lang="en-IN" altLang="en-US" sz="1600" dirty="0">
                          <a:latin typeface="Times New Roman" panose="02020603050405020304" pitchFamily="18" charset="0"/>
                          <a:cs typeface="Times New Roman" panose="02020603050405020304" pitchFamily="18" charset="0"/>
                        </a:rPr>
                        <a:t>techniques such as BCG-embedded beds or camera based systems do not have restric_x0002_tions on their size or form factor.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09896089"/>
                  </a:ext>
                </a:extLst>
              </a:tr>
            </a:tbl>
          </a:graphicData>
        </a:graphic>
      </p:graphicFrame>
      <p:sp>
        <p:nvSpPr>
          <p:cNvPr id="5" name="Footer Placeholder 4">
            <a:extLst>
              <a:ext uri="{FF2B5EF4-FFF2-40B4-BE49-F238E27FC236}">
                <a16:creationId xmlns:a16="http://schemas.microsoft.com/office/drawing/2014/main" id="{B48675A0-F28D-50C0-434E-8B87A0B25EA9}"/>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94639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1625B-63EF-BE7A-0364-4338F99136D4}"/>
              </a:ext>
            </a:extLst>
          </p:cNvPr>
          <p:cNvSpPr txBox="1"/>
          <p:nvPr/>
        </p:nvSpPr>
        <p:spPr>
          <a:xfrm>
            <a:off x="4562375" y="144379"/>
            <a:ext cx="738257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2C56B1-9978-E2F8-9B96-9973C1F94DFE}"/>
              </a:ext>
            </a:extLst>
          </p:cNvPr>
          <p:cNvPicPr>
            <a:picLocks noChangeAspect="1"/>
          </p:cNvPicPr>
          <p:nvPr/>
        </p:nvPicPr>
        <p:blipFill>
          <a:blip r:embed="rId2"/>
          <a:stretch>
            <a:fillRect/>
          </a:stretch>
        </p:blipFill>
        <p:spPr>
          <a:xfrm>
            <a:off x="691414" y="1174281"/>
            <a:ext cx="10809171" cy="4668254"/>
          </a:xfrm>
          <a:prstGeom prst="rect">
            <a:avLst/>
          </a:prstGeom>
        </p:spPr>
      </p:pic>
      <p:sp>
        <p:nvSpPr>
          <p:cNvPr id="6" name="Footer Placeholder 5">
            <a:extLst>
              <a:ext uri="{FF2B5EF4-FFF2-40B4-BE49-F238E27FC236}">
                <a16:creationId xmlns:a16="http://schemas.microsoft.com/office/drawing/2014/main" id="{A84EB266-C768-E6ED-21F2-13D79CEA28A6}"/>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8908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7195B-2CD2-1F2D-5756-CC663956B0EA}"/>
              </a:ext>
            </a:extLst>
          </p:cNvPr>
          <p:cNvSpPr txBox="1"/>
          <p:nvPr/>
        </p:nvSpPr>
        <p:spPr>
          <a:xfrm>
            <a:off x="202019" y="837196"/>
            <a:ext cx="11353445" cy="6673943"/>
          </a:xfrm>
          <a:prstGeom prst="rect">
            <a:avLst/>
          </a:prstGeom>
          <a:noFill/>
        </p:spPr>
        <p:txBody>
          <a:bodyPr wrap="square">
            <a:spAutoFit/>
          </a:bodyPr>
          <a:lstStyle/>
          <a:p>
            <a:pPr marR="0" lvl="0" algn="just" defTabSz="914400" rtl="0" eaLnBrk="0" fontAlgn="base" latinLnBrk="0" hangingPunct="0">
              <a:lnSpc>
                <a:spcPct val="15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sym typeface="Times New Roman"/>
              </a:rPr>
              <a:t>EXISTING  SYSTEM</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availability: </a:t>
            </a:r>
          </a:p>
          <a:p>
            <a:pPr algn="just">
              <a:lnSpc>
                <a:spcPct val="150000"/>
              </a:lnSpc>
            </a:pPr>
            <a:r>
              <a:rPr lang="en-US" sz="2400" dirty="0">
                <a:latin typeface="Times New Roman" panose="02020603050405020304" pitchFamily="18" charset="0"/>
                <a:cs typeface="Times New Roman" panose="02020603050405020304" pitchFamily="18" charset="0"/>
              </a:rPr>
              <a:t>The algorithm is based on data from Korean participants, which limits its applicability to individuals of other races. The authors suggest incorporating data from other races in future work to make the algorithm more widely applicable.</a:t>
            </a:r>
          </a:p>
          <a:p>
            <a:pPr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Socioeconomic factors: </a:t>
            </a:r>
          </a:p>
          <a:p>
            <a:pPr algn="just">
              <a:lnSpc>
                <a:spcPct val="150000"/>
              </a:lnSpc>
            </a:pPr>
            <a:r>
              <a:rPr lang="en-US" sz="2400" dirty="0">
                <a:latin typeface="Times New Roman" panose="02020603050405020304" pitchFamily="18" charset="0"/>
                <a:cs typeface="Times New Roman" panose="02020603050405020304" pitchFamily="18" charset="0"/>
              </a:rPr>
              <a:t>The retrospective nature of the study limited the collection of socioeconomic information, such as income level, which may affect the prevalence and severity of sleep disorders. The authors recommend including and analyzing socioeconomic factors in future work to provide a more holistic understanding of sleep disorders and their associations.</a:t>
            </a:r>
          </a:p>
          <a:p>
            <a:pPr marL="457200" marR="0" lvl="0" indent="-45720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endParaRPr lang="en-US" altLang="en-US" sz="2400" dirty="0">
              <a:latin typeface="Times New Roman" panose="02020603050405020304" pitchFamily="18" charset="0"/>
              <a:cs typeface="Times New Roman" panose="02020603050405020304" pitchFamily="18" charset="0"/>
            </a:endParaRPr>
          </a:p>
          <a:p>
            <a:pPr marL="457200" lvl="0" indent="0" algn="just" rtl="0">
              <a:lnSpc>
                <a:spcPct val="150000"/>
              </a:lnSpc>
              <a:spcBef>
                <a:spcPts val="0"/>
              </a:spcBef>
              <a:spcAft>
                <a:spcPts val="0"/>
              </a:spcAft>
              <a:buNone/>
            </a:pPr>
            <a:endParaRPr lang="en-US" sz="2400" dirty="0">
              <a:latin typeface="Times New Roman" panose="02020603050405020304" pitchFamily="18" charset="0"/>
              <a:cs typeface="Times New Roman" panose="02020603050405020304" pitchFamily="18" charset="0"/>
              <a:sym typeface="Times New Roman"/>
            </a:endParaRPr>
          </a:p>
        </p:txBody>
      </p:sp>
      <p:sp>
        <p:nvSpPr>
          <p:cNvPr id="4" name="TextBox 3">
            <a:extLst>
              <a:ext uri="{FF2B5EF4-FFF2-40B4-BE49-F238E27FC236}">
                <a16:creationId xmlns:a16="http://schemas.microsoft.com/office/drawing/2014/main" id="{05D89260-1EF3-7951-B045-4215E90BD46F}"/>
              </a:ext>
            </a:extLst>
          </p:cNvPr>
          <p:cNvSpPr txBox="1"/>
          <p:nvPr/>
        </p:nvSpPr>
        <p:spPr>
          <a:xfrm>
            <a:off x="5024387" y="105878"/>
            <a:ext cx="2603149" cy="523220"/>
          </a:xfrm>
          <a:prstGeom prst="rect">
            <a:avLst/>
          </a:prstGeom>
          <a:noFill/>
        </p:spPr>
        <p:txBody>
          <a:bodyPr wrap="none" rtlCol="0">
            <a:spAutoFit/>
          </a:bodyPr>
          <a:lstStyle/>
          <a:p>
            <a:r>
              <a:rPr lang="en-US" sz="2800" b="1" dirty="0">
                <a:latin typeface="Times New Roman" panose="02020603050405020304" pitchFamily="18" charset="0"/>
                <a:cs typeface="Times New Roman" panose="02020603050405020304" pitchFamily="18" charset="0"/>
              </a:rPr>
              <a:t>LIMITATIONS</a:t>
            </a:r>
            <a:endParaRPr lang="en-IN" sz="2800" b="1"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9F895F9-7955-F22B-CA06-08276E527EA4}"/>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43675CF-7D31-7934-C7E3-3361B9690283}"/>
              </a:ext>
            </a:extLst>
          </p:cNvPr>
          <p:cNvSpPr>
            <a:spLocks noChangeArrowheads="1"/>
          </p:cNvSpPr>
          <p:nvPr/>
        </p:nvSpPr>
        <p:spPr bwMode="auto">
          <a:xfrm>
            <a:off x="0" y="0"/>
            <a:ext cx="34925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DA134A9A-949D-10E5-0F8B-81FD17060C72}"/>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7466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42E349A-1703-CBEF-2EAA-BBE8CB78737C}"/>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155F389E-4CB6-C794-755E-85FB7DA3755C}"/>
              </a:ext>
            </a:extLst>
          </p:cNvPr>
          <p:cNvSpPr txBox="1"/>
          <p:nvPr/>
        </p:nvSpPr>
        <p:spPr>
          <a:xfrm>
            <a:off x="329609" y="136525"/>
            <a:ext cx="11430000" cy="6335965"/>
          </a:xfrm>
          <a:prstGeom prst="rect">
            <a:avLst/>
          </a:prstGeom>
          <a:noFill/>
        </p:spPr>
        <p:txBody>
          <a:bodyPr wrap="square">
            <a:spAutoFit/>
          </a:bodyPr>
          <a:lstStyle/>
          <a:p>
            <a:pPr algn="just">
              <a:lnSpc>
                <a:spcPct val="150000"/>
              </a:lnSpc>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Genetic groups and phenotypes:</a:t>
            </a:r>
          </a:p>
          <a:p>
            <a:pPr algn="just">
              <a:lnSpc>
                <a:spcPct val="150000"/>
              </a:lnSpc>
            </a:pPr>
            <a:r>
              <a:rPr lang="en-US" sz="2100" dirty="0">
                <a:latin typeface="Times New Roman" panose="02020603050405020304" pitchFamily="18" charset="0"/>
                <a:cs typeface="Times New Roman" panose="02020603050405020304" pitchFamily="18" charset="0"/>
              </a:rPr>
              <a:t> The study did not specifically emphasize genetic groups or their predispositions to sleep disorders, which may impact the pretest probability and enhance the clinical value of the algorithm. The authors suggest incorporating additional information to identify phenotypes of patients or genetic groups with different predispositions to OSA, COMISA, and insomnia in future work.</a:t>
            </a:r>
          </a:p>
          <a:p>
            <a:pPr algn="just">
              <a:lnSpc>
                <a:spcPct val="150000"/>
              </a:lnSpc>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Mild OSA:</a:t>
            </a:r>
          </a:p>
          <a:p>
            <a:pPr algn="just">
              <a:lnSpc>
                <a:spcPct val="150000"/>
              </a:lnSpc>
            </a:pPr>
            <a:r>
              <a:rPr lang="en-US" sz="2100" dirty="0">
                <a:latin typeface="Times New Roman" panose="02020603050405020304" pitchFamily="18" charset="0"/>
                <a:cs typeface="Times New Roman" panose="02020603050405020304" pitchFamily="18" charset="0"/>
              </a:rPr>
              <a:t> </a:t>
            </a:r>
            <a:r>
              <a:rPr lang="en-US" sz="2100" b="0" i="0" dirty="0">
                <a:effectLst/>
                <a:latin typeface="Times New Roman" panose="02020603050405020304" pitchFamily="18" charset="0"/>
                <a:cs typeface="Times New Roman" panose="02020603050405020304" pitchFamily="18" charset="0"/>
              </a:rPr>
              <a:t>The apnea-hypopnea index (AHI) is the combined average number of apneas and hypopneas that occur per hour of      sleep. Apnea: This is when you stop breathing while asleep or have almost no airflow. hypopneas when your breathing is reduced and you're not taking in enough oxygen</a:t>
            </a:r>
          </a:p>
          <a:p>
            <a:pPr algn="just">
              <a:lnSpc>
                <a:spcPct val="150000"/>
              </a:lnSpc>
            </a:pPr>
            <a:r>
              <a:rPr lang="en-US" sz="2100" dirty="0">
                <a:latin typeface="Times New Roman" panose="02020603050405020304" pitchFamily="18" charset="0"/>
                <a:cs typeface="Times New Roman" panose="02020603050405020304" pitchFamily="18" charset="0"/>
              </a:rPr>
              <a:t>The study used AHI≥15 per hour as the cut-off for OSA and did not consider mild OSA, which may affect many people with insomnia symptoms3. The authors propose developing a screening tool that can distinguish mild OSA from insomnia and COMISA in future work.</a:t>
            </a:r>
          </a:p>
          <a:p>
            <a:pPr algn="just">
              <a:lnSpc>
                <a:spcPct val="150000"/>
              </a:lnSpc>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622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65A640-54E0-90E4-AFC2-6AC983BFD814}"/>
              </a:ext>
            </a:extLst>
          </p:cNvPr>
          <p:cNvSpPr txBox="1"/>
          <p:nvPr/>
        </p:nvSpPr>
        <p:spPr>
          <a:xfrm>
            <a:off x="3145055" y="474664"/>
            <a:ext cx="6097604" cy="461665"/>
          </a:xfrm>
          <a:prstGeom prst="rect">
            <a:avLst/>
          </a:prstGeom>
          <a:noFill/>
        </p:spPr>
        <p:txBody>
          <a:bodyPr wrap="square">
            <a:spAutoFit/>
          </a:bodyPr>
          <a:lstStyle/>
          <a:p>
            <a:pPr marL="0" lvl="0" indent="0" algn="ctr" rtl="0">
              <a:spcBef>
                <a:spcPts val="0"/>
              </a:spcBef>
              <a:spcAft>
                <a:spcPts val="0"/>
              </a:spcAft>
              <a:buNone/>
            </a:pPr>
            <a:r>
              <a:rPr lang="en-US" sz="2400" b="1" dirty="0">
                <a:latin typeface="Times New Roman"/>
                <a:ea typeface="Times New Roman"/>
                <a:cs typeface="Times New Roman"/>
                <a:sym typeface="Times New Roman"/>
              </a:rPr>
              <a:t>PROPOSED  SYSTEM</a:t>
            </a:r>
          </a:p>
        </p:txBody>
      </p:sp>
      <p:sp>
        <p:nvSpPr>
          <p:cNvPr id="4" name="TextBox 3">
            <a:extLst>
              <a:ext uri="{FF2B5EF4-FFF2-40B4-BE49-F238E27FC236}">
                <a16:creationId xmlns:a16="http://schemas.microsoft.com/office/drawing/2014/main" id="{0CB97317-2826-B84D-25A3-76CBCC3CBAA3}"/>
              </a:ext>
            </a:extLst>
          </p:cNvPr>
          <p:cNvSpPr txBox="1"/>
          <p:nvPr/>
        </p:nvSpPr>
        <p:spPr>
          <a:xfrm>
            <a:off x="255487" y="936329"/>
            <a:ext cx="11578549" cy="4893647"/>
          </a:xfrm>
          <a:prstGeom prst="rect">
            <a:avLst/>
          </a:prstGeom>
          <a:noFill/>
        </p:spPr>
        <p:txBody>
          <a:bodyPr wrap="square" rtlCol="0">
            <a:spAutoFit/>
          </a:bodyPr>
          <a:lstStyle/>
          <a:p>
            <a:pPr marL="457200" lvl="0" indent="-457200" algn="just" rtl="0">
              <a:lnSpc>
                <a:spcPct val="150000"/>
              </a:lnSpc>
              <a:spcBef>
                <a:spcPts val="0"/>
              </a:spcBef>
              <a:spcAft>
                <a:spcPts val="0"/>
              </a:spcAft>
              <a:buSzPct val="1500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The proposed system uses the Machine Learning algorithms to predict the sleep disorder along with the level of severity and the diagnosis of disorder.</a:t>
            </a:r>
          </a:p>
          <a:p>
            <a:pPr marL="457200" lvl="0" indent="-457200" algn="just" rtl="0">
              <a:lnSpc>
                <a:spcPct val="150000"/>
              </a:lnSpc>
              <a:spcBef>
                <a:spcPts val="0"/>
              </a:spcBef>
              <a:spcAft>
                <a:spcPts val="0"/>
              </a:spcAft>
              <a:buSzPct val="1500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Different machine learning models of classification , ensemble learning of different models like Logistic Regression,SVM,XGBoost,Multi-Lable Classification,</a:t>
            </a:r>
            <a:r>
              <a:rPr lang="en-IN" sz="2400" dirty="0">
                <a:latin typeface="Times New Roman" panose="02020603050405020304" pitchFamily="18" charset="0"/>
                <a:cs typeface="Times New Roman" panose="02020603050405020304" pitchFamily="18" charset="0"/>
              </a:rPr>
              <a:t>CAT Boost models</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400" dirty="0">
                <a:solidFill>
                  <a:schemeClr val="dk1"/>
                </a:solidFill>
                <a:latin typeface="Times New Roman"/>
                <a:ea typeface="Times New Roman"/>
                <a:cs typeface="Times New Roman"/>
                <a:sym typeface="Times New Roman"/>
              </a:rPr>
              <a:t>are used and the best mode is chosen by comparing all the accuracies and losses of these machine learning models.</a:t>
            </a:r>
          </a:p>
          <a:p>
            <a:pPr marL="457200" lvl="0" indent="-457200" algn="just" rtl="0">
              <a:lnSpc>
                <a:spcPct val="150000"/>
              </a:lnSpc>
              <a:spcBef>
                <a:spcPts val="0"/>
              </a:spcBef>
              <a:spcAft>
                <a:spcPts val="0"/>
              </a:spcAft>
              <a:buSzPct val="150000"/>
              <a:buFont typeface="Arial" panose="020B0604020202020204" pitchFamily="34" charset="0"/>
              <a:buChar char="•"/>
            </a:pPr>
            <a:r>
              <a:rPr lang="en-US" sz="2400" dirty="0">
                <a:solidFill>
                  <a:schemeClr val="dk1"/>
                </a:solidFill>
                <a:latin typeface="Times New Roman"/>
                <a:ea typeface="Times New Roman"/>
                <a:cs typeface="Times New Roman"/>
                <a:sym typeface="Times New Roman"/>
              </a:rPr>
              <a:t>Finally, to deploy the system using Streamlit Cloud for Sleep Disorder Prediction and Diagnosis.</a:t>
            </a:r>
          </a:p>
          <a:p>
            <a:pPr algn="just"/>
            <a:endParaRPr lang="en-IN" sz="2400" dirty="0"/>
          </a:p>
        </p:txBody>
      </p:sp>
      <p:sp>
        <p:nvSpPr>
          <p:cNvPr id="6" name="Footer Placeholder 5">
            <a:extLst>
              <a:ext uri="{FF2B5EF4-FFF2-40B4-BE49-F238E27FC236}">
                <a16:creationId xmlns:a16="http://schemas.microsoft.com/office/drawing/2014/main" id="{972A1513-8503-42E3-B364-2CBBE3807B7A}"/>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307504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1F61A9-45FE-5C42-B051-1100CFB499AE}"/>
              </a:ext>
            </a:extLst>
          </p:cNvPr>
          <p:cNvSpPr txBox="1"/>
          <p:nvPr/>
        </p:nvSpPr>
        <p:spPr>
          <a:xfrm>
            <a:off x="4646892" y="246526"/>
            <a:ext cx="6096000" cy="461665"/>
          </a:xfrm>
          <a:prstGeom prst="rect">
            <a:avLst/>
          </a:prstGeom>
          <a:noFill/>
        </p:spPr>
        <p:txBody>
          <a:bodyPr wrap="square">
            <a:spAutoFit/>
          </a:bodyPr>
          <a:lstStyle/>
          <a:p>
            <a:r>
              <a:rPr lang="en-US" sz="2400" b="1" dirty="0">
                <a:solidFill>
                  <a:schemeClr val="dk1"/>
                </a:solidFill>
                <a:latin typeface="Times New Roman"/>
                <a:ea typeface="Times New Roman"/>
                <a:cs typeface="Times New Roman"/>
                <a:sym typeface="Times New Roman"/>
              </a:rPr>
              <a:t> REQUIREMENTS</a:t>
            </a:r>
            <a:endParaRPr lang="en-IN" sz="2400" dirty="0"/>
          </a:p>
        </p:txBody>
      </p:sp>
      <p:graphicFrame>
        <p:nvGraphicFramePr>
          <p:cNvPr id="4" name="Table 3">
            <a:extLst>
              <a:ext uri="{FF2B5EF4-FFF2-40B4-BE49-F238E27FC236}">
                <a16:creationId xmlns:a16="http://schemas.microsoft.com/office/drawing/2014/main" id="{3A1F724F-44F9-475F-18BE-2E9B75E68375}"/>
              </a:ext>
            </a:extLst>
          </p:cNvPr>
          <p:cNvGraphicFramePr>
            <a:graphicFrameLocks noGrp="1"/>
          </p:cNvGraphicFramePr>
          <p:nvPr>
            <p:extLst>
              <p:ext uri="{D42A27DB-BD31-4B8C-83A1-F6EECF244321}">
                <p14:modId xmlns:p14="http://schemas.microsoft.com/office/powerpoint/2010/main" val="997453832"/>
              </p:ext>
            </p:extLst>
          </p:nvPr>
        </p:nvGraphicFramePr>
        <p:xfrm>
          <a:off x="745066" y="926712"/>
          <a:ext cx="7803653" cy="1997304"/>
        </p:xfrm>
        <a:graphic>
          <a:graphicData uri="http://schemas.openxmlformats.org/drawingml/2006/table">
            <a:tbl>
              <a:tblPr>
                <a:noFill/>
              </a:tblPr>
              <a:tblGrid>
                <a:gridCol w="4480349">
                  <a:extLst>
                    <a:ext uri="{9D8B030D-6E8A-4147-A177-3AD203B41FA5}">
                      <a16:colId xmlns:a16="http://schemas.microsoft.com/office/drawing/2014/main" val="3699019100"/>
                    </a:ext>
                  </a:extLst>
                </a:gridCol>
                <a:gridCol w="3323304">
                  <a:extLst>
                    <a:ext uri="{9D8B030D-6E8A-4147-A177-3AD203B41FA5}">
                      <a16:colId xmlns:a16="http://schemas.microsoft.com/office/drawing/2014/main" val="2507018443"/>
                    </a:ext>
                  </a:extLst>
                </a:gridCol>
              </a:tblGrid>
              <a:tr h="458832">
                <a:tc>
                  <a:txBody>
                    <a:bodyPr/>
                    <a:lstStyle/>
                    <a:p>
                      <a:pPr marL="0" lvl="0" indent="0" algn="just" rtl="0">
                        <a:lnSpc>
                          <a:spcPct val="150000"/>
                        </a:lnSpc>
                        <a:spcBef>
                          <a:spcPts val="0"/>
                        </a:spcBef>
                        <a:spcAft>
                          <a:spcPts val="0"/>
                        </a:spcAft>
                        <a:buNone/>
                      </a:pPr>
                      <a:r>
                        <a:rPr lang="en-US" sz="2400" b="1" dirty="0">
                          <a:latin typeface="Times New Roman"/>
                          <a:ea typeface="Times New Roman"/>
                          <a:cs typeface="Times New Roman"/>
                          <a:sym typeface="Times New Roman"/>
                        </a:rPr>
                        <a:t>Software Requirements</a:t>
                      </a:r>
                      <a:endParaRPr sz="2400" b="1"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2400" b="1" dirty="0">
                          <a:latin typeface="Times New Roman"/>
                          <a:ea typeface="Times New Roman"/>
                          <a:cs typeface="Times New Roman"/>
                          <a:sym typeface="Times New Roman"/>
                        </a:rPr>
                        <a:t>Used Version</a:t>
                      </a:r>
                      <a:endParaRPr sz="2400" b="1"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583345655"/>
                  </a:ext>
                </a:extLst>
              </a:tr>
              <a:tr h="458832">
                <a:tc>
                  <a:txBody>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Google Colab</a:t>
                      </a:r>
                      <a:endParaRPr sz="2400"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3.7</a:t>
                      </a:r>
                      <a:endParaRPr sz="2400"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257653781"/>
                  </a:ext>
                </a:extLst>
              </a:tr>
              <a:tr h="458832">
                <a:tc>
                  <a:txBody>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Visual Studio Code</a:t>
                      </a:r>
                      <a:endParaRPr sz="2400"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1.72.2</a:t>
                      </a:r>
                      <a:endParaRPr sz="2400" dirty="0">
                        <a:solidFill>
                          <a:schemeClr val="dk1"/>
                        </a:solidFill>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97582902"/>
                  </a:ext>
                </a:extLst>
              </a:tr>
            </a:tbl>
          </a:graphicData>
        </a:graphic>
      </p:graphicFrame>
      <p:graphicFrame>
        <p:nvGraphicFramePr>
          <p:cNvPr id="5" name="Google Shape;407;g21884688d97_0_195">
            <a:extLst>
              <a:ext uri="{FF2B5EF4-FFF2-40B4-BE49-F238E27FC236}">
                <a16:creationId xmlns:a16="http://schemas.microsoft.com/office/drawing/2014/main" id="{67C737DB-6DB3-7FF6-B45A-08950FCDF131}"/>
              </a:ext>
            </a:extLst>
          </p:cNvPr>
          <p:cNvGraphicFramePr/>
          <p:nvPr>
            <p:extLst>
              <p:ext uri="{D42A27DB-BD31-4B8C-83A1-F6EECF244321}">
                <p14:modId xmlns:p14="http://schemas.microsoft.com/office/powerpoint/2010/main" val="1152720272"/>
              </p:ext>
            </p:extLst>
          </p:nvPr>
        </p:nvGraphicFramePr>
        <p:xfrm>
          <a:off x="745066" y="2924016"/>
          <a:ext cx="10092300" cy="2521016"/>
        </p:xfrm>
        <a:graphic>
          <a:graphicData uri="http://schemas.openxmlformats.org/drawingml/2006/table">
            <a:tbl>
              <a:tblPr>
                <a:noFill/>
              </a:tblPr>
              <a:tblGrid>
                <a:gridCol w="4119949">
                  <a:extLst>
                    <a:ext uri="{9D8B030D-6E8A-4147-A177-3AD203B41FA5}">
                      <a16:colId xmlns:a16="http://schemas.microsoft.com/office/drawing/2014/main" val="20000"/>
                    </a:ext>
                  </a:extLst>
                </a:gridCol>
                <a:gridCol w="5972351">
                  <a:extLst>
                    <a:ext uri="{9D8B030D-6E8A-4147-A177-3AD203B41FA5}">
                      <a16:colId xmlns:a16="http://schemas.microsoft.com/office/drawing/2014/main" val="20001"/>
                    </a:ext>
                  </a:extLst>
                </a:gridCol>
              </a:tblGrid>
              <a:tr h="578044">
                <a:tc>
                  <a:txBody>
                    <a:bodyPr/>
                    <a:lstStyle/>
                    <a:p>
                      <a:pPr marL="0" lvl="0" indent="0" algn="l" rtl="0">
                        <a:lnSpc>
                          <a:spcPct val="150000"/>
                        </a:lnSpc>
                        <a:spcBef>
                          <a:spcPts val="0"/>
                        </a:spcBef>
                        <a:spcAft>
                          <a:spcPts val="0"/>
                        </a:spcAft>
                        <a:buNone/>
                      </a:pPr>
                      <a:r>
                        <a:rPr lang="en-US" sz="2400" b="1" dirty="0">
                          <a:latin typeface="Times New Roman"/>
                          <a:ea typeface="Times New Roman"/>
                          <a:cs typeface="Times New Roman"/>
                          <a:sym typeface="Times New Roman"/>
                        </a:rPr>
                        <a:t>Hardware Requirements</a:t>
                      </a:r>
                      <a:endParaRPr sz="2400" b="1"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l" rtl="0">
                        <a:lnSpc>
                          <a:spcPct val="150000"/>
                        </a:lnSpc>
                        <a:spcBef>
                          <a:spcPts val="0"/>
                        </a:spcBef>
                        <a:spcAft>
                          <a:spcPts val="0"/>
                        </a:spcAft>
                        <a:buNone/>
                      </a:pPr>
                      <a:r>
                        <a:rPr lang="en-US" sz="2400" b="1" dirty="0">
                          <a:latin typeface="Times New Roman"/>
                          <a:ea typeface="Times New Roman"/>
                          <a:cs typeface="Times New Roman"/>
                          <a:sym typeface="Times New Roman"/>
                        </a:rPr>
                        <a:t>Used Version</a:t>
                      </a:r>
                      <a:endParaRPr sz="2400" b="1"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4740">
                <a:tc>
                  <a:txBody>
                    <a:bodyPr/>
                    <a:lstStyle/>
                    <a:p>
                      <a:pPr marL="0" lvl="0" indent="0" algn="l" rtl="0">
                        <a:lnSpc>
                          <a:spcPct val="100000"/>
                        </a:lnSpc>
                        <a:spcBef>
                          <a:spcPts val="0"/>
                        </a:spcBef>
                        <a:spcAft>
                          <a:spcPts val="0"/>
                        </a:spcAft>
                        <a:buNone/>
                      </a:pPr>
                      <a:r>
                        <a:rPr lang="en-US" sz="2400" dirty="0">
                          <a:latin typeface="Times New Roman"/>
                          <a:ea typeface="Times New Roman"/>
                          <a:cs typeface="Times New Roman"/>
                          <a:sym typeface="Times New Roman"/>
                        </a:rPr>
                        <a:t>Processor</a:t>
                      </a:r>
                      <a:endParaRPr sz="2400"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l" rtl="0">
                        <a:lnSpc>
                          <a:spcPct val="100000"/>
                        </a:lnSpc>
                        <a:spcBef>
                          <a:spcPts val="0"/>
                        </a:spcBef>
                        <a:spcAft>
                          <a:spcPts val="0"/>
                        </a:spcAft>
                        <a:buNone/>
                      </a:pPr>
                      <a:r>
                        <a:rPr lang="pt-BR" sz="2400" dirty="0">
                          <a:latin typeface="Times New Roman"/>
                          <a:ea typeface="Times New Roman"/>
                          <a:cs typeface="Times New Roman"/>
                          <a:sym typeface="Times New Roman"/>
                        </a:rPr>
                        <a:t>Intel(R) Core(TM) i7-1065G7 CPU</a:t>
                      </a:r>
                      <a:endParaRPr sz="2400"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4740">
                <a:tc>
                  <a:txBody>
                    <a:bodyPr/>
                    <a:lstStyle/>
                    <a:p>
                      <a:pPr marL="0" lvl="0" indent="0" algn="just" rtl="0">
                        <a:lnSpc>
                          <a:spcPct val="150000"/>
                        </a:lnSpc>
                        <a:spcBef>
                          <a:spcPts val="0"/>
                        </a:spcBef>
                        <a:spcAft>
                          <a:spcPts val="0"/>
                        </a:spcAft>
                        <a:buNone/>
                      </a:pPr>
                      <a:r>
                        <a:rPr lang="en-US" sz="2400" dirty="0">
                          <a:latin typeface="Times New Roman"/>
                          <a:ea typeface="Times New Roman"/>
                          <a:cs typeface="Times New Roman"/>
                          <a:sym typeface="Times New Roman"/>
                        </a:rPr>
                        <a:t>RAM</a:t>
                      </a:r>
                      <a:endParaRPr sz="2400"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l" rtl="0">
                        <a:lnSpc>
                          <a:spcPct val="100000"/>
                        </a:lnSpc>
                        <a:spcBef>
                          <a:spcPts val="0"/>
                        </a:spcBef>
                        <a:spcAft>
                          <a:spcPts val="0"/>
                        </a:spcAft>
                        <a:buNone/>
                      </a:pPr>
                      <a:r>
                        <a:rPr lang="en-US" sz="2400" dirty="0">
                          <a:latin typeface="Times New Roman"/>
                          <a:ea typeface="Times New Roman"/>
                          <a:cs typeface="Times New Roman"/>
                          <a:sym typeface="Times New Roman"/>
                        </a:rPr>
                        <a:t>8.00GB</a:t>
                      </a:r>
                      <a:endParaRPr sz="2400"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4740">
                <a:tc>
                  <a:txBody>
                    <a:bodyPr/>
                    <a:lstStyle/>
                    <a:p>
                      <a:pPr marL="0" lvl="0" indent="0" algn="l" rtl="0">
                        <a:lnSpc>
                          <a:spcPct val="100000"/>
                        </a:lnSpc>
                        <a:spcBef>
                          <a:spcPts val="0"/>
                        </a:spcBef>
                        <a:spcAft>
                          <a:spcPts val="0"/>
                        </a:spcAft>
                        <a:buNone/>
                      </a:pPr>
                      <a:r>
                        <a:rPr lang="en-US" sz="2400">
                          <a:latin typeface="Times New Roman"/>
                          <a:ea typeface="Times New Roman"/>
                          <a:cs typeface="Times New Roman"/>
                          <a:sym typeface="Times New Roman"/>
                        </a:rPr>
                        <a:t>HardDisk</a:t>
                      </a:r>
                      <a:endParaRPr sz="240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lvl="0" indent="0" algn="l" rtl="0">
                        <a:lnSpc>
                          <a:spcPct val="100000"/>
                        </a:lnSpc>
                        <a:spcBef>
                          <a:spcPts val="0"/>
                        </a:spcBef>
                        <a:spcAft>
                          <a:spcPts val="0"/>
                        </a:spcAft>
                        <a:buNone/>
                      </a:pPr>
                      <a:r>
                        <a:rPr lang="en-US" sz="2400" dirty="0">
                          <a:latin typeface="Times New Roman"/>
                          <a:ea typeface="Times New Roman"/>
                          <a:cs typeface="Times New Roman"/>
                          <a:sym typeface="Times New Roman"/>
                        </a:rPr>
                        <a:t>512 GB</a:t>
                      </a:r>
                      <a:endParaRPr sz="2400" dirty="0">
                        <a:latin typeface="Times New Roman"/>
                        <a:ea typeface="Times New Roman"/>
                        <a:cs typeface="Times New Roman"/>
                        <a:sym typeface="Times New Roman"/>
                      </a:endParaRPr>
                    </a:p>
                  </a:txBody>
                  <a:tcPr marL="91425" marR="91425" marT="91425" marB="91425">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F68F9E66-4B79-552E-9543-65BAE15D8C8B}"/>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23038129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E7DD33-965F-7DAC-C714-CD1A6E65E3E5}"/>
              </a:ext>
            </a:extLst>
          </p:cNvPr>
          <p:cNvSpPr txBox="1"/>
          <p:nvPr/>
        </p:nvSpPr>
        <p:spPr>
          <a:xfrm>
            <a:off x="2869216" y="210895"/>
            <a:ext cx="6096000" cy="405367"/>
          </a:xfrm>
          <a:prstGeom prst="rect">
            <a:avLst/>
          </a:prstGeom>
          <a:noFill/>
        </p:spPr>
        <p:txBody>
          <a:bodyPr wrap="square">
            <a:spAutoFit/>
          </a:bodyPr>
          <a:lstStyle/>
          <a:p>
            <a:pPr marL="0" marR="0" lvl="0" indent="0" algn="ctr" rtl="0">
              <a:lnSpc>
                <a:spcPct val="107000"/>
              </a:lnSpc>
              <a:spcBef>
                <a:spcPts val="0"/>
              </a:spcBef>
              <a:spcAft>
                <a:spcPts val="0"/>
              </a:spcAft>
              <a:buClr>
                <a:srgbClr val="000000"/>
              </a:buClr>
              <a:buSzPts val="1800"/>
              <a:buFont typeface="Arial"/>
              <a:buNone/>
            </a:pPr>
            <a:r>
              <a:rPr lang="en-US" sz="2000" b="1" i="0" u="none" strike="noStrike" cap="none" dirty="0">
                <a:solidFill>
                  <a:schemeClr val="dk1"/>
                </a:solidFill>
                <a:latin typeface="Times New Roman"/>
                <a:ea typeface="Times New Roman"/>
                <a:cs typeface="Times New Roman"/>
                <a:sym typeface="Times New Roman"/>
              </a:rPr>
              <a:t>     DATA COLLECTION</a:t>
            </a:r>
            <a:endParaRPr lang="en-US" sz="2000" b="1" i="0" u="none" strike="noStrike" cap="none" dirty="0">
              <a:solidFill>
                <a:schemeClr val="dk1"/>
              </a:solidFill>
              <a:latin typeface="Calibri"/>
              <a:ea typeface="Calibri"/>
              <a:cs typeface="Calibri"/>
              <a:sym typeface="Calibri"/>
            </a:endParaRPr>
          </a:p>
        </p:txBody>
      </p:sp>
      <p:sp>
        <p:nvSpPr>
          <p:cNvPr id="5" name="TextBox 4">
            <a:extLst>
              <a:ext uri="{FF2B5EF4-FFF2-40B4-BE49-F238E27FC236}">
                <a16:creationId xmlns:a16="http://schemas.microsoft.com/office/drawing/2014/main" id="{BDB28625-043A-33F2-0CF7-56D782FE173D}"/>
              </a:ext>
            </a:extLst>
          </p:cNvPr>
          <p:cNvSpPr txBox="1"/>
          <p:nvPr/>
        </p:nvSpPr>
        <p:spPr>
          <a:xfrm>
            <a:off x="304799" y="584972"/>
            <a:ext cx="10354733" cy="150810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800"/>
              <a:buFont typeface="Arial"/>
              <a:buNone/>
            </a:pPr>
            <a:r>
              <a:rPr lang="en-US" sz="1400" b="0" i="0" u="none" strike="noStrike" cap="none" dirty="0">
                <a:solidFill>
                  <a:schemeClr val="dk1"/>
                </a:solidFill>
                <a:latin typeface="Times New Roman"/>
                <a:ea typeface="Times New Roman"/>
                <a:cs typeface="Times New Roman"/>
                <a:sym typeface="Times New Roman"/>
              </a:rPr>
              <a:t> </a:t>
            </a:r>
            <a:r>
              <a:rPr lang="en-US" sz="2000" b="1" dirty="0">
                <a:solidFill>
                  <a:schemeClr val="dk1"/>
                </a:solidFill>
                <a:latin typeface="Times New Roman"/>
                <a:ea typeface="Times New Roman"/>
                <a:cs typeface="Times New Roman"/>
                <a:sym typeface="Times New Roman"/>
              </a:rPr>
              <a:t>Dataset Description</a:t>
            </a:r>
            <a:endParaRPr lang="en-US" sz="2000" dirty="0">
              <a:ea typeface="Times New Roman"/>
            </a:endParaRPr>
          </a:p>
          <a:p>
            <a:pPr marL="0" marR="0" lvl="0" indent="0" algn="l" rtl="0">
              <a:lnSpc>
                <a:spcPct val="100000"/>
              </a:lnSpc>
              <a:spcBef>
                <a:spcPts val="0"/>
              </a:spcBef>
              <a:spcAft>
                <a:spcPts val="0"/>
              </a:spcAft>
              <a:buClr>
                <a:srgbClr val="000000"/>
              </a:buClr>
              <a:buSzPts val="1800"/>
              <a:buFont typeface="Arial"/>
              <a:buNone/>
            </a:pPr>
            <a:br>
              <a:rPr lang="en-US" sz="1800" b="0" i="0" u="none" strike="noStrike" cap="none" dirty="0">
                <a:solidFill>
                  <a:schemeClr val="dk1"/>
                </a:solidFill>
                <a:latin typeface="Times New Roman"/>
                <a:ea typeface="Times New Roman"/>
                <a:cs typeface="Times New Roman"/>
                <a:sym typeface="Times New Roman"/>
              </a:rPr>
            </a:br>
            <a:r>
              <a:rPr lang="en-US" sz="1800" b="0" i="0" u="none" strike="noStrike" cap="none" dirty="0">
                <a:solidFill>
                  <a:schemeClr val="dk1"/>
                </a:solidFill>
                <a:latin typeface="Times New Roman"/>
                <a:ea typeface="Times New Roman"/>
                <a:cs typeface="Times New Roman"/>
                <a:sym typeface="Times New Roman"/>
              </a:rPr>
              <a:t>a. Type of dataset: 		Combination of Numerical Data, Categorical Data.</a:t>
            </a:r>
            <a:br>
              <a:rPr lang="en-US" sz="1800" b="0" i="0" u="none" strike="noStrike" cap="none" dirty="0">
                <a:solidFill>
                  <a:schemeClr val="dk1"/>
                </a:solidFill>
                <a:latin typeface="Times New Roman"/>
                <a:ea typeface="Times New Roman"/>
                <a:cs typeface="Times New Roman"/>
                <a:sym typeface="Times New Roman"/>
              </a:rPr>
            </a:br>
            <a:r>
              <a:rPr lang="en-US" dirty="0">
                <a:solidFill>
                  <a:schemeClr val="dk1"/>
                </a:solidFill>
                <a:latin typeface="Times New Roman"/>
                <a:ea typeface="Times New Roman"/>
                <a:cs typeface="Times New Roman"/>
                <a:sym typeface="Times New Roman"/>
              </a:rPr>
              <a:t>b</a:t>
            </a:r>
            <a:r>
              <a:rPr lang="en-US" sz="1800" b="0" i="0" u="none" strike="noStrike" cap="none" dirty="0">
                <a:solidFill>
                  <a:schemeClr val="dk1"/>
                </a:solidFill>
                <a:latin typeface="Times New Roman"/>
                <a:ea typeface="Times New Roman"/>
                <a:cs typeface="Times New Roman"/>
                <a:sym typeface="Times New Roman"/>
              </a:rPr>
              <a:t>. Sleep Disorders:                  Insomnia, Sleep Apnea, Healthy.</a:t>
            </a:r>
          </a:p>
          <a:p>
            <a:pPr marL="0" marR="0" lvl="0" indent="0" algn="l" rtl="0">
              <a:lnSpc>
                <a:spcPct val="100000"/>
              </a:lnSpc>
              <a:spcBef>
                <a:spcPts val="0"/>
              </a:spcBef>
              <a:spcAft>
                <a:spcPts val="0"/>
              </a:spcAft>
              <a:buClr>
                <a:srgbClr val="000000"/>
              </a:buClr>
              <a:buSzPts val="1800"/>
              <a:buFont typeface="Arial"/>
              <a:buNone/>
            </a:pPr>
            <a:r>
              <a:rPr lang="en-US" dirty="0">
                <a:solidFill>
                  <a:schemeClr val="dk1"/>
                </a:solidFill>
                <a:latin typeface="Times New Roman"/>
                <a:ea typeface="Arial"/>
                <a:cs typeface="Times New Roman"/>
                <a:sym typeface="Times New Roman"/>
              </a:rPr>
              <a:t>c. Dataset Size:                        Dataset size (rows, columns): (374,13)</a:t>
            </a:r>
          </a:p>
        </p:txBody>
      </p:sp>
      <p:sp>
        <p:nvSpPr>
          <p:cNvPr id="7" name="TextBox 6">
            <a:extLst>
              <a:ext uri="{FF2B5EF4-FFF2-40B4-BE49-F238E27FC236}">
                <a16:creationId xmlns:a16="http://schemas.microsoft.com/office/drawing/2014/main" id="{2BEB2FA9-BA7C-2CD7-B3A0-2FE7F98B5E68}"/>
              </a:ext>
            </a:extLst>
          </p:cNvPr>
          <p:cNvSpPr txBox="1"/>
          <p:nvPr/>
        </p:nvSpPr>
        <p:spPr>
          <a:xfrm>
            <a:off x="459169" y="2509917"/>
            <a:ext cx="6096000" cy="369332"/>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2200"/>
              <a:buFont typeface="Arial"/>
              <a:buNone/>
            </a:pPr>
            <a:r>
              <a:rPr lang="en-US" sz="1800" b="1" i="0" u="none" strike="noStrike" cap="none" dirty="0">
                <a:solidFill>
                  <a:schemeClr val="dk1"/>
                </a:solidFill>
                <a:latin typeface="Times New Roman"/>
                <a:ea typeface="Times New Roman"/>
                <a:cs typeface="Times New Roman"/>
                <a:sym typeface="Times New Roman"/>
              </a:rPr>
              <a:t>Sample Dataset</a:t>
            </a:r>
            <a:endParaRPr lang="en-US" sz="1400" b="0" i="0" u="none" strike="noStrike" cap="none" dirty="0">
              <a:solidFill>
                <a:srgbClr val="000000"/>
              </a:solidFill>
              <a:latin typeface="Arial"/>
              <a:ea typeface="Arial"/>
              <a:cs typeface="Arial"/>
              <a:sym typeface="Arial"/>
            </a:endParaRPr>
          </a:p>
        </p:txBody>
      </p:sp>
      <p:sp>
        <p:nvSpPr>
          <p:cNvPr id="8" name="Footer Placeholder 7">
            <a:extLst>
              <a:ext uri="{FF2B5EF4-FFF2-40B4-BE49-F238E27FC236}">
                <a16:creationId xmlns:a16="http://schemas.microsoft.com/office/drawing/2014/main" id="{7365BF07-4102-5AAA-033E-0170171A0D0E}"/>
              </a:ext>
            </a:extLst>
          </p:cNvPr>
          <p:cNvSpPr>
            <a:spLocks noGrp="1"/>
          </p:cNvSpPr>
          <p:nvPr>
            <p:ph type="ftr" sz="quarter" idx="11"/>
          </p:nvPr>
        </p:nvSpPr>
        <p:spPr/>
        <p:txBody>
          <a:bodyPr/>
          <a:lstStyle/>
          <a:p>
            <a:r>
              <a:rPr lang="en-US"/>
              <a:t>Machine Learning based Diagnostic System for Sleep Disorder  Batch_02</a:t>
            </a:r>
            <a:endParaRPr lang="en-IN"/>
          </a:p>
        </p:txBody>
      </p:sp>
      <p:pic>
        <p:nvPicPr>
          <p:cNvPr id="6" name="Picture 5">
            <a:extLst>
              <a:ext uri="{FF2B5EF4-FFF2-40B4-BE49-F238E27FC236}">
                <a16:creationId xmlns:a16="http://schemas.microsoft.com/office/drawing/2014/main" id="{CC6F3330-9836-EAAF-2BE3-E0B0FB59CF1A}"/>
              </a:ext>
            </a:extLst>
          </p:cNvPr>
          <p:cNvPicPr>
            <a:picLocks noChangeAspect="1"/>
          </p:cNvPicPr>
          <p:nvPr/>
        </p:nvPicPr>
        <p:blipFill>
          <a:blip r:embed="rId2"/>
          <a:stretch>
            <a:fillRect/>
          </a:stretch>
        </p:blipFill>
        <p:spPr>
          <a:xfrm>
            <a:off x="609093" y="3124549"/>
            <a:ext cx="10616246" cy="2617032"/>
          </a:xfrm>
          <a:prstGeom prst="rect">
            <a:avLst/>
          </a:prstGeom>
        </p:spPr>
      </p:pic>
    </p:spTree>
    <p:extLst>
      <p:ext uri="{BB962C8B-B14F-4D97-AF65-F5344CB8AC3E}">
        <p14:creationId xmlns:p14="http://schemas.microsoft.com/office/powerpoint/2010/main" val="20645849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E2C5C1-B583-428A-07C0-327E2DD75A9B}"/>
              </a:ext>
            </a:extLst>
          </p:cNvPr>
          <p:cNvSpPr txBox="1"/>
          <p:nvPr/>
        </p:nvSpPr>
        <p:spPr>
          <a:xfrm>
            <a:off x="4897751" y="121504"/>
            <a:ext cx="6096000" cy="461665"/>
          </a:xfrm>
          <a:prstGeom prst="rect">
            <a:avLst/>
          </a:prstGeom>
          <a:noFill/>
        </p:spPr>
        <p:txBody>
          <a:bodyPr wrap="square">
            <a:spAutoFit/>
          </a:bodyPr>
          <a:lstStyle/>
          <a:p>
            <a:r>
              <a:rPr lang="en-US" sz="2400" b="1" dirty="0">
                <a:solidFill>
                  <a:schemeClr val="dk1"/>
                </a:solidFill>
                <a:latin typeface="Times New Roman"/>
                <a:ea typeface="Times New Roman"/>
                <a:cs typeface="Times New Roman"/>
                <a:sym typeface="Times New Roman"/>
              </a:rPr>
              <a:t> SYSTEM OVERVIEW</a:t>
            </a:r>
            <a:endParaRPr lang="en-IN" sz="2400" dirty="0"/>
          </a:p>
        </p:txBody>
      </p:sp>
      <p:pic>
        <p:nvPicPr>
          <p:cNvPr id="2" name="Picture 2" descr="A flowchart of a supervised machine learning model">
            <a:extLst>
              <a:ext uri="{FF2B5EF4-FFF2-40B4-BE49-F238E27FC236}">
                <a16:creationId xmlns:a16="http://schemas.microsoft.com/office/drawing/2014/main" id="{B4AEA998-C81A-C9CB-94ED-B93AC269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805" y="723857"/>
            <a:ext cx="5332417" cy="409941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FC507464-9854-08AB-500D-5B643583B25D}"/>
              </a:ext>
            </a:extLst>
          </p:cNvPr>
          <p:cNvCxnSpPr>
            <a:cxnSpLocks/>
          </p:cNvCxnSpPr>
          <p:nvPr/>
        </p:nvCxnSpPr>
        <p:spPr>
          <a:xfrm>
            <a:off x="5574222" y="3934041"/>
            <a:ext cx="411908" cy="0"/>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339A69A1-FD4C-0AA9-8DE2-22F063998D0E}"/>
              </a:ext>
            </a:extLst>
          </p:cNvPr>
          <p:cNvSpPr/>
          <p:nvPr/>
        </p:nvSpPr>
        <p:spPr>
          <a:xfrm>
            <a:off x="5986131" y="3572544"/>
            <a:ext cx="959805" cy="776161"/>
          </a:xfrm>
          <a:prstGeom prst="roundRect">
            <a:avLst/>
          </a:prstGeom>
          <a:solidFill>
            <a:schemeClr val="accent5">
              <a:lumMod val="7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AC77391-756C-AF22-5F56-0ED3B550B25E}"/>
              </a:ext>
            </a:extLst>
          </p:cNvPr>
          <p:cNvSpPr txBox="1"/>
          <p:nvPr/>
        </p:nvSpPr>
        <p:spPr>
          <a:xfrm>
            <a:off x="5674996" y="3651645"/>
            <a:ext cx="1579639" cy="584775"/>
          </a:xfrm>
          <a:prstGeom prst="rect">
            <a:avLst/>
          </a:prstGeom>
          <a:noFill/>
        </p:spPr>
        <p:txBody>
          <a:bodyPr wrap="square" rtlCol="0">
            <a:spAutoFit/>
          </a:bodyPr>
          <a:lstStyle/>
          <a:p>
            <a:pPr algn="ctr"/>
            <a:r>
              <a:rPr lang="en-US" sz="1600" b="1" dirty="0"/>
              <a:t>Predict </a:t>
            </a:r>
          </a:p>
          <a:p>
            <a:pPr algn="ctr"/>
            <a:r>
              <a:rPr lang="en-US" sz="1600" b="1" dirty="0"/>
              <a:t>output</a:t>
            </a:r>
            <a:endParaRPr lang="en-IN" sz="1600" b="1" dirty="0"/>
          </a:p>
        </p:txBody>
      </p:sp>
      <p:cxnSp>
        <p:nvCxnSpPr>
          <p:cNvPr id="9" name="Straight Connector 8">
            <a:extLst>
              <a:ext uri="{FF2B5EF4-FFF2-40B4-BE49-F238E27FC236}">
                <a16:creationId xmlns:a16="http://schemas.microsoft.com/office/drawing/2014/main" id="{4CB04F1C-364B-DAB0-192E-C0419ABCCBDE}"/>
              </a:ext>
            </a:extLst>
          </p:cNvPr>
          <p:cNvCxnSpPr>
            <a:cxnSpLocks/>
            <a:stCxn id="6" idx="3"/>
          </p:cNvCxnSpPr>
          <p:nvPr/>
        </p:nvCxnSpPr>
        <p:spPr>
          <a:xfrm>
            <a:off x="6945936" y="3960625"/>
            <a:ext cx="156613" cy="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2C4AC74-BB10-27A4-2A22-566BF5A54322}"/>
              </a:ext>
            </a:extLst>
          </p:cNvPr>
          <p:cNvCxnSpPr/>
          <p:nvPr/>
        </p:nvCxnSpPr>
        <p:spPr>
          <a:xfrm>
            <a:off x="3460896" y="4829429"/>
            <a:ext cx="0" cy="4387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9" name="Rectangle: Rounded Corners 28">
            <a:extLst>
              <a:ext uri="{FF2B5EF4-FFF2-40B4-BE49-F238E27FC236}">
                <a16:creationId xmlns:a16="http://schemas.microsoft.com/office/drawing/2014/main" id="{87EBAA1C-6E9F-6E25-B9CE-922DFB1546A8}"/>
              </a:ext>
            </a:extLst>
          </p:cNvPr>
          <p:cNvSpPr/>
          <p:nvPr/>
        </p:nvSpPr>
        <p:spPr>
          <a:xfrm>
            <a:off x="1663994" y="5301735"/>
            <a:ext cx="3327991" cy="956930"/>
          </a:xfrm>
          <a:prstGeom prst="round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E750B864-7B44-7BA3-3A9F-AEDFA4B072E5}"/>
              </a:ext>
            </a:extLst>
          </p:cNvPr>
          <p:cNvSpPr txBox="1"/>
          <p:nvPr/>
        </p:nvSpPr>
        <p:spPr>
          <a:xfrm>
            <a:off x="1977655" y="5426257"/>
            <a:ext cx="2700669" cy="707886"/>
          </a:xfrm>
          <a:prstGeom prst="rect">
            <a:avLst/>
          </a:prstGeom>
          <a:solidFill>
            <a:srgbClr val="FFFF00"/>
          </a:solidFill>
        </p:spPr>
        <p:txBody>
          <a:bodyPr wrap="square" rtlCol="0">
            <a:spAutoFit/>
          </a:bodyPr>
          <a:lstStyle/>
          <a:p>
            <a:pPr algn="ctr"/>
            <a:r>
              <a:rPr lang="en-US" sz="2000" b="1" dirty="0"/>
              <a:t>Supervised Learning Models</a:t>
            </a:r>
            <a:endParaRPr lang="en-IN" sz="2000" b="1" dirty="0"/>
          </a:p>
        </p:txBody>
      </p:sp>
      <p:cxnSp>
        <p:nvCxnSpPr>
          <p:cNvPr id="46" name="Straight Connector 45">
            <a:extLst>
              <a:ext uri="{FF2B5EF4-FFF2-40B4-BE49-F238E27FC236}">
                <a16:creationId xmlns:a16="http://schemas.microsoft.com/office/drawing/2014/main" id="{019599EC-81E7-524A-8EC1-B32FCAE68F48}"/>
              </a:ext>
            </a:extLst>
          </p:cNvPr>
          <p:cNvCxnSpPr>
            <a:cxnSpLocks/>
          </p:cNvCxnSpPr>
          <p:nvPr/>
        </p:nvCxnSpPr>
        <p:spPr>
          <a:xfrm>
            <a:off x="4991985" y="5812097"/>
            <a:ext cx="12734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39F025A-EB4A-99D7-E166-99668BB28DD7}"/>
              </a:ext>
            </a:extLst>
          </p:cNvPr>
          <p:cNvCxnSpPr>
            <a:cxnSpLocks/>
          </p:cNvCxnSpPr>
          <p:nvPr/>
        </p:nvCxnSpPr>
        <p:spPr>
          <a:xfrm flipV="1">
            <a:off x="6265455" y="4348705"/>
            <a:ext cx="0" cy="14633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8A351F8-18B1-C651-FF38-EE58117FE002}"/>
              </a:ext>
            </a:extLst>
          </p:cNvPr>
          <p:cNvCxnSpPr>
            <a:cxnSpLocks/>
          </p:cNvCxnSpPr>
          <p:nvPr/>
        </p:nvCxnSpPr>
        <p:spPr>
          <a:xfrm>
            <a:off x="7132360" y="2511147"/>
            <a:ext cx="21904" cy="302478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5FCE448-E32F-FCE3-D084-0DF39D9EC3D6}"/>
              </a:ext>
            </a:extLst>
          </p:cNvPr>
          <p:cNvCxnSpPr/>
          <p:nvPr/>
        </p:nvCxnSpPr>
        <p:spPr>
          <a:xfrm>
            <a:off x="7102549" y="2511147"/>
            <a:ext cx="520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8DDB5E99-0D91-E997-5497-47EAB6ECA0F4}"/>
              </a:ext>
            </a:extLst>
          </p:cNvPr>
          <p:cNvSpPr/>
          <p:nvPr/>
        </p:nvSpPr>
        <p:spPr>
          <a:xfrm>
            <a:off x="7623544" y="2009229"/>
            <a:ext cx="1274728" cy="776147"/>
          </a:xfrm>
          <a:prstGeom prst="rect">
            <a:avLst/>
          </a:prstGeom>
          <a:solidFill>
            <a:schemeClr val="accent6">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TextBox 58">
            <a:extLst>
              <a:ext uri="{FF2B5EF4-FFF2-40B4-BE49-F238E27FC236}">
                <a16:creationId xmlns:a16="http://schemas.microsoft.com/office/drawing/2014/main" id="{7321E89E-F2E8-356F-FA1C-E10FF0BB197B}"/>
              </a:ext>
            </a:extLst>
          </p:cNvPr>
          <p:cNvSpPr txBox="1"/>
          <p:nvPr/>
        </p:nvSpPr>
        <p:spPr>
          <a:xfrm flipH="1">
            <a:off x="7414761" y="2166469"/>
            <a:ext cx="1724160" cy="461665"/>
          </a:xfrm>
          <a:prstGeom prst="rect">
            <a:avLst/>
          </a:prstGeom>
          <a:noFill/>
        </p:spPr>
        <p:txBody>
          <a:bodyPr wrap="square" rtlCol="0">
            <a:spAutoFit/>
          </a:bodyPr>
          <a:lstStyle/>
          <a:p>
            <a:pPr algn="ctr"/>
            <a:r>
              <a:rPr lang="en-US" sz="1200" b="1" dirty="0">
                <a:solidFill>
                  <a:schemeClr val="bg1"/>
                </a:solidFill>
              </a:rPr>
              <a:t>Predicting Sleep Disorder</a:t>
            </a:r>
            <a:endParaRPr lang="en-IN" sz="1200" b="1" dirty="0">
              <a:solidFill>
                <a:schemeClr val="bg1"/>
              </a:solidFill>
            </a:endParaRPr>
          </a:p>
        </p:txBody>
      </p:sp>
      <p:sp>
        <p:nvSpPr>
          <p:cNvPr id="60" name="Rectangle 59">
            <a:extLst>
              <a:ext uri="{FF2B5EF4-FFF2-40B4-BE49-F238E27FC236}">
                <a16:creationId xmlns:a16="http://schemas.microsoft.com/office/drawing/2014/main" id="{C2F65C0B-CB27-3F57-B241-58B1D3A2ADB6}"/>
              </a:ext>
            </a:extLst>
          </p:cNvPr>
          <p:cNvSpPr/>
          <p:nvPr/>
        </p:nvSpPr>
        <p:spPr>
          <a:xfrm>
            <a:off x="7653356" y="2979959"/>
            <a:ext cx="1290236" cy="776163"/>
          </a:xfrm>
          <a:prstGeom prst="rect">
            <a:avLst/>
          </a:prstGeom>
          <a:solidFill>
            <a:schemeClr val="accent6">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Predicting Risk level of Sleep Disorder</a:t>
            </a:r>
            <a:endParaRPr lang="en-IN" sz="1200" b="1" dirty="0"/>
          </a:p>
        </p:txBody>
      </p:sp>
      <p:sp>
        <p:nvSpPr>
          <p:cNvPr id="61" name="Rectangle 60">
            <a:extLst>
              <a:ext uri="{FF2B5EF4-FFF2-40B4-BE49-F238E27FC236}">
                <a16:creationId xmlns:a16="http://schemas.microsoft.com/office/drawing/2014/main" id="{52C98DD8-95EE-7C13-A25F-FD956C1C70D6}"/>
              </a:ext>
            </a:extLst>
          </p:cNvPr>
          <p:cNvSpPr/>
          <p:nvPr/>
        </p:nvSpPr>
        <p:spPr>
          <a:xfrm>
            <a:off x="7653356" y="4062414"/>
            <a:ext cx="1290236" cy="776163"/>
          </a:xfrm>
          <a:prstGeom prst="rect">
            <a:avLst/>
          </a:prstGeom>
          <a:solidFill>
            <a:schemeClr val="accent6">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b="1" dirty="0"/>
          </a:p>
          <a:p>
            <a:pPr algn="ctr"/>
            <a:r>
              <a:rPr lang="en-US" sz="1200" b="1" dirty="0"/>
              <a:t>Predicting probability of effecting Sleep Disorder</a:t>
            </a:r>
            <a:endParaRPr lang="en-IN" sz="1200" b="1" dirty="0"/>
          </a:p>
          <a:p>
            <a:pPr algn="ctr"/>
            <a:endParaRPr lang="en-IN" sz="1200" dirty="0"/>
          </a:p>
        </p:txBody>
      </p:sp>
      <p:cxnSp>
        <p:nvCxnSpPr>
          <p:cNvPr id="62" name="Straight Arrow Connector 61">
            <a:extLst>
              <a:ext uri="{FF2B5EF4-FFF2-40B4-BE49-F238E27FC236}">
                <a16:creationId xmlns:a16="http://schemas.microsoft.com/office/drawing/2014/main" id="{4C803C22-90DE-8FAE-F4A5-CB6449CDF762}"/>
              </a:ext>
            </a:extLst>
          </p:cNvPr>
          <p:cNvCxnSpPr>
            <a:cxnSpLocks/>
          </p:cNvCxnSpPr>
          <p:nvPr/>
        </p:nvCxnSpPr>
        <p:spPr>
          <a:xfrm>
            <a:off x="7132361" y="3447571"/>
            <a:ext cx="52099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5D1FAB3-8F1C-B744-BE38-287EA574F5D2}"/>
              </a:ext>
            </a:extLst>
          </p:cNvPr>
          <p:cNvCxnSpPr/>
          <p:nvPr/>
        </p:nvCxnSpPr>
        <p:spPr>
          <a:xfrm>
            <a:off x="7132361" y="4544273"/>
            <a:ext cx="520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89A41A1-5950-F038-86EE-AA85A588C4E7}"/>
              </a:ext>
            </a:extLst>
          </p:cNvPr>
          <p:cNvCxnSpPr/>
          <p:nvPr/>
        </p:nvCxnSpPr>
        <p:spPr>
          <a:xfrm>
            <a:off x="7154264" y="5535928"/>
            <a:ext cx="520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70E4C727-F4CE-EE2C-7A99-F9630560C1CD}"/>
              </a:ext>
            </a:extLst>
          </p:cNvPr>
          <p:cNvSpPr/>
          <p:nvPr/>
        </p:nvSpPr>
        <p:spPr>
          <a:xfrm>
            <a:off x="7689288" y="5147846"/>
            <a:ext cx="1290236" cy="776163"/>
          </a:xfrm>
          <a:prstGeom prst="rect">
            <a:avLst/>
          </a:prstGeom>
          <a:solidFill>
            <a:schemeClr val="accent6">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Suggesting </a:t>
            </a:r>
          </a:p>
          <a:p>
            <a:pPr algn="ctr"/>
            <a:r>
              <a:rPr lang="en-US" sz="1200" dirty="0"/>
              <a:t>Self-care Therapy</a:t>
            </a:r>
            <a:endParaRPr lang="en-IN" sz="1200" dirty="0"/>
          </a:p>
        </p:txBody>
      </p:sp>
      <p:cxnSp>
        <p:nvCxnSpPr>
          <p:cNvPr id="149" name="Straight Connector 148">
            <a:extLst>
              <a:ext uri="{FF2B5EF4-FFF2-40B4-BE49-F238E27FC236}">
                <a16:creationId xmlns:a16="http://schemas.microsoft.com/office/drawing/2014/main" id="{798932E8-C031-23E7-2F39-AA5E28A0157A}"/>
              </a:ext>
            </a:extLst>
          </p:cNvPr>
          <p:cNvCxnSpPr/>
          <p:nvPr/>
        </p:nvCxnSpPr>
        <p:spPr>
          <a:xfrm>
            <a:off x="8898272" y="2166469"/>
            <a:ext cx="628500"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81D9EACD-940F-BB21-20E5-1DB830D1AF88}"/>
              </a:ext>
            </a:extLst>
          </p:cNvPr>
          <p:cNvCxnSpPr>
            <a:cxnSpLocks/>
          </p:cNvCxnSpPr>
          <p:nvPr/>
        </p:nvCxnSpPr>
        <p:spPr>
          <a:xfrm>
            <a:off x="9505507" y="1424763"/>
            <a:ext cx="21265" cy="121754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D35A2AC5-FBFB-422C-AB65-199CCA29B1E7}"/>
              </a:ext>
            </a:extLst>
          </p:cNvPr>
          <p:cNvCxnSpPr>
            <a:cxnSpLocks/>
          </p:cNvCxnSpPr>
          <p:nvPr/>
        </p:nvCxnSpPr>
        <p:spPr>
          <a:xfrm>
            <a:off x="8279602" y="1199372"/>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7D5F39AA-BB21-1753-82B4-E46D14A7C0F4}"/>
              </a:ext>
            </a:extLst>
          </p:cNvPr>
          <p:cNvCxnSpPr>
            <a:cxnSpLocks/>
          </p:cNvCxnSpPr>
          <p:nvPr/>
        </p:nvCxnSpPr>
        <p:spPr>
          <a:xfrm>
            <a:off x="9505507" y="1427427"/>
            <a:ext cx="366587"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7129F570-009E-8DD2-4DC8-17AAD7D6FB44}"/>
              </a:ext>
            </a:extLst>
          </p:cNvPr>
          <p:cNvCxnSpPr/>
          <p:nvPr/>
        </p:nvCxnSpPr>
        <p:spPr>
          <a:xfrm>
            <a:off x="9497445" y="2052228"/>
            <a:ext cx="45720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3C71914-4DE6-245D-17C0-BDDFEB3F00E7}"/>
              </a:ext>
            </a:extLst>
          </p:cNvPr>
          <p:cNvCxnSpPr/>
          <p:nvPr/>
        </p:nvCxnSpPr>
        <p:spPr>
          <a:xfrm>
            <a:off x="9505507" y="2651828"/>
            <a:ext cx="45720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9" name="Rectangle 158">
            <a:extLst>
              <a:ext uri="{FF2B5EF4-FFF2-40B4-BE49-F238E27FC236}">
                <a16:creationId xmlns:a16="http://schemas.microsoft.com/office/drawing/2014/main" id="{C209575C-15F8-76B7-10FA-C1E15ACE7709}"/>
              </a:ext>
            </a:extLst>
          </p:cNvPr>
          <p:cNvSpPr/>
          <p:nvPr/>
        </p:nvSpPr>
        <p:spPr>
          <a:xfrm>
            <a:off x="9861848" y="1214997"/>
            <a:ext cx="1082400" cy="437027"/>
          </a:xfrm>
          <a:prstGeom prst="rect">
            <a:avLst/>
          </a:prstGeom>
          <a:solidFill>
            <a:srgbClr val="C0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Insomnia</a:t>
            </a:r>
            <a:endParaRPr lang="en-IN" sz="1200" b="1" dirty="0"/>
          </a:p>
        </p:txBody>
      </p:sp>
      <p:sp>
        <p:nvSpPr>
          <p:cNvPr id="160" name="Rectangle 159">
            <a:extLst>
              <a:ext uri="{FF2B5EF4-FFF2-40B4-BE49-F238E27FC236}">
                <a16:creationId xmlns:a16="http://schemas.microsoft.com/office/drawing/2014/main" id="{970391F4-66E5-556A-F3A5-CD29B30AEE2F}"/>
              </a:ext>
            </a:extLst>
          </p:cNvPr>
          <p:cNvSpPr/>
          <p:nvPr/>
        </p:nvSpPr>
        <p:spPr>
          <a:xfrm>
            <a:off x="9913564" y="1852693"/>
            <a:ext cx="1030681" cy="437027"/>
          </a:xfrm>
          <a:prstGeom prst="rect">
            <a:avLst/>
          </a:prstGeom>
          <a:solidFill>
            <a:srgbClr val="C0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Sleep Apnea</a:t>
            </a:r>
            <a:endParaRPr lang="en-IN" sz="1200" b="1" dirty="0"/>
          </a:p>
        </p:txBody>
      </p:sp>
      <p:sp>
        <p:nvSpPr>
          <p:cNvPr id="161" name="Rectangle 160">
            <a:extLst>
              <a:ext uri="{FF2B5EF4-FFF2-40B4-BE49-F238E27FC236}">
                <a16:creationId xmlns:a16="http://schemas.microsoft.com/office/drawing/2014/main" id="{3A0D05F7-030B-5A61-9AB8-709A8B1F0764}"/>
              </a:ext>
            </a:extLst>
          </p:cNvPr>
          <p:cNvSpPr/>
          <p:nvPr/>
        </p:nvSpPr>
        <p:spPr>
          <a:xfrm>
            <a:off x="9954645" y="2518572"/>
            <a:ext cx="989600" cy="437027"/>
          </a:xfrm>
          <a:prstGeom prst="rect">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Healthy</a:t>
            </a:r>
            <a:endParaRPr lang="en-IN" sz="1200" b="1" dirty="0"/>
          </a:p>
        </p:txBody>
      </p:sp>
      <p:cxnSp>
        <p:nvCxnSpPr>
          <p:cNvPr id="167" name="Straight Connector 166">
            <a:extLst>
              <a:ext uri="{FF2B5EF4-FFF2-40B4-BE49-F238E27FC236}">
                <a16:creationId xmlns:a16="http://schemas.microsoft.com/office/drawing/2014/main" id="{B83E6E92-76B2-FF21-558E-4B9E425EAE63}"/>
              </a:ext>
            </a:extLst>
          </p:cNvPr>
          <p:cNvCxnSpPr>
            <a:cxnSpLocks/>
          </p:cNvCxnSpPr>
          <p:nvPr/>
        </p:nvCxnSpPr>
        <p:spPr>
          <a:xfrm>
            <a:off x="9407312" y="3325268"/>
            <a:ext cx="32851" cy="635356"/>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AF97B65-CF5A-7260-0052-D41A9ED85E59}"/>
              </a:ext>
            </a:extLst>
          </p:cNvPr>
          <p:cNvCxnSpPr>
            <a:cxnSpLocks/>
          </p:cNvCxnSpPr>
          <p:nvPr/>
        </p:nvCxnSpPr>
        <p:spPr>
          <a:xfrm>
            <a:off x="9398263" y="3352203"/>
            <a:ext cx="482437" cy="19957"/>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D622569-EC71-EF18-3174-E244C9B87126}"/>
              </a:ext>
            </a:extLst>
          </p:cNvPr>
          <p:cNvCxnSpPr/>
          <p:nvPr/>
        </p:nvCxnSpPr>
        <p:spPr>
          <a:xfrm>
            <a:off x="9456364" y="3944032"/>
            <a:ext cx="457200" cy="0"/>
          </a:xfrm>
          <a:prstGeom prst="straightConnector1">
            <a:avLst/>
          </a:prstGeom>
          <a:ln w="38100">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E3A68874-FEF8-3F18-37E6-DFC108BE665C}"/>
              </a:ext>
            </a:extLst>
          </p:cNvPr>
          <p:cNvSpPr/>
          <p:nvPr/>
        </p:nvSpPr>
        <p:spPr>
          <a:xfrm>
            <a:off x="9903883" y="3143669"/>
            <a:ext cx="1082400" cy="437027"/>
          </a:xfrm>
          <a:prstGeom prst="rect">
            <a:avLst/>
          </a:prstGeom>
          <a:solidFill>
            <a:srgbClr val="FF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High</a:t>
            </a:r>
            <a:endParaRPr lang="en-IN" sz="1200" dirty="0"/>
          </a:p>
        </p:txBody>
      </p:sp>
      <p:sp>
        <p:nvSpPr>
          <p:cNvPr id="172" name="Rectangle 171">
            <a:extLst>
              <a:ext uri="{FF2B5EF4-FFF2-40B4-BE49-F238E27FC236}">
                <a16:creationId xmlns:a16="http://schemas.microsoft.com/office/drawing/2014/main" id="{34949497-65F6-5FD5-DDE3-334C366A399D}"/>
              </a:ext>
            </a:extLst>
          </p:cNvPr>
          <p:cNvSpPr/>
          <p:nvPr/>
        </p:nvSpPr>
        <p:spPr>
          <a:xfrm>
            <a:off x="9929765" y="3809548"/>
            <a:ext cx="1030681" cy="437027"/>
          </a:xfrm>
          <a:prstGeom prst="rect">
            <a:avLst/>
          </a:prstGeom>
          <a:solidFill>
            <a:srgbClr val="FFC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Moderate</a:t>
            </a:r>
            <a:endParaRPr lang="en-IN" sz="1200" dirty="0"/>
          </a:p>
        </p:txBody>
      </p:sp>
      <p:cxnSp>
        <p:nvCxnSpPr>
          <p:cNvPr id="174" name="Straight Connector 173">
            <a:extLst>
              <a:ext uri="{FF2B5EF4-FFF2-40B4-BE49-F238E27FC236}">
                <a16:creationId xmlns:a16="http://schemas.microsoft.com/office/drawing/2014/main" id="{24822D79-91BC-2892-A9CE-658936A8409C}"/>
              </a:ext>
            </a:extLst>
          </p:cNvPr>
          <p:cNvCxnSpPr>
            <a:cxnSpLocks/>
          </p:cNvCxnSpPr>
          <p:nvPr/>
        </p:nvCxnSpPr>
        <p:spPr>
          <a:xfrm>
            <a:off x="8901643" y="3553208"/>
            <a:ext cx="527608" cy="0"/>
          </a:xfrm>
          <a:prstGeom prst="line">
            <a:avLst/>
          </a:prstGeom>
          <a:ln w="381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5" name="Footer Placeholder 24">
            <a:extLst>
              <a:ext uri="{FF2B5EF4-FFF2-40B4-BE49-F238E27FC236}">
                <a16:creationId xmlns:a16="http://schemas.microsoft.com/office/drawing/2014/main" id="{0B50CFA9-8BB6-E747-3FF2-AC0C08881C7C}"/>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255061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A5E08-F219-104E-E703-748EF195A46E}"/>
              </a:ext>
            </a:extLst>
          </p:cNvPr>
          <p:cNvSpPr txBox="1"/>
          <p:nvPr/>
        </p:nvSpPr>
        <p:spPr>
          <a:xfrm>
            <a:off x="4939273" y="148856"/>
            <a:ext cx="2313454" cy="461665"/>
          </a:xfrm>
          <a:prstGeom prst="rect">
            <a:avLst/>
          </a:prstGeom>
          <a:noFill/>
        </p:spPr>
        <p:txBody>
          <a:bodyPr wrap="none" rtlCol="0">
            <a:spAutoFit/>
          </a:bodyPr>
          <a:lstStyle/>
          <a:p>
            <a:r>
              <a:rPr lang="en-US" sz="2000" b="0" i="0" u="none" strike="noStrike" cap="none" dirty="0">
                <a:solidFill>
                  <a:schemeClr val="dk1"/>
                </a:solidFill>
                <a:latin typeface="Calibri"/>
                <a:ea typeface="Calibri"/>
                <a:cs typeface="Calibri"/>
                <a:sym typeface="Calibri"/>
              </a:rPr>
              <a:t> </a:t>
            </a:r>
            <a:r>
              <a:rPr lang="en-US" sz="2400" b="1" i="0" u="none" strike="noStrike" cap="none" dirty="0">
                <a:solidFill>
                  <a:schemeClr val="dk1"/>
                </a:solidFill>
                <a:latin typeface="Times New Roman"/>
                <a:ea typeface="Times New Roman"/>
                <a:cs typeface="Times New Roman"/>
                <a:sym typeface="Times New Roman"/>
              </a:rPr>
              <a:t>REFERENCES</a:t>
            </a:r>
            <a:endParaRPr lang="en-IN" sz="2400" dirty="0"/>
          </a:p>
        </p:txBody>
      </p:sp>
      <p:sp>
        <p:nvSpPr>
          <p:cNvPr id="4" name="TextBox 3">
            <a:extLst>
              <a:ext uri="{FF2B5EF4-FFF2-40B4-BE49-F238E27FC236}">
                <a16:creationId xmlns:a16="http://schemas.microsoft.com/office/drawing/2014/main" id="{3C9A39E7-28E8-2664-5869-EC5D1B157D4A}"/>
              </a:ext>
            </a:extLst>
          </p:cNvPr>
          <p:cNvSpPr txBox="1"/>
          <p:nvPr/>
        </p:nvSpPr>
        <p:spPr>
          <a:xfrm>
            <a:off x="264042" y="610521"/>
            <a:ext cx="11663916" cy="6305829"/>
          </a:xfrm>
          <a:prstGeom prst="rect">
            <a:avLst/>
          </a:prstGeom>
          <a:noFill/>
        </p:spPr>
        <p:txBody>
          <a:bodyPr wrap="square">
            <a:spAutoFit/>
          </a:bodyPr>
          <a:lstStyle/>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1</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0" i="0" dirty="0">
                <a:solidFill>
                  <a:srgbClr val="222222"/>
                </a:solidFill>
                <a:effectLst/>
                <a:latin typeface="Times New Roman" panose="02020603050405020304" pitchFamily="18" charset="0"/>
                <a:cs typeface="Times New Roman" panose="02020603050405020304" pitchFamily="18" charset="0"/>
              </a:rPr>
              <a:t>Ha, </a:t>
            </a:r>
            <a:r>
              <a:rPr lang="en-US" sz="2000" b="0" i="0" dirty="0" err="1">
                <a:solidFill>
                  <a:srgbClr val="222222"/>
                </a:solidFill>
                <a:effectLst/>
                <a:latin typeface="Times New Roman" panose="02020603050405020304" pitchFamily="18" charset="0"/>
                <a:cs typeface="Times New Roman" panose="02020603050405020304" pitchFamily="18" charset="0"/>
              </a:rPr>
              <a:t>Seokmin</a:t>
            </a:r>
            <a:r>
              <a:rPr lang="en-US" sz="2000" b="0" i="0" dirty="0">
                <a:solidFill>
                  <a:srgbClr val="222222"/>
                </a:solidFill>
                <a:effectLst/>
                <a:latin typeface="Times New Roman" panose="02020603050405020304" pitchFamily="18" charset="0"/>
                <a:cs typeface="Times New Roman" panose="02020603050405020304" pitchFamily="18" charset="0"/>
              </a:rPr>
              <a:t>, et al. "Predicting the Risk of Sleep Disorders Using a Machine Learning–Based Simple Questionnaire: Development and Validation Study." </a:t>
            </a:r>
            <a:r>
              <a:rPr lang="en-US" sz="2000" b="0" i="1" dirty="0">
                <a:solidFill>
                  <a:srgbClr val="222222"/>
                </a:solidFill>
                <a:effectLst/>
                <a:latin typeface="Times New Roman" panose="02020603050405020304" pitchFamily="18" charset="0"/>
                <a:cs typeface="Times New Roman" panose="02020603050405020304" pitchFamily="18" charset="0"/>
              </a:rPr>
              <a:t>Journal of medical Internet </a:t>
            </a:r>
            <a:r>
              <a:rPr lang="en-US" sz="2000" b="0" i="1" dirty="0" err="1">
                <a:solidFill>
                  <a:srgbClr val="222222"/>
                </a:solidFill>
                <a:effectLst/>
                <a:latin typeface="Times New Roman" panose="02020603050405020304" pitchFamily="18" charset="0"/>
                <a:cs typeface="Times New Roman" panose="02020603050405020304" pitchFamily="18" charset="0"/>
              </a:rPr>
              <a:t>resaearch</a:t>
            </a:r>
            <a:r>
              <a:rPr lang="en-US" sz="2000" b="0" i="0" dirty="0">
                <a:solidFill>
                  <a:srgbClr val="222222"/>
                </a:solidFill>
                <a:effectLst/>
                <a:latin typeface="Times New Roman" panose="02020603050405020304" pitchFamily="18" charset="0"/>
                <a:cs typeface="Times New Roman" panose="02020603050405020304" pitchFamily="18" charset="0"/>
              </a:rPr>
              <a:t> 25 (2023): e46520.</a:t>
            </a: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[2] Han, H., Oh, J. Application of various machine learning techniques to predict obstructive sleep apnea syndrome severity. Sci Rep 13, 6379 (2023).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2"/>
              </a:rPr>
              <a:t>https://doi.org/10.1038/s41598-023-33170-7</a:t>
            </a: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[3] Han, H., Oh, J. Application of various machine learning techniques to predict obstructive sleep apnea syndrome severity. Sci Rep 13, 6379 (2023). </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2"/>
              </a:rPr>
              <a:t>https://doi.org/10.1038/s41598-023-33170-7</a:t>
            </a: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Wongsirichot</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T. and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Hanskunatai</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 2017. A classification of sleep disorders with optimal features using machine learning techniques. Journal of Health Research, 31(3), pp.209-217.</a:t>
            </a: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[5]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Korpinen</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L., and H. Frey. "Sleep Expert—an intelligent medical decision support system for sleep disorders." Medical Informatics 18.2 (1993): 163-170.</a:t>
            </a:r>
          </a:p>
          <a:p>
            <a:pPr marL="457200" marR="0" lvl="0" indent="-457200" algn="just" rtl="0">
              <a:lnSpc>
                <a:spcPct val="150000"/>
              </a:lnSpc>
              <a:spcBef>
                <a:spcPts val="1200"/>
              </a:spcBef>
              <a:spcAft>
                <a:spcPts val="0"/>
              </a:spcAft>
              <a:buClr>
                <a:schemeClr val="dk1"/>
              </a:buClr>
              <a:buSzPts val="1100"/>
              <a:buFont typeface="Arial"/>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Footer Placeholder 6">
            <a:extLst>
              <a:ext uri="{FF2B5EF4-FFF2-40B4-BE49-F238E27FC236}">
                <a16:creationId xmlns:a16="http://schemas.microsoft.com/office/drawing/2014/main" id="{C7CDB168-862E-9615-E08E-98F308C3844E}"/>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1453169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088BBF-6E19-9AFC-512F-E2F5FB79AB97}"/>
              </a:ext>
            </a:extLst>
          </p:cNvPr>
          <p:cNvSpPr txBox="1"/>
          <p:nvPr/>
        </p:nvSpPr>
        <p:spPr>
          <a:xfrm>
            <a:off x="5368878" y="284480"/>
            <a:ext cx="187904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CONTENTS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FF40C86-CA3F-8B18-2AE4-6F692CD72AE0}"/>
              </a:ext>
            </a:extLst>
          </p:cNvPr>
          <p:cNvSpPr txBox="1"/>
          <p:nvPr/>
        </p:nvSpPr>
        <p:spPr>
          <a:xfrm>
            <a:off x="690880" y="832381"/>
            <a:ext cx="6096000" cy="5565947"/>
          </a:xfrm>
          <a:prstGeom prst="rect">
            <a:avLst/>
          </a:prstGeom>
          <a:noFill/>
        </p:spPr>
        <p:txBody>
          <a:bodyPr wrap="square">
            <a:spAutoFit/>
          </a:bodyPr>
          <a:lstStyle/>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Abstract</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Objective</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Literature Survey</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Limitations </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S/w &amp; H/w Requirements</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System Overview</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System Modules</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Methodology-Algorithms</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Conclusion</a:t>
            </a:r>
          </a:p>
          <a:p>
            <a:pPr marL="457200" lvl="0" indent="-400050" algn="just" rtl="0">
              <a:lnSpc>
                <a:spcPct val="150000"/>
              </a:lnSpc>
              <a:spcBef>
                <a:spcPts val="0"/>
              </a:spcBef>
              <a:spcAft>
                <a:spcPts val="0"/>
              </a:spcAft>
              <a:buSzPts val="2700"/>
              <a:buFont typeface="Times New Roman"/>
              <a:buChar char="●"/>
            </a:pPr>
            <a:r>
              <a:rPr lang="en-US" sz="2400" dirty="0">
                <a:latin typeface="Times New Roman"/>
                <a:ea typeface="Times New Roman"/>
                <a:cs typeface="Times New Roman"/>
                <a:sym typeface="Times New Roman"/>
              </a:rPr>
              <a:t>Future work</a:t>
            </a:r>
          </a:p>
        </p:txBody>
      </p:sp>
    </p:spTree>
    <p:extLst>
      <p:ext uri="{BB962C8B-B14F-4D97-AF65-F5344CB8AC3E}">
        <p14:creationId xmlns:p14="http://schemas.microsoft.com/office/powerpoint/2010/main" val="4165365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9426BD-A7C7-EF05-F2BB-29F5C6192DE3}"/>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3" name="TextBox 2">
            <a:extLst>
              <a:ext uri="{FF2B5EF4-FFF2-40B4-BE49-F238E27FC236}">
                <a16:creationId xmlns:a16="http://schemas.microsoft.com/office/drawing/2014/main" id="{6D6071C8-1F24-D39E-EAD3-BFC79AA1E89A}"/>
              </a:ext>
            </a:extLst>
          </p:cNvPr>
          <p:cNvSpPr txBox="1"/>
          <p:nvPr/>
        </p:nvSpPr>
        <p:spPr>
          <a:xfrm>
            <a:off x="237460" y="136525"/>
            <a:ext cx="11717079" cy="7269747"/>
          </a:xfrm>
          <a:prstGeom prst="rect">
            <a:avLst/>
          </a:prstGeom>
          <a:noFill/>
        </p:spPr>
        <p:txBody>
          <a:bodyPr wrap="square" rtlCol="0">
            <a:spAutoFit/>
          </a:bodyPr>
          <a:lstStyle/>
          <a:p>
            <a:pPr marL="457200" indent="-457200" algn="just">
              <a:lnSpc>
                <a:spcPct val="150000"/>
              </a:lnSpc>
              <a:spcBef>
                <a:spcPts val="1200"/>
              </a:spcBef>
              <a:buClr>
                <a:schemeClr val="dk1"/>
              </a:buClr>
              <a:buSzPts val="1100"/>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[6] </a:t>
            </a:r>
            <a:r>
              <a:rPr lang="en-US" sz="2000" b="0" i="0" dirty="0">
                <a:solidFill>
                  <a:srgbClr val="222222"/>
                </a:solidFill>
                <a:effectLst/>
                <a:latin typeface="Times New Roman" panose="02020603050405020304" pitchFamily="18" charset="0"/>
                <a:cs typeface="Times New Roman" panose="02020603050405020304" pitchFamily="18" charset="0"/>
              </a:rPr>
              <a:t>Xu, </a:t>
            </a:r>
            <a:r>
              <a:rPr lang="en-US" sz="2000" b="0" i="0" dirty="0" err="1">
                <a:solidFill>
                  <a:srgbClr val="222222"/>
                </a:solidFill>
                <a:effectLst/>
                <a:latin typeface="Times New Roman" panose="02020603050405020304" pitchFamily="18" charset="0"/>
                <a:cs typeface="Times New Roman" panose="02020603050405020304" pitchFamily="18" charset="0"/>
              </a:rPr>
              <a:t>Shuting</a:t>
            </a:r>
            <a:r>
              <a:rPr lang="en-US" sz="2000" b="0" i="0" dirty="0">
                <a:solidFill>
                  <a:srgbClr val="222222"/>
                </a:solidFill>
                <a:effectLst/>
                <a:latin typeface="Times New Roman" panose="02020603050405020304" pitchFamily="18" charset="0"/>
                <a:cs typeface="Times New Roman" panose="02020603050405020304" pitchFamily="18" charset="0"/>
              </a:rPr>
              <a:t>, et al. "A review of automated sleep disorder detection." </a:t>
            </a:r>
            <a:r>
              <a:rPr lang="en-US" sz="20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US" sz="2000" b="0" i="0" dirty="0">
                <a:solidFill>
                  <a:srgbClr val="222222"/>
                </a:solidFill>
                <a:effectLst/>
                <a:latin typeface="Times New Roman" panose="02020603050405020304" pitchFamily="18" charset="0"/>
                <a:cs typeface="Times New Roman" panose="02020603050405020304" pitchFamily="18" charset="0"/>
              </a:rPr>
              <a:t> 150 (2022): 106100.</a:t>
            </a:r>
            <a:endParaRPr lang="en-US" sz="2000" b="0" i="0" dirty="0">
              <a:solidFill>
                <a:schemeClr val="dk1"/>
              </a:solidFill>
              <a:effectLst/>
              <a:latin typeface="Times New Roman" panose="02020603050405020304" pitchFamily="18" charset="0"/>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[7] </a:t>
            </a:r>
            <a:r>
              <a:rPr lang="en-IN" sz="2000" b="0" i="0" dirty="0">
                <a:solidFill>
                  <a:srgbClr val="222222"/>
                </a:solidFill>
                <a:effectLst/>
                <a:latin typeface="Times New Roman" panose="02020603050405020304" pitchFamily="18" charset="0"/>
                <a:cs typeface="Times New Roman" panose="02020603050405020304" pitchFamily="18" charset="0"/>
              </a:rPr>
              <a:t>Ankitha, V., et al. "Literature review on sleep APNEA analysis by machine learning algorithms using ECG signals." </a:t>
            </a:r>
            <a:r>
              <a:rPr lang="en-IN" sz="2000" b="0" i="1" dirty="0">
                <a:solidFill>
                  <a:srgbClr val="222222"/>
                </a:solidFill>
                <a:effectLst/>
                <a:latin typeface="Times New Roman" panose="02020603050405020304" pitchFamily="18" charset="0"/>
                <a:cs typeface="Times New Roman" panose="02020603050405020304" pitchFamily="18" charset="0"/>
              </a:rPr>
              <a:t>Journal of Physics: Conference Series</a:t>
            </a:r>
            <a:r>
              <a:rPr lang="en-IN" sz="2000" b="0" i="0" dirty="0">
                <a:solidFill>
                  <a:srgbClr val="222222"/>
                </a:solidFill>
                <a:effectLst/>
                <a:latin typeface="Times New Roman" panose="02020603050405020304" pitchFamily="18" charset="0"/>
                <a:cs typeface="Times New Roman" panose="02020603050405020304" pitchFamily="18" charset="0"/>
              </a:rPr>
              <a:t>. Vol. 1937. No. 1. IOP Publishing, 2021.</a:t>
            </a:r>
          </a:p>
          <a:p>
            <a:pPr marL="457200" indent="-457200" algn="just">
              <a:lnSpc>
                <a:spcPct val="150000"/>
              </a:lnSpc>
              <a:spcBef>
                <a:spcPts val="1200"/>
              </a:spcBef>
              <a:buClr>
                <a:schemeClr val="dk1"/>
              </a:buClr>
              <a:buSzPts val="1100"/>
            </a:pPr>
            <a:r>
              <a:rPr lang="en-US" sz="2000" dirty="0">
                <a:latin typeface="Times New Roman" panose="02020603050405020304" pitchFamily="18" charset="0"/>
                <a:cs typeface="Times New Roman" panose="02020603050405020304" pitchFamily="18" charset="0"/>
              </a:rPr>
              <a:t>[8] </a:t>
            </a:r>
            <a:r>
              <a:rPr lang="en-IN" sz="2000" b="0" i="0" dirty="0" err="1">
                <a:solidFill>
                  <a:srgbClr val="222222"/>
                </a:solidFill>
                <a:effectLst/>
                <a:latin typeface="Times New Roman" panose="02020603050405020304" pitchFamily="18" charset="0"/>
                <a:cs typeface="Times New Roman" panose="02020603050405020304" pitchFamily="18" charset="0"/>
              </a:rPr>
              <a:t>Kemidi</a:t>
            </a:r>
            <a:r>
              <a:rPr lang="en-IN" sz="2000" b="0" i="0" dirty="0">
                <a:solidFill>
                  <a:srgbClr val="222222"/>
                </a:solidFill>
                <a:effectLst/>
                <a:latin typeface="Times New Roman" panose="02020603050405020304" pitchFamily="18" charset="0"/>
                <a:cs typeface="Times New Roman" panose="02020603050405020304" pitchFamily="18" charset="0"/>
              </a:rPr>
              <a:t>, M., </a:t>
            </a:r>
            <a:r>
              <a:rPr lang="en-IN" sz="2000" b="0" i="0" dirty="0" err="1">
                <a:solidFill>
                  <a:srgbClr val="222222"/>
                </a:solidFill>
                <a:effectLst/>
                <a:latin typeface="Times New Roman" panose="02020603050405020304" pitchFamily="18" charset="0"/>
                <a:cs typeface="Times New Roman" panose="02020603050405020304" pitchFamily="18" charset="0"/>
              </a:rPr>
              <a:t>Marur</a:t>
            </a:r>
            <a:r>
              <a:rPr lang="en-IN" sz="2000" b="0" i="0" dirty="0">
                <a:solidFill>
                  <a:srgbClr val="222222"/>
                </a:solidFill>
                <a:effectLst/>
                <a:latin typeface="Times New Roman" panose="02020603050405020304" pitchFamily="18" charset="0"/>
                <a:cs typeface="Times New Roman" panose="02020603050405020304" pitchFamily="18" charset="0"/>
              </a:rPr>
              <a:t>, D. R., &amp; </a:t>
            </a:r>
            <a:r>
              <a:rPr lang="en-IN" sz="2000" b="0" i="0" dirty="0" err="1">
                <a:solidFill>
                  <a:srgbClr val="222222"/>
                </a:solidFill>
                <a:effectLst/>
                <a:latin typeface="Times New Roman" panose="02020603050405020304" pitchFamily="18" charset="0"/>
                <a:cs typeface="Times New Roman" panose="02020603050405020304" pitchFamily="18" charset="0"/>
              </a:rPr>
              <a:t>Chantigari</a:t>
            </a:r>
            <a:r>
              <a:rPr lang="en-IN" sz="2000" b="0" i="0" dirty="0">
                <a:solidFill>
                  <a:srgbClr val="222222"/>
                </a:solidFill>
                <a:effectLst/>
                <a:latin typeface="Times New Roman" panose="02020603050405020304" pitchFamily="18" charset="0"/>
                <a:cs typeface="Times New Roman" panose="02020603050405020304" pitchFamily="18" charset="0"/>
              </a:rPr>
              <a:t>, V. K. R. (2023). Detection and Classification of Obstructive Sleep </a:t>
            </a:r>
            <a:r>
              <a:rPr lang="en-IN" sz="2000" b="0" i="0" dirty="0" err="1">
                <a:solidFill>
                  <a:srgbClr val="222222"/>
                </a:solidFill>
                <a:effectLst/>
                <a:latin typeface="Times New Roman" panose="02020603050405020304" pitchFamily="18" charset="0"/>
                <a:cs typeface="Times New Roman" panose="02020603050405020304" pitchFamily="18" charset="0"/>
              </a:rPr>
              <a:t>Apnea</a:t>
            </a:r>
            <a:r>
              <a:rPr lang="en-IN" sz="2000" b="0" i="0" dirty="0">
                <a:solidFill>
                  <a:srgbClr val="222222"/>
                </a:solidFill>
                <a:effectLst/>
                <a:latin typeface="Times New Roman" panose="02020603050405020304" pitchFamily="18" charset="0"/>
                <a:cs typeface="Times New Roman" panose="02020603050405020304" pitchFamily="18" charset="0"/>
              </a:rPr>
              <a:t> Disorders: A Comparative Analysis of Various Deep Machine Learning Classifiers. </a:t>
            </a:r>
            <a:r>
              <a:rPr lang="en-IN" sz="2000" b="0" i="1" dirty="0">
                <a:solidFill>
                  <a:srgbClr val="222222"/>
                </a:solidFill>
                <a:effectLst/>
                <a:latin typeface="Times New Roman" panose="02020603050405020304" pitchFamily="18" charset="0"/>
                <a:cs typeface="Times New Roman" panose="02020603050405020304" pitchFamily="18" charset="0"/>
              </a:rPr>
              <a:t>Revue </a:t>
            </a:r>
            <a:r>
              <a:rPr lang="en-IN" sz="2000" b="0" i="1" dirty="0" err="1">
                <a:solidFill>
                  <a:srgbClr val="222222"/>
                </a:solidFill>
                <a:effectLst/>
                <a:latin typeface="Times New Roman" panose="02020603050405020304" pitchFamily="18" charset="0"/>
                <a:cs typeface="Times New Roman" panose="02020603050405020304" pitchFamily="18" charset="0"/>
              </a:rPr>
              <a:t>d'Intelligence</a:t>
            </a:r>
            <a:r>
              <a:rPr lang="en-IN" sz="2000" b="0" i="1" dirty="0">
                <a:solidFill>
                  <a:srgbClr val="222222"/>
                </a:solidFill>
                <a:effectLst/>
                <a:latin typeface="Times New Roman" panose="02020603050405020304" pitchFamily="18" charset="0"/>
                <a:cs typeface="Times New Roman" panose="02020603050405020304" pitchFamily="18" charset="0"/>
              </a:rPr>
              <a:t> </a:t>
            </a:r>
            <a:r>
              <a:rPr lang="en-IN" sz="2000" b="0" i="1" dirty="0" err="1">
                <a:solidFill>
                  <a:srgbClr val="222222"/>
                </a:solidFill>
                <a:effectLst/>
                <a:latin typeface="Times New Roman" panose="02020603050405020304" pitchFamily="18" charset="0"/>
                <a:cs typeface="Times New Roman" panose="02020603050405020304" pitchFamily="18" charset="0"/>
              </a:rPr>
              <a:t>Artificielle</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1" dirty="0">
                <a:solidFill>
                  <a:srgbClr val="222222"/>
                </a:solidFill>
                <a:effectLst/>
                <a:latin typeface="Times New Roman" panose="02020603050405020304" pitchFamily="18" charset="0"/>
                <a:cs typeface="Times New Roman" panose="02020603050405020304" pitchFamily="18" charset="0"/>
              </a:rPr>
              <a:t>37</a:t>
            </a:r>
            <a:r>
              <a:rPr lang="en-IN" sz="2000" b="0" i="0" dirty="0">
                <a:solidFill>
                  <a:srgbClr val="222222"/>
                </a:solidFill>
                <a:effectLst/>
                <a:latin typeface="Times New Roman" panose="02020603050405020304" pitchFamily="18" charset="0"/>
                <a:cs typeface="Times New Roman" panose="02020603050405020304" pitchFamily="18" charset="0"/>
              </a:rPr>
              <a:t>(1).</a:t>
            </a:r>
          </a:p>
          <a:p>
            <a:pPr algn="just">
              <a:lnSpc>
                <a:spcPct val="150000"/>
              </a:lnSpc>
            </a:pPr>
            <a:r>
              <a:rPr lang="en-IN" sz="2000" dirty="0">
                <a:solidFill>
                  <a:srgbClr val="222222"/>
                </a:solidFill>
                <a:latin typeface="Times New Roman" panose="02020603050405020304" pitchFamily="18" charset="0"/>
                <a:cs typeface="Times New Roman" panose="02020603050405020304" pitchFamily="18" charset="0"/>
              </a:rPr>
              <a:t>[9] </a:t>
            </a:r>
            <a:r>
              <a:rPr lang="en-US" sz="2000" b="0" i="0" dirty="0">
                <a:solidFill>
                  <a:srgbClr val="222222"/>
                </a:solidFill>
                <a:effectLst/>
                <a:latin typeface="Times New Roman" panose="02020603050405020304" pitchFamily="18" charset="0"/>
                <a:cs typeface="Times New Roman" panose="02020603050405020304" pitchFamily="18" charset="0"/>
              </a:rPr>
              <a:t>Cheng, Y. H., Lech, M., &amp; Wilkinson, R. H. (2023). Simultaneous Sleep Stage and Sleep Disorder Detection from Multimodal Sensors Using Deep Learning. </a:t>
            </a:r>
            <a:r>
              <a:rPr lang="en-US" sz="2000" b="0" i="1" dirty="0">
                <a:solidFill>
                  <a:srgbClr val="222222"/>
                </a:solidFill>
                <a:effectLst/>
                <a:latin typeface="Times New Roman" panose="02020603050405020304" pitchFamily="18" charset="0"/>
                <a:cs typeface="Times New Roman" panose="02020603050405020304" pitchFamily="18" charset="0"/>
              </a:rPr>
              <a:t>Sensors</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1" dirty="0">
                <a:solidFill>
                  <a:srgbClr val="222222"/>
                </a:solidFill>
                <a:effectLst/>
                <a:latin typeface="Times New Roman" panose="02020603050405020304" pitchFamily="18" charset="0"/>
                <a:cs typeface="Times New Roman" panose="02020603050405020304" pitchFamily="18" charset="0"/>
              </a:rPr>
              <a:t>23</a:t>
            </a:r>
            <a:r>
              <a:rPr lang="en-US" sz="2000" b="0" i="0" dirty="0">
                <a:solidFill>
                  <a:srgbClr val="222222"/>
                </a:solidFill>
                <a:effectLst/>
                <a:latin typeface="Times New Roman" panose="02020603050405020304" pitchFamily="18" charset="0"/>
                <a:cs typeface="Times New Roman" panose="02020603050405020304" pitchFamily="18" charset="0"/>
              </a:rPr>
              <a:t>(7), 3468.</a:t>
            </a:r>
            <a:endParaRPr lang="en-US"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222222"/>
                </a:solidFill>
                <a:latin typeface="Times New Roman" panose="02020603050405020304" pitchFamily="18" charset="0"/>
                <a:cs typeface="Times New Roman" panose="02020603050405020304" pitchFamily="18" charset="0"/>
              </a:rPr>
              <a:t>[10] </a:t>
            </a:r>
            <a:r>
              <a:rPr lang="en-IN" sz="2000" b="0" i="0" dirty="0">
                <a:solidFill>
                  <a:srgbClr val="222222"/>
                </a:solidFill>
                <a:effectLst/>
                <a:latin typeface="Times New Roman" panose="02020603050405020304" pitchFamily="18" charset="0"/>
                <a:cs typeface="Times New Roman" panose="02020603050405020304" pitchFamily="18" charset="0"/>
              </a:rPr>
              <a:t>Javeed, </a:t>
            </a:r>
            <a:r>
              <a:rPr lang="en-IN" sz="2000" b="0" i="0" dirty="0" err="1">
                <a:solidFill>
                  <a:srgbClr val="222222"/>
                </a:solidFill>
                <a:effectLst/>
                <a:latin typeface="Times New Roman" panose="02020603050405020304" pitchFamily="18" charset="0"/>
                <a:cs typeface="Times New Roman" panose="02020603050405020304" pitchFamily="18" charset="0"/>
              </a:rPr>
              <a:t>Ashir</a:t>
            </a:r>
            <a:r>
              <a:rPr lang="en-IN" sz="2000" b="0" i="0" dirty="0">
                <a:solidFill>
                  <a:srgbClr val="222222"/>
                </a:solidFill>
                <a:effectLst/>
                <a:latin typeface="Times New Roman" panose="02020603050405020304" pitchFamily="18" charset="0"/>
                <a:cs typeface="Times New Roman" panose="02020603050405020304" pitchFamily="18" charset="0"/>
              </a:rPr>
              <a:t>, et al. "Predictive power of </a:t>
            </a:r>
            <a:r>
              <a:rPr lang="en-IN" sz="2000" b="0" i="0" dirty="0" err="1">
                <a:solidFill>
                  <a:srgbClr val="222222"/>
                </a:solidFill>
                <a:effectLst/>
                <a:latin typeface="Times New Roman" panose="02020603050405020304" pitchFamily="18" charset="0"/>
                <a:cs typeface="Times New Roman" panose="02020603050405020304" pitchFamily="18" charset="0"/>
              </a:rPr>
              <a:t>XGBoost_BiLSTM</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0" dirty="0" err="1">
                <a:solidFill>
                  <a:srgbClr val="222222"/>
                </a:solidFill>
                <a:effectLst/>
                <a:latin typeface="Times New Roman" panose="02020603050405020304" pitchFamily="18" charset="0"/>
                <a:cs typeface="Times New Roman" panose="02020603050405020304" pitchFamily="18" charset="0"/>
              </a:rPr>
              <a:t>model:a</a:t>
            </a:r>
            <a:r>
              <a:rPr lang="en-IN" sz="2000" dirty="0">
                <a:solidFill>
                  <a:srgbClr val="222222"/>
                </a:solidFill>
                <a:latin typeface="Times New Roman" panose="02020603050405020304" pitchFamily="18" charset="0"/>
                <a:cs typeface="Times New Roman" panose="02020603050405020304" pitchFamily="18" charset="0"/>
              </a:rPr>
              <a:t> </a:t>
            </a:r>
            <a:r>
              <a:rPr lang="en-IN" sz="2000" b="0" i="0" dirty="0">
                <a:solidFill>
                  <a:srgbClr val="222222"/>
                </a:solidFill>
                <a:effectLst/>
                <a:latin typeface="Times New Roman" panose="02020603050405020304" pitchFamily="18" charset="0"/>
                <a:cs typeface="Times New Roman" panose="02020603050405020304" pitchFamily="18" charset="0"/>
              </a:rPr>
              <a:t>machine-learning approach for accurate sleep </a:t>
            </a:r>
            <a:r>
              <a:rPr lang="en-IN" sz="2000" b="0" i="0" dirty="0" err="1">
                <a:solidFill>
                  <a:srgbClr val="222222"/>
                </a:solidFill>
                <a:effectLst/>
                <a:latin typeface="Times New Roman" panose="02020603050405020304" pitchFamily="18" charset="0"/>
                <a:cs typeface="Times New Roman" panose="02020603050405020304" pitchFamily="18" charset="0"/>
              </a:rPr>
              <a:t>apnea</a:t>
            </a:r>
            <a:r>
              <a:rPr lang="en-IN" sz="2000" b="0" i="0" dirty="0">
                <a:solidFill>
                  <a:srgbClr val="222222"/>
                </a:solidFill>
                <a:effectLst/>
                <a:latin typeface="Times New Roman" panose="02020603050405020304" pitchFamily="18" charset="0"/>
                <a:cs typeface="Times New Roman" panose="02020603050405020304" pitchFamily="18" charset="0"/>
              </a:rPr>
              <a:t> detection using electronic health data." </a:t>
            </a:r>
            <a:r>
              <a:rPr lang="en-IN" sz="2000" b="0" i="1" dirty="0">
                <a:solidFill>
                  <a:srgbClr val="222222"/>
                </a:solidFill>
                <a:effectLst/>
                <a:latin typeface="Times New Roman" panose="02020603050405020304" pitchFamily="18" charset="0"/>
                <a:cs typeface="Times New Roman" panose="02020603050405020304" pitchFamily="18" charset="0"/>
              </a:rPr>
              <a:t>International Journal of Computational Intelligence Systems</a:t>
            </a:r>
            <a:r>
              <a:rPr lang="en-IN" sz="2000" b="0" i="0" dirty="0">
                <a:solidFill>
                  <a:srgbClr val="222222"/>
                </a:solidFill>
                <a:effectLst/>
                <a:latin typeface="Times New Roman" panose="02020603050405020304" pitchFamily="18" charset="0"/>
                <a:cs typeface="Times New Roman" panose="02020603050405020304" pitchFamily="18" charset="0"/>
              </a:rPr>
              <a:t> 16.1 (2023): 188.</a:t>
            </a:r>
          </a:p>
          <a:p>
            <a:pPr algn="just">
              <a:lnSpc>
                <a:spcPct val="150000"/>
              </a:lnSpc>
            </a:pPr>
            <a:endParaRPr lang="en-IN"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337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2B9168-810E-7E45-0995-D9C4BD3EAFAC}"/>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064454C2-AA92-C7B3-422B-314D6C33DF4E}"/>
              </a:ext>
            </a:extLst>
          </p:cNvPr>
          <p:cNvSpPr txBox="1"/>
          <p:nvPr/>
        </p:nvSpPr>
        <p:spPr>
          <a:xfrm>
            <a:off x="106325" y="178847"/>
            <a:ext cx="11791507" cy="6179962"/>
          </a:xfrm>
          <a:prstGeom prst="rect">
            <a:avLst/>
          </a:prstGeom>
          <a:noFill/>
        </p:spPr>
        <p:txBody>
          <a:bodyPr wrap="square">
            <a:spAutoFit/>
          </a:bodyPr>
          <a:lstStyle/>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[11] </a:t>
            </a:r>
            <a:r>
              <a:rPr lang="en-US" sz="1900" b="0" i="0" dirty="0">
                <a:solidFill>
                  <a:srgbClr val="222222"/>
                </a:solidFill>
                <a:effectLst/>
                <a:latin typeface="Times New Roman" panose="02020603050405020304" pitchFamily="18" charset="0"/>
                <a:cs typeface="Times New Roman" panose="02020603050405020304" pitchFamily="18" charset="0"/>
              </a:rPr>
              <a:t>Learning, M. U. S. M. (2020). Obstructive sleep apnea: a prediction model using supervised machine learning method. </a:t>
            </a:r>
            <a:r>
              <a:rPr lang="en-US" sz="1900" b="0" i="1" dirty="0">
                <a:solidFill>
                  <a:srgbClr val="222222"/>
                </a:solidFill>
                <a:effectLst/>
                <a:latin typeface="Times New Roman" panose="02020603050405020304" pitchFamily="18" charset="0"/>
                <a:cs typeface="Times New Roman" panose="02020603050405020304" pitchFamily="18" charset="0"/>
              </a:rPr>
              <a:t>The Importance of Health Informatics in Public Health during a Pandemic</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272</a:t>
            </a:r>
            <a:r>
              <a:rPr lang="en-US" sz="1900" b="0" i="0" dirty="0">
                <a:solidFill>
                  <a:srgbClr val="222222"/>
                </a:solidFill>
                <a:effectLst/>
                <a:latin typeface="Times New Roman" panose="02020603050405020304" pitchFamily="18" charset="0"/>
                <a:cs typeface="Times New Roman" panose="02020603050405020304" pitchFamily="18" charset="0"/>
              </a:rPr>
              <a:t>, 387.</a:t>
            </a: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[12] </a:t>
            </a:r>
            <a:r>
              <a:rPr lang="en-US" sz="1900" b="0" i="0" dirty="0">
                <a:solidFill>
                  <a:srgbClr val="222222"/>
                </a:solidFill>
                <a:effectLst/>
                <a:latin typeface="Times New Roman" panose="02020603050405020304" pitchFamily="18" charset="0"/>
                <a:cs typeface="Times New Roman" panose="02020603050405020304" pitchFamily="18" charset="0"/>
              </a:rPr>
              <a:t>Jain, </a:t>
            </a:r>
            <a:r>
              <a:rPr lang="en-US" sz="1900" b="0" i="0" dirty="0" err="1">
                <a:solidFill>
                  <a:srgbClr val="222222"/>
                </a:solidFill>
                <a:effectLst/>
                <a:latin typeface="Times New Roman" panose="02020603050405020304" pitchFamily="18" charset="0"/>
                <a:cs typeface="Times New Roman" panose="02020603050405020304" pitchFamily="18" charset="0"/>
              </a:rPr>
              <a:t>Gunjit</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Sleep Apnea detection using Deep Learning Methodologies</a:t>
            </a:r>
            <a:r>
              <a:rPr lang="en-US" sz="1900" b="0" i="0" dirty="0">
                <a:solidFill>
                  <a:srgbClr val="222222"/>
                </a:solidFill>
                <a:effectLst/>
                <a:latin typeface="Times New Roman" panose="02020603050405020304" pitchFamily="18" charset="0"/>
                <a:cs typeface="Times New Roman" panose="02020603050405020304" pitchFamily="18" charset="0"/>
              </a:rPr>
              <a:t>. Diss. Dublin, National College of Ireland, 2022.</a:t>
            </a:r>
          </a:p>
          <a:p>
            <a:pPr algn="just">
              <a:lnSpc>
                <a:spcPct val="150000"/>
              </a:lnSpc>
            </a:pPr>
            <a:endParaRPr lang="en-US"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1900" dirty="0">
                <a:solidFill>
                  <a:srgbClr val="222222"/>
                </a:solidFill>
                <a:latin typeface="Times New Roman" panose="02020603050405020304" pitchFamily="18" charset="0"/>
                <a:cs typeface="Times New Roman" panose="02020603050405020304" pitchFamily="18" charset="0"/>
              </a:rPr>
              <a:t>[13] </a:t>
            </a:r>
            <a:r>
              <a:rPr lang="en-US" sz="1900" b="0" i="0" dirty="0">
                <a:solidFill>
                  <a:srgbClr val="222222"/>
                </a:solidFill>
                <a:effectLst/>
                <a:latin typeface="Times New Roman" panose="02020603050405020304" pitchFamily="18" charset="0"/>
                <a:cs typeface="Times New Roman" panose="02020603050405020304" pitchFamily="18" charset="0"/>
              </a:rPr>
              <a:t>Karimi </a:t>
            </a:r>
            <a:r>
              <a:rPr lang="en-US" sz="1900" b="0" i="0" dirty="0" err="1">
                <a:solidFill>
                  <a:srgbClr val="222222"/>
                </a:solidFill>
                <a:effectLst/>
                <a:latin typeface="Times New Roman" panose="02020603050405020304" pitchFamily="18" charset="0"/>
                <a:cs typeface="Times New Roman" panose="02020603050405020304" pitchFamily="18" charset="0"/>
              </a:rPr>
              <a:t>Moridani</a:t>
            </a:r>
            <a:r>
              <a:rPr lang="en-US" sz="1900" b="0" i="0" dirty="0">
                <a:solidFill>
                  <a:srgbClr val="222222"/>
                </a:solidFill>
                <a:effectLst/>
                <a:latin typeface="Times New Roman" panose="02020603050405020304" pitchFamily="18" charset="0"/>
                <a:cs typeface="Times New Roman" panose="02020603050405020304" pitchFamily="18" charset="0"/>
              </a:rPr>
              <a:t> M, </a:t>
            </a:r>
            <a:r>
              <a:rPr lang="en-US" sz="1900" b="0" i="0" dirty="0" err="1">
                <a:solidFill>
                  <a:srgbClr val="222222"/>
                </a:solidFill>
                <a:effectLst/>
                <a:latin typeface="Times New Roman" panose="02020603050405020304" pitchFamily="18" charset="0"/>
                <a:cs typeface="Times New Roman" panose="02020603050405020304" pitchFamily="18" charset="0"/>
              </a:rPr>
              <a:t>Hajiali</a:t>
            </a:r>
            <a:r>
              <a:rPr lang="en-US" sz="1900" b="0" i="0" dirty="0">
                <a:solidFill>
                  <a:srgbClr val="222222"/>
                </a:solidFill>
                <a:effectLst/>
                <a:latin typeface="Times New Roman" panose="02020603050405020304" pitchFamily="18" charset="0"/>
                <a:cs typeface="Times New Roman" panose="02020603050405020304" pitchFamily="18" charset="0"/>
              </a:rPr>
              <a:t> A. Automated sleep stage detection based on recurrence quantification analysis using machine learning. Journal of applied research on industrial engineering. 2022 Oct 1;9(4):409-26.</a:t>
            </a:r>
          </a:p>
          <a:p>
            <a:pPr algn="just">
              <a:lnSpc>
                <a:spcPct val="150000"/>
              </a:lnSpc>
            </a:pP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[14] </a:t>
            </a:r>
            <a:r>
              <a:rPr lang="en-US" sz="1900" b="0" i="0" dirty="0">
                <a:solidFill>
                  <a:srgbClr val="222222"/>
                </a:solidFill>
                <a:effectLst/>
                <a:latin typeface="Times New Roman" panose="02020603050405020304" pitchFamily="18" charset="0"/>
                <a:cs typeface="Times New Roman" panose="02020603050405020304" pitchFamily="18" charset="0"/>
              </a:rPr>
              <a:t>Arslan, R. S. (2023). Sleep disorder and apnea events detection framework with high performance using two-tier learning model design. </a:t>
            </a:r>
            <a:r>
              <a:rPr lang="en-US" sz="1900" b="0" i="1" dirty="0" err="1">
                <a:solidFill>
                  <a:srgbClr val="222222"/>
                </a:solidFill>
                <a:effectLst/>
                <a:latin typeface="Times New Roman" panose="02020603050405020304" pitchFamily="18" charset="0"/>
                <a:cs typeface="Times New Roman" panose="02020603050405020304" pitchFamily="18" charset="0"/>
              </a:rPr>
              <a:t>PeerJ</a:t>
            </a:r>
            <a:r>
              <a:rPr lang="en-US" sz="1900" b="0" i="1" dirty="0">
                <a:solidFill>
                  <a:srgbClr val="222222"/>
                </a:solidFill>
                <a:effectLst/>
                <a:latin typeface="Times New Roman" panose="02020603050405020304" pitchFamily="18" charset="0"/>
                <a:cs typeface="Times New Roman" panose="02020603050405020304" pitchFamily="18" charset="0"/>
              </a:rPr>
              <a:t> Computer Science</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9</a:t>
            </a:r>
            <a:r>
              <a:rPr lang="en-US" sz="1900" b="0" i="0" dirty="0">
                <a:solidFill>
                  <a:srgbClr val="222222"/>
                </a:solidFill>
                <a:effectLst/>
                <a:latin typeface="Times New Roman" panose="02020603050405020304" pitchFamily="18" charset="0"/>
                <a:cs typeface="Times New Roman" panose="02020603050405020304" pitchFamily="18" charset="0"/>
              </a:rPr>
              <a:t>, e1554.</a:t>
            </a:r>
          </a:p>
          <a:p>
            <a:pPr algn="just">
              <a:lnSpc>
                <a:spcPct val="150000"/>
              </a:lnSpc>
            </a:pPr>
            <a:endParaRPr lang="en-US"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1900" dirty="0">
                <a:solidFill>
                  <a:srgbClr val="222222"/>
                </a:solidFill>
                <a:latin typeface="Times New Roman" panose="02020603050405020304" pitchFamily="18" charset="0"/>
                <a:cs typeface="Times New Roman" panose="02020603050405020304" pitchFamily="18" charset="0"/>
              </a:rPr>
              <a:t>[15] </a:t>
            </a:r>
            <a:r>
              <a:rPr lang="en-IN" sz="1900" b="0" i="0" dirty="0">
                <a:solidFill>
                  <a:srgbClr val="222222"/>
                </a:solidFill>
                <a:effectLst/>
                <a:latin typeface="Times New Roman" panose="02020603050405020304" pitchFamily="18" charset="0"/>
                <a:cs typeface="Times New Roman" panose="02020603050405020304" pitchFamily="18" charset="0"/>
              </a:rPr>
              <a:t>Ramachandran, Anita, and Anupama Karuppiah. "A survey on recent advances in machine learning based sleep </a:t>
            </a:r>
            <a:r>
              <a:rPr lang="en-IN" sz="1900" b="0" i="0" dirty="0" err="1">
                <a:solidFill>
                  <a:srgbClr val="222222"/>
                </a:solidFill>
                <a:effectLst/>
                <a:latin typeface="Times New Roman" panose="02020603050405020304" pitchFamily="18" charset="0"/>
                <a:cs typeface="Times New Roman" panose="02020603050405020304" pitchFamily="18" charset="0"/>
              </a:rPr>
              <a:t>apnea</a:t>
            </a:r>
            <a:r>
              <a:rPr lang="en-IN" sz="1900" b="0" i="0" dirty="0">
                <a:solidFill>
                  <a:srgbClr val="222222"/>
                </a:solidFill>
                <a:effectLst/>
                <a:latin typeface="Times New Roman" panose="02020603050405020304" pitchFamily="18" charset="0"/>
                <a:cs typeface="Times New Roman" panose="02020603050405020304" pitchFamily="18" charset="0"/>
              </a:rPr>
              <a:t> detection systems." </a:t>
            </a:r>
            <a:r>
              <a:rPr lang="en-IN" sz="1900" b="0" i="1" dirty="0">
                <a:solidFill>
                  <a:srgbClr val="222222"/>
                </a:solidFill>
                <a:effectLst/>
                <a:latin typeface="Times New Roman" panose="02020603050405020304" pitchFamily="18" charset="0"/>
                <a:cs typeface="Times New Roman" panose="02020603050405020304" pitchFamily="18" charset="0"/>
              </a:rPr>
              <a:t>Healthcare</a:t>
            </a:r>
            <a:r>
              <a:rPr lang="en-IN" sz="1900" b="0" i="0" dirty="0">
                <a:solidFill>
                  <a:srgbClr val="222222"/>
                </a:solidFill>
                <a:effectLst/>
                <a:latin typeface="Times New Roman" panose="02020603050405020304" pitchFamily="18" charset="0"/>
                <a:cs typeface="Times New Roman" panose="02020603050405020304" pitchFamily="18" charset="0"/>
              </a:rPr>
              <a:t>. Vol. 9. No. 7. MDPI, 2021.</a:t>
            </a:r>
            <a:endParaRPr lang="en-IN" sz="19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75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8DA70-3BAD-B0AD-56CD-E0CA80956109}"/>
              </a:ext>
            </a:extLst>
          </p:cNvPr>
          <p:cNvSpPr txBox="1"/>
          <p:nvPr/>
        </p:nvSpPr>
        <p:spPr>
          <a:xfrm>
            <a:off x="4883217" y="267811"/>
            <a:ext cx="6096000" cy="400110"/>
          </a:xfrm>
          <a:prstGeom prst="rect">
            <a:avLst/>
          </a:prstGeom>
          <a:noFill/>
        </p:spPr>
        <p:txBody>
          <a:bodyPr wrap="square">
            <a:spAutoFit/>
          </a:bodyPr>
          <a:lstStyle/>
          <a:p>
            <a:r>
              <a:rPr lang="en-US" sz="2000" b="1" i="0" u="none" strike="noStrike" cap="none" dirty="0">
                <a:solidFill>
                  <a:schemeClr val="dk1"/>
                </a:solidFill>
                <a:latin typeface="Times New Roman"/>
                <a:ea typeface="Times New Roman"/>
                <a:cs typeface="Times New Roman"/>
                <a:sym typeface="Times New Roman"/>
              </a:rPr>
              <a:t> ABSTRACT</a:t>
            </a:r>
            <a:endParaRPr lang="en-IN" sz="2000" dirty="0"/>
          </a:p>
        </p:txBody>
      </p:sp>
      <p:sp>
        <p:nvSpPr>
          <p:cNvPr id="7" name="TextBox 6">
            <a:extLst>
              <a:ext uri="{FF2B5EF4-FFF2-40B4-BE49-F238E27FC236}">
                <a16:creationId xmlns:a16="http://schemas.microsoft.com/office/drawing/2014/main" id="{8ED0741C-6078-9646-94D4-8D9C00B1E75D}"/>
              </a:ext>
            </a:extLst>
          </p:cNvPr>
          <p:cNvSpPr txBox="1"/>
          <p:nvPr/>
        </p:nvSpPr>
        <p:spPr>
          <a:xfrm>
            <a:off x="308009" y="667921"/>
            <a:ext cx="11367435" cy="5582939"/>
          </a:xfrm>
          <a:prstGeom prst="rect">
            <a:avLst/>
          </a:prstGeom>
          <a:noFill/>
        </p:spPr>
        <p:txBody>
          <a:bodyPr wrap="square" rtlCol="0">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This project leverages machine learning supervised models to address the pervasive global issue of sleep disorders, affecting 10-30% of the population. Utilizing algorithms such as Logistic Regression (LR), Random Forest (RF), and Support Vector Classifier (SVC), existing predictive modeling system demonstrates impressive accuracy in predicting risks for specific disorders, including Obstructive Sleep Apnea (OSA), Central Obstructive Mixed Sleep Apnea (COMISA), and insomnia. Evaluation metrics, such as the Area Under the Receiver Operating Characteristic (AUROC), showcase the effectiveness of these models in providing accurate predictions.</a:t>
            </a:r>
            <a:r>
              <a:rPr lang="en-US" sz="2000" b="0" i="0" dirty="0">
                <a:solidFill>
                  <a:srgbClr val="D1D5DB"/>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This project employs a supervised machine learning approach to diagnose prevalent sleep disorder . Utilizing robust algorithms such as Support Vector </a:t>
            </a:r>
            <a:r>
              <a:rPr lang="en-US" sz="2000" dirty="0">
                <a:latin typeface="Times New Roman" panose="02020603050405020304" pitchFamily="18" charset="0"/>
                <a:cs typeface="Times New Roman" panose="02020603050405020304" pitchFamily="18" charset="0"/>
              </a:rPr>
              <a:t>Classifier</a:t>
            </a:r>
            <a:r>
              <a:rPr lang="en-US" sz="2000" b="0" i="0" dirty="0">
                <a:effectLst/>
                <a:latin typeface="Times New Roman" panose="02020603050405020304" pitchFamily="18" charset="0"/>
                <a:cs typeface="Times New Roman" panose="02020603050405020304" pitchFamily="18" charset="0"/>
              </a:rPr>
              <a:t> (SVC), </a:t>
            </a:r>
            <a:r>
              <a:rPr lang="en-US" sz="2000" b="0" i="0" dirty="0" err="1">
                <a:effectLst/>
                <a:latin typeface="Times New Roman" panose="02020603050405020304" pitchFamily="18" charset="0"/>
                <a:cs typeface="Times New Roman" panose="02020603050405020304" pitchFamily="18" charset="0"/>
              </a:rPr>
              <a:t>GaussianNB</a:t>
            </a:r>
            <a:r>
              <a:rPr lang="en-US" sz="2000" b="0" i="0" dirty="0">
                <a:effectLst/>
                <a:latin typeface="Times New Roman" panose="02020603050405020304" pitchFamily="18" charset="0"/>
                <a:cs typeface="Times New Roman" panose="02020603050405020304" pitchFamily="18" charset="0"/>
              </a:rPr>
              <a:t> and Logistic Regression, our predictive modeling system showcases superior diagnostic capabilities. The incorporation of ensemble techniques, including ExtraTreeClassifier enhances the overall predictive accuracy. Evaluation metrics, such as ROC-AUC curves and F1 score, demonstrate the effectiveness of the models in diagnosing specific disorders like Insomnia, Sleep Apnea.</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614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D9C978-2AD8-E4F4-D17C-C69698C3300F}"/>
              </a:ext>
            </a:extLst>
          </p:cNvPr>
          <p:cNvSpPr txBox="1"/>
          <p:nvPr/>
        </p:nvSpPr>
        <p:spPr>
          <a:xfrm>
            <a:off x="4656221" y="118530"/>
            <a:ext cx="6097604" cy="523220"/>
          </a:xfrm>
          <a:prstGeom prst="rect">
            <a:avLst/>
          </a:prstGeom>
          <a:noFill/>
        </p:spPr>
        <p:txBody>
          <a:bodyPr wrap="square">
            <a:spAutoFit/>
          </a:bodyPr>
          <a:lstStyle/>
          <a:p>
            <a:r>
              <a:rPr lang="en-US" sz="2800" b="1" i="0" u="none" strike="noStrike" cap="none" dirty="0">
                <a:solidFill>
                  <a:schemeClr val="dk1"/>
                </a:solidFill>
                <a:latin typeface="Times New Roman"/>
                <a:ea typeface="Times New Roman"/>
                <a:cs typeface="Times New Roman"/>
                <a:sym typeface="Times New Roman"/>
              </a:rPr>
              <a:t> </a:t>
            </a:r>
            <a:r>
              <a:rPr lang="en-US" sz="2800" b="1" dirty="0">
                <a:solidFill>
                  <a:schemeClr val="dk1"/>
                </a:solidFill>
                <a:latin typeface="Times New Roman"/>
                <a:ea typeface="Times New Roman"/>
                <a:cs typeface="Times New Roman"/>
                <a:sym typeface="Times New Roman"/>
              </a:rPr>
              <a:t>OBJECTIVE</a:t>
            </a:r>
            <a:endParaRPr lang="en-IN" sz="2800" dirty="0"/>
          </a:p>
        </p:txBody>
      </p:sp>
      <p:sp>
        <p:nvSpPr>
          <p:cNvPr id="5" name="TextBox 4">
            <a:extLst>
              <a:ext uri="{FF2B5EF4-FFF2-40B4-BE49-F238E27FC236}">
                <a16:creationId xmlns:a16="http://schemas.microsoft.com/office/drawing/2014/main" id="{7C22BC65-6E15-F837-0CE3-B03E55963099}"/>
              </a:ext>
            </a:extLst>
          </p:cNvPr>
          <p:cNvSpPr txBox="1"/>
          <p:nvPr/>
        </p:nvSpPr>
        <p:spPr>
          <a:xfrm>
            <a:off x="465221" y="411594"/>
            <a:ext cx="10888579" cy="5868786"/>
          </a:xfrm>
          <a:prstGeom prst="rect">
            <a:avLst/>
          </a:prstGeom>
          <a:noFill/>
        </p:spPr>
        <p:txBody>
          <a:bodyPr wrap="square">
            <a:spAutoFit/>
          </a:bodyPr>
          <a:lstStyle/>
          <a:p>
            <a:pPr marL="50800" lvl="0" algn="just" rtl="0">
              <a:lnSpc>
                <a:spcPct val="150000"/>
              </a:lnSpc>
              <a:spcBef>
                <a:spcPts val="0"/>
              </a:spcBef>
              <a:spcAft>
                <a:spcPts val="0"/>
              </a:spcAft>
              <a:buSzPts val="2800"/>
            </a:pPr>
            <a:r>
              <a:rPr lang="en-US" sz="2300" dirty="0">
                <a:latin typeface="Times New Roman"/>
                <a:ea typeface="Times New Roman"/>
                <a:cs typeface="Times New Roman"/>
                <a:sym typeface="Times New Roman"/>
              </a:rPr>
              <a:t>1. Develop a predictive model using machine learning algorithms to assess the risk of sleep disorders based on diverse data, allowing early detection.</a:t>
            </a:r>
          </a:p>
          <a:p>
            <a:pPr marL="50800" lvl="0" algn="just" rtl="0">
              <a:lnSpc>
                <a:spcPct val="150000"/>
              </a:lnSpc>
              <a:spcBef>
                <a:spcPts val="0"/>
              </a:spcBef>
              <a:spcAft>
                <a:spcPts val="0"/>
              </a:spcAft>
              <a:buSzPts val="2800"/>
            </a:pPr>
            <a:r>
              <a:rPr lang="en-US" sz="2300" dirty="0">
                <a:latin typeface="Times New Roman"/>
                <a:ea typeface="Times New Roman"/>
                <a:cs typeface="Times New Roman"/>
                <a:sym typeface="Times New Roman"/>
              </a:rPr>
              <a:t>2. Tailor personalized suggestions through supervised learning, considering individual traits and promoting lifestyle modifications and home remedies.</a:t>
            </a:r>
          </a:p>
          <a:p>
            <a:pPr marL="50800" algn="just">
              <a:lnSpc>
                <a:spcPct val="150000"/>
              </a:lnSpc>
              <a:buSzPts val="2800"/>
            </a:pPr>
            <a:r>
              <a:rPr lang="en-US" sz="2300" dirty="0">
                <a:latin typeface="Times New Roman"/>
                <a:ea typeface="Times New Roman"/>
                <a:cs typeface="Times New Roman"/>
                <a:sym typeface="Times New Roman"/>
              </a:rPr>
              <a:t>3. </a:t>
            </a:r>
            <a:r>
              <a:rPr lang="en-US" sz="2300" dirty="0">
                <a:latin typeface="Times New Roman" panose="02020603050405020304" pitchFamily="18" charset="0"/>
                <a:cs typeface="Times New Roman" panose="02020603050405020304" pitchFamily="18" charset="0"/>
              </a:rPr>
              <a:t>We aim to develop a machine learning algorithm that can accurately predict the risk of Sleep Disorder with a simple set of questions and user traits, without the need for a polysomnography test.</a:t>
            </a:r>
            <a:endParaRPr lang="en-US" sz="2300" dirty="0">
              <a:latin typeface="Times New Roman" panose="02020603050405020304" pitchFamily="18" charset="0"/>
              <a:ea typeface="Times New Roman"/>
              <a:cs typeface="Times New Roman" panose="02020603050405020304" pitchFamily="18" charset="0"/>
              <a:sym typeface="Times New Roman"/>
            </a:endParaRPr>
          </a:p>
          <a:p>
            <a:pPr marL="50800" lvl="0" algn="just" rtl="0">
              <a:lnSpc>
                <a:spcPct val="150000"/>
              </a:lnSpc>
              <a:spcBef>
                <a:spcPts val="0"/>
              </a:spcBef>
              <a:spcAft>
                <a:spcPts val="0"/>
              </a:spcAft>
              <a:buSzPts val="2800"/>
            </a:pPr>
            <a:r>
              <a:rPr lang="en-US" sz="2300" dirty="0">
                <a:latin typeface="Times New Roman"/>
                <a:ea typeface="Times New Roman"/>
                <a:cs typeface="Times New Roman"/>
                <a:sym typeface="Times New Roman"/>
              </a:rPr>
              <a:t>4.Empower individuals with timely information, encouraging proactive measures such as seeking medical advice or implementing home-based solutions.</a:t>
            </a:r>
          </a:p>
          <a:p>
            <a:pPr marL="50800" lvl="0" algn="just" rtl="0">
              <a:lnSpc>
                <a:spcPct val="150000"/>
              </a:lnSpc>
              <a:spcBef>
                <a:spcPts val="0"/>
              </a:spcBef>
              <a:spcAft>
                <a:spcPts val="0"/>
              </a:spcAft>
              <a:buSzPts val="2800"/>
            </a:pPr>
            <a:r>
              <a:rPr lang="en-US" sz="2300" dirty="0">
                <a:latin typeface="Times New Roman"/>
                <a:ea typeface="Times New Roman"/>
                <a:cs typeface="Times New Roman"/>
                <a:sym typeface="Times New Roman"/>
              </a:rPr>
              <a:t>5. Evaluate and select the most effective machine learning algorithm for robust predictive modeling of sleep disorders.</a:t>
            </a:r>
          </a:p>
        </p:txBody>
      </p:sp>
    </p:spTree>
    <p:extLst>
      <p:ext uri="{BB962C8B-B14F-4D97-AF65-F5344CB8AC3E}">
        <p14:creationId xmlns:p14="http://schemas.microsoft.com/office/powerpoint/2010/main" val="419942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36F2F4-B90E-9C0E-2E16-EB34A8EB7037}"/>
              </a:ext>
            </a:extLst>
          </p:cNvPr>
          <p:cNvGraphicFramePr>
            <a:graphicFrameLocks noGrp="1"/>
          </p:cNvGraphicFramePr>
          <p:nvPr>
            <p:extLst>
              <p:ext uri="{D42A27DB-BD31-4B8C-83A1-F6EECF244321}">
                <p14:modId xmlns:p14="http://schemas.microsoft.com/office/powerpoint/2010/main" val="1967556376"/>
              </p:ext>
            </p:extLst>
          </p:nvPr>
        </p:nvGraphicFramePr>
        <p:xfrm>
          <a:off x="113899" y="538893"/>
          <a:ext cx="11964202" cy="5734316"/>
        </p:xfrm>
        <a:graphic>
          <a:graphicData uri="http://schemas.openxmlformats.org/drawingml/2006/table">
            <a:tbl>
              <a:tblPr>
                <a:noFill/>
              </a:tblPr>
              <a:tblGrid>
                <a:gridCol w="652395">
                  <a:extLst>
                    <a:ext uri="{9D8B030D-6E8A-4147-A177-3AD203B41FA5}">
                      <a16:colId xmlns:a16="http://schemas.microsoft.com/office/drawing/2014/main" val="1510157166"/>
                    </a:ext>
                  </a:extLst>
                </a:gridCol>
                <a:gridCol w="2522959">
                  <a:extLst>
                    <a:ext uri="{9D8B030D-6E8A-4147-A177-3AD203B41FA5}">
                      <a16:colId xmlns:a16="http://schemas.microsoft.com/office/drawing/2014/main" val="734102248"/>
                    </a:ext>
                  </a:extLst>
                </a:gridCol>
                <a:gridCol w="1460820">
                  <a:extLst>
                    <a:ext uri="{9D8B030D-6E8A-4147-A177-3AD203B41FA5}">
                      <a16:colId xmlns:a16="http://schemas.microsoft.com/office/drawing/2014/main" val="241468140"/>
                    </a:ext>
                  </a:extLst>
                </a:gridCol>
                <a:gridCol w="1666310">
                  <a:extLst>
                    <a:ext uri="{9D8B030D-6E8A-4147-A177-3AD203B41FA5}">
                      <a16:colId xmlns:a16="http://schemas.microsoft.com/office/drawing/2014/main" val="2748197436"/>
                    </a:ext>
                  </a:extLst>
                </a:gridCol>
                <a:gridCol w="1784629">
                  <a:extLst>
                    <a:ext uri="{9D8B030D-6E8A-4147-A177-3AD203B41FA5}">
                      <a16:colId xmlns:a16="http://schemas.microsoft.com/office/drawing/2014/main" val="4190358933"/>
                    </a:ext>
                  </a:extLst>
                </a:gridCol>
                <a:gridCol w="1824068">
                  <a:extLst>
                    <a:ext uri="{9D8B030D-6E8A-4147-A177-3AD203B41FA5}">
                      <a16:colId xmlns:a16="http://schemas.microsoft.com/office/drawing/2014/main" val="386046554"/>
                    </a:ext>
                  </a:extLst>
                </a:gridCol>
                <a:gridCol w="2053021">
                  <a:extLst>
                    <a:ext uri="{9D8B030D-6E8A-4147-A177-3AD203B41FA5}">
                      <a16:colId xmlns:a16="http://schemas.microsoft.com/office/drawing/2014/main" val="2900901481"/>
                    </a:ext>
                  </a:extLst>
                </a:gridCol>
              </a:tblGrid>
              <a:tr h="533540">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S.NO</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Title and Authors</a:t>
                      </a:r>
                      <a:endParaRPr lang="en-US" sz="1600" b="1">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Year and published journal</a:t>
                      </a:r>
                      <a:endParaRPr lang="en-US"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Dataset used</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Approach</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Outcome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Limitations</a:t>
                      </a:r>
                      <a:endParaRPr lang="en-US"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4017739712"/>
                  </a:ext>
                </a:extLst>
              </a:tr>
              <a:tr h="1774073">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1.</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Predicting the Risk of Sleep Disorders Using a Machine Learning–Based Simple Questionnaire: Development and Validation Study</a:t>
                      </a:r>
                      <a:r>
                        <a:rPr lang="en-US" sz="1600" dirty="0">
                          <a:latin typeface="Times New Roman" panose="02020603050405020304" pitchFamily="18" charset="0"/>
                          <a:ea typeface="Times New Roman"/>
                          <a:cs typeface="Times New Roman" panose="02020603050405020304" pitchFamily="18" charset="0"/>
                          <a:sym typeface="Times New Roman"/>
                        </a:rPr>
                        <a:t>, </a:t>
                      </a:r>
                    </a:p>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Ha S, Choi SJ, Lee S, Wijaya RH, Kim JH, Joo EY, Kim JK</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Journal of Medical Internet Research,</a:t>
                      </a:r>
                    </a:p>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September, 2023.</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a:solidFill>
                            <a:schemeClr val="tx1"/>
                          </a:solidFill>
                          <a:effectLst/>
                          <a:latin typeface="Times New Roman" panose="02020603050405020304" pitchFamily="18" charset="0"/>
                          <a:ea typeface="+mn-ea"/>
                          <a:cs typeface="Times New Roman" panose="02020603050405020304" pitchFamily="18" charset="0"/>
                        </a:rPr>
                        <a:t>The data from 2 medical centers Samsung Medical Center and Ewha Womans University Medical Center Seoul Hospital).</a:t>
                      </a:r>
                      <a:r>
                        <a:rPr lang="en-US" sz="1600" b="0" i="0" kern="1200">
                          <a:solidFill>
                            <a:schemeClr val="tx1"/>
                          </a:solidFill>
                          <a:effectLst/>
                          <a:latin typeface="+mn-lt"/>
                          <a:ea typeface="+mn-ea"/>
                          <a:cs typeface="+mn-cs"/>
                        </a:rPr>
                        <a:t>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dirty="0">
                          <a:latin typeface="Times New Roman" panose="02020603050405020304" pitchFamily="18" charset="0"/>
                          <a:cs typeface="Times New Roman" panose="02020603050405020304" pitchFamily="18" charset="0"/>
                        </a:rPr>
                        <a:t>Logistic regression (LR), random forest (RF), and support vector </a:t>
                      </a:r>
                      <a:r>
                        <a:rPr lang="en-US" sz="1600" dirty="0" err="1">
                          <a:latin typeface="Times New Roman" panose="02020603050405020304" pitchFamily="18" charset="0"/>
                          <a:cs typeface="Times New Roman" panose="02020603050405020304" pitchFamily="18" charset="0"/>
                        </a:rPr>
                        <a:t>classifier,XGBoost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SLEEPS has high accuracy in predicting the risk of OSA (AUROC=0.897), COMISA (AUROC=0.947), and insomnia (AUROC=0.922)</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primary limitation of the research is the exclusion of mild obstructive sleep apnea (OSA) cases in the model, as it used a cutoff AHI of 15 per hour for OSA.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67758349"/>
                  </a:ext>
                </a:extLst>
              </a:tr>
              <a:tr h="2442536">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2.</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a:solidFill>
                            <a:schemeClr val="tx1"/>
                          </a:solidFill>
                          <a:effectLst/>
                          <a:latin typeface="Times New Roman" panose="02020603050405020304" pitchFamily="18" charset="0"/>
                          <a:ea typeface="+mn-ea"/>
                          <a:cs typeface="Times New Roman" panose="02020603050405020304" pitchFamily="18" charset="0"/>
                        </a:rPr>
                        <a:t>Application of various machine learning techniques to predict obstructive sleep apnea syndrome severity.</a:t>
                      </a:r>
                    </a:p>
                    <a:p>
                      <a:pPr marL="0" lvl="0" indent="0" algn="l" rtl="0">
                        <a:spcBef>
                          <a:spcPts val="0"/>
                        </a:spcBef>
                        <a:spcAft>
                          <a:spcPts val="0"/>
                        </a:spcAft>
                        <a:buNone/>
                      </a:pPr>
                      <a:r>
                        <a:rPr lang="en-US" sz="1600" b="0" i="0" kern="1200">
                          <a:solidFill>
                            <a:schemeClr val="tx1"/>
                          </a:solidFill>
                          <a:effectLst/>
                          <a:latin typeface="Times New Roman" panose="02020603050405020304" pitchFamily="18" charset="0"/>
                          <a:ea typeface="+mn-ea"/>
                          <a:cs typeface="Times New Roman" panose="02020603050405020304" pitchFamily="18" charset="0"/>
                        </a:rPr>
                        <a:t>Han, H., Oh, J.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Scientific Journals,</a:t>
                      </a:r>
                    </a:p>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April,2023.</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NYX Dataset.</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hierarchical agglomerative clustering, K-means, bisecting K-means, Gaussian mixture model) and gradient boost-based classification models</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In this study, we used diverse machine learning techniques to predict the severity of OSAS with only simple information</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data collected from a single sleep clinic and the retrospective nature of the analysis.</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93777502"/>
                  </a:ext>
                </a:extLst>
              </a:tr>
            </a:tbl>
          </a:graphicData>
        </a:graphic>
      </p:graphicFrame>
      <p:sp>
        <p:nvSpPr>
          <p:cNvPr id="3" name="TextBox 2">
            <a:extLst>
              <a:ext uri="{FF2B5EF4-FFF2-40B4-BE49-F238E27FC236}">
                <a16:creationId xmlns:a16="http://schemas.microsoft.com/office/drawing/2014/main" id="{255C60DD-660C-1FC0-8D8F-4A1D6EFF6B81}"/>
              </a:ext>
            </a:extLst>
          </p:cNvPr>
          <p:cNvSpPr txBox="1"/>
          <p:nvPr/>
        </p:nvSpPr>
        <p:spPr>
          <a:xfrm>
            <a:off x="4606265" y="96253"/>
            <a:ext cx="297947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LITERATURE SURVEY</a:t>
            </a:r>
            <a:endParaRPr lang="en-IN" sz="2000" b="1"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4D4DA7E-3C89-2223-22FC-7724892489C3}"/>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354507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60C93-B8EF-1448-6C35-CF00903AAE96}"/>
              </a:ext>
            </a:extLst>
          </p:cNvPr>
          <p:cNvGraphicFramePr>
            <a:graphicFrameLocks noGrp="1"/>
          </p:cNvGraphicFramePr>
          <p:nvPr>
            <p:extLst>
              <p:ext uri="{D42A27DB-BD31-4B8C-83A1-F6EECF244321}">
                <p14:modId xmlns:p14="http://schemas.microsoft.com/office/powerpoint/2010/main" val="4215617938"/>
              </p:ext>
            </p:extLst>
          </p:nvPr>
        </p:nvGraphicFramePr>
        <p:xfrm>
          <a:off x="113899" y="115056"/>
          <a:ext cx="11964202" cy="6143006"/>
        </p:xfrm>
        <a:graphic>
          <a:graphicData uri="http://schemas.openxmlformats.org/drawingml/2006/table">
            <a:tbl>
              <a:tblPr>
                <a:noFill/>
              </a:tblPr>
              <a:tblGrid>
                <a:gridCol w="652395">
                  <a:extLst>
                    <a:ext uri="{9D8B030D-6E8A-4147-A177-3AD203B41FA5}">
                      <a16:colId xmlns:a16="http://schemas.microsoft.com/office/drawing/2014/main" val="1236504011"/>
                    </a:ext>
                  </a:extLst>
                </a:gridCol>
                <a:gridCol w="2522959">
                  <a:extLst>
                    <a:ext uri="{9D8B030D-6E8A-4147-A177-3AD203B41FA5}">
                      <a16:colId xmlns:a16="http://schemas.microsoft.com/office/drawing/2014/main" val="2170158175"/>
                    </a:ext>
                  </a:extLst>
                </a:gridCol>
                <a:gridCol w="1460820">
                  <a:extLst>
                    <a:ext uri="{9D8B030D-6E8A-4147-A177-3AD203B41FA5}">
                      <a16:colId xmlns:a16="http://schemas.microsoft.com/office/drawing/2014/main" val="3380038169"/>
                    </a:ext>
                  </a:extLst>
                </a:gridCol>
                <a:gridCol w="1666310">
                  <a:extLst>
                    <a:ext uri="{9D8B030D-6E8A-4147-A177-3AD203B41FA5}">
                      <a16:colId xmlns:a16="http://schemas.microsoft.com/office/drawing/2014/main" val="1108154772"/>
                    </a:ext>
                  </a:extLst>
                </a:gridCol>
                <a:gridCol w="1928720">
                  <a:extLst>
                    <a:ext uri="{9D8B030D-6E8A-4147-A177-3AD203B41FA5}">
                      <a16:colId xmlns:a16="http://schemas.microsoft.com/office/drawing/2014/main" val="501138625"/>
                    </a:ext>
                  </a:extLst>
                </a:gridCol>
                <a:gridCol w="2266190">
                  <a:extLst>
                    <a:ext uri="{9D8B030D-6E8A-4147-A177-3AD203B41FA5}">
                      <a16:colId xmlns:a16="http://schemas.microsoft.com/office/drawing/2014/main" val="2712262879"/>
                    </a:ext>
                  </a:extLst>
                </a:gridCol>
                <a:gridCol w="1466808">
                  <a:extLst>
                    <a:ext uri="{9D8B030D-6E8A-4147-A177-3AD203B41FA5}">
                      <a16:colId xmlns:a16="http://schemas.microsoft.com/office/drawing/2014/main" val="2814653671"/>
                    </a:ext>
                  </a:extLst>
                </a:gridCol>
              </a:tblGrid>
              <a:tr h="747769">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S.NO</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Title and Authors</a:t>
                      </a:r>
                      <a:endParaRPr sz="1600" b="1">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Year and published journal</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Dataset used</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Approach</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Outcome</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Limitations</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521751498"/>
                  </a:ext>
                </a:extLst>
              </a:tr>
              <a:tr h="2433559">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3.</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Brief digital sleep questionnaire powered by machine learning prediction models identifies common sleep disorders.</a:t>
                      </a:r>
                    </a:p>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Schwartz, Alan R.,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Mairav</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Cohen-Zion, Luu V. Pham, Amit Gal,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Mudiaga</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Sowho</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Francis P.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Sgambati</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Tracy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Klopfer</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et al.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Elsevier,</a:t>
                      </a:r>
                    </a:p>
                    <a:p>
                      <a:pPr marL="0" lvl="0" indent="0" algn="l" rtl="0">
                        <a:spcBef>
                          <a:spcPts val="0"/>
                        </a:spcBef>
                        <a:spcAft>
                          <a:spcPts val="0"/>
                        </a:spcAft>
                        <a:buNone/>
                      </a:pPr>
                      <a:r>
                        <a:rPr lang="en-IN" sz="1600" dirty="0">
                          <a:latin typeface="Times New Roman" panose="02020603050405020304" pitchFamily="18" charset="0"/>
                          <a:ea typeface="Times New Roman"/>
                          <a:cs typeface="Times New Roman" panose="02020603050405020304" pitchFamily="18" charset="0"/>
                          <a:sym typeface="Times New Roman"/>
                        </a:rPr>
                        <a:t>July,2020.</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DSQ dataset</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ElasticNet</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models, a type of regularized linear regression model, were utilized in the research for predicting common sleep disturbances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algn="l"/>
                      <a:r>
                        <a:rPr lang="en-IN" sz="1600" kern="1200" dirty="0">
                          <a:solidFill>
                            <a:schemeClr val="tx1"/>
                          </a:solidFill>
                          <a:effectLst/>
                          <a:latin typeface="Times New Roman" panose="02020603050405020304" pitchFamily="18" charset="0"/>
                          <a:ea typeface="+mn-ea"/>
                          <a:cs typeface="Times New Roman" panose="02020603050405020304" pitchFamily="18" charset="0"/>
                        </a:rPr>
                        <a:t>The predictive models showed good to excellent diagnostic performance, accurately classifying sleep disturbances with high sensitivity and acceptable specificity across several sleep disorders.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small sample size and the potential for overfitting are noted</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927910572"/>
                  </a:ext>
                </a:extLst>
              </a:tr>
              <a:tr h="2607386">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4.</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classification of sleep disorders</a:t>
                      </a:r>
                    </a:p>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with optimal features using machine learning techniques.</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Wongsirichot</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T. and </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Hanskunatai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Journal of Health Research</a:t>
                      </a:r>
                      <a:r>
                        <a:rPr lang="en-US" sz="1600" dirty="0">
                          <a:latin typeface="Times New Roman" panose="02020603050405020304" pitchFamily="18" charset="0"/>
                          <a:ea typeface="Times New Roman"/>
                          <a:cs typeface="Times New Roman" panose="02020603050405020304" pitchFamily="18" charset="0"/>
                          <a:sym typeface="Times New Roman"/>
                        </a:rPr>
                        <a:t>,</a:t>
                      </a:r>
                    </a:p>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May,2017.</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PSG Dataset.</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k-Means Clustering, KNN, (SVM), and Multi-Layer Perceptron (MLP) algorithms to classify sleep disorders based on physiological signal features.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research achieved a sleep disorder classification model using optimal features (PULSE, SAO2, CANR, CHEST) and introduced an optimized k-Nearest Neighbors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opf-kNN</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algorithm,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Limitations include a focus on subjects with positive OSA symptoms, potential bias.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30674285"/>
                  </a:ext>
                </a:extLst>
              </a:tr>
            </a:tbl>
          </a:graphicData>
        </a:graphic>
      </p:graphicFrame>
      <p:sp>
        <p:nvSpPr>
          <p:cNvPr id="5" name="Footer Placeholder 4">
            <a:extLst>
              <a:ext uri="{FF2B5EF4-FFF2-40B4-BE49-F238E27FC236}">
                <a16:creationId xmlns:a16="http://schemas.microsoft.com/office/drawing/2014/main" id="{720A9A2F-DD88-3F20-9C2A-F5C9A2E74B2D}"/>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55541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3FEAE49-2542-F98B-E91F-B53C2026D37D}"/>
              </a:ext>
            </a:extLst>
          </p:cNvPr>
          <p:cNvGraphicFramePr>
            <a:graphicFrameLocks noGrp="1"/>
          </p:cNvGraphicFramePr>
          <p:nvPr>
            <p:extLst>
              <p:ext uri="{D42A27DB-BD31-4B8C-83A1-F6EECF244321}">
                <p14:modId xmlns:p14="http://schemas.microsoft.com/office/powerpoint/2010/main" val="639033610"/>
              </p:ext>
            </p:extLst>
          </p:nvPr>
        </p:nvGraphicFramePr>
        <p:xfrm>
          <a:off x="113899" y="141472"/>
          <a:ext cx="11964202" cy="6004470"/>
        </p:xfrm>
        <a:graphic>
          <a:graphicData uri="http://schemas.openxmlformats.org/drawingml/2006/table">
            <a:tbl>
              <a:tblPr>
                <a:noFill/>
              </a:tblPr>
              <a:tblGrid>
                <a:gridCol w="652395">
                  <a:extLst>
                    <a:ext uri="{9D8B030D-6E8A-4147-A177-3AD203B41FA5}">
                      <a16:colId xmlns:a16="http://schemas.microsoft.com/office/drawing/2014/main" val="666717123"/>
                    </a:ext>
                  </a:extLst>
                </a:gridCol>
                <a:gridCol w="2522959">
                  <a:extLst>
                    <a:ext uri="{9D8B030D-6E8A-4147-A177-3AD203B41FA5}">
                      <a16:colId xmlns:a16="http://schemas.microsoft.com/office/drawing/2014/main" val="2017023391"/>
                    </a:ext>
                  </a:extLst>
                </a:gridCol>
                <a:gridCol w="1460820">
                  <a:extLst>
                    <a:ext uri="{9D8B030D-6E8A-4147-A177-3AD203B41FA5}">
                      <a16:colId xmlns:a16="http://schemas.microsoft.com/office/drawing/2014/main" val="910611237"/>
                    </a:ext>
                  </a:extLst>
                </a:gridCol>
                <a:gridCol w="1469974">
                  <a:extLst>
                    <a:ext uri="{9D8B030D-6E8A-4147-A177-3AD203B41FA5}">
                      <a16:colId xmlns:a16="http://schemas.microsoft.com/office/drawing/2014/main" val="1419833559"/>
                    </a:ext>
                  </a:extLst>
                </a:gridCol>
                <a:gridCol w="2125056">
                  <a:extLst>
                    <a:ext uri="{9D8B030D-6E8A-4147-A177-3AD203B41FA5}">
                      <a16:colId xmlns:a16="http://schemas.microsoft.com/office/drawing/2014/main" val="49599161"/>
                    </a:ext>
                  </a:extLst>
                </a:gridCol>
                <a:gridCol w="1679977">
                  <a:extLst>
                    <a:ext uri="{9D8B030D-6E8A-4147-A177-3AD203B41FA5}">
                      <a16:colId xmlns:a16="http://schemas.microsoft.com/office/drawing/2014/main" val="3345530869"/>
                    </a:ext>
                  </a:extLst>
                </a:gridCol>
                <a:gridCol w="2053021">
                  <a:extLst>
                    <a:ext uri="{9D8B030D-6E8A-4147-A177-3AD203B41FA5}">
                      <a16:colId xmlns:a16="http://schemas.microsoft.com/office/drawing/2014/main" val="1687272316"/>
                    </a:ext>
                  </a:extLst>
                </a:gridCol>
              </a:tblGrid>
              <a:tr h="513046">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S.NO</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Title and Authors</a:t>
                      </a:r>
                      <a:endParaRPr sz="1800" b="1" dirty="0">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Year and published journal</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Dataset used</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Approach</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Outcome</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Limitations</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808418805"/>
                  </a:ext>
                </a:extLst>
              </a:tr>
              <a:tr h="1803963">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5.</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Sleep Expert—an intelligent medical decision support system for sleep disorders.</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Korpinen</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L., and H. Frey.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International Journal of Medical Informatics</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ea typeface="Times New Roman"/>
                          <a:cs typeface="Times New Roman" panose="02020603050405020304" pitchFamily="18" charset="0"/>
                          <a:sym typeface="Times New Roman"/>
                        </a:rPr>
                        <a:t>July,2009.</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Academic databases, libraries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knowledge-based approach, utilizing the International Classification of Sleep Disorders and Knowledge pro (Windows) to develop an interactive decision support system.</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Diagnosing and classifying sleep disorders based on the International Classification of Sleep Disorders.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Handling borderline diagnoses, dependency on classification's consideration of differential diagnosis, and ongoing system evaluation and development needs.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36163370"/>
                  </a:ext>
                </a:extLst>
              </a:tr>
              <a:tr h="2433559">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6.</a:t>
                      </a: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 Machine-Learning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Approach for Accurate Sleep Apnea Detection Using Electronic Health</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Data”</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Ashir</a:t>
                      </a:r>
                      <a:r>
                        <a:rPr lang="en-US" sz="1600" dirty="0">
                          <a:latin typeface="Times New Roman" panose="02020503050405090304"/>
                          <a:ea typeface="Times New Roman" panose="02020503050405090304"/>
                          <a:cs typeface="Times New Roman" panose="02020503050405090304"/>
                          <a:sym typeface="Times New Roman" panose="02020503050405090304"/>
                        </a:rPr>
                        <a:t> Javeed, Johan </a:t>
                      </a:r>
                      <a:r>
                        <a:rPr lang="en-US" sz="1600" dirty="0" err="1">
                          <a:latin typeface="Times New Roman" panose="02020503050405090304"/>
                          <a:ea typeface="Times New Roman" panose="02020503050405090304"/>
                          <a:cs typeface="Times New Roman" panose="02020503050405090304"/>
                          <a:sym typeface="Times New Roman" panose="02020503050405090304"/>
                        </a:rPr>
                        <a:t>Sanmartin</a:t>
                      </a:r>
                      <a:r>
                        <a:rPr lang="en-US" sz="1600" dirty="0">
                          <a:latin typeface="Times New Roman" panose="02020503050405090304"/>
                          <a:ea typeface="Times New Roman" panose="02020503050405090304"/>
                          <a:cs typeface="Times New Roman" panose="02020503050405090304"/>
                          <a:sym typeface="Times New Roman" panose="02020503050405090304"/>
                        </a:rPr>
                        <a:t> Berglund, Ana Luiza </a:t>
                      </a:r>
                      <a:r>
                        <a:rPr lang="en-US" sz="1600" dirty="0" err="1">
                          <a:latin typeface="Times New Roman" panose="02020503050405090304"/>
                          <a:ea typeface="Times New Roman" panose="02020503050405090304"/>
                          <a:cs typeface="Times New Roman" panose="02020503050405090304"/>
                          <a:sym typeface="Times New Roman" panose="02020503050405090304"/>
                        </a:rPr>
                        <a:t>Dallora</a:t>
                      </a:r>
                      <a:r>
                        <a:rPr lang="en-US" sz="1600" dirty="0">
                          <a:latin typeface="Times New Roman" panose="02020503050405090304"/>
                          <a:ea typeface="Times New Roman" panose="02020503050405090304"/>
                          <a:cs typeface="Times New Roman" panose="02020503050405090304"/>
                          <a:sym typeface="Times New Roman" panose="02020503050405090304"/>
                        </a:rPr>
                        <a:t>, Muhammad Asim Saleem,</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Peter </a:t>
                      </a:r>
                      <a:r>
                        <a:rPr lang="en-US" sz="1600" dirty="0" err="1">
                          <a:latin typeface="Times New Roman" panose="02020503050405090304"/>
                          <a:ea typeface="Times New Roman" panose="02020503050405090304"/>
                          <a:cs typeface="Times New Roman" panose="02020503050405090304"/>
                          <a:sym typeface="Times New Roman" panose="02020503050405090304"/>
                        </a:rPr>
                        <a:t>Anderberg</a:t>
                      </a:r>
                      <a:endParaRPr lang="en-US"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International Journal of Computational Intelligence Systems, 5 October 2023.</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collected dataset for this study consists of 75 features with a total sample size of 10765.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P</a:t>
                      </a:r>
                      <a:r>
                        <a:rPr sz="1600" dirty="0">
                          <a:latin typeface="Times New Roman" panose="02020503050405090304"/>
                          <a:ea typeface="Times New Roman" panose="02020503050405090304"/>
                          <a:cs typeface="Times New Roman" panose="02020503050405090304"/>
                          <a:sym typeface="Times New Roman" panose="02020503050405090304"/>
                        </a:rPr>
                        <a:t>resented a ML model that can predict sleep apnea based on EHR</a:t>
                      </a:r>
                      <a:r>
                        <a:rPr lang="en-US" sz="1600" dirty="0">
                          <a:latin typeface="Times New Roman" panose="02020503050405090304"/>
                          <a:ea typeface="Times New Roman" panose="02020503050405090304"/>
                          <a:cs typeface="Times New Roman" panose="02020503050405090304"/>
                          <a:sym typeface="Times New Roman" panose="02020503050405090304"/>
                        </a:rPr>
                        <a:t>, conventional LSTM and </a:t>
                      </a:r>
                      <a:r>
                        <a:rPr lang="en-US" sz="1600" dirty="0" err="1">
                          <a:latin typeface="Times New Roman" panose="02020503050405090304"/>
                          <a:ea typeface="Times New Roman" panose="02020503050405090304"/>
                          <a:cs typeface="Times New Roman" panose="02020503050405090304"/>
                          <a:sym typeface="Times New Roman" panose="02020503050405090304"/>
                        </a:rPr>
                        <a:t>BiLSTM</a:t>
                      </a:r>
                      <a:r>
                        <a:rPr lang="en-US" sz="1600" dirty="0">
                          <a:latin typeface="Times New Roman" panose="02020503050405090304"/>
                          <a:ea typeface="Times New Roman" panose="02020503050405090304"/>
                          <a:cs typeface="Times New Roman" panose="02020503050405090304"/>
                          <a:sym typeface="Times New Roman" panose="02020503050405090304"/>
                        </a:rPr>
                        <a:t> models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BiLSTM</a:t>
                      </a:r>
                      <a:r>
                        <a:rPr lang="en-US" sz="1600" dirty="0">
                          <a:latin typeface="Times New Roman" panose="02020503050405090304"/>
                          <a:ea typeface="Times New Roman" panose="02020503050405090304"/>
                          <a:cs typeface="Times New Roman" panose="02020503050405090304"/>
                          <a:sym typeface="Times New Roman" panose="02020503050405090304"/>
                        </a:rPr>
                        <a:t> achieving the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highest test accuracy of 95.12% compared with conventional</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LSTM models of 94.56%. </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Instead</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of using a single modality, a multimodal dataset should be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used for the prediction of sleep apnea.</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38130665"/>
                  </a:ext>
                </a:extLst>
              </a:tr>
            </a:tbl>
          </a:graphicData>
        </a:graphic>
      </p:graphicFrame>
      <p:sp>
        <p:nvSpPr>
          <p:cNvPr id="6" name="Footer Placeholder 5">
            <a:extLst>
              <a:ext uri="{FF2B5EF4-FFF2-40B4-BE49-F238E27FC236}">
                <a16:creationId xmlns:a16="http://schemas.microsoft.com/office/drawing/2014/main" id="{E1D37FAF-FA9C-620B-D41B-24549E737FC0}"/>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169138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AC229F-DDBD-D5E7-D3B9-3AE671CED347}"/>
              </a:ext>
            </a:extLst>
          </p:cNvPr>
          <p:cNvGraphicFramePr>
            <a:graphicFrameLocks noGrp="1"/>
          </p:cNvGraphicFramePr>
          <p:nvPr>
            <p:extLst>
              <p:ext uri="{D42A27DB-BD31-4B8C-83A1-F6EECF244321}">
                <p14:modId xmlns:p14="http://schemas.microsoft.com/office/powerpoint/2010/main" val="2478816928"/>
              </p:ext>
            </p:extLst>
          </p:nvPr>
        </p:nvGraphicFramePr>
        <p:xfrm>
          <a:off x="219375" y="230772"/>
          <a:ext cx="11753250" cy="6021173"/>
        </p:xfrm>
        <a:graphic>
          <a:graphicData uri="http://schemas.openxmlformats.org/drawingml/2006/table">
            <a:tbl>
              <a:tblPr>
                <a:noFill/>
              </a:tblPr>
              <a:tblGrid>
                <a:gridCol w="710565">
                  <a:extLst>
                    <a:ext uri="{9D8B030D-6E8A-4147-A177-3AD203B41FA5}">
                      <a16:colId xmlns:a16="http://schemas.microsoft.com/office/drawing/2014/main" val="75311165"/>
                    </a:ext>
                  </a:extLst>
                </a:gridCol>
                <a:gridCol w="2633980">
                  <a:extLst>
                    <a:ext uri="{9D8B030D-6E8A-4147-A177-3AD203B41FA5}">
                      <a16:colId xmlns:a16="http://schemas.microsoft.com/office/drawing/2014/main" val="1351281903"/>
                    </a:ext>
                  </a:extLst>
                </a:gridCol>
                <a:gridCol w="1166495">
                  <a:extLst>
                    <a:ext uri="{9D8B030D-6E8A-4147-A177-3AD203B41FA5}">
                      <a16:colId xmlns:a16="http://schemas.microsoft.com/office/drawing/2014/main" val="1938056848"/>
                    </a:ext>
                  </a:extLst>
                </a:gridCol>
                <a:gridCol w="1532255">
                  <a:extLst>
                    <a:ext uri="{9D8B030D-6E8A-4147-A177-3AD203B41FA5}">
                      <a16:colId xmlns:a16="http://schemas.microsoft.com/office/drawing/2014/main" val="2907141342"/>
                    </a:ext>
                  </a:extLst>
                </a:gridCol>
                <a:gridCol w="2069820">
                  <a:extLst>
                    <a:ext uri="{9D8B030D-6E8A-4147-A177-3AD203B41FA5}">
                      <a16:colId xmlns:a16="http://schemas.microsoft.com/office/drawing/2014/main" val="1168277032"/>
                    </a:ext>
                  </a:extLst>
                </a:gridCol>
                <a:gridCol w="1828165">
                  <a:extLst>
                    <a:ext uri="{9D8B030D-6E8A-4147-A177-3AD203B41FA5}">
                      <a16:colId xmlns:a16="http://schemas.microsoft.com/office/drawing/2014/main" val="4038077472"/>
                    </a:ext>
                  </a:extLst>
                </a:gridCol>
                <a:gridCol w="1811970">
                  <a:extLst>
                    <a:ext uri="{9D8B030D-6E8A-4147-A177-3AD203B41FA5}">
                      <a16:colId xmlns:a16="http://schemas.microsoft.com/office/drawing/2014/main" val="1575445697"/>
                    </a:ext>
                  </a:extLst>
                </a:gridCol>
              </a:tblGrid>
              <a:tr h="1266467">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S.NO</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1600" b="1" dirty="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Year and published journal</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Dataset used</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Approach</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Outcome</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Limitations</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291388342"/>
                  </a:ext>
                </a:extLst>
              </a:tr>
              <a:tr h="2233269">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7.</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 review of automated sleep disorder detection”</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Shuting</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Xua</a:t>
                      </a:r>
                      <a:r>
                        <a:rPr lang="en-US" sz="1600" dirty="0">
                          <a:latin typeface="Times New Roman" panose="02020503050405090304"/>
                          <a:ea typeface="Times New Roman" panose="02020503050405090304"/>
                          <a:cs typeface="Times New Roman" panose="02020503050405090304"/>
                          <a:sym typeface="Times New Roman" panose="02020503050405090304"/>
                        </a:rPr>
                        <a:t>, Oliver </a:t>
                      </a:r>
                      <a:r>
                        <a:rPr lang="en-US" sz="1600" dirty="0" err="1">
                          <a:latin typeface="Times New Roman" panose="02020503050405090304"/>
                          <a:ea typeface="Times New Roman" panose="02020503050405090304"/>
                          <a:cs typeface="Times New Roman" panose="02020503050405090304"/>
                          <a:sym typeface="Times New Roman" panose="02020503050405090304"/>
                        </a:rPr>
                        <a:t>Faustb</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Seoni</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Silviac</a:t>
                      </a:r>
                      <a:r>
                        <a:rPr lang="en-US" sz="1600" dirty="0">
                          <a:latin typeface="Times New Roman" panose="02020503050405090304"/>
                          <a:ea typeface="Times New Roman" panose="02020503050405090304"/>
                          <a:cs typeface="Times New Roman" panose="02020503050405090304"/>
                          <a:sym typeface="Times New Roman" panose="02020503050405090304"/>
                        </a:rPr>
                        <a:t>, Subrata </a:t>
                      </a:r>
                      <a:r>
                        <a:rPr lang="en-US" sz="1600" dirty="0" err="1">
                          <a:latin typeface="Times New Roman" panose="02020503050405090304"/>
                          <a:ea typeface="Times New Roman" panose="02020503050405090304"/>
                          <a:cs typeface="Times New Roman" panose="02020503050405090304"/>
                          <a:sym typeface="Times New Roman" panose="02020503050405090304"/>
                        </a:rPr>
                        <a:t>Chakrabortye</a:t>
                      </a:r>
                      <a:r>
                        <a:rPr lang="en-US" sz="1600" dirty="0">
                          <a:latin typeface="Times New Roman" panose="02020503050405090304"/>
                          <a:ea typeface="Times New Roman" panose="02020503050405090304"/>
                          <a:cs typeface="Times New Roman" panose="02020503050405090304"/>
                          <a:sym typeface="Times New Roman" panose="02020503050405090304"/>
                        </a:rPr>
                        <a:t>, Prabal Datta </a:t>
                      </a:r>
                      <a:r>
                        <a:rPr lang="en-US" sz="1600" dirty="0" err="1">
                          <a:latin typeface="Times New Roman" panose="02020503050405090304"/>
                          <a:ea typeface="Times New Roman" panose="02020503050405090304"/>
                          <a:cs typeface="Times New Roman" panose="02020503050405090304"/>
                          <a:sym typeface="Times New Roman" panose="02020503050405090304"/>
                        </a:rPr>
                        <a:t>Baruaa</a:t>
                      </a:r>
                      <a:r>
                        <a:rPr lang="en-US" sz="1600" dirty="0">
                          <a:latin typeface="Times New Roman" panose="02020503050405090304"/>
                          <a:ea typeface="Times New Roman" panose="02020503050405090304"/>
                          <a:cs typeface="Times New Roman" panose="02020503050405090304"/>
                          <a:sym typeface="Times New Roman" panose="02020503050405090304"/>
                        </a:rPr>
                        <a:t>, Filippo </a:t>
                      </a:r>
                      <a:r>
                        <a:rPr lang="en-US" sz="1600" dirty="0" err="1">
                          <a:latin typeface="Times New Roman" panose="02020503050405090304"/>
                          <a:ea typeface="Times New Roman" panose="02020503050405090304"/>
                          <a:cs typeface="Times New Roman" panose="02020503050405090304"/>
                          <a:sym typeface="Times New Roman" panose="02020503050405090304"/>
                        </a:rPr>
                        <a:t>Molinaric</a:t>
                      </a:r>
                      <a:r>
                        <a:rPr lang="en-US" sz="1600" dirty="0">
                          <a:latin typeface="Times New Roman" panose="02020503050405090304"/>
                          <a:ea typeface="Times New Roman" panose="02020503050405090304"/>
                          <a:cs typeface="Times New Roman" panose="02020503050405090304"/>
                          <a:sym typeface="Times New Roman" panose="02020503050405090304"/>
                        </a:rPr>
                        <a:t>, U. Rajendra Acharya</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Cogninet</a:t>
                      </a:r>
                      <a:r>
                        <a:rPr lang="en-US" sz="1600" dirty="0">
                          <a:latin typeface="Times New Roman" panose="02020503050405090304"/>
                          <a:ea typeface="Times New Roman" panose="02020503050405090304"/>
                          <a:cs typeface="Times New Roman" panose="02020503050405090304"/>
                          <a:sym typeface="Times New Roman" panose="02020503050405090304"/>
                        </a:rPr>
                        <a:t> Brain Team, Sydney, NSW 2010, Australia.</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MIT PhysioNet</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Apnea datasets.</a:t>
                      </a:r>
                      <a:endParaRPr sz="160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AI-based detection methods. Both ML and Deep Learning (DL) methods were used </a:t>
                      </a:r>
                      <a:r>
                        <a:rPr sz="1600" dirty="0">
                          <a:latin typeface="Times New Roman" panose="02020503050405090304"/>
                          <a:ea typeface="Times New Roman" panose="02020503050405090304"/>
                          <a:cs typeface="Times New Roman" panose="02020503050405090304"/>
                          <a:sym typeface="Times New Roman" panose="02020503050405090304"/>
                        </a:rPr>
                        <a:t>for sleep disorder detection.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Categorisation of the sleep disorders.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 A data-related limitation arises from the selection process, leading to training and testing data for AI algorithms.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86042999"/>
                  </a:ext>
                </a:extLst>
              </a:tr>
              <a:tr h="2521437">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8.</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 “Sleep APNEA Analysis by Machine Learning Algorithms Using ECG Signals”</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V.Ankitha,P.Manimegalai</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Dr.P.Subha</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Hency</a:t>
                      </a:r>
                      <a:r>
                        <a:rPr lang="en-US" sz="1600" dirty="0">
                          <a:latin typeface="Times New Roman" panose="02020503050405090304"/>
                          <a:ea typeface="Times New Roman" panose="02020503050405090304"/>
                          <a:cs typeface="Times New Roman" panose="02020503050405090304"/>
                          <a:sym typeface="Times New Roman" panose="02020503050405090304"/>
                        </a:rPr>
                        <a:t> Jose, </a:t>
                      </a:r>
                      <a:r>
                        <a:rPr lang="en-US" sz="1600" dirty="0" err="1">
                          <a:latin typeface="Times New Roman" panose="02020503050405090304"/>
                          <a:ea typeface="Times New Roman" panose="02020503050405090304"/>
                          <a:cs typeface="Times New Roman" panose="02020503050405090304"/>
                          <a:sym typeface="Times New Roman" panose="02020503050405090304"/>
                        </a:rPr>
                        <a:t>Raji.P</a:t>
                      </a:r>
                      <a:endParaRPr lang="en-US"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Journal of Physics: Conference Series 1937 (2021)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Dataset constructed by Features Extracted from the ECG signals.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Machine Learning Algorithm, Support vector machine (SVM), k- Nearest </a:t>
                      </a:r>
                      <a:r>
                        <a:rPr lang="en-US" sz="1600" dirty="0" err="1">
                          <a:latin typeface="Times New Roman" panose="02020503050405090304"/>
                          <a:ea typeface="Times New Roman" panose="02020503050405090304"/>
                          <a:cs typeface="Times New Roman" panose="02020503050405090304"/>
                          <a:sym typeface="Times New Roman" panose="02020503050405090304"/>
                        </a:rPr>
                        <a:t>Neighbour</a:t>
                      </a:r>
                      <a:r>
                        <a:rPr lang="en-US" sz="1600" dirty="0">
                          <a:latin typeface="Times New Roman" panose="02020503050405090304"/>
                          <a:ea typeface="Times New Roman" panose="02020503050405090304"/>
                          <a:cs typeface="Times New Roman" panose="02020503050405090304"/>
                          <a:sym typeface="Times New Roman" panose="02020503050405090304"/>
                        </a:rPr>
                        <a:t> algorithm (k-NN), Random forest algorithm.</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With accuracy of 82.5% , 97% , and 89% , Random Forest, Support Vector Machine,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and </a:t>
                      </a:r>
                      <a:r>
                        <a:rPr lang="en-US" sz="1600" dirty="0" err="1">
                          <a:latin typeface="Times New Roman" panose="02020503050405090304"/>
                          <a:ea typeface="Times New Roman" panose="02020503050405090304"/>
                          <a:cs typeface="Times New Roman" panose="02020503050405090304"/>
                          <a:sym typeface="Times New Roman" panose="02020503050405090304"/>
                        </a:rPr>
                        <a:t>kNN</a:t>
                      </a:r>
                      <a:r>
                        <a:rPr lang="en-US" sz="1600" dirty="0">
                          <a:latin typeface="Times New Roman" panose="02020503050405090304"/>
                          <a:ea typeface="Times New Roman" panose="02020503050405090304"/>
                          <a:cs typeface="Times New Roman" panose="02020503050405090304"/>
                          <a:sym typeface="Times New Roman" panose="02020503050405090304"/>
                        </a:rPr>
                        <a:t> are the most accurate.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Some of the features derived</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from ECG and HRV signals were common, some typical expressions were used in some areas.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466112993"/>
                  </a:ext>
                </a:extLst>
              </a:tr>
            </a:tbl>
          </a:graphicData>
        </a:graphic>
      </p:graphicFrame>
      <p:sp>
        <p:nvSpPr>
          <p:cNvPr id="5" name="Footer Placeholder 4">
            <a:extLst>
              <a:ext uri="{FF2B5EF4-FFF2-40B4-BE49-F238E27FC236}">
                <a16:creationId xmlns:a16="http://schemas.microsoft.com/office/drawing/2014/main" id="{663B2870-A4CD-8433-F583-555B30E99830}"/>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607585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4DE3BC-5044-70FF-2BE4-E428832CAD9F}"/>
              </a:ext>
            </a:extLst>
          </p:cNvPr>
          <p:cNvGraphicFramePr>
            <a:graphicFrameLocks noGrp="1"/>
          </p:cNvGraphicFramePr>
          <p:nvPr>
            <p:extLst>
              <p:ext uri="{D42A27DB-BD31-4B8C-83A1-F6EECF244321}">
                <p14:modId xmlns:p14="http://schemas.microsoft.com/office/powerpoint/2010/main" val="2374080974"/>
              </p:ext>
            </p:extLst>
          </p:nvPr>
        </p:nvGraphicFramePr>
        <p:xfrm>
          <a:off x="209550" y="273272"/>
          <a:ext cx="11772900" cy="6004530"/>
        </p:xfrm>
        <a:graphic>
          <a:graphicData uri="http://schemas.openxmlformats.org/drawingml/2006/table">
            <a:tbl>
              <a:tblPr>
                <a:noFill/>
              </a:tblPr>
              <a:tblGrid>
                <a:gridCol w="711835">
                  <a:extLst>
                    <a:ext uri="{9D8B030D-6E8A-4147-A177-3AD203B41FA5}">
                      <a16:colId xmlns:a16="http://schemas.microsoft.com/office/drawing/2014/main" val="3817086991"/>
                    </a:ext>
                  </a:extLst>
                </a:gridCol>
                <a:gridCol w="2638425">
                  <a:extLst>
                    <a:ext uri="{9D8B030D-6E8A-4147-A177-3AD203B41FA5}">
                      <a16:colId xmlns:a16="http://schemas.microsoft.com/office/drawing/2014/main" val="3703186881"/>
                    </a:ext>
                  </a:extLst>
                </a:gridCol>
                <a:gridCol w="1615440">
                  <a:extLst>
                    <a:ext uri="{9D8B030D-6E8A-4147-A177-3AD203B41FA5}">
                      <a16:colId xmlns:a16="http://schemas.microsoft.com/office/drawing/2014/main" val="2762858775"/>
                    </a:ext>
                  </a:extLst>
                </a:gridCol>
                <a:gridCol w="1534160">
                  <a:extLst>
                    <a:ext uri="{9D8B030D-6E8A-4147-A177-3AD203B41FA5}">
                      <a16:colId xmlns:a16="http://schemas.microsoft.com/office/drawing/2014/main" val="2637088117"/>
                    </a:ext>
                  </a:extLst>
                </a:gridCol>
                <a:gridCol w="1403350">
                  <a:extLst>
                    <a:ext uri="{9D8B030D-6E8A-4147-A177-3AD203B41FA5}">
                      <a16:colId xmlns:a16="http://schemas.microsoft.com/office/drawing/2014/main" val="1706138582"/>
                    </a:ext>
                  </a:extLst>
                </a:gridCol>
                <a:gridCol w="2054860">
                  <a:extLst>
                    <a:ext uri="{9D8B030D-6E8A-4147-A177-3AD203B41FA5}">
                      <a16:colId xmlns:a16="http://schemas.microsoft.com/office/drawing/2014/main" val="872711138"/>
                    </a:ext>
                  </a:extLst>
                </a:gridCol>
                <a:gridCol w="1814830">
                  <a:extLst>
                    <a:ext uri="{9D8B030D-6E8A-4147-A177-3AD203B41FA5}">
                      <a16:colId xmlns:a16="http://schemas.microsoft.com/office/drawing/2014/main" val="3390559816"/>
                    </a:ext>
                  </a:extLst>
                </a:gridCol>
              </a:tblGrid>
              <a:tr h="1005840">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S.NO</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2800" b="1"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Year and published journal</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Dataset used</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Approach</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Outcome</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Limitations</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50756563"/>
                  </a:ext>
                </a:extLst>
              </a:tr>
              <a:tr h="2377440">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9.</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“Detection and Classification of Obstructive Sleep Apnea Disorders: A Comparative Analysis of Various Deep Machine Learning Classifiers”</a:t>
                      </a:r>
                    </a:p>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Madhavi </a:t>
                      </a:r>
                      <a:r>
                        <a:rPr lang="en-US" sz="1600" dirty="0" err="1">
                          <a:latin typeface="Times New Roman" panose="02020503050405090304"/>
                          <a:ea typeface="Times New Roman" panose="02020503050405090304"/>
                          <a:cs typeface="Times New Roman" panose="02020503050405090304"/>
                          <a:sym typeface="Times New Roman" panose="02020503050405090304"/>
                        </a:rPr>
                        <a:t>Kemidi</a:t>
                      </a:r>
                      <a:r>
                        <a:rPr lang="en-US" sz="1600" dirty="0">
                          <a:latin typeface="Times New Roman" panose="02020503050405090304"/>
                          <a:ea typeface="Times New Roman" panose="02020503050405090304"/>
                          <a:cs typeface="Times New Roman" panose="02020503050405090304"/>
                          <a:sym typeface="Times New Roman" panose="02020503050405090304"/>
                        </a:rPr>
                        <a:t>, Venkat Krishna </a:t>
                      </a:r>
                      <a:r>
                        <a:rPr lang="en-US" sz="1600" dirty="0" err="1">
                          <a:latin typeface="Times New Roman" panose="02020503050405090304"/>
                          <a:ea typeface="Times New Roman" panose="02020503050405090304"/>
                          <a:cs typeface="Times New Roman" panose="02020503050405090304"/>
                          <a:sym typeface="Times New Roman" panose="02020503050405090304"/>
                        </a:rPr>
                        <a:t>Chantigari</a:t>
                      </a:r>
                      <a:r>
                        <a:rPr lang="en-US" sz="1600" dirty="0">
                          <a:latin typeface="Times New Roman" panose="02020503050405090304"/>
                          <a:ea typeface="Times New Roman" panose="02020503050405090304"/>
                          <a:cs typeface="Times New Roman" panose="02020503050405090304"/>
                          <a:sym typeface="Times New Roman" panose="02020503050405090304"/>
                        </a:rPr>
                        <a:t>.</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published by IIETA, 28 November 2022.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Dataset constructed from papers that were published from the year 2000 through 2021.</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 ML, DL methods and algorithms, various deep learning techniques and  Deep Neural Networks.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CNN and LSTM classifier are best suited for Sleep Apnea with improved performance accuracy.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Studies are transformed</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into a rule-based system</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and presented for the use</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of attending physicians.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77589427"/>
                  </a:ext>
                </a:extLst>
              </a:tr>
              <a:tr h="655320">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10.</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a:latin typeface="Times New Roman" panose="02020503050405090304"/>
                          <a:ea typeface="Times New Roman" panose="02020503050405090304"/>
                          <a:cs typeface="Times New Roman" panose="02020503050405090304"/>
                          <a:sym typeface="Times New Roman" panose="02020503050405090304"/>
                        </a:rPr>
                        <a:t>“Simultaneous Sleep Stage and Sleep Disorder Detection from Multimodal Sensors Using Deep Learning”</a:t>
                      </a:r>
                    </a:p>
                    <a:p>
                      <a:pPr marL="0" lvl="0" indent="0" algn="l" rtl="0">
                        <a:spcBef>
                          <a:spcPts val="0"/>
                        </a:spcBef>
                        <a:spcAft>
                          <a:spcPts val="0"/>
                        </a:spcAft>
                        <a:buClr>
                          <a:srgbClr val="000000"/>
                        </a:buClr>
                        <a:buSzPts val="1100"/>
                        <a:buFont typeface="Arial" panose="020B0604020202090204"/>
                        <a:buNone/>
                      </a:pPr>
                      <a:r>
                        <a:rPr lang="en-US" sz="1600">
                          <a:latin typeface="Times New Roman" panose="02020503050405090304"/>
                          <a:ea typeface="Times New Roman" panose="02020503050405090304"/>
                          <a:cs typeface="Times New Roman" panose="02020503050405090304"/>
                          <a:sym typeface="Times New Roman" panose="02020503050405090304"/>
                        </a:rPr>
                        <a:t>Yi-Hsuan Cheng, Margaret Lech, Richardt Howard Wilkinson.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Sensors for Physiological Monitoring and Digital Health, 28 February 2023.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PhysioNet CAP Sleep database from the Sleep Disorders Center of the Ospedale Maggiore of Parma, Italy.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Classical Decision-Making Methods, Decision-Making Neural Network (NN), CNN Classifiers.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The system was validated using the PhysioNet CAP Sleep database and achieved 94.34% classification accuracy for sleep stage recognition and 99.09% for sleep disorder recognition.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accuracy rate in the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classification process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decreases as the number</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of classes increases.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946493227"/>
                  </a:ext>
                </a:extLst>
              </a:tr>
            </a:tbl>
          </a:graphicData>
        </a:graphic>
      </p:graphicFrame>
      <p:sp>
        <p:nvSpPr>
          <p:cNvPr id="5" name="Footer Placeholder 4">
            <a:extLst>
              <a:ext uri="{FF2B5EF4-FFF2-40B4-BE49-F238E27FC236}">
                <a16:creationId xmlns:a16="http://schemas.microsoft.com/office/drawing/2014/main" id="{F0B1DBB6-8669-BB36-EB69-25448285B8F7}"/>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3620183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952</TotalTime>
  <Words>3397</Words>
  <Application>Microsoft Office PowerPoint</Application>
  <PresentationFormat>Widescreen</PresentationFormat>
  <Paragraphs>337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molika Rayana</dc:creator>
  <cp:lastModifiedBy>molika Rayana</cp:lastModifiedBy>
  <cp:revision>28</cp:revision>
  <dcterms:created xsi:type="dcterms:W3CDTF">2024-02-02T14:17:39Z</dcterms:created>
  <dcterms:modified xsi:type="dcterms:W3CDTF">2024-03-14T09:06:21Z</dcterms:modified>
</cp:coreProperties>
</file>