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0T11:56: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0T11:56: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0T11:56: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0T11:56: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0T11:56: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0T12:18:2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6" Type="http://schemas.openxmlformats.org/officeDocument/2006/relationships/customXml" Target="../ink/ink6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3491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altLang="en-IN" sz="3600" i="1" u="sng" dirty="0"/>
              <a:t>RAMPATHOTI PREMSAI</a:t>
            </a:r>
            <a:endParaRPr lang="en-US" altLang="en-IN" sz="360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957" y="3509963"/>
            <a:ext cx="8791575" cy="1655762"/>
          </a:xfrm>
        </p:spPr>
        <p:txBody>
          <a:bodyPr>
            <a:normAutofit/>
          </a:bodyPr>
          <a:lstStyle/>
          <a:p>
            <a:r>
              <a:rPr lang="en-US" sz="4800" b="1" dirty="0"/>
              <a:t>KEYLOGGER AND SECURITY</a:t>
            </a:r>
            <a:endParaRPr lang="en-IN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225287"/>
            <a:ext cx="7815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7496" y="874643"/>
            <a:ext cx="91572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/>
              <a:t>The  results we get in this keylogger is:</a:t>
            </a:r>
            <a:r>
              <a:rPr lang="en-US" sz="1800" dirty="0"/>
              <a:t> </a:t>
            </a:r>
            <a:r>
              <a:rPr lang="en-US" sz="1800" b="0" dirty="0"/>
              <a:t>we can find the data that user use.</a:t>
            </a:r>
            <a:br>
              <a:rPr lang="en-US" sz="1800" b="0" dirty="0"/>
            </a:br>
            <a:r>
              <a:rPr lang="en-US" sz="1800" b="0" dirty="0"/>
              <a:t>Keylogger records keystrokes:</a:t>
            </a:r>
            <a:br>
              <a:rPr lang="en-US" sz="1800" b="0" dirty="0"/>
            </a:br>
            <a:r>
              <a:rPr lang="en-US" sz="1800" b="0" dirty="0"/>
              <a:t>Legitimate use: Monitor employee productivity.</a:t>
            </a:r>
            <a:br>
              <a:rPr lang="en-US" sz="1800" b="0" dirty="0"/>
            </a:br>
            <a:r>
              <a:rPr lang="en-US" sz="1800" b="0" dirty="0"/>
              <a:t>Illegal uses: Steal passwords, usernames, and other personal /corporate data.</a:t>
            </a:r>
            <a:br>
              <a:rPr lang="en-US" sz="1800" b="0" dirty="0"/>
            </a:br>
            <a:r>
              <a:rPr lang="en-US" sz="1800" b="0" dirty="0"/>
              <a:t>There are ways to protect yourself:</a:t>
            </a:r>
            <a:endParaRPr lang="en-US" sz="1800" b="0" dirty="0"/>
          </a:p>
          <a:p>
            <a:r>
              <a:rPr lang="en-US" sz="1800" dirty="0"/>
              <a:t>	1. </a:t>
            </a:r>
            <a:r>
              <a:rPr lang="en-US" sz="1800" b="0" dirty="0"/>
              <a:t>Be aware of what’s installed on your computer.</a:t>
            </a:r>
            <a:br>
              <a:rPr lang="en-US" sz="1800" b="0" dirty="0"/>
            </a:br>
            <a:r>
              <a:rPr lang="en-US" sz="1800" b="0" dirty="0"/>
              <a:t>       2. Use caution when surfing the internet.</a:t>
            </a:r>
            <a:br>
              <a:rPr lang="en-US" sz="1800" b="0" dirty="0"/>
            </a:br>
            <a:r>
              <a:rPr lang="en-US" sz="1800" b="0" dirty="0"/>
              <a:t>       3. Keep your computer’s security software updated.</a:t>
            </a:r>
            <a:br>
              <a:rPr lang="en-US" sz="1800" b="0" dirty="0"/>
            </a:br>
            <a:endParaRPr lang="en-US" sz="1800" b="0" dirty="0"/>
          </a:p>
          <a:p>
            <a:r>
              <a:rPr lang="en-US" sz="1800" dirty="0"/>
              <a:t>Example of keylogger’s output:</a:t>
            </a:r>
            <a:r>
              <a:rPr lang="en-US" sz="1800" b="0" dirty="0"/>
              <a:t>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9530" y="3863409"/>
            <a:ext cx="7382290" cy="1861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5300" y="3244334"/>
            <a:ext cx="61044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KEY-LOGGER AND SECURITY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2800" y="1253067"/>
            <a:ext cx="8631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80947" y="1930147"/>
            <a:ext cx="360" cy="360"/>
            <a:chOff x="1980947" y="193014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2" name="Ink 1"/>
                <p14:cNvContentPartPr/>
                <p14:nvPr/>
              </p14:nvContentPartPr>
              <p14:xfrm>
                <a:off x="1980947" y="1930147"/>
                <a:ext cx="360" cy="360"/>
              </p14:xfrm>
            </p:contentPart>
          </mc:Choice>
          <mc:Fallback xmlns="">
            <p:pic>
              <p:nvPicPr>
                <p:cNvPr id="2" name="Ink 1"/>
              </p:nvPicPr>
              <p:blipFill>
                <a:blip r:embed="rId2"/>
              </p:blipFill>
              <p:spPr>
                <a:xfrm>
                  <a:off x="1980947" y="1930147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3" name="Ink 2"/>
                <p14:cNvContentPartPr/>
                <p14:nvPr/>
              </p14:nvContentPartPr>
              <p14:xfrm>
                <a:off x="1980947" y="1930147"/>
                <a:ext cx="360" cy="360"/>
              </p14:xfrm>
            </p:contentPart>
          </mc:Choice>
          <mc:Fallback xmlns="">
            <p:pic>
              <p:nvPicPr>
                <p:cNvPr id="3" name="Ink 2"/>
              </p:nvPicPr>
              <p:blipFill>
                <a:blip r:embed="rId2"/>
              </p:blipFill>
              <p:spPr>
                <a:xfrm>
                  <a:off x="1980947" y="1930147"/>
                  <a:ext cx="360" cy="360"/>
                </a:xfrm>
                <a:prstGeom prst="rect"/>
              </p:spPr>
            </p:pic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354547" y="405547"/>
            <a:ext cx="360" cy="360"/>
            <a:chOff x="1354547" y="40554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" p14:bwMode="auto">
              <p14:nvContentPartPr>
                <p14:cNvPr id="5" name="Ink 4"/>
                <p14:cNvContentPartPr/>
                <p14:nvPr/>
              </p14:nvContentPartPr>
              <p14:xfrm>
                <a:off x="1354547" y="405547"/>
                <a:ext cx="360" cy="360"/>
              </p14:xfrm>
            </p:contentPart>
          </mc:Choice>
          <mc:Fallback xmlns="">
            <p:pic>
              <p:nvPicPr>
                <p:cNvPr id="5" name="Ink 4"/>
              </p:nvPicPr>
              <p:blipFill>
                <a:blip r:embed="rId2"/>
              </p:blipFill>
              <p:spPr>
                <a:xfrm>
                  <a:off x="1354547" y="405547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6" name="Ink 5"/>
                <p14:cNvContentPartPr/>
                <p14:nvPr/>
              </p14:nvContentPartPr>
              <p14:xfrm>
                <a:off x="1354547" y="405547"/>
                <a:ext cx="360" cy="360"/>
              </p14:xfrm>
            </p:contentPart>
          </mc:Choice>
          <mc:Fallback xmlns="">
            <p:pic>
              <p:nvPicPr>
                <p:cNvPr id="6" name="Ink 5"/>
              </p:nvPicPr>
              <p:blipFill>
                <a:blip r:embed="rId2"/>
              </p:blipFill>
              <p:spPr>
                <a:xfrm>
                  <a:off x="1354547" y="405547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7" name="Ink 6"/>
                <p14:cNvContentPartPr/>
                <p14:nvPr/>
              </p14:nvContentPartPr>
              <p14:xfrm>
                <a:off x="1354547" y="405547"/>
                <a:ext cx="360" cy="360"/>
              </p14:xfrm>
            </p:contentPart>
          </mc:Choice>
          <mc:Fallback xmlns="">
            <p:pic>
              <p:nvPicPr>
                <p:cNvPr id="7" name="Ink 6"/>
              </p:nvPicPr>
              <p:blipFill>
                <a:blip r:embed="rId2"/>
              </p:blipFill>
              <p:spPr>
                <a:xfrm>
                  <a:off x="1354547" y="405547"/>
                  <a:ext cx="360" cy="360"/>
                </a:xfrm>
                <a:prstGeom prst="rect"/>
              </p:spPr>
            </p:pic>
          </mc:Fallback>
        </mc:AlternateContent>
      </p:grpSp>
      <p:sp>
        <p:nvSpPr>
          <p:cNvPr id="10" name="TextBox 9"/>
          <p:cNvSpPr txBox="1"/>
          <p:nvPr/>
        </p:nvSpPr>
        <p:spPr>
          <a:xfrm>
            <a:off x="1541653" y="1608666"/>
            <a:ext cx="75984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main agenda of the keylogger is that are primarily used </a:t>
            </a:r>
            <a:endParaRPr lang="en-US" sz="2000" dirty="0"/>
          </a:p>
          <a:p>
            <a:r>
              <a:rPr lang="en-US" sz="2000" dirty="0"/>
              <a:t>by attackers to capture sensitive information without the victims knowledge.</a:t>
            </a:r>
            <a:endParaRPr lang="en-US" sz="2000" dirty="0"/>
          </a:p>
          <a:p>
            <a:r>
              <a:rPr lang="en-US" sz="2000" dirty="0"/>
              <a:t>Some of the key points of the agenda for a keylogger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41652" y="405547"/>
            <a:ext cx="7598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1652" y="3187232"/>
            <a:ext cx="75984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Personal communication: </a:t>
            </a:r>
            <a:r>
              <a:rPr lang="en-US" sz="1800" dirty="0"/>
              <a:t>capture text from instant messaging</a:t>
            </a:r>
            <a:endParaRPr lang="en-US" sz="1800" dirty="0"/>
          </a:p>
          <a:p>
            <a:r>
              <a:rPr lang="en-US" sz="1800" dirty="0"/>
              <a:t> applications and social media.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r>
              <a:rPr lang="en-US" sz="1800" b="1" dirty="0"/>
              <a:t>     Behavior Tracking: </a:t>
            </a:r>
            <a:r>
              <a:rPr lang="en-US" sz="1800" dirty="0"/>
              <a:t>monitor application usage and document</a:t>
            </a:r>
            <a:endParaRPr lang="en-US" sz="1800" dirty="0"/>
          </a:p>
          <a:p>
            <a:r>
              <a:rPr lang="en-US" sz="1800" dirty="0"/>
              <a:t>        interaction.  </a:t>
            </a:r>
            <a:endParaRPr 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4666" y="558800"/>
            <a:ext cx="79036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4666" y="1303868"/>
            <a:ext cx="7785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pc="10" dirty="0"/>
              <a:t>Key loggers present a significant security threat by capturing  sensitive user information,</a:t>
            </a:r>
            <a:br>
              <a:rPr lang="en-US" sz="1800" b="0" spc="10" dirty="0"/>
            </a:br>
            <a:r>
              <a:rPr lang="en-US" sz="1800" b="0" spc="10" dirty="0"/>
              <a:t>leading to unauthorized access and data breaches.</a:t>
            </a:r>
            <a:br>
              <a:rPr lang="en-US" sz="1800" b="0" spc="10" dirty="0"/>
            </a:br>
            <a:r>
              <a:rPr lang="en-US" sz="1800" b="0" spc="10" dirty="0"/>
              <a:t>This problem necessitates the development of sophisticated security measures, user</a:t>
            </a:r>
            <a:br>
              <a:rPr lang="en-US" sz="1800" b="0" spc="10" dirty="0"/>
            </a:br>
            <a:r>
              <a:rPr lang="en-US" sz="1800" b="0" spc="10" dirty="0"/>
              <a:t>education ,and robust organizational policies to mitigate the risks associated with </a:t>
            </a:r>
            <a:br>
              <a:rPr lang="en-US" sz="1800" b="0" spc="10" dirty="0"/>
            </a:br>
            <a:r>
              <a:rPr lang="en-US" sz="1800" b="0" spc="10" dirty="0"/>
              <a:t>keyloggers.</a:t>
            </a:r>
            <a:br>
              <a:rPr lang="en-US" sz="1800" b="0" spc="10" dirty="0"/>
            </a:br>
            <a:r>
              <a:rPr lang="en-US" sz="1800" b="0" spc="10" dirty="0"/>
              <a:t>The problem in the content of keyloggers and security typically revolves around </a:t>
            </a:r>
            <a:br>
              <a:rPr lang="en-US" sz="1800" b="0" spc="10" dirty="0"/>
            </a:br>
            <a:r>
              <a:rPr lang="en-US" sz="1800" b="0" spc="10" dirty="0"/>
              <a:t>the following key points:</a:t>
            </a:r>
            <a:endParaRPr lang="en-US" sz="1800" b="0"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354666" y="3772485"/>
            <a:ext cx="7785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pc="10" dirty="0"/>
              <a:t>Unauthorized Access and Data Theft.</a:t>
            </a:r>
            <a:endParaRPr lang="en-US" sz="1800" b="0" spc="1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pc="10" dirty="0"/>
              <a:t>User Privacy Violation.</a:t>
            </a:r>
            <a:endParaRPr lang="en-US" sz="1800" b="0" spc="1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pc="10" dirty="0"/>
              <a:t>Detection and Prevention.</a:t>
            </a:r>
            <a:endParaRPr lang="en-US" sz="1800" b="0" spc="1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pc="10" dirty="0"/>
              <a:t>Impact on Organizations.</a:t>
            </a:r>
            <a:endParaRPr lang="en-US" sz="1800" spc="1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pc="10" dirty="0"/>
              <a:t>Legal and Ethic Issues.</a:t>
            </a:r>
            <a:endParaRPr lang="en-US" sz="1800" spc="1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pc="10" dirty="0"/>
              <a:t>Countermeasures and Security Practices.</a:t>
            </a:r>
            <a:endParaRPr lang="en-I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7" y="2641599"/>
            <a:ext cx="2523066" cy="21166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4533" y="406400"/>
            <a:ext cx="8005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9334" y="1050947"/>
            <a:ext cx="6104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pc="-20" dirty="0"/>
              <a:t>The Overview of the project is:</a:t>
            </a:r>
            <a:r>
              <a:rPr lang="en-US" sz="1800" spc="-20" dirty="0"/>
              <a:t> </a:t>
            </a:r>
            <a:r>
              <a:rPr lang="en-US" sz="1800" b="0" spc="-20" dirty="0"/>
              <a:t>In this project we had a code to execute and use the keylogger </a:t>
            </a:r>
            <a:br>
              <a:rPr lang="en-US" sz="1800" b="0" spc="-20" dirty="0"/>
            </a:br>
            <a:r>
              <a:rPr lang="en-US" sz="1800" b="0" spc="-20" dirty="0"/>
              <a:t>and can know the user information everything what they are typing. So, by executing the code the out put will be: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1676400" y="5212872"/>
            <a:ext cx="6684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pc="-20" dirty="0"/>
              <a:t>by clicking start option the process will begin </a:t>
            </a:r>
            <a:br>
              <a:rPr lang="en-US" sz="1800" b="0" spc="-20" dirty="0"/>
            </a:br>
            <a:r>
              <a:rPr lang="en-US" sz="1800" b="0" spc="-20" dirty="0"/>
              <a:t>and the information will be start capturing</a:t>
            </a:r>
            <a:endParaRPr lang="en-I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1305342"/>
            <a:ext cx="74633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spc="5" dirty="0"/>
              <a:t>Individual Users:</a:t>
            </a:r>
            <a:r>
              <a:rPr lang="en-IN" sz="1800" spc="5" dirty="0"/>
              <a:t> 	</a:t>
            </a:r>
            <a:r>
              <a:rPr lang="en-IN" sz="1800" b="0" spc="5" dirty="0"/>
              <a:t>Interested in personal privacy and protection of their sensitive </a:t>
            </a:r>
            <a:br>
              <a:rPr lang="en-IN" sz="1800" b="0" spc="5" dirty="0"/>
            </a:br>
            <a:r>
              <a:rPr lang="en-IN" sz="1800" b="0" spc="5" dirty="0"/>
              <a:t> information.</a:t>
            </a:r>
            <a:br>
              <a:rPr lang="en-IN" sz="1800" b="0" spc="5" dirty="0"/>
            </a:br>
            <a:r>
              <a:rPr lang="en-IN" sz="1800" b="1" spc="5" dirty="0"/>
              <a:t>Business and Financial Institutions: </a:t>
            </a:r>
            <a:r>
              <a:rPr lang="en-IN" sz="1800" spc="5" dirty="0"/>
              <a:t>Focused</a:t>
            </a:r>
            <a:r>
              <a:rPr lang="en-IN" sz="1800" b="0" spc="5" dirty="0"/>
              <a:t> on protecting client data, maintaining </a:t>
            </a:r>
            <a:br>
              <a:rPr lang="en-IN" sz="1800" b="0" spc="5" dirty="0"/>
            </a:br>
            <a:r>
              <a:rPr lang="en-IN" sz="1800" b="0" spc="5" dirty="0"/>
              <a:t> trust, and ensuring compliance.</a:t>
            </a:r>
            <a:br>
              <a:rPr lang="en-IN" sz="1800" b="0" spc="5" dirty="0"/>
            </a:br>
            <a:r>
              <a:rPr lang="en-IN" sz="1800" b="1" spc="5" dirty="0"/>
              <a:t>IT and Security Professionals: </a:t>
            </a:r>
            <a:r>
              <a:rPr lang="en-IN" sz="1800" spc="5" dirty="0"/>
              <a:t>Tasked</a:t>
            </a:r>
            <a:r>
              <a:rPr lang="en-IN" sz="1800" b="0" spc="5" dirty="0"/>
              <a:t> with implementing, managing, and improving                              </a:t>
            </a:r>
            <a:br>
              <a:rPr lang="en-IN" sz="1800" b="0" spc="5" dirty="0"/>
            </a:br>
            <a:r>
              <a:rPr lang="en-IN" sz="1800" spc="5" dirty="0"/>
              <a:t> </a:t>
            </a:r>
            <a:r>
              <a:rPr lang="en-IN" sz="1800" b="0" spc="5" dirty="0"/>
              <a:t>security measures to safeguard against keyloggers.</a:t>
            </a:r>
            <a:br>
              <a:rPr lang="en-IN" sz="1800" b="0" spc="5" dirty="0"/>
            </a:br>
            <a:r>
              <a:rPr lang="en-IN" sz="1800" b="1" spc="5" dirty="0"/>
              <a:t>Government and regulatory Bodies:</a:t>
            </a:r>
            <a:r>
              <a:rPr lang="en-IN" sz="1800" spc="5" dirty="0"/>
              <a:t> Ensure</a:t>
            </a:r>
            <a:r>
              <a:rPr lang="en-IN" sz="1800" b="0" spc="5" dirty="0"/>
              <a:t> laws and regulations are followed to </a:t>
            </a:r>
            <a:br>
              <a:rPr lang="en-IN" sz="1800" b="0" spc="5" dirty="0"/>
            </a:br>
            <a:r>
              <a:rPr lang="en-IN" sz="1800" b="0" spc="5" dirty="0"/>
              <a:t> protect the public and organizational data from</a:t>
            </a:r>
            <a:r>
              <a:rPr lang="en-IN" sz="1800" spc="5" dirty="0"/>
              <a:t> </a:t>
            </a:r>
            <a:r>
              <a:rPr lang="en-IN" sz="1800" b="0" spc="5" dirty="0"/>
              <a:t>cyber threat.</a:t>
            </a:r>
            <a:br>
              <a:rPr lang="en-IN" sz="1800" b="0" spc="5" dirty="0"/>
            </a:br>
            <a:r>
              <a:rPr lang="en-IN" sz="1800" b="1" spc="5" dirty="0"/>
              <a:t>Developers and Technology providers: </a:t>
            </a:r>
            <a:r>
              <a:rPr lang="en-IN" sz="1800" spc="5" dirty="0"/>
              <a:t>Innovate</a:t>
            </a:r>
            <a:r>
              <a:rPr lang="en-IN" sz="1800" b="0" spc="5" dirty="0"/>
              <a:t> and provide solutions to detect</a:t>
            </a:r>
            <a:br>
              <a:rPr lang="en-IN" sz="1800" b="0" spc="5" dirty="0"/>
            </a:br>
            <a:r>
              <a:rPr lang="en-IN" sz="1800" b="0" spc="5" dirty="0"/>
              <a:t>and mitigate keylogging threats</a:t>
            </a:r>
            <a:endParaRPr lang="en-I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270000" y="237067"/>
            <a:ext cx="7869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?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33" y="355600"/>
            <a:ext cx="78020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VALIABLE PROPORTION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1473199" y="2170332"/>
            <a:ext cx="7666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dirty="0"/>
              <a:t>For developing and implementing security solutions against </a:t>
            </a:r>
            <a:br>
              <a:rPr lang="en-IN" sz="1800" b="0" dirty="0"/>
            </a:br>
            <a:r>
              <a:rPr lang="en-IN" sz="1800" b="0" dirty="0"/>
              <a:t>key loggers, the value proposition includes: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98133" y="3064933"/>
            <a:ext cx="75480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Enhanced Security: </a:t>
            </a:r>
            <a:r>
              <a:rPr lang="en-IN" sz="1800" b="0" dirty="0"/>
              <a:t>Providing robust protection against keyloggers</a:t>
            </a:r>
            <a:r>
              <a:rPr lang="en-IN" sz="1800" dirty="0"/>
              <a:t> </a:t>
            </a:r>
            <a:r>
              <a:rPr lang="en-IN" sz="1800" b="0" dirty="0"/>
              <a:t>ensures the sensitive information and maintains user trust.</a:t>
            </a:r>
            <a:endParaRPr lang="en-IN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Compliance:</a:t>
            </a:r>
            <a:r>
              <a:rPr lang="en-IN" sz="1800" dirty="0"/>
              <a:t> </a:t>
            </a:r>
            <a:r>
              <a:rPr lang="en-IN" sz="1800" b="0" dirty="0"/>
              <a:t>Helping organizations comply with data protection regulations and avoid legal penalties.</a:t>
            </a:r>
            <a:endParaRPr lang="en-IN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Operational Integrity:</a:t>
            </a:r>
            <a:r>
              <a:rPr lang="en-IN" sz="1800" dirty="0"/>
              <a:t> </a:t>
            </a:r>
            <a:r>
              <a:rPr lang="en-IN" sz="1800" b="0" dirty="0"/>
              <a:t>Preventing data breach's and cyber attacks that could disrupt operations and result in significant financial losses.</a:t>
            </a:r>
            <a:endParaRPr lang="en-I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6267" y="389468"/>
            <a:ext cx="768349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862667" y="1337733"/>
            <a:ext cx="72770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pc="20" dirty="0"/>
              <a:t>In this solution I clearly observed that if we try we can easily get the data of the user without their permission. It has advanced detection algorithms, comprehensive protection measures with centric features.</a:t>
            </a:r>
            <a:br>
              <a:rPr lang="en-IN" sz="1800" spc="20" dirty="0"/>
            </a:br>
            <a:endParaRPr lang="en-IN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167467" y="2252133"/>
            <a:ext cx="69722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20" dirty="0"/>
              <a:t>Some of the elements that contribute to a compiling keylogger solution is:</a:t>
            </a:r>
            <a:br>
              <a:rPr lang="en-IN" sz="1800" spc="20" dirty="0"/>
            </a:br>
            <a:r>
              <a:rPr lang="en-IN" sz="1800" spc="20" dirty="0"/>
              <a:t> 1. </a:t>
            </a:r>
            <a:r>
              <a:rPr lang="en-IN" sz="1800" b="0" spc="20" dirty="0"/>
              <a:t>Advanced Detection Algorithms.</a:t>
            </a:r>
            <a:br>
              <a:rPr lang="en-IN" sz="1800" b="0" spc="20" dirty="0"/>
            </a:br>
            <a:r>
              <a:rPr lang="en-IN" sz="1800" b="0" spc="20" dirty="0"/>
              <a:t> 2. Comprehensive Protection. </a:t>
            </a:r>
            <a:br>
              <a:rPr lang="en-IN" sz="1800" b="0" spc="20" dirty="0"/>
            </a:br>
            <a:r>
              <a:rPr lang="en-IN" sz="1800" b="0" spc="20" dirty="0"/>
              <a:t> 3. User-Friendly Interface.</a:t>
            </a:r>
            <a:br>
              <a:rPr lang="en-IN" sz="1800" b="0" spc="20" dirty="0"/>
            </a:br>
            <a:r>
              <a:rPr lang="en-IN" sz="1800" b="0" spc="20" dirty="0"/>
              <a:t> 4. Stealth Mode Operation.     </a:t>
            </a:r>
            <a:br>
              <a:rPr lang="en-IN" sz="1800" b="0" spc="20" dirty="0"/>
            </a:br>
            <a:r>
              <a:rPr lang="en-IN" sz="1800" b="0" spc="20" dirty="0"/>
              <a:t> 5. Cross-Platform Compatibility.</a:t>
            </a:r>
            <a:br>
              <a:rPr lang="en-IN" sz="1800" b="0" spc="20" dirty="0"/>
            </a:br>
            <a:r>
              <a:rPr lang="en-IN" sz="1800" b="0" spc="20" dirty="0"/>
              <a:t> 6. Educational Resources and Support.</a:t>
            </a:r>
            <a:br>
              <a:rPr lang="en-IN" sz="1800" spc="20" dirty="0"/>
            </a:br>
            <a:endParaRPr lang="en-I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6933" y="427015"/>
            <a:ext cx="78528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3" y="1151468"/>
            <a:ext cx="2793999" cy="1913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74" y="1151468"/>
            <a:ext cx="1944056" cy="1913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65" y="1609047"/>
            <a:ext cx="4177136" cy="1001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652" y="4359954"/>
            <a:ext cx="7438816" cy="177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4216399"/>
            <a:ext cx="2319867" cy="24553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Ink 8"/>
              <p14:cNvContentPartPr/>
              <p14:nvPr/>
            </p14:nvContentPartPr>
            <p14:xfrm>
              <a:off x="3945107" y="2776867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7"/>
            </p:blipFill>
            <p:spPr>
              <a:xfrm>
                <a:off x="3945107" y="2776867"/>
                <a:ext cx="360" cy="360"/>
              </a:xfrm>
              <a:prstGeom prst="rect"/>
            </p:spPr>
          </p:pic>
        </mc:Fallback>
      </mc:AlternateContent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>
            <a:off x="4080932" y="2108201"/>
            <a:ext cx="86614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1"/>
          </p:cNvCxnSpPr>
          <p:nvPr/>
        </p:nvCxnSpPr>
        <p:spPr>
          <a:xfrm>
            <a:off x="6874931" y="2108200"/>
            <a:ext cx="615734" cy="1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Arrow: Up-Down 43"/>
          <p:cNvSpPr/>
          <p:nvPr/>
        </p:nvSpPr>
        <p:spPr>
          <a:xfrm flipH="1">
            <a:off x="8931961" y="2610678"/>
            <a:ext cx="53012" cy="174927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Left-Right 44"/>
          <p:cNvSpPr/>
          <p:nvPr/>
        </p:nvSpPr>
        <p:spPr>
          <a:xfrm>
            <a:off x="4080932" y="5221357"/>
            <a:ext cx="45719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Left 45"/>
          <p:cNvSpPr/>
          <p:nvPr/>
        </p:nvSpPr>
        <p:spPr>
          <a:xfrm>
            <a:off x="2831923" y="4979372"/>
            <a:ext cx="1294727" cy="10946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3522</Words>
  <Application>WPS Presentation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Times New Roman</vt:lpstr>
      <vt:lpstr>Tw Cen MT</vt:lpstr>
      <vt:lpstr>Microsoft YaHei</vt:lpstr>
      <vt:lpstr>Arial Unicode MS</vt:lpstr>
      <vt:lpstr>Calibri</vt:lpstr>
      <vt:lpstr>Circuit</vt:lpstr>
      <vt:lpstr>RAMPATHOTI PREMSAI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NAVUNDRU JAHNAVI</dc:title>
  <dc:creator>Dell</dc:creator>
  <cp:lastModifiedBy>ACER</cp:lastModifiedBy>
  <cp:revision>4</cp:revision>
  <dcterms:created xsi:type="dcterms:W3CDTF">2024-06-20T11:47:00Z</dcterms:created>
  <dcterms:modified xsi:type="dcterms:W3CDTF">2024-06-24T14:31:12Z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232EEFE331574195B99274B8A7EB52EF_13</vt:lpwstr>
  </property>
  <property fmtid="{D5CDD505-2E9C-101B-9397-08002B2CF9AE}" pid="3" name="KSOProductBuildVer">
    <vt:lpwstr>1033-12.2.0.17119</vt:lpwstr>
  </property>
</Properties>
</file>