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Canva Sans Bold" charset="1" panose="020B0803030501040103"/>
      <p:regular r:id="rId27"/>
    </p:embeddedFont>
    <p:embeddedFont>
      <p:font typeface="Times New Roman" charset="1" panose="02030502070405020303"/>
      <p:regular r:id="rId28"/>
    </p:embeddedFont>
    <p:embeddedFont>
      <p:font typeface="Times New Roman Bold" charset="1" panose="02030802070405020303"/>
      <p:regular r:id="rId29"/>
    </p:embeddedFont>
    <p:embeddedFont>
      <p:font typeface="Agrandir Bold" charset="1" panose="00000800000000000000"/>
      <p:regular r:id="rId30"/>
    </p:embeddedFont>
    <p:embeddedFont>
      <p:font typeface="Agrandir" charset="1" panose="00000500000000000000"/>
      <p:regular r:id="rId31"/>
    </p:embeddedFont>
    <p:embeddedFont>
      <p:font typeface="Canva Sans" charset="1" panose="020B0503030501040103"/>
      <p:regular r:id="rId32"/>
    </p:embeddedFont>
    <p:embeddedFont>
      <p:font typeface="Arimo" charset="1" panose="020B0604020202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60633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421432" y="-161025"/>
            <a:ext cx="9445136" cy="2895738"/>
          </a:xfrm>
          <a:custGeom>
            <a:avLst/>
            <a:gdLst/>
            <a:ahLst/>
            <a:cxnLst/>
            <a:rect r="r" b="b" t="t" l="l"/>
            <a:pathLst>
              <a:path h="2895738" w="9445136">
                <a:moveTo>
                  <a:pt x="0" y="0"/>
                </a:moveTo>
                <a:lnTo>
                  <a:pt x="9445136" y="0"/>
                </a:lnTo>
                <a:lnTo>
                  <a:pt x="9445136" y="2895738"/>
                </a:lnTo>
                <a:lnTo>
                  <a:pt x="0" y="2895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999" r="0" b="-1099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78889" y="2572788"/>
            <a:ext cx="11384399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24AIM113 Introduction to NN, CNN and GNN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41419" y="3459152"/>
            <a:ext cx="7656433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24AIM114 Analog system design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3807" y="4771893"/>
            <a:ext cx="17380387" cy="110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b="true" sz="5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Autonomous Car with Collision Detection and Avoidance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838252" y="6621110"/>
            <a:ext cx="7694979" cy="890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838252" y="7387557"/>
            <a:ext cx="9982252" cy="289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Dheeraj Chowdary     CB.AI.U4AIM24109                 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Charan                   CB.AI.U4AIM24124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 Siva Sai              CB.AI.U4AIM24125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Chirudeep                    CB.AI.U4AIM24137</a:t>
            </a:r>
          </a:p>
          <a:p>
            <a:pPr algn="ctr">
              <a:lnSpc>
                <a:spcPts val="4513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7552353"/>
            <a:ext cx="9144000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GUIDE:</a:t>
            </a: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Dr. Snigdhatanu Acharya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Dr. Amrutha 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6910" y="967386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7431" y="339090"/>
            <a:ext cx="522541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 Communication Modules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53922" y="1298217"/>
            <a:ext cx="359223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ESP32-CAM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39201" y="2135829"/>
            <a:ext cx="17038298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role of this is the capture the real time stream and send the data to the raspberry pi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9201" y="3611616"/>
            <a:ext cx="16009598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has a 2-megapixel camera sensor . Depending on the resolution and processing load, the ESP32-CAM can stream video at up to 1600×1200  resolutions.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3922" y="5410888"/>
            <a:ext cx="3652123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UNO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3922" y="6367197"/>
            <a:ext cx="16699479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3" indent="-388622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8-bit ATmega328P microcontroller, the Arduino UNO is an open-source board equipped with essential components like voltage regulators 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3922" y="8171232"/>
            <a:ext cx="17388572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 Includes USB connectivity, 6 analog input pins, 14 digital I/O pins (6 with PWM), an ICSP header, reset button.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94360" y="951629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73360" y="150178"/>
            <a:ext cx="8341281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2313" y="1688402"/>
            <a:ext cx="1281124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 speed object detection model called Faster R-CNN is used.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2767" y="2701290"/>
            <a:ext cx="7567136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3" indent="-388622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RPN( Regional Proposal network):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77108" y="3794094"/>
            <a:ext cx="7525703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main component of the R-CNN.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77108" y="4619625"/>
            <a:ext cx="17403377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RPN reduces proposal time for each image to 10 ms from 2 seconds and improves feature representation by sharing layers with detecting stages.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7108" y="6209982"/>
            <a:ext cx="6678454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different components of RPN are:</a:t>
            </a: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32767" y="7659845"/>
            <a:ext cx="3129915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Anchor Boxes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767" y="7012304"/>
            <a:ext cx="5240252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Sliding Window approach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2767" y="8311989"/>
            <a:ext cx="3602474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Objectness Score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67652" y="96202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1562" y="339090"/>
            <a:ext cx="6655118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RoI(Region of Interest Pooling)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8620" y="1167721"/>
            <a:ext cx="16904557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layer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transform the RPN’s variable-sized region proposals into fixed-size feature maps that  fed into the network’s subsequent layer.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8620" y="2639015"/>
            <a:ext cx="17146750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pooling divides each region proposal into a grid of equal-sized cells then applying max pooling within each cell.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8620" y="4100150"/>
            <a:ext cx="17146750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fixed-size feature map for each region proposal is generated which can be further processed by the network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1562" y="5695189"/>
            <a:ext cx="4251127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Feature Extraction: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9716" y="7529831"/>
            <a:ext cx="16904557" cy="172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draws hierarchical features from region proposals. 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features retain spatial information while abstracting away low-level details, allowing the network to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proposed regions’ content.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9716" y="6304587"/>
            <a:ext cx="17439380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RoI-po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oled feature maps are fed into the CNN back-bone resnet 50 to extract meaningful feautres.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0568" y="9661207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0122" y="202740"/>
            <a:ext cx="503241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Fully connected layers: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7779890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hese layers are responsible for object classification and bounding box regression tasks.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7298" y="1580388"/>
            <a:ext cx="4272677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classification: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5680" y="2094801"/>
            <a:ext cx="16768025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network predicts class probabilities for each region proposal, indicating the possibility that the proposal contains an object of a specific class.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7298" y="3404806"/>
            <a:ext cx="5130879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Box regression: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5680" y="4111879"/>
            <a:ext cx="15974887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network predicts bounding box adjustments for each region proposal.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25680" y="4791075"/>
            <a:ext cx="12202359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layer is the soft-max layer with N+1 parameters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layer is the Bounding box regression with 4*N parameters.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7298" y="6217571"/>
            <a:ext cx="5619988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Multi-task Loss function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5680" y="6916705"/>
            <a:ext cx="13005674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multi-task loss function that combines classification and regression losses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5680" y="7626000"/>
            <a:ext cx="14646669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classification loss computes the difference between expected and true class probabilities.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5680" y="8763953"/>
            <a:ext cx="14956944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regression loss computes the difference between expected and actual bounding box adjustments.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169" y="1272471"/>
            <a:ext cx="5389000" cy="5101769"/>
          </a:xfrm>
          <a:custGeom>
            <a:avLst/>
            <a:gdLst/>
            <a:ahLst/>
            <a:cxnLst/>
            <a:rect r="r" b="b" t="t" l="l"/>
            <a:pathLst>
              <a:path h="5101769" w="5389000">
                <a:moveTo>
                  <a:pt x="0" y="0"/>
                </a:moveTo>
                <a:lnTo>
                  <a:pt x="5389000" y="0"/>
                </a:lnTo>
                <a:lnTo>
                  <a:pt x="5389000" y="5101769"/>
                </a:lnTo>
                <a:lnTo>
                  <a:pt x="0" y="5101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21501" y="4852067"/>
            <a:ext cx="10085410" cy="3623532"/>
          </a:xfrm>
          <a:custGeom>
            <a:avLst/>
            <a:gdLst/>
            <a:ahLst/>
            <a:cxnLst/>
            <a:rect r="r" b="b" t="t" l="l"/>
            <a:pathLst>
              <a:path h="3623532" w="10085410">
                <a:moveTo>
                  <a:pt x="0" y="0"/>
                </a:moveTo>
                <a:lnTo>
                  <a:pt x="10085409" y="0"/>
                </a:lnTo>
                <a:lnTo>
                  <a:pt x="10085409" y="3623532"/>
                </a:lnTo>
                <a:lnTo>
                  <a:pt x="0" y="36235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36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06910" y="951629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95859" y="230505"/>
            <a:ext cx="3314531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64135" y="6540008"/>
            <a:ext cx="3736300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R_CNN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18326" y="8653781"/>
            <a:ext cx="4040267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ResNet50  Architecture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06910" y="944876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83044" y="-97433"/>
            <a:ext cx="6721912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 CHART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68563" y="1308554"/>
            <a:ext cx="7950875" cy="862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[ESP32-CAM (Video stream)]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↓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[Faster R-CNN (Object Detection)]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↓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[Obstacle co-ordinates]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↓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[Arduino UNO]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↓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[Motor Control (via L298N Driver)]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↓</a:t>
            </a:r>
          </a:p>
          <a:p>
            <a:pPr algn="ctr">
              <a:lnSpc>
                <a:spcPts val="5697"/>
              </a:lnSpc>
            </a:pPr>
            <a:r>
              <a:rPr lang="en-US" sz="4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[DC Motors (Car Navigation)]</a:t>
            </a:r>
          </a:p>
          <a:p>
            <a:pPr algn="ctr">
              <a:lnSpc>
                <a:spcPts val="56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74050" y="1320029"/>
            <a:ext cx="8055370" cy="5090754"/>
          </a:xfrm>
          <a:custGeom>
            <a:avLst/>
            <a:gdLst/>
            <a:ahLst/>
            <a:cxnLst/>
            <a:rect r="r" b="b" t="t" l="l"/>
            <a:pathLst>
              <a:path h="5090754" w="8055370">
                <a:moveTo>
                  <a:pt x="0" y="0"/>
                </a:moveTo>
                <a:lnTo>
                  <a:pt x="8055370" y="0"/>
                </a:lnTo>
                <a:lnTo>
                  <a:pt x="8055370" y="5090754"/>
                </a:lnTo>
                <a:lnTo>
                  <a:pt x="0" y="50907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1672" y="5593668"/>
            <a:ext cx="8505234" cy="4358932"/>
          </a:xfrm>
          <a:custGeom>
            <a:avLst/>
            <a:gdLst/>
            <a:ahLst/>
            <a:cxnLst/>
            <a:rect r="r" b="b" t="t" l="l"/>
            <a:pathLst>
              <a:path h="4358932" w="8505234">
                <a:moveTo>
                  <a:pt x="0" y="0"/>
                </a:moveTo>
                <a:lnTo>
                  <a:pt x="8505234" y="0"/>
                </a:lnTo>
                <a:lnTo>
                  <a:pt x="8505234" y="4358933"/>
                </a:lnTo>
                <a:lnTo>
                  <a:pt x="0" y="43589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529420" y="947127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77764" y="-141740"/>
            <a:ext cx="4532471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8185" y="1688219"/>
            <a:ext cx="8472208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green box represent the box labels after detecting the car.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40712" y="6606640"/>
            <a:ext cx="8488708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picture shows the Objectness score and also the name of the object.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86991" y="958382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67206" y="544763"/>
            <a:ext cx="7753588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SCOPE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227714"/>
            <a:ext cx="14686394" cy="147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implement A* algorithm  in autonomous car in real life environment.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7135178"/>
            <a:ext cx="14466002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better cam module to reduce the time of detection.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329021"/>
            <a:ext cx="18288000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ESP32 cam module is detecting the image up-to maximum extent and detecting at starting point and searching for other path. Try to rectify so that it can take other after detecting the object at the near point.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45851" y="947127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1900" y="135210"/>
            <a:ext cx="284797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A*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2677" y="904875"/>
            <a:ext cx="8683586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is used for dynamic path planning.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2677" y="1812313"/>
            <a:ext cx="4362926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processes in 3 steps: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5567" y="2894659"/>
            <a:ext cx="7519631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detection and obstacle planning: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908" y="3977006"/>
            <a:ext cx="16956185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ESP32-CAM module captures video frames which are processed using a TensorFlow-based Faster R-CNN model.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5688" y="5619750"/>
            <a:ext cx="16980163" cy="1167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6"/>
              </a:lnSpc>
              <a:spcBef>
                <a:spcPct val="0"/>
              </a:spcBef>
            </a:pPr>
            <a:r>
              <a:rPr lang="en-US" sz="320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center coordinates of each bounding box are mapped onto a 2D grid representation of the environment, discretized into a 10×10 matrix.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5908" y="7246109"/>
            <a:ext cx="17451638" cy="116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grid cell is either marked as free (value 0) or as an obstacle (value 1) based on the presence of detected objects.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39841" y="952468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5620" y="232300"/>
            <a:ext cx="4000857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construction: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8965" y="914400"/>
            <a:ext cx="13359170" cy="106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enable path planning, the continuous environment is abstracted into a uniform 10×10 grid.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8965" y="1932939"/>
            <a:ext cx="12801880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detected obstacle is projected onto this grid using the formula: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0104" y="2653502"/>
            <a:ext cx="5744766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gx = cx ∗ (GRIDSIZE/framewidth)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70702" y="3495032"/>
            <a:ext cx="5724168" cy="581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gy = cy ∗ (GRIDSIZE/frameheight)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24381" y="3120226"/>
            <a:ext cx="9216701" cy="1033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(cx, cy) represents the center pixel of the bounding box in the image frame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89321" y="4096855"/>
            <a:ext cx="7804000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(gx, gy) is the corresponding grid coordinate.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24381" y="2639688"/>
            <a:ext cx="966788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7269" y="5260022"/>
            <a:ext cx="3835837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5" indent="-345443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A* Path planning: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5076" y="6016942"/>
            <a:ext cx="16129497" cy="158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the A* search algorithm to compute for the shortest collision-free path from a predefined start position to a goal location.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88965" y="7220258"/>
            <a:ext cx="15104355" cy="1069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uses both cost from the start node and heuristic estimated cost from the goal.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cost function represented as: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94422" y="8348499"/>
            <a:ext cx="3013353" cy="60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f(n) = g(n) + h(n)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8965" y="9021446"/>
            <a:ext cx="9254725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g(n) is  cost of the path from the start node to node n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18175" y="9502775"/>
            <a:ext cx="9196305" cy="53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h(n) is the Manhattan distance from node n to the goal.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99506" y="-84516"/>
            <a:ext cx="8088987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333754"/>
            <a:ext cx="18288000" cy="872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0"/>
              </a:lnSpc>
            </a:pPr>
          </a:p>
          <a:p>
            <a:pPr algn="l" marL="743409" indent="-371705" lvl="1">
              <a:lnSpc>
                <a:spcPts val="4820"/>
              </a:lnSpc>
              <a:buFont typeface="Arial"/>
              <a:buChar char="•"/>
            </a:pPr>
            <a:r>
              <a:rPr lang="en-US" sz="34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cars are self-driving vehicles capable of navigating without human intervention using control systems.</a:t>
            </a:r>
          </a:p>
          <a:p>
            <a:pPr algn="ctr">
              <a:lnSpc>
                <a:spcPts val="4820"/>
              </a:lnSpc>
            </a:pPr>
          </a:p>
          <a:p>
            <a:pPr algn="l" marL="743409" indent="-371705" lvl="1">
              <a:lnSpc>
                <a:spcPts val="4820"/>
              </a:lnSpc>
              <a:buFont typeface="Arial"/>
              <a:buChar char="•"/>
            </a:pPr>
            <a:r>
              <a:rPr lang="en-US" sz="34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 and avoidance are critical for ensuring road safety, preventing accidents, and enabling smooth navigation in dynamic environment.</a:t>
            </a:r>
          </a:p>
          <a:p>
            <a:pPr algn="l">
              <a:lnSpc>
                <a:spcPts val="4820"/>
              </a:lnSpc>
            </a:pPr>
          </a:p>
          <a:p>
            <a:pPr algn="l" marL="743409" indent="-371705" lvl="1">
              <a:lnSpc>
                <a:spcPts val="4820"/>
              </a:lnSpc>
              <a:buFont typeface="Arial"/>
              <a:buChar char="•"/>
            </a:pPr>
            <a:r>
              <a:rPr lang="en-US" sz="34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CNNs are powerful deep learning models used for real-time image recognition, enabling the car to detect obstacles, classifying  objects, and make driving decisions.</a:t>
            </a:r>
          </a:p>
          <a:p>
            <a:pPr algn="ctr">
              <a:lnSpc>
                <a:spcPts val="4820"/>
              </a:lnSpc>
            </a:pPr>
          </a:p>
          <a:p>
            <a:pPr algn="l" marL="743409" indent="-371705" lvl="1">
              <a:lnSpc>
                <a:spcPts val="5371"/>
              </a:lnSpc>
              <a:buFont typeface="Arial"/>
              <a:buChar char="•"/>
            </a:pPr>
            <a:r>
              <a:rPr lang="en-US" sz="34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processes real-time data from camera, detects obstacles and autonomously adjusts the car's speed and direction to avoid collisions.</a:t>
            </a:r>
          </a:p>
          <a:p>
            <a:pPr algn="ctr">
              <a:lnSpc>
                <a:spcPts val="4820"/>
              </a:lnSpc>
            </a:pPr>
          </a:p>
          <a:p>
            <a:pPr algn="ctr">
              <a:lnSpc>
                <a:spcPts val="48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10722" y="9201150"/>
            <a:ext cx="198120" cy="48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53955" y="947127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17215" y="150178"/>
            <a:ext cx="6653570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4668" y="2259013"/>
            <a:ext cx="16722410" cy="562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[1] T N Nizar, Human Detection and Avoidance Control Systems of an Autonomous Vehicle , 2020.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Amir Mukhtar, Likun Xia, and Tong Boon Tang, Vehicle DetectionTechniques for Collision Avoidance Systems, 2015.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D. Reichardt, J. Schick, Collision Avoidance in Dynamic Environments Applied to Autonomous Vehicle Guidance on the Motorway, 2002.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N.Shilpa, K.Veera Kishore,S.Anitha, Data Science Using Warning Systems and Vehicle Crash Detection, 2022.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Ilvico Sonata, Lukas, Autonomous car using CNN deep learning algorithm, 2021.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0657" y="3042981"/>
            <a:ext cx="11139829" cy="3038135"/>
          </a:xfrm>
          <a:custGeom>
            <a:avLst/>
            <a:gdLst/>
            <a:ahLst/>
            <a:cxnLst/>
            <a:rect r="r" b="b" t="t" l="l"/>
            <a:pathLst>
              <a:path h="3038135" w="11139829">
                <a:moveTo>
                  <a:pt x="0" y="0"/>
                </a:moveTo>
                <a:lnTo>
                  <a:pt x="11139829" y="0"/>
                </a:lnTo>
                <a:lnTo>
                  <a:pt x="11139829" y="3038135"/>
                </a:lnTo>
                <a:lnTo>
                  <a:pt x="0" y="3038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38123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427709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80569" y="-57096"/>
            <a:ext cx="6326862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484643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1.To implement CNN-Based Object Detection: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Convolutional Neural Networks (CNNs) to accurately detect and classify obstacles.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968" y="3109610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To d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evelop a Collision Avoidance System: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algorithm that predicts potential collisions based on detected objects and take actions such as braking.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968" y="5019675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To e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nhance Real-Time Data Processing and Control: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 computational efficiency by integrating ESP32 or microcontrollers to process CNN outputs.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968" y="7190354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To i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mprove Safety and Navigation in Dynamic Environment: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robust system capable of adapting to changing road conditions, unexpected obstacles, and traffic signals.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47248" y="9274884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04116" y="-34388"/>
            <a:ext cx="11606451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3392" y="4453255"/>
            <a:ext cx="18076818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2. Detecting and accurately identifying dynamic obstacles (e.g.,  vehicles) in real-time is complex, specially in varying traffic and environmental conditions.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0811" y="6825970"/>
            <a:ext cx="17726377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Autonomous vehicles require advanced algorithms that not only detect obstacles but also predict potential collisions and make quick, accurate driving decisions.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912" y="2271664"/>
            <a:ext cx="17886177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1.It is taking more time to detect the obstacle by ESP32 cam module and giving the command wether to move left or right.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9420" y="9696371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32022" y="1343940"/>
          <a:ext cx="17423955" cy="8103857"/>
        </p:xfrm>
        <a:graphic>
          <a:graphicData uri="http://schemas.openxmlformats.org/drawingml/2006/table">
            <a:tbl>
              <a:tblPr/>
              <a:tblGrid>
                <a:gridCol w="1792746"/>
                <a:gridCol w="5490905"/>
                <a:gridCol w="2788378"/>
                <a:gridCol w="3448377"/>
                <a:gridCol w="3903549"/>
              </a:tblGrid>
              <a:tr h="100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S.NO.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AUTHORS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3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Human Detection and Avoidance Control Systems of an Autonomous Vehicle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 N Nizar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Fuzzy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accuracy is found at 2-7m.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Accuracy is 74.4%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6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 Detection Techniques for Collision Avoidance Systems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Amir Mukhtar, Likun Xia, and Tong Boon Tang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lang="en-US" sz="1100"/>
                    </a:p>
                    <a:p>
                      <a:pPr algn="l"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HOG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single detection method is perfect.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classifiers are the most effective for vehicle classification.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016188" y="-117829"/>
            <a:ext cx="10800636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41150" y="980567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47973" y="284938"/>
          <a:ext cx="17728588" cy="9467850"/>
        </p:xfrm>
        <a:graphic>
          <a:graphicData uri="http://schemas.openxmlformats.org/drawingml/2006/table">
            <a:tbl>
              <a:tblPr/>
              <a:tblGrid>
                <a:gridCol w="1073245"/>
                <a:gridCol w="3623511"/>
                <a:gridCol w="3623511"/>
                <a:gridCol w="4367921"/>
                <a:gridCol w="5040400"/>
              </a:tblGrid>
              <a:tr h="34619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Collision Avoidance in Dynamic Environments Applied to Autonomous Vehicle Guidance on the Motorway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 Reichardt, J. Schick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90872" indent="-345436" lvl="1">
                        <a:lnSpc>
                          <a:spcPts val="44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Field Algorithm</a:t>
                      </a:r>
                      <a:endParaRPr lang="en-US" sz="1100"/>
                    </a:p>
                    <a:p>
                      <a:pPr algn="l" marL="690872" indent="-345436" lvl="1">
                        <a:lnSpc>
                          <a:spcPts val="4479"/>
                        </a:lnSpc>
                        <a:buFont typeface="Arial"/>
                        <a:buChar char="•"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Riskmap Representation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 runs in real-time on a PC and a transputer system.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was tested in simulated environments and was sucessful.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19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Data Science Using Warning Systems and Vehicle Crash Detection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N.Shilpa, K.Veera Kishore,S.Anitha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734051" indent="-367026" lvl="1">
                        <a:lnSpc>
                          <a:spcPts val="47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</a:t>
                      </a:r>
                      <a:endParaRPr lang="en-US" sz="1100"/>
                    </a:p>
                    <a:p>
                      <a:pPr algn="l" marL="734051" indent="-367026" lvl="1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OpenCV</a:t>
                      </a:r>
                    </a:p>
                    <a:p>
                      <a:pPr algn="l">
                        <a:lnSpc>
                          <a:spcPts val="47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reached upto 90%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 prints accident occured if the accident accuracy is above 90%</a:t>
                      </a:r>
                    </a:p>
                    <a:p>
                      <a:pPr algn="l">
                        <a:lnSpc>
                          <a:spcPts val="391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8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Autonomous car using CNN deep learning algorithm</a:t>
                      </a: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Ilvico Sonata, Lukas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for autonomous driving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26104" indent="-313052" lvl="1">
                        <a:lnSpc>
                          <a:spcPts val="40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Able to drive autonomously without errors or oscillations.</a:t>
                      </a:r>
                      <a:endParaRPr lang="en-US" sz="1100"/>
                    </a:p>
                    <a:p>
                      <a:pPr algn="l">
                        <a:lnSpc>
                          <a:spcPts val="40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38123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5259" y="2669196"/>
            <a:ext cx="17577482" cy="5550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5667" indent="-417834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algorithms struggle with dynamic environments and low-light conditions, reducing accuracy and increasing false positives.</a:t>
            </a:r>
          </a:p>
          <a:p>
            <a:pPr algn="ctr">
              <a:lnSpc>
                <a:spcPts val="5418"/>
              </a:lnSpc>
            </a:pPr>
          </a:p>
          <a:p>
            <a:pPr algn="l" marL="835667" indent="-417834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data processing demands high computational power, increasing hardware costs and limiting commercial adoption.</a:t>
            </a:r>
          </a:p>
          <a:p>
            <a:pPr algn="l">
              <a:lnSpc>
                <a:spcPts val="5418"/>
              </a:lnSpc>
            </a:pPr>
          </a:p>
          <a:p>
            <a:pPr algn="l" marL="835667" indent="-417834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vehicles lack robust frameworks for ethical decisions in unavoidable collision scenarios.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71748" y="150178"/>
            <a:ext cx="8651878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GAPS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62533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4083" y="-138271"/>
            <a:ext cx="13571934" cy="14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  <a:spcBef>
                <a:spcPct val="0"/>
              </a:spcBef>
            </a:pPr>
            <a:r>
              <a:rPr lang="en-US" b="true" sz="7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 COMPONENTS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6886" y="1852090"/>
            <a:ext cx="3700701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Microcontroller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610" y="3013994"/>
            <a:ext cx="18288000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5: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6886" y="4054732"/>
            <a:ext cx="17334229" cy="515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Acts as main part of autonomous car, processing the sensor data and making decisions for navigation.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core processor of the suggested system is the Raspberry Pi 5, which has a 2.4 GHz quad-core Cortex-A76 processor and up to 8GB of RAM. 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object detection, Raspberry pi send the command to the Arduino UNO.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39380" y="94262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9847" y="339090"/>
            <a:ext cx="4772739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 Motor Control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9847" y="1377857"/>
            <a:ext cx="5240893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Driver(L298N):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9309" y="2419892"/>
            <a:ext cx="12114966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role of this is to provide power supply to the motors.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9660" y="3461926"/>
            <a:ext cx="16999640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L298N is a 16-lead dual full-bridge motor driver IC that allows simultaneous control of two motors.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4612" y="6439938"/>
            <a:ext cx="17044768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operates with a minimum supply of 5V, supports motor voltages up to 35V, and provides up to 2A output current per channel.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9660" y="5270020"/>
            <a:ext cx="1699964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3" indent="-388622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control is achieved by sending PWM signals to the ENA and ENB pins.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DAGhOF29pII</dc:identifier>
  <dcterms:modified xsi:type="dcterms:W3CDTF">2011-08-01T06:04:30Z</dcterms:modified>
  <cp:revision>1</cp:revision>
  <dc:title>CNN and Analog Final ppt</dc:title>
</cp:coreProperties>
</file>