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imes New Roman" charset="1" panose="02030502070405020303"/>
      <p:regular r:id="rId22"/>
    </p:embeddedFont>
    <p:embeddedFont>
      <p:font typeface="Times New Roman Bold" charset="1" panose="02030802070405020303"/>
      <p:regular r:id="rId23"/>
    </p:embeddedFont>
    <p:embeddedFont>
      <p:font typeface="Agrandir Bold" charset="1" panose="00000800000000000000"/>
      <p:regular r:id="rId24"/>
    </p:embeddedFont>
    <p:embeddedFont>
      <p:font typeface="Agrandir" charset="1" panose="00000500000000000000"/>
      <p:regular r:id="rId25"/>
    </p:embeddedFont>
    <p:embeddedFont>
      <p:font typeface="Arimo" charset="1" panose="020B0604020202020204"/>
      <p:regular r:id="rId26"/>
    </p:embeddedFont>
    <p:embeddedFont>
      <p:font typeface="Canva Sans" charset="1" panose="020B05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21432" y="-161025"/>
            <a:ext cx="9445136" cy="2895738"/>
          </a:xfrm>
          <a:custGeom>
            <a:avLst/>
            <a:gdLst/>
            <a:ahLst/>
            <a:cxnLst/>
            <a:rect r="r" b="b" t="t" l="l"/>
            <a:pathLst>
              <a:path h="2895738" w="9445136">
                <a:moveTo>
                  <a:pt x="0" y="0"/>
                </a:moveTo>
                <a:lnTo>
                  <a:pt x="9445136" y="0"/>
                </a:lnTo>
                <a:lnTo>
                  <a:pt x="9445136" y="2895738"/>
                </a:lnTo>
                <a:lnTo>
                  <a:pt x="0" y="2895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999" r="0" b="-1099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8889" y="2572788"/>
            <a:ext cx="11384399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24AIM113 Introduction to NN, CNN and GNN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41419" y="3459152"/>
            <a:ext cx="7656433" cy="798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24AIM114 Analog system design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3807" y="4771893"/>
            <a:ext cx="17380387" cy="1109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  <a:spcBef>
                <a:spcPct val="0"/>
              </a:spcBef>
            </a:pPr>
            <a:r>
              <a:rPr lang="en-US" b="true" sz="5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Autonomous Car with Collision Detection and Avoidance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838252" y="6621110"/>
            <a:ext cx="7694979" cy="890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sz="4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838252" y="7387557"/>
            <a:ext cx="9982252" cy="2899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Dheeraj Chowdary     CB.AI.U4AIM24109                 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 Charan                   CB.AI.U4AIM24124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 Siva Sai              CB.AI.U4AIM24125</a:t>
            </a:r>
          </a:p>
          <a:p>
            <a:pPr algn="ctr">
              <a:lnSpc>
                <a:spcPts val="4513"/>
              </a:lnSpc>
            </a:pPr>
            <a:r>
              <a:rPr lang="en-US" sz="32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Chirudeep                    CB.AI.U4AIM24137</a:t>
            </a:r>
          </a:p>
          <a:p>
            <a:pPr algn="ctr">
              <a:lnSpc>
                <a:spcPts val="451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7552353"/>
            <a:ext cx="9144000" cy="1417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GUIDE:</a:t>
            </a: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Dr. Snigdhatanu Acharya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 Dr. Amrutha V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497817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99117" y="876300"/>
            <a:ext cx="10380601" cy="828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[ESP32-CAM (Image Capture)]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↓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[Faster R-CNN (Object Detection)]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↓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[Obstacle Coordinates]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↓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[A* Algorithm (Path Planning on Raspberry Pi)]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↓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[Motor Control (via L293D Driver)]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↓</a:t>
            </a:r>
          </a:p>
          <a:p>
            <a:pPr algn="ctr">
              <a:lnSpc>
                <a:spcPts val="5459"/>
              </a:lnSpc>
            </a:pPr>
            <a:r>
              <a:rPr lang="en-US" sz="38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[DC Motors (Car Navigation)]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7463680" y="9475108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31806" y="9452399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4083" y="-138271"/>
            <a:ext cx="13571934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  <a:spcBef>
                <a:spcPct val="0"/>
              </a:spcBef>
            </a:pPr>
            <a:r>
              <a:rPr lang="en-US" b="true" sz="7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HARDWARE COMPONENTS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2035" y="1512913"/>
            <a:ext cx="3700701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Microcontroller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326983"/>
            <a:ext cx="18288000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pi: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265" y="3034405"/>
            <a:ext cx="17334229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Acts as main part of autonomous car, processing the sensor data and making decisions for navigation.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7456" y="4519930"/>
            <a:ext cx="1981914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Sensors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5334000"/>
            <a:ext cx="8306275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 Detection and Ranging Sensor :</a:t>
            </a: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1265" y="6128385"/>
            <a:ext cx="10182796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Measures distances by emitting laser pulses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1265" y="6675120"/>
            <a:ext cx="16398630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Used to detect obstacles and generate a point  for navigation.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583" y="7700070"/>
            <a:ext cx="4621173" cy="66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Ultra Sonic Sensors: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1278" y="8314115"/>
            <a:ext cx="1291935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Detects nearby objects by measuring sound wave reflections</a:t>
            </a: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81278" y="8886614"/>
            <a:ext cx="10357128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Helps in short-range collision avoidance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85287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452" y="2124668"/>
            <a:ext cx="4918472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Motor Control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4197" y="2965587"/>
            <a:ext cx="3586162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Servo Motors: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3708" y="3624835"/>
            <a:ext cx="905291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Controls the wheel movement of the car.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7540" y="-8614"/>
            <a:ext cx="11948220" cy="196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Infrared Sensors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Detects heat signatures.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Application: Helps in night vision-based object detection.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6378" y="4286505"/>
            <a:ext cx="11194138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Provides propulsion and steering for the car.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635" y="5129150"/>
            <a:ext cx="5252918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Motor Driver(L293D):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2743" y="5790820"/>
            <a:ext cx="16251674" cy="132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Regulates power flow to motors.</a:t>
            </a:r>
          </a:p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Application: Adjusts speed and direction based on the microcontroller's commands.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3915" y="7195440"/>
            <a:ext cx="5369957" cy="7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Communication Modules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8038085"/>
            <a:ext cx="3707017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ESP32-CAM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6490" y="8699120"/>
            <a:ext cx="16091743" cy="68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Role: ESP32-CAM captures real-time images → sends data to the microcontroller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429690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1727" y="-70144"/>
            <a:ext cx="6897053" cy="1461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9"/>
              </a:lnSpc>
              <a:spcBef>
                <a:spcPct val="0"/>
              </a:spcBef>
            </a:pPr>
            <a:r>
              <a:rPr lang="en-US" b="true" sz="7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3731" y="1546366"/>
            <a:ext cx="17379646" cy="770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integration of Faster R-CNN with ResNet-50 enables accurate and real-time detection of obstacles, enhancing the car’s ability to make intelligent decisions.</a:t>
            </a:r>
          </a:p>
          <a:p>
            <a:pPr algn="l">
              <a:lnSpc>
                <a:spcPts val="5039"/>
              </a:lnSpc>
            </a:pP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Combining path planning algorithms (A*) with object detection ensures safe navigation, allowing the autonomous car to dynamically adjust routes and avoid potential collisions.</a:t>
            </a:r>
          </a:p>
          <a:p>
            <a:pPr algn="l">
              <a:lnSpc>
                <a:spcPts val="5039"/>
              </a:lnSpc>
            </a:pP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use of ESP-32 Camera, LiDAR, and Raspberry Pi demonstrates effective coordination between hardware components and deep learning models for real-world applications.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</a:p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233426"/>
            <a:ext cx="11323968" cy="5820148"/>
          </a:xfrm>
          <a:custGeom>
            <a:avLst/>
            <a:gdLst/>
            <a:ahLst/>
            <a:cxnLst/>
            <a:rect r="r" b="b" t="t" l="l"/>
            <a:pathLst>
              <a:path h="5820148" w="11323968">
                <a:moveTo>
                  <a:pt x="0" y="0"/>
                </a:moveTo>
                <a:lnTo>
                  <a:pt x="11323967" y="0"/>
                </a:lnTo>
                <a:lnTo>
                  <a:pt x="11323967" y="5820148"/>
                </a:lnTo>
                <a:lnTo>
                  <a:pt x="0" y="5820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0" r="0" b="-1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83912"/>
            <a:ext cx="152400" cy="2857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71392" y="-24727"/>
            <a:ext cx="6653570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481" y="1531963"/>
            <a:ext cx="1807851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1.Pedestrian Collision Avoidance in Autonomous Vehicles: AReview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Timothé Verstraete and Naveed Muhammad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9481" y="2853055"/>
            <a:ext cx="18078519" cy="2181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</a:t>
            </a: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 Multiple vehicle cooperation and collision avoidance in automated vehicles: survey and an AI‑enabled conceptual framework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Abu Jafar Md Muzahid, Syafiq Fauzi Kamarulzaman, Md Arafatur Rahman, Saydul Akbar Murad, Md Abdus Samad Kamal, Ali H Alenezi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9481" y="5164999"/>
            <a:ext cx="17106186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</a:t>
            </a: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Deep Learning Techniques for Obstacle Detection and Avoidance in Driverless Cars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Nischal Sanil, Pasumarthy Ankith Naga venkat, Rakesh V, Rishab Mallapur, Mohammed Riyaz Ahmed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9481" y="6410143"/>
            <a:ext cx="1807851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4. Anti-collision Path Planning and Tracking of Autonomous Vehicle Based on Optimized Artificial Potential Field and Discrete LQR Algorithm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Chaoxia Zhang, Zhihao Chen, Xingjiao Li, Ting Zhao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9481" y="8302837"/>
            <a:ext cx="16593741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</a:t>
            </a:r>
            <a:r>
              <a:rPr lang="en-US" b="true" sz="30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 Investigation into the Appropriateness of Car-Following Models in Assessing Autonomous Vehicles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Akito Higatani and Wafaa Saleh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0753" y="2738024"/>
            <a:ext cx="14726493" cy="4016316"/>
          </a:xfrm>
          <a:custGeom>
            <a:avLst/>
            <a:gdLst/>
            <a:ahLst/>
            <a:cxnLst/>
            <a:rect r="r" b="b" t="t" l="l"/>
            <a:pathLst>
              <a:path h="4016316" w="14726493">
                <a:moveTo>
                  <a:pt x="0" y="0"/>
                </a:moveTo>
                <a:lnTo>
                  <a:pt x="14726494" y="0"/>
                </a:lnTo>
                <a:lnTo>
                  <a:pt x="14726494" y="4016317"/>
                </a:lnTo>
                <a:lnTo>
                  <a:pt x="0" y="4016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270728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9506" y="-84516"/>
            <a:ext cx="8088987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440971" y="9452399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333754"/>
            <a:ext cx="18288000" cy="872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cars are self-driving vehicles capable of navigating without human intervention using sensors and control systems.</a:t>
            </a:r>
          </a:p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Collision detection and avoidance are critical for ensuring road safety, preventing accidents, and enabling smooth navigation in dynamic environment.</a:t>
            </a:r>
          </a:p>
          <a:p>
            <a:pPr algn="l">
              <a:lnSpc>
                <a:spcPts val="4820"/>
              </a:lnSpc>
            </a:pPr>
          </a:p>
          <a:p>
            <a:pPr algn="l" marL="743409" indent="-371705" lvl="1">
              <a:lnSpc>
                <a:spcPts val="4820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CNNs are powerful deep learning models used for real-time image recognition, enabling the car to detect obstacles, classifying  objects, and make driving decisions.</a:t>
            </a:r>
          </a:p>
          <a:p>
            <a:pPr algn="ctr">
              <a:lnSpc>
                <a:spcPts val="4820"/>
              </a:lnSpc>
            </a:pPr>
          </a:p>
          <a:p>
            <a:pPr algn="l" marL="743409" indent="-371705" lvl="1">
              <a:lnSpc>
                <a:spcPts val="5371"/>
              </a:lnSpc>
              <a:buFont typeface="Arial"/>
              <a:buChar char="•"/>
            </a:pPr>
            <a:r>
              <a:rPr lang="en-US" sz="344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processes real-time data from camera and sensors, detects obstacles and autonomously adjusts the car's speed and direction to avoid collisions.</a:t>
            </a:r>
          </a:p>
          <a:p>
            <a:pPr algn="ctr">
              <a:lnSpc>
                <a:spcPts val="4820"/>
              </a:lnSpc>
            </a:pPr>
          </a:p>
          <a:p>
            <a:pPr algn="ctr">
              <a:lnSpc>
                <a:spcPts val="482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04116" y="-34388"/>
            <a:ext cx="1160645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99933" y="9475108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034" y="1771724"/>
            <a:ext cx="17599933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Increasing road accidents due to human errors like distraction and slow reaction times highlight the need for safer driving solutions.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4034" y="3628464"/>
            <a:ext cx="18076818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Detecting and accurately identifying dynamic obstacles (e.g.,  vehicles) in real-time is complex, especially in varying traffic and environmental conditions.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4034" y="5485204"/>
            <a:ext cx="17726377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Autonomous vehicles require advanced algorithms that not only detect obstacles but also predict potential collisions and make quick, accurate driving decisions.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034" y="7341944"/>
            <a:ext cx="17003214" cy="1247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Making collision detection systems both fast and accurate is a big challenge in self-driving cars that move quickly.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80569" y="-57096"/>
            <a:ext cx="6326862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22642" y="9497817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1484643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1. Implement CNN-Based Object Detection: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Convolutional Neural Networks (CNNs) to accurately detect and classify obstacles.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968" y="3109610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Develop a Collision Avoidance System: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that predicts potential collisions based on detected objects and take actions such as braking.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968" y="4734578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3.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Integrate Analog System Design for Sensor Processing: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Utilize analog circuits to handle signals from ultrasonic, ensuring efficient data collection and for real-time decision-making.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5968" y="6465592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4.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 Real-Time Data Processing and Control: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Optimize computational efficiency by integrating ESP32 or microcontrollers to process CNN outputs.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5968" y="8318364"/>
            <a:ext cx="17936063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5. </a:t>
            </a: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Improve Safety and Navigation in Dynamic Environment: </a:t>
            </a: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a robust system capable of adapting to changing road conditions, unexpected obstacles, and traffic signals.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32022" y="1455433"/>
          <a:ext cx="17423955" cy="8103857"/>
        </p:xfrm>
        <a:graphic>
          <a:graphicData uri="http://schemas.openxmlformats.org/drawingml/2006/table">
            <a:tbl>
              <a:tblPr/>
              <a:tblGrid>
                <a:gridCol w="1792746"/>
                <a:gridCol w="5490905"/>
                <a:gridCol w="2788378"/>
                <a:gridCol w="3448377"/>
                <a:gridCol w="3903549"/>
              </a:tblGrid>
              <a:tr h="100484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S.NO.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ALGORITHM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3939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Human Detection and Avoidance Control Systems of an Autonomous Vehicle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 N Nizar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Fuzzy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accuracy is found at 2-7m.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Accuracy is 74.4%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96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19"/>
                        </a:lnSpc>
                        <a:defRPr/>
                      </a:pPr>
                      <a:r>
                        <a:rPr lang="en-US" sz="4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Vehicle Detection Techniques for Collision Avoidance Systems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Amir Mukhtar, Likun Xia, and Tong Boon Tang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SVM</a:t>
                      </a:r>
                      <a:endParaRPr lang="en-US" sz="1100"/>
                    </a:p>
                    <a:p>
                      <a:pPr algn="l" marL="712462" indent="-356231" lvl="1">
                        <a:lnSpc>
                          <a:spcPts val="4619"/>
                        </a:lnSpc>
                        <a:buFont typeface="Arial"/>
                        <a:buChar char="•"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HOG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single detection method is perfect.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classifiers are the most effective for vehicle classification.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016188" y="-117829"/>
            <a:ext cx="10800636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0971" y="9497817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24726" y="152355"/>
          <a:ext cx="17638548" cy="9686925"/>
        </p:xfrm>
        <a:graphic>
          <a:graphicData uri="http://schemas.openxmlformats.org/drawingml/2006/table">
            <a:tbl>
              <a:tblPr/>
              <a:tblGrid>
                <a:gridCol w="1067794"/>
                <a:gridCol w="3605108"/>
                <a:gridCol w="3605108"/>
                <a:gridCol w="4345738"/>
                <a:gridCol w="5014801"/>
              </a:tblGrid>
              <a:tr h="36816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Collision Avoidance in Dynamic Environments Applied to Autonomous Vehicle Guidance on the Motorway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759"/>
                        </a:lnSpc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D. Reichardt, J. Schick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90872" indent="-345436" lvl="1">
                        <a:lnSpc>
                          <a:spcPts val="44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Potential Field Algorithm</a:t>
                      </a:r>
                      <a:endParaRPr lang="en-US" sz="1100"/>
                    </a:p>
                    <a:p>
                      <a:pPr algn="l" marL="690872" indent="-345436" lvl="1">
                        <a:lnSpc>
                          <a:spcPts val="4479"/>
                        </a:lnSpc>
                        <a:buFont typeface="Arial"/>
                        <a:buChar char="•"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Riskmap Representation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runs in real-time on a PC and a transputer system.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system was tested in simulated environments and was sucessful.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6166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Data Science Using Warning Systems and Vehicle Crash Detection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N.Shilpa, K.Veera Kishore,S.Anitha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734051" indent="-367026" lvl="1">
                        <a:lnSpc>
                          <a:spcPts val="47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YOLO</a:t>
                      </a:r>
                      <a:endParaRPr lang="en-US" sz="1100"/>
                    </a:p>
                    <a:p>
                      <a:pPr algn="l" marL="734051" indent="-367026" lvl="1">
                        <a:lnSpc>
                          <a:spcPts val="4759"/>
                        </a:lnSpc>
                        <a:buFont typeface="Arial"/>
                        <a:buChar char="•"/>
                      </a:pPr>
                      <a:r>
                        <a:rPr lang="en-US" sz="3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OpenCV</a:t>
                      </a:r>
                    </a:p>
                    <a:p>
                      <a:pPr algn="l">
                        <a:lnSpc>
                          <a:spcPts val="47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 reached upto 90%</a:t>
                      </a:r>
                      <a:endParaRPr lang="en-US" sz="1100"/>
                    </a:p>
                    <a:p>
                      <a:pPr algn="l" marL="604515" indent="-302257" lvl="1">
                        <a:lnSpc>
                          <a:spcPts val="3919"/>
                        </a:lnSpc>
                        <a:buFont typeface="Arial"/>
                        <a:buChar char="•"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 prints accident occured if the accident accuracy is above 90%</a:t>
                      </a:r>
                    </a:p>
                    <a:p>
                      <a:pPr algn="l">
                        <a:lnSpc>
                          <a:spcPts val="39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36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Autonomous car using CNN deep learning algorithm</a:t>
                      </a:r>
                      <a:endParaRPr lang="en-US" sz="1100"/>
                    </a:p>
                    <a:p>
                      <a:pPr algn="ctr">
                        <a:lnSpc>
                          <a:spcPts val="363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Ilvico Sonata, Lukas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CNN for autonomous driving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26104" indent="-313052" lvl="1">
                        <a:lnSpc>
                          <a:spcPts val="405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Able to drive autonomously without errors or oscillations.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622642" y="9715455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27102" y="2287532"/>
            <a:ext cx="18157781" cy="5550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algorithms struggle with dynamic environments and low-light conditions, reducing accuracy and increasing false positives.</a:t>
            </a:r>
          </a:p>
          <a:p>
            <a:pPr algn="ctr">
              <a:lnSpc>
                <a:spcPts val="5418"/>
              </a:lnSpc>
            </a:pPr>
          </a:p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Real-time data processing demands high computational power, increasing hardware costs and limiting commercial adoption.</a:t>
            </a:r>
          </a:p>
          <a:p>
            <a:pPr algn="l">
              <a:lnSpc>
                <a:spcPts val="5418"/>
              </a:lnSpc>
            </a:pPr>
          </a:p>
          <a:p>
            <a:pPr algn="l" marL="835667" indent="-417834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Autonomous vehicles lack robust frameworks for ethical decisions in unavoidable collision scenarios.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22496" y="467042"/>
            <a:ext cx="5803136" cy="9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RESEARCH GAPS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40971" y="9452399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70893" y="150178"/>
            <a:ext cx="8354973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2021087" y="1650288"/>
            <a:ext cx="12438504" cy="722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Faster R-CNN (For Object Detection):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1494" y="2411260"/>
            <a:ext cx="15431031" cy="2526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6"/>
              </a:lnSpc>
            </a:pPr>
            <a:r>
              <a:rPr lang="en-US" sz="3954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Input :</a:t>
            </a:r>
          </a:p>
          <a:p>
            <a:pPr algn="l" marL="724239" indent="-362119" lvl="1">
              <a:lnSpc>
                <a:spcPts val="4696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ESP32-CAM captures real-time images of the environment.</a:t>
            </a:r>
          </a:p>
          <a:p>
            <a:pPr algn="l" marL="724239" indent="-362119" lvl="1">
              <a:lnSpc>
                <a:spcPts val="4696"/>
              </a:lnSpc>
              <a:buFont typeface="Arial"/>
              <a:buChar char="•"/>
            </a:pPr>
            <a:r>
              <a:rPr lang="en-US" sz="33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 are sent to the Raspberry Pi for processing.</a:t>
            </a:r>
          </a:p>
          <a:p>
            <a:pPr algn="ctr">
              <a:lnSpc>
                <a:spcPts val="4696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1494" y="6972089"/>
            <a:ext cx="13405724" cy="2604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35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Region Proposal Network (RPN):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Generates Region Proposals where objects are likely to be found.</a:t>
            </a:r>
          </a:p>
          <a:p>
            <a:pPr algn="l" marL="777238" indent="-388619" lvl="1">
              <a:lnSpc>
                <a:spcPts val="503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 anchor boxes to predict multiple object boundaries.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4228" y="4197865"/>
            <a:ext cx="17973772" cy="2649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2"/>
              </a:lnSpc>
            </a:pPr>
            <a:r>
              <a:rPr lang="en-US" sz="3658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 Extraction:</a:t>
            </a:r>
          </a:p>
          <a:p>
            <a:pPr algn="l" marL="789932" indent="-394966" lvl="1">
              <a:lnSpc>
                <a:spcPts val="5122"/>
              </a:lnSpc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image is passed through a Convolutional Neural Network (CNN) to extract important features like edges, shapes, and textures.</a:t>
            </a:r>
          </a:p>
          <a:p>
            <a:pPr algn="l" marL="789932" indent="-394966" lvl="1">
              <a:lnSpc>
                <a:spcPts val="5122"/>
              </a:lnSpc>
              <a:spcBef>
                <a:spcPct val="0"/>
              </a:spcBef>
              <a:buFont typeface="Arial"/>
              <a:buChar char="•"/>
            </a:pPr>
            <a:r>
              <a:rPr lang="en-US" sz="365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 pre-trained networks like ResNet 50 as a backbone.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FE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63680" y="9497817"/>
            <a:ext cx="152400" cy="2762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9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9105" y="399414"/>
            <a:ext cx="16230600" cy="8414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ROI (Region of Interest) Pooling:</a:t>
            </a:r>
          </a:p>
          <a:p>
            <a:pPr algn="l" marL="820417" indent="-410209" lvl="1">
              <a:lnSpc>
                <a:spcPts val="778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Converts all proposed regions into the same size for uniform processing.</a:t>
            </a:r>
          </a:p>
          <a:p>
            <a:pPr algn="l" marL="820417" indent="-410209" lvl="1">
              <a:lnSpc>
                <a:spcPts val="778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speed up object classification.</a:t>
            </a:r>
          </a:p>
          <a:p>
            <a:pPr algn="l">
              <a:lnSpc>
                <a:spcPts val="778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 Classification &amp; Bounding Box Regression:</a:t>
            </a:r>
          </a:p>
          <a:p>
            <a:pPr algn="l" marL="820417" indent="-410209" lvl="1">
              <a:lnSpc>
                <a:spcPts val="778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Classifies objects (like pedestrians, cars, obstacles).</a:t>
            </a:r>
          </a:p>
          <a:p>
            <a:pPr algn="l" marL="820417" indent="-410209" lvl="1">
              <a:lnSpc>
                <a:spcPts val="778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Refines the boundaries of detected objects for precise localization.</a:t>
            </a:r>
          </a:p>
          <a:p>
            <a:pPr algn="l">
              <a:lnSpc>
                <a:spcPts val="778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Output (Obstacle Data):</a:t>
            </a:r>
          </a:p>
          <a:p>
            <a:pPr algn="l" marL="820417" indent="-410209" lvl="1">
              <a:lnSpc>
                <a:spcPts val="778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coordinates and labels of detected obstacles.</a:t>
            </a:r>
          </a:p>
          <a:p>
            <a:pPr algn="l" marL="820417" indent="-410209" lvl="1">
              <a:lnSpc>
                <a:spcPts val="778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data is passed to the Path Planning algorithm.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DAGVYsZj6mY</dc:identifier>
  <dcterms:modified xsi:type="dcterms:W3CDTF">2011-08-01T06:04:30Z</dcterms:modified>
  <cp:revision>1</cp:revision>
  <dc:title>24AIM113 Introduction to NN, CNN and GNN</dc:title>
</cp:coreProperties>
</file>