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arlow" charset="1" panose="00000500000000000000"/>
      <p:regular r:id="rId19"/>
    </p:embeddedFont>
    <p:embeddedFont>
      <p:font typeface="Barlow Bold" charset="1" panose="00000800000000000000"/>
      <p:regular r:id="rId20"/>
    </p:embeddedFont>
    <p:embeddedFont>
      <p:font typeface="Times New Roman" charset="1" panose="02030502070405020303"/>
      <p:regular r:id="rId21"/>
    </p:embeddedFont>
    <p:embeddedFont>
      <p:font typeface="Cormorant Garamond Bold Italics" charset="1" panose="00000800000000000000"/>
      <p:regular r:id="rId22"/>
    </p:embeddedFont>
    <p:embeddedFont>
      <p:font typeface="Times New Roman Bold" charset="1" panose="02030802070405020303"/>
      <p:regular r:id="rId23"/>
    </p:embeddedFont>
    <p:embeddedFont>
      <p:font typeface="Cormorant Garamond Bold" charset="1" panose="00000800000000000000"/>
      <p:regular r:id="rId24"/>
    </p:embeddedFont>
    <p:embeddedFont>
      <p:font typeface="Stavok Grotesque Bold" charset="1" panose="00000800000000000000"/>
      <p:regular r:id="rId25"/>
    </p:embeddedFont>
    <p:embeddedFont>
      <p:font typeface="Inter Bold" charset="1" panose="020B08020300000000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337467" y="675909"/>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605671"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0" y="0"/>
            <a:ext cx="6830033" cy="1511145"/>
          </a:xfrm>
          <a:custGeom>
            <a:avLst/>
            <a:gdLst/>
            <a:ahLst/>
            <a:cxnLst/>
            <a:rect r="r" b="b" t="t" l="l"/>
            <a:pathLst>
              <a:path h="1511145" w="6830033">
                <a:moveTo>
                  <a:pt x="0" y="0"/>
                </a:moveTo>
                <a:lnTo>
                  <a:pt x="6830033" y="0"/>
                </a:lnTo>
                <a:lnTo>
                  <a:pt x="6830033" y="1511145"/>
                </a:lnTo>
                <a:lnTo>
                  <a:pt x="0" y="1511145"/>
                </a:lnTo>
                <a:lnTo>
                  <a:pt x="0" y="0"/>
                </a:lnTo>
                <a:close/>
              </a:path>
            </a:pathLst>
          </a:custGeom>
          <a:blipFill>
            <a:blip r:embed="rId2"/>
            <a:stretch>
              <a:fillRect l="0" t="0" r="0" b="0"/>
            </a:stretch>
          </a:blipFill>
        </p:spPr>
      </p:sp>
      <p:sp>
        <p:nvSpPr>
          <p:cNvPr name="TextBox 5" id="5"/>
          <p:cNvSpPr txBox="true"/>
          <p:nvPr/>
        </p:nvSpPr>
        <p:spPr>
          <a:xfrm rot="0">
            <a:off x="869827" y="1570624"/>
            <a:ext cx="16098812" cy="1364618"/>
          </a:xfrm>
          <a:prstGeom prst="rect">
            <a:avLst/>
          </a:prstGeom>
        </p:spPr>
        <p:txBody>
          <a:bodyPr anchor="t" rtlCol="false" tIns="0" lIns="0" bIns="0" rIns="0">
            <a:spAutoFit/>
          </a:bodyPr>
          <a:lstStyle/>
          <a:p>
            <a:pPr algn="ctr">
              <a:lnSpc>
                <a:spcPts val="5524"/>
              </a:lnSpc>
            </a:pPr>
            <a:r>
              <a:rPr lang="en-US" sz="3683">
                <a:solidFill>
                  <a:srgbClr val="000000"/>
                </a:solidFill>
                <a:latin typeface="Barlow"/>
                <a:ea typeface="Barlow"/>
                <a:cs typeface="Barlow"/>
                <a:sym typeface="Barlow"/>
              </a:rPr>
              <a:t>Molecular biology and basic cellular physiology (24AIM112)&amp;</a:t>
            </a:r>
          </a:p>
          <a:p>
            <a:pPr algn="ctr">
              <a:lnSpc>
                <a:spcPts val="5524"/>
              </a:lnSpc>
            </a:pPr>
            <a:r>
              <a:rPr lang="en-US" sz="3683">
                <a:solidFill>
                  <a:srgbClr val="000000"/>
                </a:solidFill>
                <a:latin typeface="Barlow"/>
                <a:ea typeface="Barlow"/>
                <a:cs typeface="Barlow"/>
                <a:sym typeface="Barlow"/>
              </a:rPr>
              <a:t> Ethics, innovative research, businesses &amp; IPR (24AIM115)</a:t>
            </a:r>
          </a:p>
        </p:txBody>
      </p:sp>
      <p:sp>
        <p:nvSpPr>
          <p:cNvPr name="TextBox 6" id="6"/>
          <p:cNvSpPr txBox="true"/>
          <p:nvPr/>
        </p:nvSpPr>
        <p:spPr>
          <a:xfrm rot="0">
            <a:off x="1168422" y="4724399"/>
            <a:ext cx="3126085" cy="666751"/>
          </a:xfrm>
          <a:prstGeom prst="rect">
            <a:avLst/>
          </a:prstGeom>
        </p:spPr>
        <p:txBody>
          <a:bodyPr anchor="t" rtlCol="false" tIns="0" lIns="0" bIns="0" rIns="0">
            <a:spAutoFit/>
          </a:bodyPr>
          <a:lstStyle/>
          <a:p>
            <a:pPr algn="ctr">
              <a:lnSpc>
                <a:spcPts val="5609"/>
              </a:lnSpc>
              <a:spcBef>
                <a:spcPct val="0"/>
              </a:spcBef>
            </a:pPr>
            <a:r>
              <a:rPr lang="en-US" sz="3299">
                <a:solidFill>
                  <a:srgbClr val="000000"/>
                </a:solidFill>
                <a:latin typeface="Barlow"/>
                <a:ea typeface="Barlow"/>
                <a:cs typeface="Barlow"/>
                <a:sym typeface="Barlow"/>
              </a:rPr>
              <a:t>TEAM MEMBERS:</a:t>
            </a:r>
          </a:p>
        </p:txBody>
      </p:sp>
      <p:sp>
        <p:nvSpPr>
          <p:cNvPr name="TextBox 7" id="7"/>
          <p:cNvSpPr txBox="true"/>
          <p:nvPr/>
        </p:nvSpPr>
        <p:spPr>
          <a:xfrm rot="0">
            <a:off x="1028700" y="5667376"/>
            <a:ext cx="8963931" cy="2923463"/>
          </a:xfrm>
          <a:prstGeom prst="rect">
            <a:avLst/>
          </a:prstGeom>
        </p:spPr>
        <p:txBody>
          <a:bodyPr anchor="t" rtlCol="false" tIns="0" lIns="0" bIns="0" rIns="0">
            <a:spAutoFit/>
          </a:bodyPr>
          <a:lstStyle/>
          <a:p>
            <a:pPr algn="ctr">
              <a:lnSpc>
                <a:spcPts val="5884"/>
              </a:lnSpc>
            </a:pPr>
            <a:r>
              <a:rPr lang="en-US" sz="3461">
                <a:solidFill>
                  <a:srgbClr val="000000"/>
                </a:solidFill>
                <a:latin typeface="Barlow"/>
                <a:ea typeface="Barlow"/>
                <a:cs typeface="Barlow"/>
                <a:sym typeface="Barlow"/>
              </a:rPr>
              <a:t>Dheeraj Chowdary                   CB.AI.U4AIM24109</a:t>
            </a:r>
          </a:p>
          <a:p>
            <a:pPr algn="ctr">
              <a:lnSpc>
                <a:spcPts val="5884"/>
              </a:lnSpc>
            </a:pPr>
            <a:r>
              <a:rPr lang="en-US" sz="3461">
                <a:solidFill>
                  <a:srgbClr val="000000"/>
                </a:solidFill>
                <a:latin typeface="Barlow"/>
                <a:ea typeface="Barlow"/>
                <a:cs typeface="Barlow"/>
                <a:sym typeface="Barlow"/>
              </a:rPr>
              <a:t>Sai Charan                                   CB.AI.U4AIM24124</a:t>
            </a:r>
          </a:p>
          <a:p>
            <a:pPr algn="ctr">
              <a:lnSpc>
                <a:spcPts val="5884"/>
              </a:lnSpc>
            </a:pPr>
            <a:r>
              <a:rPr lang="en-US" sz="3461">
                <a:solidFill>
                  <a:srgbClr val="000000"/>
                </a:solidFill>
                <a:latin typeface="Barlow"/>
                <a:ea typeface="Barlow"/>
                <a:cs typeface="Barlow"/>
                <a:sym typeface="Barlow"/>
              </a:rPr>
              <a:t>Prem Siva                                     CB.AI.U4AIM24125</a:t>
            </a:r>
          </a:p>
          <a:p>
            <a:pPr algn="ctr">
              <a:lnSpc>
                <a:spcPts val="5884"/>
              </a:lnSpc>
              <a:spcBef>
                <a:spcPct val="0"/>
              </a:spcBef>
            </a:pPr>
            <a:r>
              <a:rPr lang="en-US" sz="3461">
                <a:solidFill>
                  <a:srgbClr val="000000"/>
                </a:solidFill>
                <a:latin typeface="Barlow"/>
                <a:ea typeface="Barlow"/>
                <a:cs typeface="Barlow"/>
                <a:sym typeface="Barlow"/>
              </a:rPr>
              <a:t>Chirudeep                                    CB.AI.U4AIM24137</a:t>
            </a:r>
          </a:p>
        </p:txBody>
      </p:sp>
      <p:sp>
        <p:nvSpPr>
          <p:cNvPr name="TextBox 8" id="8"/>
          <p:cNvSpPr txBox="true"/>
          <p:nvPr/>
        </p:nvSpPr>
        <p:spPr>
          <a:xfrm rot="0">
            <a:off x="-878843" y="3242444"/>
            <a:ext cx="20045686" cy="1203329"/>
          </a:xfrm>
          <a:prstGeom prst="rect">
            <a:avLst/>
          </a:prstGeom>
        </p:spPr>
        <p:txBody>
          <a:bodyPr anchor="t" rtlCol="false" tIns="0" lIns="0" bIns="0" rIns="0">
            <a:spAutoFit/>
          </a:bodyPr>
          <a:lstStyle/>
          <a:p>
            <a:pPr algn="ctr">
              <a:lnSpc>
                <a:spcPts val="9799"/>
              </a:lnSpc>
              <a:spcBef>
                <a:spcPct val="0"/>
              </a:spcBef>
            </a:pPr>
            <a:r>
              <a:rPr lang="en-US" b="true" sz="6999">
                <a:solidFill>
                  <a:srgbClr val="000000"/>
                </a:solidFill>
                <a:latin typeface="Barlow Bold"/>
                <a:ea typeface="Barlow Bold"/>
                <a:cs typeface="Barlow Bold"/>
                <a:sym typeface="Barlow Bold"/>
              </a:rPr>
              <a:t>Autism Prediction Using Machine Learning</a:t>
            </a:r>
          </a:p>
        </p:txBody>
      </p:sp>
      <p:sp>
        <p:nvSpPr>
          <p:cNvPr name="TextBox 9" id="9"/>
          <p:cNvSpPr txBox="true"/>
          <p:nvPr/>
        </p:nvSpPr>
        <p:spPr>
          <a:xfrm rot="0">
            <a:off x="11634669" y="7935594"/>
            <a:ext cx="6196608" cy="1322706"/>
          </a:xfrm>
          <a:prstGeom prst="rect">
            <a:avLst/>
          </a:prstGeom>
        </p:spPr>
        <p:txBody>
          <a:bodyPr anchor="t" rtlCol="false" tIns="0" lIns="0" bIns="0" rIns="0">
            <a:spAutoFit/>
          </a:bodyPr>
          <a:lstStyle/>
          <a:p>
            <a:pPr algn="ctr">
              <a:lnSpc>
                <a:spcPts val="5319"/>
              </a:lnSpc>
            </a:pPr>
            <a:r>
              <a:rPr lang="en-US" sz="3799" b="true">
                <a:solidFill>
                  <a:srgbClr val="000000"/>
                </a:solidFill>
                <a:latin typeface="Barlow Bold"/>
                <a:ea typeface="Barlow Bold"/>
                <a:cs typeface="Barlow Bold"/>
                <a:sym typeface="Barlow Bold"/>
              </a:rPr>
              <a:t>FACULTY</a:t>
            </a:r>
            <a:r>
              <a:rPr lang="en-US" sz="3799">
                <a:solidFill>
                  <a:srgbClr val="000000"/>
                </a:solidFill>
                <a:latin typeface="Barlow"/>
                <a:ea typeface="Barlow"/>
                <a:cs typeface="Barlow"/>
                <a:sym typeface="Barlow"/>
              </a:rPr>
              <a:t>:  Dr. Neelesh Ashok</a:t>
            </a:r>
          </a:p>
          <a:p>
            <a:pPr algn="ctr">
              <a:lnSpc>
                <a:spcPts val="5319"/>
              </a:lnSpc>
              <a:spcBef>
                <a:spcPct val="0"/>
              </a:spcBef>
            </a:pPr>
            <a:r>
              <a:rPr lang="en-US" sz="3799">
                <a:solidFill>
                  <a:srgbClr val="000000"/>
                </a:solidFill>
                <a:latin typeface="Barlow"/>
                <a:ea typeface="Barlow"/>
                <a:cs typeface="Barlow"/>
                <a:sym typeface="Barlow"/>
              </a:rPr>
              <a:t>           Dr. Reshma</a:t>
            </a:r>
          </a:p>
        </p:txBody>
      </p:sp>
      <p:sp>
        <p:nvSpPr>
          <p:cNvPr name="TextBox 10" id="10"/>
          <p:cNvSpPr txBox="true"/>
          <p:nvPr/>
        </p:nvSpPr>
        <p:spPr>
          <a:xfrm rot="0">
            <a:off x="16939377" y="772004"/>
            <a:ext cx="639846" cy="739141"/>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Times New Roman"/>
                <a:ea typeface="Times New Roman"/>
                <a:cs typeface="Times New Roman"/>
                <a:sym typeface="Times New Roman"/>
              </a:rPr>
              <a:t>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315721" y="-142875"/>
            <a:ext cx="2985492" cy="1170308"/>
          </a:xfrm>
          <a:prstGeom prst="rect">
            <a:avLst/>
          </a:prstGeom>
        </p:spPr>
        <p:txBody>
          <a:bodyPr anchor="t" rtlCol="false" tIns="0" lIns="0" bIns="0" rIns="0">
            <a:spAutoFit/>
          </a:bodyPr>
          <a:lstStyle/>
          <a:p>
            <a:pPr algn="ctr">
              <a:lnSpc>
                <a:spcPts val="9519"/>
              </a:lnSpc>
              <a:spcBef>
                <a:spcPct val="0"/>
              </a:spcBef>
            </a:pPr>
            <a:r>
              <a:rPr lang="en-US" b="true" sz="6799">
                <a:solidFill>
                  <a:srgbClr val="000000"/>
                </a:solidFill>
                <a:latin typeface="Barlow Bold"/>
                <a:ea typeface="Barlow Bold"/>
                <a:cs typeface="Barlow Bold"/>
                <a:sym typeface="Barlow Bold"/>
              </a:rPr>
              <a:t>Patents</a:t>
            </a:r>
          </a:p>
        </p:txBody>
      </p:sp>
      <p:sp>
        <p:nvSpPr>
          <p:cNvPr name="TextBox 3" id="3"/>
          <p:cNvSpPr txBox="true"/>
          <p:nvPr/>
        </p:nvSpPr>
        <p:spPr>
          <a:xfrm rot="0">
            <a:off x="220094" y="1277818"/>
            <a:ext cx="17574913" cy="2251711"/>
          </a:xfrm>
          <a:prstGeom prst="rect">
            <a:avLst/>
          </a:prstGeom>
        </p:spPr>
        <p:txBody>
          <a:bodyPr anchor="t" rtlCol="false" tIns="0" lIns="0" bIns="0" rIns="0">
            <a:spAutoFit/>
          </a:bodyPr>
          <a:lstStyle/>
          <a:p>
            <a:pPr algn="l">
              <a:lnSpc>
                <a:spcPts val="5879"/>
              </a:lnSpc>
            </a:pPr>
            <a:r>
              <a:rPr lang="en-US" sz="4199" b="true">
                <a:solidFill>
                  <a:srgbClr val="000000"/>
                </a:solidFill>
                <a:latin typeface="Barlow Bold"/>
                <a:ea typeface="Barlow Bold"/>
                <a:cs typeface="Barlow Bold"/>
                <a:sym typeface="Barlow Bold"/>
              </a:rPr>
              <a:t>1) Methods for treating autism spectrum disorder and associated symptom   (AU 2022203294 B2 )</a:t>
            </a:r>
          </a:p>
          <a:p>
            <a:pPr algn="ctr">
              <a:lnSpc>
                <a:spcPts val="6299"/>
              </a:lnSpc>
              <a:spcBef>
                <a:spcPct val="0"/>
              </a:spcBef>
            </a:pPr>
          </a:p>
        </p:txBody>
      </p:sp>
      <p:sp>
        <p:nvSpPr>
          <p:cNvPr name="TextBox 4" id="4"/>
          <p:cNvSpPr txBox="true"/>
          <p:nvPr/>
        </p:nvSpPr>
        <p:spPr>
          <a:xfrm rot="0">
            <a:off x="732137" y="2898125"/>
            <a:ext cx="16402479" cy="2187380"/>
          </a:xfrm>
          <a:prstGeom prst="rect">
            <a:avLst/>
          </a:prstGeom>
        </p:spPr>
        <p:txBody>
          <a:bodyPr anchor="t" rtlCol="false" tIns="0" lIns="0" bIns="0" rIns="0">
            <a:spAutoFit/>
          </a:bodyPr>
          <a:lstStyle/>
          <a:p>
            <a:pPr algn="l" marL="676345" indent="-338172" lvl="1">
              <a:lnSpc>
                <a:spcPts val="4385"/>
              </a:lnSpc>
              <a:buFont typeface="Arial"/>
              <a:buChar char="•"/>
            </a:pPr>
            <a:r>
              <a:rPr lang="en-US" sz="3132">
                <a:solidFill>
                  <a:srgbClr val="000000"/>
                </a:solidFill>
                <a:latin typeface="Barlow"/>
                <a:ea typeface="Barlow"/>
                <a:cs typeface="Barlow"/>
                <a:sym typeface="Barlow"/>
              </a:rPr>
              <a:t>The research was mainly conducted on ASD patients who had gastrointestinal (GI) symptoms like diarrhea, abdominal pain, and bleeding. They underwent behavioral assessments and gut health testing before and after treatment to observe the changes in their GI and ASD symptoms.</a:t>
            </a:r>
          </a:p>
        </p:txBody>
      </p:sp>
      <p:sp>
        <p:nvSpPr>
          <p:cNvPr name="TextBox 5" id="5"/>
          <p:cNvSpPr txBox="true"/>
          <p:nvPr/>
        </p:nvSpPr>
        <p:spPr>
          <a:xfrm rot="0">
            <a:off x="220094" y="5333155"/>
            <a:ext cx="18560899" cy="2104391"/>
          </a:xfrm>
          <a:prstGeom prst="rect">
            <a:avLst/>
          </a:prstGeom>
        </p:spPr>
        <p:txBody>
          <a:bodyPr anchor="t" rtlCol="false" tIns="0" lIns="0" bIns="0" rIns="0">
            <a:spAutoFit/>
          </a:bodyPr>
          <a:lstStyle/>
          <a:p>
            <a:pPr algn="l">
              <a:lnSpc>
                <a:spcPts val="5319"/>
              </a:lnSpc>
            </a:pPr>
            <a:r>
              <a:rPr lang="en-US" sz="3799" b="true">
                <a:solidFill>
                  <a:srgbClr val="000000"/>
                </a:solidFill>
                <a:latin typeface="Barlow Bold"/>
                <a:ea typeface="Barlow Bold"/>
                <a:cs typeface="Barlow Bold"/>
                <a:sym typeface="Barlow Bold"/>
              </a:rPr>
              <a:t>2) DETECTING VISUAL ATTENTION OF CHILDREN WITH AUTISM  SPECTRUM DISORDER  (US 2021/0256249 A1 )</a:t>
            </a:r>
          </a:p>
          <a:p>
            <a:pPr algn="ctr">
              <a:lnSpc>
                <a:spcPts val="6299"/>
              </a:lnSpc>
              <a:spcBef>
                <a:spcPct val="0"/>
              </a:spcBef>
            </a:pPr>
          </a:p>
        </p:txBody>
      </p:sp>
      <p:sp>
        <p:nvSpPr>
          <p:cNvPr name="TextBox 6" id="6"/>
          <p:cNvSpPr txBox="true"/>
          <p:nvPr/>
        </p:nvSpPr>
        <p:spPr>
          <a:xfrm rot="0">
            <a:off x="732137" y="6952405"/>
            <a:ext cx="16402479" cy="2187380"/>
          </a:xfrm>
          <a:prstGeom prst="rect">
            <a:avLst/>
          </a:prstGeom>
        </p:spPr>
        <p:txBody>
          <a:bodyPr anchor="t" rtlCol="false" tIns="0" lIns="0" bIns="0" rIns="0">
            <a:spAutoFit/>
          </a:bodyPr>
          <a:lstStyle/>
          <a:p>
            <a:pPr algn="l" marL="676345" indent="-338172" lvl="1">
              <a:lnSpc>
                <a:spcPts val="4385"/>
              </a:lnSpc>
              <a:buFont typeface="Arial"/>
              <a:buChar char="•"/>
            </a:pPr>
            <a:r>
              <a:rPr lang="en-US" sz="3132">
                <a:solidFill>
                  <a:srgbClr val="000000"/>
                </a:solidFill>
                <a:latin typeface="Barlow"/>
                <a:ea typeface="Barlow"/>
                <a:cs typeface="Barlow"/>
                <a:sym typeface="Barlow"/>
              </a:rPr>
              <a:t>In this they observed children with autism and some neurological disorder and observed there attention span. and they further developed a machine learning model to classify whether the child is able to pay attention or not. This can help improve learning experiences for children with ASD.</a:t>
            </a:r>
          </a:p>
        </p:txBody>
      </p:sp>
      <p:sp>
        <p:nvSpPr>
          <p:cNvPr name="TextBox 7" id="7"/>
          <p:cNvSpPr txBox="true"/>
          <p:nvPr/>
        </p:nvSpPr>
        <p:spPr>
          <a:xfrm rot="0">
            <a:off x="16939377" y="89218"/>
            <a:ext cx="639846"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472711" y="137794"/>
            <a:ext cx="2525911" cy="1176023"/>
          </a:xfrm>
          <a:prstGeom prst="rect">
            <a:avLst/>
          </a:prstGeom>
        </p:spPr>
        <p:txBody>
          <a:bodyPr anchor="t" rtlCol="false" tIns="0" lIns="0" bIns="0" rIns="0">
            <a:spAutoFit/>
          </a:bodyPr>
          <a:lstStyle/>
          <a:p>
            <a:pPr algn="ctr">
              <a:lnSpc>
                <a:spcPts val="8679"/>
              </a:lnSpc>
              <a:spcBef>
                <a:spcPct val="0"/>
              </a:spcBef>
            </a:pPr>
            <a:r>
              <a:rPr lang="en-US" b="true" sz="6199">
                <a:solidFill>
                  <a:srgbClr val="000000"/>
                </a:solidFill>
                <a:latin typeface="Times New Roman Bold"/>
                <a:ea typeface="Times New Roman Bold"/>
                <a:cs typeface="Times New Roman Bold"/>
                <a:sym typeface="Times New Roman Bold"/>
              </a:rPr>
              <a:t>Journal</a:t>
            </a:r>
          </a:p>
        </p:txBody>
      </p:sp>
      <p:sp>
        <p:nvSpPr>
          <p:cNvPr name="TextBox 3" id="3"/>
          <p:cNvSpPr txBox="true"/>
          <p:nvPr/>
        </p:nvSpPr>
        <p:spPr>
          <a:xfrm rot="0">
            <a:off x="472711" y="1603344"/>
            <a:ext cx="17815289" cy="2110741"/>
          </a:xfrm>
          <a:prstGeom prst="rect">
            <a:avLst/>
          </a:prstGeom>
        </p:spPr>
        <p:txBody>
          <a:bodyPr anchor="t" rtlCol="false" tIns="0" lIns="0" bIns="0" rIns="0">
            <a:spAutoFit/>
          </a:bodyPr>
          <a:lstStyle/>
          <a:p>
            <a:pPr algn="l">
              <a:lnSpc>
                <a:spcPts val="5459"/>
              </a:lnSpc>
            </a:pPr>
            <a:r>
              <a:rPr lang="en-US" sz="3899" b="true">
                <a:solidFill>
                  <a:srgbClr val="000000"/>
                </a:solidFill>
                <a:latin typeface="Times New Roman Bold"/>
                <a:ea typeface="Times New Roman Bold"/>
                <a:cs typeface="Times New Roman Bold"/>
                <a:sym typeface="Times New Roman Bold"/>
              </a:rPr>
              <a:t>TITLE:</a:t>
            </a:r>
          </a:p>
          <a:p>
            <a:pPr algn="l">
              <a:lnSpc>
                <a:spcPts val="5459"/>
              </a:lnSpc>
              <a:spcBef>
                <a:spcPct val="0"/>
              </a:spcBef>
            </a:pPr>
            <a:r>
              <a:rPr lang="en-US" sz="3899">
                <a:solidFill>
                  <a:srgbClr val="000000"/>
                </a:solidFill>
                <a:latin typeface="Times New Roman"/>
                <a:ea typeface="Times New Roman"/>
                <a:cs typeface="Times New Roman"/>
                <a:sym typeface="Times New Roman"/>
              </a:rPr>
              <a:t>Multiple Classification of Brain MRI Autism Spectrum Disorder by Age and Gender Using Deep Learning</a:t>
            </a:r>
          </a:p>
        </p:txBody>
      </p:sp>
      <p:sp>
        <p:nvSpPr>
          <p:cNvPr name="TextBox 4" id="4"/>
          <p:cNvSpPr txBox="true"/>
          <p:nvPr/>
        </p:nvSpPr>
        <p:spPr>
          <a:xfrm rot="0">
            <a:off x="0" y="4875590"/>
            <a:ext cx="14738271"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They collected the datasets from ABDIE database for 29 different sites. </a:t>
            </a:r>
          </a:p>
        </p:txBody>
      </p:sp>
      <p:sp>
        <p:nvSpPr>
          <p:cNvPr name="TextBox 5" id="5"/>
          <p:cNvSpPr txBox="true"/>
          <p:nvPr/>
        </p:nvSpPr>
        <p:spPr>
          <a:xfrm rot="0">
            <a:off x="0" y="5725789"/>
            <a:ext cx="18288000" cy="1327786"/>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After collecting and pre-processing the data, trained by the CNN model using Optimal hyper‑parameter selection. </a:t>
            </a:r>
          </a:p>
        </p:txBody>
      </p:sp>
      <p:sp>
        <p:nvSpPr>
          <p:cNvPr name="TextBox 6" id="6"/>
          <p:cNvSpPr txBox="true"/>
          <p:nvPr/>
        </p:nvSpPr>
        <p:spPr>
          <a:xfrm rot="0">
            <a:off x="0" y="7214162"/>
            <a:ext cx="17765998"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 first model, used age as the major parameter and predicted the accuracy.</a:t>
            </a:r>
          </a:p>
        </p:txBody>
      </p:sp>
      <p:sp>
        <p:nvSpPr>
          <p:cNvPr name="TextBox 7" id="7"/>
          <p:cNvSpPr txBox="true"/>
          <p:nvPr/>
        </p:nvSpPr>
        <p:spPr>
          <a:xfrm rot="0">
            <a:off x="0" y="8175672"/>
            <a:ext cx="17992774"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 second model, used age as the major parameter and predicted the accuracy.</a:t>
            </a:r>
          </a:p>
        </p:txBody>
      </p:sp>
      <p:sp>
        <p:nvSpPr>
          <p:cNvPr name="TextBox 8" id="8"/>
          <p:cNvSpPr txBox="true"/>
          <p:nvPr/>
        </p:nvSpPr>
        <p:spPr>
          <a:xfrm rot="0">
            <a:off x="0" y="9115425"/>
            <a:ext cx="12629079"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 third model, used both age and gender as the parameters</a:t>
            </a:r>
          </a:p>
        </p:txBody>
      </p:sp>
      <p:sp>
        <p:nvSpPr>
          <p:cNvPr name="TextBox 9" id="9"/>
          <p:cNvSpPr txBox="true"/>
          <p:nvPr/>
        </p:nvSpPr>
        <p:spPr>
          <a:xfrm rot="0">
            <a:off x="506882" y="3756084"/>
            <a:ext cx="2491740" cy="824231"/>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Times New Roman Bold"/>
                <a:ea typeface="Times New Roman Bold"/>
                <a:cs typeface="Times New Roman Bold"/>
                <a:sym typeface="Times New Roman Bold"/>
              </a:rPr>
              <a:t>Year: </a:t>
            </a:r>
            <a:r>
              <a:rPr lang="en-US" sz="4299">
                <a:solidFill>
                  <a:srgbClr val="000000"/>
                </a:solidFill>
                <a:latin typeface="Times New Roman"/>
                <a:ea typeface="Times New Roman"/>
                <a:cs typeface="Times New Roman"/>
                <a:sym typeface="Times New Roman"/>
              </a:rPr>
              <a:t>2024</a:t>
            </a:r>
          </a:p>
        </p:txBody>
      </p:sp>
      <p:sp>
        <p:nvSpPr>
          <p:cNvPr name="TextBox 10" id="10"/>
          <p:cNvSpPr txBox="true"/>
          <p:nvPr/>
        </p:nvSpPr>
        <p:spPr>
          <a:xfrm rot="0">
            <a:off x="7302707" y="3808154"/>
            <a:ext cx="8878134" cy="722631"/>
          </a:xfrm>
          <a:prstGeom prst="rect">
            <a:avLst/>
          </a:prstGeom>
        </p:spPr>
        <p:txBody>
          <a:bodyPr anchor="t" rtlCol="false" tIns="0" lIns="0" bIns="0" rIns="0">
            <a:spAutoFit/>
          </a:bodyPr>
          <a:lstStyle/>
          <a:p>
            <a:pPr algn="ctr">
              <a:lnSpc>
                <a:spcPts val="5319"/>
              </a:lnSpc>
              <a:spcBef>
                <a:spcPct val="0"/>
              </a:spcBef>
            </a:pPr>
            <a:r>
              <a:rPr lang="en-US" b="true" sz="3799">
                <a:solidFill>
                  <a:srgbClr val="000000"/>
                </a:solidFill>
                <a:latin typeface="Times New Roman Bold"/>
                <a:ea typeface="Times New Roman Bold"/>
                <a:cs typeface="Times New Roman Bold"/>
                <a:sym typeface="Times New Roman Bold"/>
              </a:rPr>
              <a:t>Authors: </a:t>
            </a:r>
            <a:r>
              <a:rPr lang="en-US" sz="3799">
                <a:solidFill>
                  <a:srgbClr val="000000"/>
                </a:solidFill>
                <a:latin typeface="Times New Roman"/>
                <a:ea typeface="Times New Roman"/>
                <a:cs typeface="Times New Roman"/>
                <a:sym typeface="Times New Roman"/>
              </a:rPr>
              <a:t> Hidir Selcuk Nogay, Hojjat Adeli</a:t>
            </a:r>
          </a:p>
        </p:txBody>
      </p:sp>
      <p:sp>
        <p:nvSpPr>
          <p:cNvPr name="TextBox 11" id="11"/>
          <p:cNvSpPr txBox="true"/>
          <p:nvPr/>
        </p:nvSpPr>
        <p:spPr>
          <a:xfrm rot="0">
            <a:off x="16992600" y="315864"/>
            <a:ext cx="639846"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11</a:t>
            </a:r>
            <a:r>
              <a:rPr lang="en-US" sz="3699">
                <a:solidFill>
                  <a:srgbClr val="000000"/>
                </a:solidFill>
                <a:latin typeface="Times New Roman"/>
                <a:ea typeface="Times New Roman"/>
                <a:cs typeface="Times New Roman"/>
                <a:sym typeface="Times New Roman"/>
              </a:rPr>
              <a:t>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255959" y="240029"/>
            <a:ext cx="17776081" cy="14249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Paper: Video-based continuous affect recognition of children with Autism Spectrum       Disorder using deep learning  </a:t>
            </a:r>
          </a:p>
        </p:txBody>
      </p:sp>
      <p:sp>
        <p:nvSpPr>
          <p:cNvPr name="TextBox 3" id="3"/>
          <p:cNvSpPr txBox="true"/>
          <p:nvPr/>
        </p:nvSpPr>
        <p:spPr>
          <a:xfrm rot="0">
            <a:off x="338256" y="2884937"/>
            <a:ext cx="16921044" cy="739141"/>
          </a:xfrm>
          <a:prstGeom prst="rect">
            <a:avLst/>
          </a:prstGeom>
        </p:spPr>
        <p:txBody>
          <a:bodyPr anchor="t" rtlCol="false" tIns="0" lIns="0" bIns="0" rIns="0">
            <a:spAutoFit/>
          </a:bodyPr>
          <a:lstStyle/>
          <a:p>
            <a:pPr algn="l"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They used two  categories of data set that is lab controlled and uncontrolled.</a:t>
            </a:r>
          </a:p>
        </p:txBody>
      </p:sp>
      <p:sp>
        <p:nvSpPr>
          <p:cNvPr name="TextBox 4" id="4"/>
          <p:cNvSpPr txBox="true"/>
          <p:nvPr/>
        </p:nvSpPr>
        <p:spPr>
          <a:xfrm rot="0">
            <a:off x="338256" y="3947928"/>
            <a:ext cx="18032041" cy="1424941"/>
          </a:xfrm>
          <a:prstGeom prst="rect">
            <a:avLst/>
          </a:prstGeom>
        </p:spPr>
        <p:txBody>
          <a:bodyPr anchor="t" rtlCol="false" tIns="0" lIns="0" bIns="0" rIns="0">
            <a:spAutoFit/>
          </a:bodyPr>
          <a:lstStyle/>
          <a:p>
            <a:pPr algn="l" marL="842000" indent="-421000" lvl="1">
              <a:lnSpc>
                <a:spcPts val="5459"/>
              </a:lnSpc>
              <a:buFont typeface="Arial"/>
              <a:buChar char="•"/>
            </a:pPr>
            <a:r>
              <a:rPr lang="en-US" b="true" sz="3899">
                <a:solidFill>
                  <a:srgbClr val="000000"/>
                </a:solidFill>
                <a:latin typeface="Times New Roman Bold"/>
                <a:ea typeface="Times New Roman Bold"/>
                <a:cs typeface="Times New Roman Bold"/>
                <a:sym typeface="Times New Roman Bold"/>
              </a:rPr>
              <a:t> </a:t>
            </a:r>
            <a:r>
              <a:rPr lang="en-US" sz="3899">
                <a:solidFill>
                  <a:srgbClr val="000000"/>
                </a:solidFill>
                <a:latin typeface="Times New Roman"/>
                <a:ea typeface="Times New Roman"/>
                <a:cs typeface="Times New Roman"/>
                <a:sym typeface="Times New Roman"/>
              </a:rPr>
              <a:t>SSBD dataset (Self-Stimulatory behaviors Dataset)  to train the ASD detection model.</a:t>
            </a:r>
          </a:p>
        </p:txBody>
      </p:sp>
      <p:sp>
        <p:nvSpPr>
          <p:cNvPr name="TextBox 5" id="5"/>
          <p:cNvSpPr txBox="true"/>
          <p:nvPr/>
        </p:nvSpPr>
        <p:spPr>
          <a:xfrm rot="0">
            <a:off x="338256" y="5605080"/>
            <a:ext cx="17291462" cy="732389"/>
          </a:xfrm>
          <a:prstGeom prst="rect">
            <a:avLst/>
          </a:prstGeom>
        </p:spPr>
        <p:txBody>
          <a:bodyPr anchor="t" rtlCol="false" tIns="0" lIns="0" bIns="0" rIns="0">
            <a:spAutoFit/>
          </a:bodyPr>
          <a:lstStyle/>
          <a:p>
            <a:pPr algn="l" marL="818641" indent="-409321" lvl="1">
              <a:lnSpc>
                <a:spcPts val="5308"/>
              </a:lnSpc>
              <a:buFont typeface="Arial"/>
              <a:buChar char="•"/>
            </a:pPr>
            <a:r>
              <a:rPr lang="en-US" sz="3791">
                <a:solidFill>
                  <a:srgbClr val="000000"/>
                </a:solidFill>
                <a:latin typeface="Times New Roman"/>
                <a:ea typeface="Times New Roman"/>
                <a:cs typeface="Times New Roman"/>
                <a:sym typeface="Times New Roman"/>
              </a:rPr>
              <a:t>Used three deep learning models to predict ASD and emotional state.</a:t>
            </a:r>
          </a:p>
        </p:txBody>
      </p:sp>
      <p:sp>
        <p:nvSpPr>
          <p:cNvPr name="TextBox 6" id="6"/>
          <p:cNvSpPr txBox="true"/>
          <p:nvPr/>
        </p:nvSpPr>
        <p:spPr>
          <a:xfrm rot="0">
            <a:off x="255959" y="6816291"/>
            <a:ext cx="9144000" cy="739141"/>
          </a:xfrm>
          <a:prstGeom prst="rect">
            <a:avLst/>
          </a:prstGeom>
        </p:spPr>
        <p:txBody>
          <a:bodyPr anchor="t" rtlCol="false" tIns="0" lIns="0" bIns="0" rIns="0">
            <a:spAutoFit/>
          </a:bodyPr>
          <a:lstStyle/>
          <a:p>
            <a:pPr algn="l"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 Perceiver model got accuracy of 95.1 </a:t>
            </a:r>
          </a:p>
        </p:txBody>
      </p:sp>
      <p:sp>
        <p:nvSpPr>
          <p:cNvPr name="TextBox 7" id="7"/>
          <p:cNvSpPr txBox="true"/>
          <p:nvPr/>
        </p:nvSpPr>
        <p:spPr>
          <a:xfrm rot="0">
            <a:off x="255959" y="7928386"/>
            <a:ext cx="9579794" cy="739141"/>
          </a:xfrm>
          <a:prstGeom prst="rect">
            <a:avLst/>
          </a:prstGeom>
        </p:spPr>
        <p:txBody>
          <a:bodyPr anchor="t" rtlCol="false" tIns="0" lIns="0" bIns="0" rIns="0">
            <a:spAutoFit/>
          </a:bodyPr>
          <a:lstStyle/>
          <a:p>
            <a:pPr algn="just"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WGAN model got accuracy of 93.7</a:t>
            </a:r>
          </a:p>
        </p:txBody>
      </p:sp>
      <p:sp>
        <p:nvSpPr>
          <p:cNvPr name="TextBox 8" id="8"/>
          <p:cNvSpPr txBox="true"/>
          <p:nvPr/>
        </p:nvSpPr>
        <p:spPr>
          <a:xfrm rot="0">
            <a:off x="255959" y="9040481"/>
            <a:ext cx="12240576" cy="739141"/>
          </a:xfrm>
          <a:prstGeom prst="rect">
            <a:avLst/>
          </a:prstGeom>
        </p:spPr>
        <p:txBody>
          <a:bodyPr anchor="t" rtlCol="false" tIns="0" lIns="0" bIns="0" rIns="0">
            <a:spAutoFit/>
          </a:bodyPr>
          <a:lstStyle/>
          <a:p>
            <a:pPr algn="l"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Inceptionv3   model got accuracy of 95.4.</a:t>
            </a:r>
          </a:p>
        </p:txBody>
      </p:sp>
      <p:sp>
        <p:nvSpPr>
          <p:cNvPr name="TextBox 9" id="9"/>
          <p:cNvSpPr txBox="true"/>
          <p:nvPr/>
        </p:nvSpPr>
        <p:spPr>
          <a:xfrm rot="0">
            <a:off x="0" y="2057859"/>
            <a:ext cx="3100107"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Year:2023</a:t>
            </a:r>
          </a:p>
        </p:txBody>
      </p:sp>
      <p:sp>
        <p:nvSpPr>
          <p:cNvPr name="TextBox 10" id="10"/>
          <p:cNvSpPr txBox="true"/>
          <p:nvPr/>
        </p:nvSpPr>
        <p:spPr>
          <a:xfrm rot="0">
            <a:off x="16989872" y="9040481"/>
            <a:ext cx="639846"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651365" y="675909"/>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278660" y="9441571"/>
            <a:ext cx="6492240" cy="0"/>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278660" y="135791"/>
            <a:ext cx="8048163" cy="1137285"/>
          </a:xfrm>
          <a:prstGeom prst="rect">
            <a:avLst/>
          </a:prstGeom>
        </p:spPr>
        <p:txBody>
          <a:bodyPr anchor="t" rtlCol="false" tIns="0" lIns="0" bIns="0" rIns="0">
            <a:spAutoFit/>
          </a:bodyPr>
          <a:lstStyle/>
          <a:p>
            <a:pPr algn="l" marL="0" indent="0" lvl="0">
              <a:lnSpc>
                <a:spcPts val="9239"/>
              </a:lnSpc>
              <a:spcBef>
                <a:spcPct val="0"/>
              </a:spcBef>
            </a:pPr>
            <a:r>
              <a:rPr lang="en-US" b="true" sz="65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TextBox 5" id="5"/>
          <p:cNvSpPr txBox="true"/>
          <p:nvPr/>
        </p:nvSpPr>
        <p:spPr>
          <a:xfrm rot="0">
            <a:off x="278660" y="1663601"/>
            <a:ext cx="17711701" cy="2270417"/>
          </a:xfrm>
          <a:prstGeom prst="rect">
            <a:avLst/>
          </a:prstGeom>
        </p:spPr>
        <p:txBody>
          <a:bodyPr anchor="t" rtlCol="false" tIns="0" lIns="0" bIns="0" rIns="0">
            <a:spAutoFit/>
          </a:bodyPr>
          <a:lstStyle/>
          <a:p>
            <a:pPr algn="l" marL="699191" indent="-349595" lvl="1">
              <a:lnSpc>
                <a:spcPts val="4533"/>
              </a:lnSpc>
              <a:buFont typeface="Arial"/>
              <a:buChar char="•"/>
            </a:pPr>
            <a:r>
              <a:rPr lang="en-US" sz="3238">
                <a:solidFill>
                  <a:srgbClr val="0F4662"/>
                </a:solidFill>
                <a:latin typeface="Barlow"/>
                <a:ea typeface="Barlow"/>
                <a:cs typeface="Barlow"/>
                <a:sym typeface="Barlow"/>
              </a:rPr>
              <a:t>Autism Spectrum Disorder (ASD) is a neurodevelopmental condition that affects social interaction, communication, and behavior.</a:t>
            </a:r>
            <a:r>
              <a:rPr lang="en-US" sz="3238">
                <a:solidFill>
                  <a:srgbClr val="0F4662"/>
                </a:solidFill>
                <a:latin typeface="Barlow"/>
                <a:ea typeface="Barlow"/>
                <a:cs typeface="Barlow"/>
                <a:sym typeface="Barlow"/>
              </a:rPr>
              <a:t> </a:t>
            </a:r>
          </a:p>
          <a:p>
            <a:pPr algn="l" marL="699191" indent="-349595" lvl="1">
              <a:lnSpc>
                <a:spcPts val="4533"/>
              </a:lnSpc>
              <a:spcBef>
                <a:spcPct val="0"/>
              </a:spcBef>
              <a:buFont typeface="Arial"/>
              <a:buChar char="•"/>
            </a:pPr>
            <a:r>
              <a:rPr lang="en-US" sz="3238">
                <a:solidFill>
                  <a:srgbClr val="0F4662"/>
                </a:solidFill>
                <a:latin typeface="Barlow"/>
                <a:ea typeface="Barlow"/>
                <a:cs typeface="Barlow"/>
                <a:sym typeface="Barlow"/>
              </a:rPr>
              <a:t>Early detection of autism can play a crucial role in treatment, and in</a:t>
            </a:r>
            <a:r>
              <a:rPr lang="en-US" sz="3238">
                <a:solidFill>
                  <a:srgbClr val="0F4662"/>
                </a:solidFill>
                <a:latin typeface="Barlow"/>
                <a:ea typeface="Barlow"/>
                <a:cs typeface="Barlow"/>
                <a:sym typeface="Barlow"/>
              </a:rPr>
              <a:t> providing mental support.</a:t>
            </a:r>
          </a:p>
          <a:p>
            <a:pPr algn="l">
              <a:lnSpc>
                <a:spcPts val="4533"/>
              </a:lnSpc>
              <a:spcBef>
                <a:spcPct val="0"/>
              </a:spcBef>
            </a:pPr>
          </a:p>
        </p:txBody>
      </p:sp>
      <p:sp>
        <p:nvSpPr>
          <p:cNvPr name="TextBox 6" id="6"/>
          <p:cNvSpPr txBox="true"/>
          <p:nvPr/>
        </p:nvSpPr>
        <p:spPr>
          <a:xfrm rot="0">
            <a:off x="-981902" y="3876869"/>
            <a:ext cx="13619048" cy="513372"/>
          </a:xfrm>
          <a:prstGeom prst="rect">
            <a:avLst/>
          </a:prstGeom>
        </p:spPr>
        <p:txBody>
          <a:bodyPr anchor="t" rtlCol="false" tIns="0" lIns="0" bIns="0" rIns="0">
            <a:spAutoFit/>
          </a:bodyPr>
          <a:lstStyle/>
          <a:p>
            <a:pPr algn="ctr">
              <a:lnSpc>
                <a:spcPts val="4253"/>
              </a:lnSpc>
              <a:spcBef>
                <a:spcPct val="0"/>
              </a:spcBef>
            </a:pPr>
            <a:r>
              <a:rPr lang="en-US" b="true" sz="3038">
                <a:solidFill>
                  <a:srgbClr val="0F4662"/>
                </a:solidFill>
                <a:latin typeface="Barlow Bold"/>
                <a:ea typeface="Barlow Bold"/>
                <a:cs typeface="Barlow Bold"/>
                <a:sym typeface="Barlow Bold"/>
              </a:rPr>
              <a:t> THE MAIN AIM IS TO DEVELOP MODELS RELATED TO AUTISM: </a:t>
            </a:r>
          </a:p>
        </p:txBody>
      </p:sp>
      <p:sp>
        <p:nvSpPr>
          <p:cNvPr name="TextBox 7" id="7"/>
          <p:cNvSpPr txBox="true"/>
          <p:nvPr/>
        </p:nvSpPr>
        <p:spPr>
          <a:xfrm rot="0">
            <a:off x="1028700" y="4391095"/>
            <a:ext cx="16750538" cy="4555176"/>
          </a:xfrm>
          <a:prstGeom prst="rect">
            <a:avLst/>
          </a:prstGeom>
        </p:spPr>
        <p:txBody>
          <a:bodyPr anchor="t" rtlCol="false" tIns="0" lIns="0" bIns="0" rIns="0">
            <a:spAutoFit/>
          </a:bodyPr>
          <a:lstStyle/>
          <a:p>
            <a:pPr algn="l">
              <a:lnSpc>
                <a:spcPts val="4613"/>
              </a:lnSpc>
            </a:pPr>
            <a:r>
              <a:rPr lang="en-US" sz="2938">
                <a:solidFill>
                  <a:srgbClr val="0F4662"/>
                </a:solidFill>
                <a:latin typeface="Barlow"/>
                <a:ea typeface="Barlow"/>
                <a:cs typeface="Barlow"/>
                <a:sym typeface="Barlow"/>
              </a:rPr>
              <a:t>1.   </a:t>
            </a:r>
            <a:r>
              <a:rPr lang="en-US" sz="2938" b="true">
                <a:solidFill>
                  <a:srgbClr val="0F4662"/>
                </a:solidFill>
                <a:latin typeface="Barlow Bold"/>
                <a:ea typeface="Barlow Bold"/>
                <a:cs typeface="Barlow Bold"/>
                <a:sym typeface="Barlow Bold"/>
              </a:rPr>
              <a:t>Autism prediction model </a:t>
            </a:r>
            <a:r>
              <a:rPr lang="en-US" sz="2938">
                <a:solidFill>
                  <a:srgbClr val="0F4662"/>
                </a:solidFill>
                <a:latin typeface="Barlow"/>
                <a:ea typeface="Barlow"/>
                <a:cs typeface="Barlow"/>
                <a:sym typeface="Barlow"/>
              </a:rPr>
              <a:t>- predicts if a person has autism or not using some behavioral questions and some basic health data. (comparison between different ML algorithms)</a:t>
            </a:r>
          </a:p>
          <a:p>
            <a:pPr algn="l">
              <a:lnSpc>
                <a:spcPts val="4995"/>
              </a:lnSpc>
            </a:pPr>
            <a:r>
              <a:rPr lang="en-US" sz="2938">
                <a:solidFill>
                  <a:srgbClr val="0F4662"/>
                </a:solidFill>
                <a:latin typeface="Barlow"/>
                <a:ea typeface="Barlow"/>
                <a:cs typeface="Barlow"/>
                <a:sym typeface="Barlow"/>
              </a:rPr>
              <a:t>2.   </a:t>
            </a:r>
            <a:r>
              <a:rPr lang="en-US" sz="2938" b="true">
                <a:solidFill>
                  <a:srgbClr val="0F4662"/>
                </a:solidFill>
                <a:latin typeface="Barlow Bold"/>
                <a:ea typeface="Barlow Bold"/>
                <a:cs typeface="Barlow Bold"/>
                <a:sym typeface="Barlow Bold"/>
              </a:rPr>
              <a:t>Gene data analysis</a:t>
            </a:r>
          </a:p>
          <a:p>
            <a:pPr algn="just">
              <a:lnSpc>
                <a:spcPts val="4995"/>
              </a:lnSpc>
            </a:pPr>
            <a:r>
              <a:rPr lang="en-US" sz="2938">
                <a:solidFill>
                  <a:srgbClr val="0F4662"/>
                </a:solidFill>
                <a:latin typeface="Barlow"/>
                <a:ea typeface="Barlow"/>
                <a:cs typeface="Barlow"/>
                <a:sym typeface="Barlow"/>
              </a:rPr>
              <a:t>         </a:t>
            </a:r>
            <a:r>
              <a:rPr lang="en-US" sz="2938" b="true">
                <a:solidFill>
                  <a:srgbClr val="0F4662"/>
                </a:solidFill>
                <a:latin typeface="Barlow Bold"/>
                <a:ea typeface="Barlow Bold"/>
                <a:cs typeface="Barlow Bold"/>
                <a:sym typeface="Barlow Bold"/>
              </a:rPr>
              <a:t> </a:t>
            </a:r>
            <a:r>
              <a:rPr lang="en-US" sz="2938" b="true">
                <a:solidFill>
                  <a:srgbClr val="0F4662"/>
                </a:solidFill>
                <a:latin typeface="Barlow Bold"/>
                <a:ea typeface="Barlow Bold"/>
                <a:cs typeface="Barlow Bold"/>
                <a:sym typeface="Barlow Bold"/>
              </a:rPr>
              <a:t>a. Gene score classification model</a:t>
            </a:r>
            <a:r>
              <a:rPr lang="en-US" sz="2938">
                <a:solidFill>
                  <a:srgbClr val="0F4662"/>
                </a:solidFill>
                <a:latin typeface="Barlow"/>
                <a:ea typeface="Barlow"/>
                <a:cs typeface="Barlow"/>
                <a:sym typeface="Barlow"/>
              </a:rPr>
              <a:t> - This model classifies gene into low or high based on potential  contribution to autism risk.</a:t>
            </a:r>
          </a:p>
          <a:p>
            <a:pPr algn="l">
              <a:lnSpc>
                <a:spcPts val="4113"/>
              </a:lnSpc>
            </a:pPr>
            <a:r>
              <a:rPr lang="en-US" sz="2938">
                <a:solidFill>
                  <a:srgbClr val="0F4662"/>
                </a:solidFill>
                <a:latin typeface="Barlow"/>
                <a:ea typeface="Barlow"/>
                <a:cs typeface="Barlow"/>
                <a:sym typeface="Barlow"/>
              </a:rPr>
              <a:t>           </a:t>
            </a:r>
            <a:r>
              <a:rPr lang="en-US" sz="2938" b="true">
                <a:solidFill>
                  <a:srgbClr val="0F4662"/>
                </a:solidFill>
                <a:latin typeface="Barlow Bold"/>
                <a:ea typeface="Barlow Bold"/>
                <a:cs typeface="Barlow Bold"/>
                <a:sym typeface="Barlow Bold"/>
              </a:rPr>
              <a:t>b. Syndromic prediction</a:t>
            </a:r>
            <a:r>
              <a:rPr lang="en-US" sz="2938">
                <a:solidFill>
                  <a:srgbClr val="0F4662"/>
                </a:solidFill>
                <a:latin typeface="Barlow"/>
                <a:ea typeface="Barlow"/>
                <a:cs typeface="Barlow"/>
                <a:sym typeface="Barlow"/>
              </a:rPr>
              <a:t>- This model predicts whether a gene is associated with syndromic or non-syndromic forms of autism based on its genetic features.</a:t>
            </a:r>
          </a:p>
          <a:p>
            <a:pPr algn="ctr">
              <a:lnSpc>
                <a:spcPts val="3693"/>
              </a:lnSpc>
              <a:spcBef>
                <a:spcPct val="0"/>
              </a:spcBef>
            </a:pPr>
          </a:p>
        </p:txBody>
      </p:sp>
      <p:sp>
        <p:nvSpPr>
          <p:cNvPr name="TextBox 8" id="8"/>
          <p:cNvSpPr txBox="true"/>
          <p:nvPr/>
        </p:nvSpPr>
        <p:spPr>
          <a:xfrm rot="0">
            <a:off x="16939377" y="289511"/>
            <a:ext cx="639846"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834449"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278660" y="116792"/>
            <a:ext cx="8048163" cy="1137285"/>
          </a:xfrm>
          <a:prstGeom prst="rect">
            <a:avLst/>
          </a:prstGeom>
        </p:spPr>
        <p:txBody>
          <a:bodyPr anchor="t" rtlCol="false" tIns="0" lIns="0" bIns="0" rIns="0">
            <a:spAutoFit/>
          </a:bodyPr>
          <a:lstStyle/>
          <a:p>
            <a:pPr algn="l" marL="0" indent="0" lvl="0">
              <a:lnSpc>
                <a:spcPts val="9239"/>
              </a:lnSpc>
              <a:spcBef>
                <a:spcPct val="0"/>
              </a:spcBef>
            </a:pPr>
            <a:r>
              <a:rPr lang="en-US" b="true" sz="6599" i="true">
                <a:solidFill>
                  <a:srgbClr val="0F4662"/>
                </a:solidFill>
                <a:latin typeface="Cormorant Garamond Bold Italics"/>
                <a:ea typeface="Cormorant Garamond Bold Italics"/>
                <a:cs typeface="Cormorant Garamond Bold Italics"/>
                <a:sym typeface="Cormorant Garamond Bold Italics"/>
              </a:rPr>
              <a:t>OBJECTIVES:</a:t>
            </a:r>
          </a:p>
        </p:txBody>
      </p:sp>
      <p:sp>
        <p:nvSpPr>
          <p:cNvPr name="TextBox 6" id="6"/>
          <p:cNvSpPr txBox="true"/>
          <p:nvPr/>
        </p:nvSpPr>
        <p:spPr>
          <a:xfrm rot="0">
            <a:off x="337259" y="1724220"/>
            <a:ext cx="17615839" cy="1363345"/>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Times New Roman Bold"/>
                <a:ea typeface="Times New Roman Bold"/>
                <a:cs typeface="Times New Roman Bold"/>
                <a:sym typeface="Times New Roman Bold"/>
              </a:rPr>
              <a:t>1. Develop a Robust Prediction Model: </a:t>
            </a:r>
            <a:r>
              <a:rPr lang="en-US" sz="3699">
                <a:solidFill>
                  <a:srgbClr val="000000"/>
                </a:solidFill>
                <a:latin typeface="Times New Roman"/>
                <a:ea typeface="Times New Roman"/>
                <a:cs typeface="Times New Roman"/>
                <a:sym typeface="Times New Roman"/>
              </a:rPr>
              <a:t>To create an accurate and reliable machine learning model capable of identifying individuals.</a:t>
            </a:r>
          </a:p>
        </p:txBody>
      </p:sp>
      <p:sp>
        <p:nvSpPr>
          <p:cNvPr name="TextBox 7" id="7"/>
          <p:cNvSpPr txBox="true"/>
          <p:nvPr/>
        </p:nvSpPr>
        <p:spPr>
          <a:xfrm rot="0">
            <a:off x="337259" y="3580672"/>
            <a:ext cx="16552036" cy="1363345"/>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Times New Roman Bold"/>
                <a:ea typeface="Times New Roman Bold"/>
                <a:cs typeface="Times New Roman Bold"/>
                <a:sym typeface="Times New Roman Bold"/>
              </a:rPr>
              <a:t>2. </a:t>
            </a:r>
            <a:r>
              <a:rPr lang="en-US" b="true" sz="3699">
                <a:solidFill>
                  <a:srgbClr val="000000"/>
                </a:solidFill>
                <a:latin typeface="Times New Roman Bold"/>
                <a:ea typeface="Times New Roman Bold"/>
                <a:cs typeface="Times New Roman Bold"/>
                <a:sym typeface="Times New Roman Bold"/>
              </a:rPr>
              <a:t>Improve Early Detection:</a:t>
            </a:r>
            <a:r>
              <a:rPr lang="en-US" sz="3699">
                <a:solidFill>
                  <a:srgbClr val="000000"/>
                </a:solidFill>
                <a:latin typeface="Times New Roman"/>
                <a:ea typeface="Times New Roman"/>
                <a:cs typeface="Times New Roman"/>
                <a:sym typeface="Times New Roman"/>
              </a:rPr>
              <a:t> To enhance early diagnosis and intervention by leveraging data-driven approaches.</a:t>
            </a:r>
          </a:p>
        </p:txBody>
      </p:sp>
      <p:sp>
        <p:nvSpPr>
          <p:cNvPr name="TextBox 8" id="8"/>
          <p:cNvSpPr txBox="true"/>
          <p:nvPr/>
        </p:nvSpPr>
        <p:spPr>
          <a:xfrm rot="0">
            <a:off x="334901" y="5437124"/>
            <a:ext cx="16499548" cy="2020570"/>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Times New Roman Bold"/>
                <a:ea typeface="Times New Roman Bold"/>
                <a:cs typeface="Times New Roman Bold"/>
                <a:sym typeface="Times New Roman Bold"/>
              </a:rPr>
              <a:t>3. Ensure Ethical Compliance and Intellectual Property Protection: </a:t>
            </a:r>
            <a:r>
              <a:rPr lang="en-US" sz="3699">
                <a:solidFill>
                  <a:srgbClr val="000000"/>
                </a:solidFill>
                <a:latin typeface="Times New Roman"/>
                <a:ea typeface="Times New Roman"/>
                <a:cs typeface="Times New Roman"/>
                <a:sym typeface="Times New Roman"/>
              </a:rPr>
              <a:t>To address ethical concerns by ensuring data privacy, informed consent, and fairness in predictions.</a:t>
            </a:r>
          </a:p>
        </p:txBody>
      </p:sp>
      <p:sp>
        <p:nvSpPr>
          <p:cNvPr name="TextBox 9" id="9"/>
          <p:cNvSpPr txBox="true"/>
          <p:nvPr/>
        </p:nvSpPr>
        <p:spPr>
          <a:xfrm rot="0">
            <a:off x="280055" y="7952994"/>
            <a:ext cx="16609240" cy="1363345"/>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Times New Roman Bold"/>
                <a:ea typeface="Times New Roman Bold"/>
                <a:cs typeface="Times New Roman Bold"/>
                <a:sym typeface="Times New Roman Bold"/>
              </a:rPr>
              <a:t>4. Promote Accessibility:</a:t>
            </a:r>
            <a:r>
              <a:rPr lang="en-US" sz="3699">
                <a:solidFill>
                  <a:srgbClr val="000000"/>
                </a:solidFill>
                <a:latin typeface="Times New Roman"/>
                <a:ea typeface="Times New Roman"/>
                <a:cs typeface="Times New Roman"/>
                <a:sym typeface="Times New Roman"/>
              </a:rPr>
              <a:t> To design a cost-effective and user-friendly system that can be widely implemented.</a:t>
            </a:r>
          </a:p>
        </p:txBody>
      </p:sp>
      <p:sp>
        <p:nvSpPr>
          <p:cNvPr name="TextBox 10" id="10"/>
          <p:cNvSpPr txBox="true"/>
          <p:nvPr/>
        </p:nvSpPr>
        <p:spPr>
          <a:xfrm rot="0">
            <a:off x="16992600" y="306339"/>
            <a:ext cx="639846"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3</a:t>
            </a:r>
            <a:r>
              <a:rPr lang="en-US" sz="3899">
                <a:solidFill>
                  <a:srgbClr val="000000"/>
                </a:solidFill>
                <a:latin typeface="Times New Roman"/>
                <a:ea typeface="Times New Roman"/>
                <a:cs typeface="Times New Roman"/>
                <a:sym typeface="Times New Roman"/>
              </a:rPr>
              <a:t>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00933" y="1684924"/>
          <a:ext cx="17086133" cy="7111631"/>
        </p:xfrm>
        <a:graphic>
          <a:graphicData uri="http://schemas.openxmlformats.org/drawingml/2006/table">
            <a:tbl>
              <a:tblPr/>
              <a:tblGrid>
                <a:gridCol w="1712022"/>
                <a:gridCol w="6345779"/>
                <a:gridCol w="2072737"/>
                <a:gridCol w="6955595"/>
              </a:tblGrid>
              <a:tr h="1319846">
                <a:tc>
                  <a:txBody>
                    <a:bodyPr anchor="t" rtlCol="false"/>
                    <a:lstStyle/>
                    <a:p>
                      <a:pPr algn="ctr">
                        <a:lnSpc>
                          <a:spcPts val="4479"/>
                        </a:lnSpc>
                        <a:defRPr/>
                      </a:pPr>
                      <a:r>
                        <a:rPr lang="en-US" sz="3199" b="true">
                          <a:solidFill>
                            <a:srgbClr val="000000"/>
                          </a:solidFill>
                          <a:latin typeface="Cormorant Garamond Bold"/>
                          <a:ea typeface="Cormorant Garamond Bold"/>
                          <a:cs typeface="Cormorant Garamond Bold"/>
                          <a:sym typeface="Cormorant Garamond Bold"/>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299"/>
                        </a:lnSpc>
                        <a:defRPr/>
                      </a:pPr>
                      <a:r>
                        <a:rPr lang="en-US" sz="4499" b="true">
                          <a:solidFill>
                            <a:srgbClr val="000000"/>
                          </a:solidFill>
                          <a:latin typeface="Cormorant Garamond Bold"/>
                          <a:ea typeface="Cormorant Garamond Bold"/>
                          <a:cs typeface="Cormorant Garamond Bold"/>
                          <a:sym typeface="Cormorant Garamond 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299"/>
                        </a:lnSpc>
                        <a:defRPr/>
                      </a:pPr>
                      <a:r>
                        <a:rPr lang="en-US" sz="4500" b="true">
                          <a:solidFill>
                            <a:srgbClr val="000000"/>
                          </a:solidFill>
                          <a:latin typeface="Cormorant Garamond Bold"/>
                          <a:ea typeface="Cormorant Garamond Bold"/>
                          <a:cs typeface="Cormorant Garamond Bold"/>
                          <a:sym typeface="Cormorant Garamond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299"/>
                        </a:lnSpc>
                        <a:defRPr/>
                      </a:pPr>
                      <a:r>
                        <a:rPr lang="en-US" sz="4500" b="true">
                          <a:solidFill>
                            <a:srgbClr val="000000"/>
                          </a:solidFill>
                          <a:latin typeface="Cormorant Garamond Bold"/>
                          <a:ea typeface="Cormorant Garamond Bold"/>
                          <a:cs typeface="Cormorant Garamond Bold"/>
                          <a:sym typeface="Cormorant Garamond Bold"/>
                        </a:rPr>
                        <a:t>RESULT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787564">
                <a:tc>
                  <a:txBody>
                    <a:bodyPr anchor="t" rtlCol="false"/>
                    <a:lstStyle/>
                    <a:p>
                      <a:pPr algn="ctr">
                        <a:lnSpc>
                          <a:spcPts val="4619"/>
                        </a:lnSpc>
                        <a:defRPr/>
                      </a:pPr>
                      <a:r>
                        <a:rPr lang="en-US" sz="3299">
                          <a:solidFill>
                            <a:srgbClr val="000000"/>
                          </a:solidFill>
                          <a:latin typeface="Times New Roman"/>
                          <a:ea typeface="Times New Roman"/>
                          <a:cs typeface="Times New Roman"/>
                          <a:sym typeface="Times New Roman"/>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479"/>
                        </a:lnSpc>
                        <a:defRPr/>
                      </a:pPr>
                      <a:r>
                        <a:rPr lang="en-US" sz="3199">
                          <a:solidFill>
                            <a:srgbClr val="000000"/>
                          </a:solidFill>
                          <a:latin typeface="Barlow"/>
                          <a:ea typeface="Barlow"/>
                          <a:cs typeface="Barlow"/>
                          <a:sym typeface="Barlow"/>
                        </a:rPr>
                        <a:t>Fusion of Features: A Technique to Improve Autism Spectrum Disorder Detection Using Brain MRI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Barlow"/>
                          <a:ea typeface="Barlow"/>
                          <a:cs typeface="Barlow"/>
                          <a:sym typeface="Barlow"/>
                        </a:rPr>
                        <a:t>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40"/>
                        </a:lnSpc>
                        <a:defRPr/>
                      </a:pPr>
                      <a:r>
                        <a:rPr lang="en-US" sz="3100">
                          <a:solidFill>
                            <a:srgbClr val="000000"/>
                          </a:solidFill>
                          <a:latin typeface="Barlow"/>
                          <a:ea typeface="Barlow"/>
                          <a:cs typeface="Barlow"/>
                          <a:sym typeface="Barlow"/>
                        </a:rPr>
                        <a:t>Accuracy is high for classification tree around 85.96 percent.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04221">
                <a:tc>
                  <a:txBody>
                    <a:bodyPr anchor="t" rtlCol="false"/>
                    <a:lstStyle/>
                    <a:p>
                      <a:pPr algn="ctr">
                        <a:lnSpc>
                          <a:spcPts val="4619"/>
                        </a:lnSpc>
                        <a:defRPr/>
                      </a:pPr>
                      <a:r>
                        <a:rPr lang="en-US" sz="3299">
                          <a:solidFill>
                            <a:srgbClr val="000000"/>
                          </a:solidFill>
                          <a:latin typeface="Times New Roman"/>
                          <a:ea typeface="Times New Roman"/>
                          <a:cs typeface="Times New Roman"/>
                          <a:sym typeface="Times New Roman"/>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619"/>
                        </a:lnSpc>
                        <a:defRPr/>
                      </a:pPr>
                      <a:r>
                        <a:rPr lang="en-US" sz="3299">
                          <a:solidFill>
                            <a:srgbClr val="000000"/>
                          </a:solidFill>
                          <a:latin typeface="Barlow"/>
                          <a:ea typeface="Barlow"/>
                          <a:cs typeface="Barlow"/>
                          <a:sym typeface="Barlow"/>
                        </a:rPr>
                        <a:t>Autism Detection for Toddlers using Facial Features with Deep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Barlow"/>
                          <a:ea typeface="Barlow"/>
                          <a:cs typeface="Barlow"/>
                          <a:sym typeface="Barlow"/>
                        </a:rPr>
                        <a:t>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a:solidFill>
                            <a:srgbClr val="000000"/>
                          </a:solidFill>
                          <a:latin typeface="Barlow"/>
                          <a:ea typeface="Barlow"/>
                          <a:cs typeface="Barlow"/>
                          <a:sym typeface="Barlow"/>
                        </a:rPr>
                        <a:t>Used VGG16 and ViT</a:t>
                      </a:r>
                      <a:endParaRPr lang="en-US" sz="1100"/>
                    </a:p>
                    <a:p>
                      <a:pPr algn="l">
                        <a:lnSpc>
                          <a:spcPts val="4339"/>
                        </a:lnSpc>
                      </a:pPr>
                      <a:r>
                        <a:rPr lang="en-US" sz="3099">
                          <a:solidFill>
                            <a:srgbClr val="000000"/>
                          </a:solidFill>
                          <a:latin typeface="Barlow"/>
                          <a:ea typeface="Barlow"/>
                          <a:cs typeface="Barlow"/>
                          <a:sym typeface="Barlow"/>
                        </a:rPr>
                        <a:t>Accuracy is around 89.06%</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7419692" y="58372"/>
            <a:ext cx="152400" cy="314325"/>
          </a:xfrm>
          <a:prstGeom prst="rect">
            <a:avLst/>
          </a:prstGeom>
        </p:spPr>
        <p:txBody>
          <a:bodyPr anchor="t" rtlCol="false" tIns="0" lIns="0" bIns="0" rIns="0" wrap="none">
            <a:spAutoFit/>
          </a:bodyPr>
          <a:lstStyle/>
          <a:p>
            <a:pPr algn="ctr">
              <a:lnSpc>
                <a:spcPts val="5879"/>
              </a:lnSpc>
              <a:spcBef>
                <a:spcPct val="0"/>
              </a:spcBef>
            </a:pPr>
            <a:r>
              <a:rPr lang="en-US" b="true" sz="4199">
                <a:solidFill>
                  <a:srgbClr val="000000"/>
                </a:solidFill>
                <a:latin typeface="Times New Roman Bold"/>
                <a:ea typeface="Times New Roman Bold"/>
                <a:cs typeface="Times New Roman Bold"/>
                <a:sym typeface="Times New Roman Bold"/>
              </a:rPr>
              <a:t>4</a:t>
            </a:r>
          </a:p>
        </p:txBody>
      </p:sp>
      <p:sp>
        <p:nvSpPr>
          <p:cNvPr name="TextBox 4" id="4"/>
          <p:cNvSpPr txBox="true"/>
          <p:nvPr/>
        </p:nvSpPr>
        <p:spPr>
          <a:xfrm rot="0">
            <a:off x="392560" y="248555"/>
            <a:ext cx="8048163" cy="1101725"/>
          </a:xfrm>
          <a:prstGeom prst="rect">
            <a:avLst/>
          </a:prstGeom>
        </p:spPr>
        <p:txBody>
          <a:bodyPr anchor="t" rtlCol="false" tIns="0" lIns="0" bIns="0" rIns="0">
            <a:spAutoFit/>
          </a:bodyPr>
          <a:lstStyle/>
          <a:p>
            <a:pPr algn="l" marL="0" indent="0" lvl="0">
              <a:lnSpc>
                <a:spcPts val="9099"/>
              </a:lnSpc>
              <a:spcBef>
                <a:spcPct val="0"/>
              </a:spcBef>
            </a:pPr>
            <a:r>
              <a:rPr lang="en-US" b="true" sz="6499" i="true">
                <a:solidFill>
                  <a:srgbClr val="0F4662"/>
                </a:solidFill>
                <a:latin typeface="Cormorant Garamond Bold Italics"/>
                <a:ea typeface="Cormorant Garamond Bold Italics"/>
                <a:cs typeface="Cormorant Garamond Bold Italics"/>
                <a:sym typeface="Cormorant Garamond Bold Italics"/>
              </a:rPr>
              <a:t>LITERATURE REVIEW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6921370" y="991777"/>
            <a:ext cx="337930" cy="337930"/>
          </a:xfrm>
          <a:custGeom>
            <a:avLst/>
            <a:gdLst/>
            <a:ahLst/>
            <a:cxnLst/>
            <a:rect r="r" b="b" t="t" l="l"/>
            <a:pathLst>
              <a:path h="337930" w="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469974" y="397262"/>
          <a:ext cx="16852846" cy="8861038"/>
        </p:xfrm>
        <a:graphic>
          <a:graphicData uri="http://schemas.openxmlformats.org/drawingml/2006/table">
            <a:tbl>
              <a:tblPr/>
              <a:tblGrid>
                <a:gridCol w="1601912"/>
                <a:gridCol w="6427095"/>
                <a:gridCol w="2053360"/>
                <a:gridCol w="6770478"/>
              </a:tblGrid>
              <a:tr h="2620870">
                <a:tc>
                  <a:txBody>
                    <a:bodyPr anchor="t" rtlCol="false"/>
                    <a:lstStyle/>
                    <a:p>
                      <a:pPr algn="ctr">
                        <a:lnSpc>
                          <a:spcPts val="4619"/>
                        </a:lnSpc>
                        <a:defRPr/>
                      </a:pPr>
                      <a:r>
                        <a:rPr lang="en-US" sz="3299">
                          <a:solidFill>
                            <a:srgbClr val="000000"/>
                          </a:solidFill>
                          <a:latin typeface="Times New Roman"/>
                          <a:ea typeface="Times New Roman"/>
                          <a:cs typeface="Times New Roman"/>
                          <a:sym typeface="Times New Roman"/>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619"/>
                        </a:lnSpc>
                        <a:defRPr/>
                      </a:pPr>
                      <a:r>
                        <a:rPr lang="en-US" sz="3299">
                          <a:solidFill>
                            <a:srgbClr val="000000"/>
                          </a:solidFill>
                          <a:latin typeface="Barlow"/>
                          <a:ea typeface="Barlow"/>
                          <a:cs typeface="Barlow"/>
                          <a:sym typeface="Barlow"/>
                        </a:rPr>
                        <a:t>Innovative Autism Spectrum Disorder Prediction Using Machine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Barlow"/>
                          <a:ea typeface="Barlow"/>
                          <a:cs typeface="Barlow"/>
                          <a:sym typeface="Barlow"/>
                        </a:rPr>
                        <a:t>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a:solidFill>
                            <a:srgbClr val="000000"/>
                          </a:solidFill>
                          <a:latin typeface="Barlow"/>
                          <a:ea typeface="Barlow"/>
                          <a:cs typeface="Barlow"/>
                          <a:sym typeface="Barlow"/>
                        </a:rPr>
                        <a:t>They used KNN model. The accuracy they achieved is 66.10%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0084">
                <a:tc>
                  <a:txBody>
                    <a:bodyPr anchor="t" rtlCol="false"/>
                    <a:lstStyle/>
                    <a:p>
                      <a:pPr algn="ctr">
                        <a:lnSpc>
                          <a:spcPts val="4619"/>
                        </a:lnSpc>
                        <a:defRPr/>
                      </a:pPr>
                      <a:r>
                        <a:rPr lang="en-US" sz="3299">
                          <a:solidFill>
                            <a:srgbClr val="000000"/>
                          </a:solidFill>
                          <a:latin typeface="Times New Roman"/>
                          <a:ea typeface="Times New Roman"/>
                          <a:cs typeface="Times New Roman"/>
                          <a:sym typeface="Times New Roman"/>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619"/>
                        </a:lnSpc>
                        <a:defRPr/>
                      </a:pPr>
                      <a:r>
                        <a:rPr lang="en-US" sz="3299">
                          <a:solidFill>
                            <a:srgbClr val="000000"/>
                          </a:solidFill>
                          <a:latin typeface="Barlow"/>
                          <a:ea typeface="Barlow"/>
                          <a:cs typeface="Barlow"/>
                          <a:sym typeface="Barlow"/>
                        </a:rPr>
                        <a:t>Discovering the Gene-Brain-Behavior Link in Autism via Generative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Barlow"/>
                          <a:ea typeface="Barlow"/>
                          <a:cs typeface="Barlow"/>
                          <a:sym typeface="Barlow"/>
                        </a:rPr>
                        <a:t>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a:solidFill>
                            <a:srgbClr val="000000"/>
                          </a:solidFill>
                          <a:latin typeface="Barlow"/>
                          <a:ea typeface="Barlow"/>
                          <a:cs typeface="Barlow"/>
                          <a:sym typeface="Barlow"/>
                        </a:rPr>
                        <a:t>89% accuracy in predicting genetic variations, strong correlation between structural brain changes and ASD-related traits.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20084">
                <a:tc>
                  <a:txBody>
                    <a:bodyPr anchor="t" rtlCol="false"/>
                    <a:lstStyle/>
                    <a:p>
                      <a:pPr algn="ctr">
                        <a:lnSpc>
                          <a:spcPts val="4619"/>
                        </a:lnSpc>
                        <a:defRPr/>
                      </a:pPr>
                      <a:r>
                        <a:rPr lang="en-US" sz="3299">
                          <a:solidFill>
                            <a:srgbClr val="000000"/>
                          </a:solidFill>
                          <a:latin typeface="Times New Roman"/>
                          <a:ea typeface="Times New Roman"/>
                          <a:cs typeface="Times New Roman"/>
                          <a:sym typeface="Times New Roman"/>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a:solidFill>
                            <a:srgbClr val="000000"/>
                          </a:solidFill>
                          <a:latin typeface="Barlow"/>
                          <a:ea typeface="Barlow"/>
                          <a:cs typeface="Barlow"/>
                          <a:sym typeface="Barlow"/>
                        </a:rPr>
                        <a:t>The Role of Intelligent Technologies in Early Detection of Autism Spectrum Disorder (ASD): A Scoping Review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a:solidFill>
                            <a:srgbClr val="000000"/>
                          </a:solidFill>
                          <a:latin typeface="Barlow"/>
                          <a:ea typeface="Barlow"/>
                          <a:cs typeface="Barlow"/>
                          <a:sym typeface="Barlow"/>
                        </a:rPr>
                        <a:t>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a:solidFill>
                            <a:srgbClr val="000000"/>
                          </a:solidFill>
                          <a:latin typeface="Barlow"/>
                          <a:ea typeface="Barlow"/>
                          <a:cs typeface="Barlow"/>
                          <a:sym typeface="Barlow"/>
                        </a:rPr>
                        <a:t>ML/DL techniques outperform traditional methods,need for robust datasets and multicultural validation identified.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7676519" y="-82799"/>
            <a:ext cx="152400" cy="314325"/>
          </a:xfrm>
          <a:prstGeom prst="rect">
            <a:avLst/>
          </a:prstGeom>
        </p:spPr>
        <p:txBody>
          <a:bodyPr anchor="t" rtlCol="false" tIns="0" lIns="0" bIns="0" rIns="0" wrap="none">
            <a:spAutoFit/>
          </a:bodyPr>
          <a:lstStyle/>
          <a:p>
            <a:pPr algn="ctr">
              <a:lnSpc>
                <a:spcPts val="5879"/>
              </a:lnSpc>
              <a:spcBef>
                <a:spcPct val="0"/>
              </a:spcBef>
            </a:pPr>
            <a:r>
              <a:rPr lang="en-US" b="true" sz="4199">
                <a:solidFill>
                  <a:srgbClr val="2B2B2B"/>
                </a:solidFill>
                <a:latin typeface="Times New Roman Bold"/>
                <a:ea typeface="Times New Roman Bold"/>
                <a:cs typeface="Times New Roman Bold"/>
                <a:sym typeface="Times New Roman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774505" y="9494991"/>
            <a:ext cx="6492240" cy="0"/>
          </a:xfrm>
          <a:prstGeom prst="line">
            <a:avLst/>
          </a:prstGeom>
          <a:ln cap="flat" w="76200">
            <a:solidFill>
              <a:srgbClr val="0F4662"/>
            </a:solidFill>
            <a:prstDash val="solid"/>
            <a:headEnd type="none" len="sm" w="sm"/>
            <a:tailEnd type="none" len="sm" w="sm"/>
          </a:ln>
        </p:spPr>
      </p:sp>
      <p:grpSp>
        <p:nvGrpSpPr>
          <p:cNvPr name="Group 3" id="3"/>
          <p:cNvGrpSpPr/>
          <p:nvPr/>
        </p:nvGrpSpPr>
        <p:grpSpPr>
          <a:xfrm rot="0">
            <a:off x="17073276" y="0"/>
            <a:ext cx="4194107" cy="10271151"/>
            <a:chOff x="0" y="0"/>
            <a:chExt cx="1104621" cy="2705159"/>
          </a:xfrm>
        </p:grpSpPr>
        <p:sp>
          <p:nvSpPr>
            <p:cNvPr name="Freeform 4" id="4"/>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5" id="5"/>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6" id="6"/>
          <p:cNvSpPr/>
          <p:nvPr/>
        </p:nvSpPr>
        <p:spPr>
          <a:xfrm flipH="false" flipV="false" rot="0">
            <a:off x="473618" y="1419600"/>
            <a:ext cx="16250344" cy="2417239"/>
          </a:xfrm>
          <a:custGeom>
            <a:avLst/>
            <a:gdLst/>
            <a:ahLst/>
            <a:cxnLst/>
            <a:rect r="r" b="b" t="t" l="l"/>
            <a:pathLst>
              <a:path h="2417239" w="16250344">
                <a:moveTo>
                  <a:pt x="0" y="0"/>
                </a:moveTo>
                <a:lnTo>
                  <a:pt x="16250344" y="0"/>
                </a:lnTo>
                <a:lnTo>
                  <a:pt x="16250344" y="2417239"/>
                </a:lnTo>
                <a:lnTo>
                  <a:pt x="0" y="2417239"/>
                </a:lnTo>
                <a:lnTo>
                  <a:pt x="0" y="0"/>
                </a:lnTo>
                <a:close/>
              </a:path>
            </a:pathLst>
          </a:custGeom>
          <a:blipFill>
            <a:blip r:embed="rId2"/>
            <a:stretch>
              <a:fillRect l="0" t="0" r="0" b="0"/>
            </a:stretch>
          </a:blipFill>
        </p:spPr>
      </p:sp>
      <p:sp>
        <p:nvSpPr>
          <p:cNvPr name="Freeform 7" id="7"/>
          <p:cNvSpPr/>
          <p:nvPr/>
        </p:nvSpPr>
        <p:spPr>
          <a:xfrm flipH="false" flipV="false" rot="0">
            <a:off x="3582427" y="4830104"/>
            <a:ext cx="8791771" cy="3278336"/>
          </a:xfrm>
          <a:custGeom>
            <a:avLst/>
            <a:gdLst/>
            <a:ahLst/>
            <a:cxnLst/>
            <a:rect r="r" b="b" t="t" l="l"/>
            <a:pathLst>
              <a:path h="3278336" w="8791771">
                <a:moveTo>
                  <a:pt x="0" y="0"/>
                </a:moveTo>
                <a:lnTo>
                  <a:pt x="8791771" y="0"/>
                </a:lnTo>
                <a:lnTo>
                  <a:pt x="8791771" y="3278336"/>
                </a:lnTo>
                <a:lnTo>
                  <a:pt x="0" y="3278336"/>
                </a:lnTo>
                <a:lnTo>
                  <a:pt x="0" y="0"/>
                </a:lnTo>
                <a:close/>
              </a:path>
            </a:pathLst>
          </a:custGeom>
          <a:blipFill>
            <a:blip r:embed="rId3"/>
            <a:stretch>
              <a:fillRect l="0" t="0" r="-1808" b="0"/>
            </a:stretch>
          </a:blipFill>
        </p:spPr>
      </p:sp>
      <p:sp>
        <p:nvSpPr>
          <p:cNvPr name="TextBox 8" id="8"/>
          <p:cNvSpPr txBox="true"/>
          <p:nvPr/>
        </p:nvSpPr>
        <p:spPr>
          <a:xfrm rot="0">
            <a:off x="0" y="104772"/>
            <a:ext cx="3136215" cy="993779"/>
          </a:xfrm>
          <a:prstGeom prst="rect">
            <a:avLst/>
          </a:prstGeom>
        </p:spPr>
        <p:txBody>
          <a:bodyPr anchor="t" rtlCol="false" tIns="0" lIns="0" bIns="0" rIns="0">
            <a:spAutoFit/>
          </a:bodyPr>
          <a:lstStyle/>
          <a:p>
            <a:pPr algn="ctr">
              <a:lnSpc>
                <a:spcPts val="8329"/>
              </a:lnSpc>
              <a:spcBef>
                <a:spcPct val="0"/>
              </a:spcBef>
            </a:pPr>
            <a:r>
              <a:rPr lang="en-US" b="true" sz="4899">
                <a:solidFill>
                  <a:srgbClr val="000000"/>
                </a:solidFill>
                <a:latin typeface="Barlow Bold"/>
                <a:ea typeface="Barlow Bold"/>
                <a:cs typeface="Barlow Bold"/>
                <a:sym typeface="Barlow Bold"/>
              </a:rPr>
              <a:t> Datasets:</a:t>
            </a:r>
          </a:p>
        </p:txBody>
      </p:sp>
      <p:sp>
        <p:nvSpPr>
          <p:cNvPr name="TextBox 9" id="9"/>
          <p:cNvSpPr txBox="true"/>
          <p:nvPr/>
        </p:nvSpPr>
        <p:spPr>
          <a:xfrm rot="0">
            <a:off x="103465" y="9665323"/>
            <a:ext cx="8408908" cy="415924"/>
          </a:xfrm>
          <a:prstGeom prst="rect">
            <a:avLst/>
          </a:prstGeom>
        </p:spPr>
        <p:txBody>
          <a:bodyPr anchor="t" rtlCol="false" tIns="0" lIns="0" bIns="0" rIns="0">
            <a:spAutoFit/>
          </a:bodyPr>
          <a:lstStyle/>
          <a:p>
            <a:pPr algn="ctr">
              <a:lnSpc>
                <a:spcPts val="3400"/>
              </a:lnSpc>
              <a:spcBef>
                <a:spcPct val="0"/>
              </a:spcBef>
            </a:pPr>
            <a:r>
              <a:rPr lang="en-US" sz="2000">
                <a:solidFill>
                  <a:srgbClr val="000000"/>
                </a:solidFill>
                <a:latin typeface="Barlow"/>
                <a:ea typeface="Barlow"/>
                <a:cs typeface="Barlow"/>
                <a:sym typeface="Barlow"/>
              </a:rPr>
              <a:t> https://www.kaggle.com/datasets/andrewmvd/autism-screening-on-adults</a:t>
            </a:r>
          </a:p>
        </p:txBody>
      </p:sp>
      <p:sp>
        <p:nvSpPr>
          <p:cNvPr name="TextBox 10" id="10"/>
          <p:cNvSpPr txBox="true"/>
          <p:nvPr/>
        </p:nvSpPr>
        <p:spPr>
          <a:xfrm rot="0">
            <a:off x="5418349" y="3900380"/>
            <a:ext cx="5138976" cy="507366"/>
          </a:xfrm>
          <a:prstGeom prst="rect">
            <a:avLst/>
          </a:prstGeom>
        </p:spPr>
        <p:txBody>
          <a:bodyPr anchor="t" rtlCol="false" tIns="0" lIns="0" bIns="0" rIns="0">
            <a:spAutoFit/>
          </a:bodyPr>
          <a:lstStyle/>
          <a:p>
            <a:pPr algn="ctr">
              <a:lnSpc>
                <a:spcPts val="4059"/>
              </a:lnSpc>
              <a:spcBef>
                <a:spcPct val="0"/>
              </a:spcBef>
            </a:pPr>
            <a:r>
              <a:rPr lang="en-US" b="true" sz="2899">
                <a:solidFill>
                  <a:srgbClr val="000000"/>
                </a:solidFill>
                <a:latin typeface="Stavok Grotesque Bold"/>
                <a:ea typeface="Stavok Grotesque Bold"/>
                <a:cs typeface="Stavok Grotesque Bold"/>
                <a:sym typeface="Stavok Grotesque Bold"/>
              </a:rPr>
              <a:t> Behavioral Data </a:t>
            </a:r>
          </a:p>
        </p:txBody>
      </p:sp>
      <p:sp>
        <p:nvSpPr>
          <p:cNvPr name="TextBox 11" id="11"/>
          <p:cNvSpPr txBox="true"/>
          <p:nvPr/>
        </p:nvSpPr>
        <p:spPr>
          <a:xfrm rot="0">
            <a:off x="6175408" y="8184640"/>
            <a:ext cx="3605808" cy="49784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Stavok Grotesque Bold"/>
                <a:ea typeface="Stavok Grotesque Bold"/>
                <a:cs typeface="Stavok Grotesque Bold"/>
                <a:sym typeface="Stavok Grotesque Bold"/>
              </a:rPr>
              <a:t> Gene related data </a:t>
            </a:r>
          </a:p>
        </p:txBody>
      </p:sp>
      <p:sp>
        <p:nvSpPr>
          <p:cNvPr name="TextBox 12" id="12"/>
          <p:cNvSpPr txBox="true"/>
          <p:nvPr/>
        </p:nvSpPr>
        <p:spPr>
          <a:xfrm rot="0">
            <a:off x="17259300" y="268239"/>
            <a:ext cx="639846"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6</a:t>
            </a:r>
            <a:r>
              <a:rPr lang="en-US" sz="3899">
                <a:solidFill>
                  <a:srgbClr val="000000"/>
                </a:solidFill>
                <a:latin typeface="Times New Roman"/>
                <a:ea typeface="Times New Roman"/>
                <a:cs typeface="Times New Roman"/>
                <a:sym typeface="Times New Roman"/>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421060" y="922457"/>
            <a:ext cx="7082530" cy="4205252"/>
          </a:xfrm>
          <a:custGeom>
            <a:avLst/>
            <a:gdLst/>
            <a:ahLst/>
            <a:cxnLst/>
            <a:rect r="r" b="b" t="t" l="l"/>
            <a:pathLst>
              <a:path h="4205252" w="7082530">
                <a:moveTo>
                  <a:pt x="0" y="0"/>
                </a:moveTo>
                <a:lnTo>
                  <a:pt x="7082530" y="0"/>
                </a:lnTo>
                <a:lnTo>
                  <a:pt x="7082530" y="4205253"/>
                </a:lnTo>
                <a:lnTo>
                  <a:pt x="0" y="4205253"/>
                </a:lnTo>
                <a:lnTo>
                  <a:pt x="0" y="0"/>
                </a:lnTo>
                <a:close/>
              </a:path>
            </a:pathLst>
          </a:custGeom>
          <a:blipFill>
            <a:blip r:embed="rId2"/>
            <a:stretch>
              <a:fillRect l="0" t="0" r="0" b="0"/>
            </a:stretch>
          </a:blipFill>
        </p:spPr>
      </p:sp>
      <p:sp>
        <p:nvSpPr>
          <p:cNvPr name="Freeform 3" id="3"/>
          <p:cNvSpPr/>
          <p:nvPr/>
        </p:nvSpPr>
        <p:spPr>
          <a:xfrm flipH="false" flipV="false" rot="0">
            <a:off x="10381809" y="866907"/>
            <a:ext cx="6877491" cy="4260803"/>
          </a:xfrm>
          <a:custGeom>
            <a:avLst/>
            <a:gdLst/>
            <a:ahLst/>
            <a:cxnLst/>
            <a:rect r="r" b="b" t="t" l="l"/>
            <a:pathLst>
              <a:path h="4260803" w="6877491">
                <a:moveTo>
                  <a:pt x="0" y="0"/>
                </a:moveTo>
                <a:lnTo>
                  <a:pt x="6877491" y="0"/>
                </a:lnTo>
                <a:lnTo>
                  <a:pt x="6877491" y="4260803"/>
                </a:lnTo>
                <a:lnTo>
                  <a:pt x="0" y="4260803"/>
                </a:lnTo>
                <a:lnTo>
                  <a:pt x="0" y="0"/>
                </a:lnTo>
                <a:close/>
              </a:path>
            </a:pathLst>
          </a:custGeom>
          <a:blipFill>
            <a:blip r:embed="rId3"/>
            <a:stretch>
              <a:fillRect l="0" t="0" r="0" b="0"/>
            </a:stretch>
          </a:blipFill>
        </p:spPr>
      </p:sp>
      <p:sp>
        <p:nvSpPr>
          <p:cNvPr name="Freeform 4" id="4"/>
          <p:cNvSpPr/>
          <p:nvPr/>
        </p:nvSpPr>
        <p:spPr>
          <a:xfrm flipH="false" flipV="false" rot="0">
            <a:off x="5850755" y="5693176"/>
            <a:ext cx="6657163" cy="4086446"/>
          </a:xfrm>
          <a:custGeom>
            <a:avLst/>
            <a:gdLst/>
            <a:ahLst/>
            <a:cxnLst/>
            <a:rect r="r" b="b" t="t" l="l"/>
            <a:pathLst>
              <a:path h="4086446" w="6657163">
                <a:moveTo>
                  <a:pt x="0" y="0"/>
                </a:moveTo>
                <a:lnTo>
                  <a:pt x="6657163" y="0"/>
                </a:lnTo>
                <a:lnTo>
                  <a:pt x="6657163" y="4086447"/>
                </a:lnTo>
                <a:lnTo>
                  <a:pt x="0" y="4086447"/>
                </a:lnTo>
                <a:lnTo>
                  <a:pt x="0" y="0"/>
                </a:lnTo>
                <a:close/>
              </a:path>
            </a:pathLst>
          </a:custGeom>
          <a:blipFill>
            <a:blip r:embed="rId4"/>
            <a:stretch>
              <a:fillRect l="-9067" t="0" r="-7044" b="0"/>
            </a:stretch>
          </a:blipFill>
        </p:spPr>
      </p:sp>
      <p:sp>
        <p:nvSpPr>
          <p:cNvPr name="TextBox 5" id="5"/>
          <p:cNvSpPr txBox="true"/>
          <p:nvPr/>
        </p:nvSpPr>
        <p:spPr>
          <a:xfrm rot="0">
            <a:off x="1233326" y="5052894"/>
            <a:ext cx="4227790" cy="522491"/>
          </a:xfrm>
          <a:prstGeom prst="rect">
            <a:avLst/>
          </a:prstGeom>
        </p:spPr>
        <p:txBody>
          <a:bodyPr anchor="t" rtlCol="false" tIns="0" lIns="0" bIns="0" rIns="0">
            <a:spAutoFit/>
          </a:bodyPr>
          <a:lstStyle/>
          <a:p>
            <a:pPr algn="ctr">
              <a:lnSpc>
                <a:spcPts val="4276"/>
              </a:lnSpc>
              <a:spcBef>
                <a:spcPct val="0"/>
              </a:spcBef>
            </a:pPr>
            <a:r>
              <a:rPr lang="en-US" sz="3054">
                <a:solidFill>
                  <a:srgbClr val="000000"/>
                </a:solidFill>
                <a:latin typeface="Barlow"/>
                <a:ea typeface="Barlow"/>
                <a:cs typeface="Barlow"/>
                <a:sym typeface="Barlow"/>
              </a:rPr>
              <a:t> </a:t>
            </a:r>
            <a:r>
              <a:rPr lang="en-US" b="true" sz="3054">
                <a:solidFill>
                  <a:srgbClr val="000000"/>
                </a:solidFill>
                <a:latin typeface="Barlow Bold"/>
                <a:ea typeface="Barlow Bold"/>
                <a:cs typeface="Barlow Bold"/>
                <a:sym typeface="Barlow Bold"/>
              </a:rPr>
              <a:t>Support vector machine</a:t>
            </a:r>
          </a:p>
        </p:txBody>
      </p:sp>
      <p:sp>
        <p:nvSpPr>
          <p:cNvPr name="TextBox 6" id="6"/>
          <p:cNvSpPr txBox="true"/>
          <p:nvPr/>
        </p:nvSpPr>
        <p:spPr>
          <a:xfrm rot="0">
            <a:off x="7997165" y="9722473"/>
            <a:ext cx="2364343" cy="522370"/>
          </a:xfrm>
          <a:prstGeom prst="rect">
            <a:avLst/>
          </a:prstGeom>
        </p:spPr>
        <p:txBody>
          <a:bodyPr anchor="t" rtlCol="false" tIns="0" lIns="0" bIns="0" rIns="0">
            <a:spAutoFit/>
          </a:bodyPr>
          <a:lstStyle/>
          <a:p>
            <a:pPr algn="ctr">
              <a:lnSpc>
                <a:spcPts val="4282"/>
              </a:lnSpc>
              <a:spcBef>
                <a:spcPct val="0"/>
              </a:spcBef>
            </a:pPr>
            <a:r>
              <a:rPr lang="en-US" b="true" sz="3059">
                <a:solidFill>
                  <a:srgbClr val="000000"/>
                </a:solidFill>
                <a:latin typeface="Barlow Bold"/>
                <a:ea typeface="Barlow Bold"/>
                <a:cs typeface="Barlow Bold"/>
                <a:sym typeface="Barlow Bold"/>
              </a:rPr>
              <a:t> Decision tree</a:t>
            </a:r>
          </a:p>
        </p:txBody>
      </p:sp>
      <p:sp>
        <p:nvSpPr>
          <p:cNvPr name="TextBox 7" id="7"/>
          <p:cNvSpPr txBox="true"/>
          <p:nvPr/>
        </p:nvSpPr>
        <p:spPr>
          <a:xfrm rot="0">
            <a:off x="12142368" y="5076825"/>
            <a:ext cx="3356372" cy="514351"/>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Barlow Bold"/>
                <a:ea typeface="Barlow Bold"/>
                <a:cs typeface="Barlow Bold"/>
                <a:sym typeface="Barlow Bold"/>
              </a:rPr>
              <a:t> Logistic regression</a:t>
            </a:r>
          </a:p>
        </p:txBody>
      </p:sp>
      <p:sp>
        <p:nvSpPr>
          <p:cNvPr name="TextBox 8" id="8"/>
          <p:cNvSpPr txBox="true"/>
          <p:nvPr/>
        </p:nvSpPr>
        <p:spPr>
          <a:xfrm rot="0">
            <a:off x="0" y="68963"/>
            <a:ext cx="7503590" cy="645047"/>
          </a:xfrm>
          <a:prstGeom prst="rect">
            <a:avLst/>
          </a:prstGeom>
        </p:spPr>
        <p:txBody>
          <a:bodyPr anchor="t" rtlCol="false" tIns="0" lIns="0" bIns="0" rIns="0">
            <a:spAutoFit/>
          </a:bodyPr>
          <a:lstStyle/>
          <a:p>
            <a:pPr algn="ctr">
              <a:lnSpc>
                <a:spcPts val="5396"/>
              </a:lnSpc>
              <a:spcBef>
                <a:spcPct val="0"/>
              </a:spcBef>
            </a:pPr>
            <a:r>
              <a:rPr lang="en-US" b="true" sz="3854">
                <a:solidFill>
                  <a:srgbClr val="000000"/>
                </a:solidFill>
                <a:latin typeface="Inter Bold"/>
                <a:ea typeface="Inter Bold"/>
                <a:cs typeface="Inter Bold"/>
                <a:sym typeface="Inter Bold"/>
              </a:rPr>
              <a:t>Results for Autism Prediction:</a:t>
            </a:r>
          </a:p>
        </p:txBody>
      </p:sp>
      <p:sp>
        <p:nvSpPr>
          <p:cNvPr name="TextBox 9" id="9"/>
          <p:cNvSpPr txBox="true"/>
          <p:nvPr/>
        </p:nvSpPr>
        <p:spPr>
          <a:xfrm rot="0">
            <a:off x="17259300" y="127766"/>
            <a:ext cx="639846"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7</a:t>
            </a:r>
            <a:r>
              <a:rPr lang="en-US" sz="3899">
                <a:solidFill>
                  <a:srgbClr val="000000"/>
                </a:solidFill>
                <a:latin typeface="Times New Roman"/>
                <a:ea typeface="Times New Roman"/>
                <a:cs typeface="Times New Roman"/>
                <a:sym typeface="Times New Roman"/>
              </a:rPr>
              <a:t>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774505" y="9494991"/>
            <a:ext cx="6492240" cy="0"/>
          </a:xfrm>
          <a:prstGeom prst="line">
            <a:avLst/>
          </a:prstGeom>
          <a:ln cap="flat" w="76200">
            <a:solidFill>
              <a:srgbClr val="0F4662"/>
            </a:solidFill>
            <a:prstDash val="solid"/>
            <a:headEnd type="none" len="sm" w="sm"/>
            <a:tailEnd type="none" len="sm" w="sm"/>
          </a:ln>
        </p:spPr>
      </p:sp>
      <p:grpSp>
        <p:nvGrpSpPr>
          <p:cNvPr name="Group 3" id="3"/>
          <p:cNvGrpSpPr/>
          <p:nvPr/>
        </p:nvGrpSpPr>
        <p:grpSpPr>
          <a:xfrm rot="0">
            <a:off x="16850048" y="0"/>
            <a:ext cx="4194107" cy="10271151"/>
            <a:chOff x="0" y="0"/>
            <a:chExt cx="1104621" cy="2705159"/>
          </a:xfrm>
        </p:grpSpPr>
        <p:sp>
          <p:nvSpPr>
            <p:cNvPr name="Freeform 4" id="4"/>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5" id="5"/>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aphicFrame>
        <p:nvGraphicFramePr>
          <p:cNvPr name="Table 6" id="6"/>
          <p:cNvGraphicFramePr>
            <a:graphicFrameLocks noGrp="true"/>
          </p:cNvGraphicFramePr>
          <p:nvPr/>
        </p:nvGraphicFramePr>
        <p:xfrm>
          <a:off x="2318503" y="1476375"/>
          <a:ext cx="12138709" cy="3667125"/>
        </p:xfrm>
        <a:graphic>
          <a:graphicData uri="http://schemas.openxmlformats.org/drawingml/2006/table">
            <a:tbl>
              <a:tblPr/>
              <a:tblGrid>
                <a:gridCol w="1133812"/>
                <a:gridCol w="6678667"/>
                <a:gridCol w="4326230"/>
              </a:tblGrid>
              <a:tr h="981750">
                <a:tc>
                  <a:txBody>
                    <a:bodyPr anchor="t" rtlCol="false"/>
                    <a:lstStyle/>
                    <a:p>
                      <a:pPr algn="ctr">
                        <a:lnSpc>
                          <a:spcPts val="3220"/>
                        </a:lnSpc>
                        <a:defRPr/>
                      </a:pPr>
                      <a:r>
                        <a:rPr lang="en-US" sz="2300" b="true">
                          <a:solidFill>
                            <a:srgbClr val="000000"/>
                          </a:solidFill>
                          <a:latin typeface="Barlow Bold"/>
                          <a:ea typeface="Barlow Bold"/>
                          <a:cs typeface="Barlow Bold"/>
                          <a:sym typeface="Barlow Bold"/>
                        </a:rPr>
                        <a:t>SI.NO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Barlow Bold"/>
                          <a:ea typeface="Barlow Bold"/>
                          <a:cs typeface="Barlow Bold"/>
                          <a:sym typeface="Barlow Bold"/>
                        </a:rPr>
                        <a:t>Algorithm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Barlow Bold"/>
                          <a:ea typeface="Barlow Bold"/>
                          <a:cs typeface="Barlow Bold"/>
                          <a:sym typeface="Barlow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5125">
                <a:tc>
                  <a:txBody>
                    <a:bodyPr anchor="t" rtlCol="false"/>
                    <a:lstStyle/>
                    <a:p>
                      <a:pPr algn="ctr">
                        <a:lnSpc>
                          <a:spcPts val="3499"/>
                        </a:lnSpc>
                        <a:defRPr/>
                      </a:pPr>
                      <a:r>
                        <a:rPr lang="en-US" sz="2499">
                          <a:solidFill>
                            <a:srgbClr val="000000"/>
                          </a:solidFill>
                          <a:latin typeface="Barlow"/>
                          <a:ea typeface="Barlow"/>
                          <a:cs typeface="Barlow"/>
                          <a:sym typeface="Barlow"/>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Barlow"/>
                          <a:ea typeface="Barlow"/>
                          <a:cs typeface="Barlow"/>
                          <a:sym typeface="Barlow"/>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Barlow"/>
                          <a:ea typeface="Barlow"/>
                          <a:cs typeface="Barlow"/>
                          <a:sym typeface="Barlow"/>
                        </a:rPr>
                        <a:t>87 %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5125">
                <a:tc>
                  <a:txBody>
                    <a:bodyPr anchor="t" rtlCol="false"/>
                    <a:lstStyle/>
                    <a:p>
                      <a:pPr algn="ctr">
                        <a:lnSpc>
                          <a:spcPts val="3499"/>
                        </a:lnSpc>
                        <a:defRPr/>
                      </a:pPr>
                      <a:r>
                        <a:rPr lang="en-US" sz="2499">
                          <a:solidFill>
                            <a:srgbClr val="000000"/>
                          </a:solidFill>
                          <a:latin typeface="Barlow"/>
                          <a:ea typeface="Barlow"/>
                          <a:cs typeface="Barlow"/>
                          <a:sym typeface="Barlow"/>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Barlow"/>
                          <a:ea typeface="Barlow"/>
                          <a:cs typeface="Barlow"/>
                          <a:sym typeface="Barlow"/>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Barlow"/>
                          <a:ea typeface="Barlow"/>
                          <a:cs typeface="Barlow"/>
                          <a:sym typeface="Barlow"/>
                        </a:rPr>
                        <a:t>93.47 %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95125">
                <a:tc>
                  <a:txBody>
                    <a:bodyPr anchor="t" rtlCol="false"/>
                    <a:lstStyle/>
                    <a:p>
                      <a:pPr algn="ctr">
                        <a:lnSpc>
                          <a:spcPts val="3499"/>
                        </a:lnSpc>
                        <a:defRPr/>
                      </a:pPr>
                      <a:r>
                        <a:rPr lang="en-US" sz="2499">
                          <a:solidFill>
                            <a:srgbClr val="000000"/>
                          </a:solidFill>
                          <a:latin typeface="Barlow"/>
                          <a:ea typeface="Barlow"/>
                          <a:cs typeface="Barlow"/>
                          <a:sym typeface="Barlow"/>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Barlow"/>
                          <a:ea typeface="Barlow"/>
                          <a:cs typeface="Barlow"/>
                          <a:sym typeface="Barlow"/>
                        </a:rPr>
                        <a:t>Support vector machine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Barlow"/>
                          <a:ea typeface="Barlow"/>
                          <a:cs typeface="Barlow"/>
                          <a:sym typeface="Barlow"/>
                        </a:rPr>
                        <a:t>97.82 %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74505" y="5398437"/>
            <a:ext cx="6719173" cy="600076"/>
          </a:xfrm>
          <a:prstGeom prst="rect">
            <a:avLst/>
          </a:prstGeom>
        </p:spPr>
        <p:txBody>
          <a:bodyPr anchor="t" rtlCol="false" tIns="0" lIns="0" bIns="0" rIns="0">
            <a:spAutoFit/>
          </a:bodyPr>
          <a:lstStyle/>
          <a:p>
            <a:pPr algn="ctr" marL="647697" indent="-323848" lvl="1">
              <a:lnSpc>
                <a:spcPts val="5099"/>
              </a:lnSpc>
              <a:buFont typeface="Arial"/>
              <a:buChar char="•"/>
            </a:pPr>
            <a:r>
              <a:rPr lang="en-US" sz="2999">
                <a:solidFill>
                  <a:srgbClr val="000000"/>
                </a:solidFill>
                <a:latin typeface="Barlow"/>
                <a:ea typeface="Barlow"/>
                <a:cs typeface="Barlow"/>
                <a:sym typeface="Barlow"/>
              </a:rPr>
              <a:t>  SVM outperformed other algorithms</a:t>
            </a:r>
          </a:p>
        </p:txBody>
      </p:sp>
      <p:sp>
        <p:nvSpPr>
          <p:cNvPr name="TextBox 8" id="8"/>
          <p:cNvSpPr txBox="true"/>
          <p:nvPr/>
        </p:nvSpPr>
        <p:spPr>
          <a:xfrm rot="0">
            <a:off x="774505" y="6001620"/>
            <a:ext cx="15350459" cy="2444751"/>
          </a:xfrm>
          <a:prstGeom prst="rect">
            <a:avLst/>
          </a:prstGeom>
        </p:spPr>
        <p:txBody>
          <a:bodyPr anchor="t" rtlCol="false" tIns="0" lIns="0" bIns="0" rIns="0">
            <a:spAutoFit/>
          </a:bodyPr>
          <a:lstStyle/>
          <a:p>
            <a:pPr algn="l" marL="626107" indent="-313054" lvl="1">
              <a:lnSpc>
                <a:spcPts val="4929"/>
              </a:lnSpc>
              <a:buFont typeface="Arial"/>
              <a:buChar char="•"/>
            </a:pPr>
            <a:r>
              <a:rPr lang="en-US" sz="2899">
                <a:solidFill>
                  <a:srgbClr val="000000"/>
                </a:solidFill>
                <a:latin typeface="Barlow"/>
                <a:ea typeface="Barlow"/>
                <a:cs typeface="Barlow"/>
                <a:sym typeface="Barlow"/>
              </a:rPr>
              <a:t> This is due to the nature of the SVM algorithm, which is best suited for well-structured, mostly binary or numerical features.</a:t>
            </a:r>
          </a:p>
          <a:p>
            <a:pPr algn="l" marL="626107" indent="-313054" lvl="1">
              <a:lnSpc>
                <a:spcPts val="4929"/>
              </a:lnSpc>
              <a:buFont typeface="Arial"/>
              <a:buChar char="•"/>
            </a:pPr>
            <a:r>
              <a:rPr lang="en-US" sz="2899">
                <a:solidFill>
                  <a:srgbClr val="000000"/>
                </a:solidFill>
                <a:latin typeface="Barlow"/>
                <a:ea typeface="Barlow"/>
                <a:cs typeface="Barlow"/>
                <a:sym typeface="Barlow"/>
              </a:rPr>
              <a:t> These features allow the algorithm to draw a clear decision boundary between ASD and non-ASD cases. </a:t>
            </a:r>
          </a:p>
        </p:txBody>
      </p:sp>
      <p:sp>
        <p:nvSpPr>
          <p:cNvPr name="TextBox 9" id="9"/>
          <p:cNvSpPr txBox="true"/>
          <p:nvPr/>
        </p:nvSpPr>
        <p:spPr>
          <a:xfrm rot="0">
            <a:off x="0" y="263522"/>
            <a:ext cx="16123180" cy="803278"/>
          </a:xfrm>
          <a:prstGeom prst="rect">
            <a:avLst/>
          </a:prstGeom>
        </p:spPr>
        <p:txBody>
          <a:bodyPr anchor="t" rtlCol="false" tIns="0" lIns="0" bIns="0" rIns="0">
            <a:spAutoFit/>
          </a:bodyPr>
          <a:lstStyle/>
          <a:p>
            <a:pPr algn="ctr">
              <a:lnSpc>
                <a:spcPts val="6799"/>
              </a:lnSpc>
              <a:spcBef>
                <a:spcPct val="0"/>
              </a:spcBef>
            </a:pPr>
            <a:r>
              <a:rPr lang="en-US" sz="3999">
                <a:solidFill>
                  <a:srgbClr val="000000"/>
                </a:solidFill>
                <a:latin typeface="Barlow"/>
                <a:ea typeface="Barlow"/>
                <a:cs typeface="Barlow"/>
                <a:sym typeface="Barlow"/>
              </a:rPr>
              <a:t>  </a:t>
            </a:r>
            <a:r>
              <a:rPr lang="en-US" b="true" sz="3999">
                <a:solidFill>
                  <a:srgbClr val="000000"/>
                </a:solidFill>
                <a:latin typeface="Barlow Bold"/>
                <a:ea typeface="Barlow Bold"/>
                <a:cs typeface="Barlow Bold"/>
                <a:sym typeface="Barlow Bold"/>
              </a:rPr>
              <a:t>Autism prediction model</a:t>
            </a:r>
            <a:r>
              <a:rPr lang="en-US" sz="3999">
                <a:solidFill>
                  <a:srgbClr val="000000"/>
                </a:solidFill>
                <a:latin typeface="Barlow"/>
                <a:ea typeface="Barlow"/>
                <a:cs typeface="Barlow"/>
                <a:sym typeface="Barlow"/>
              </a:rPr>
              <a:t> (comparison between different ML algorithms) </a:t>
            </a:r>
          </a:p>
        </p:txBody>
      </p:sp>
      <p:sp>
        <p:nvSpPr>
          <p:cNvPr name="TextBox 10" id="10"/>
          <p:cNvSpPr txBox="true"/>
          <p:nvPr/>
        </p:nvSpPr>
        <p:spPr>
          <a:xfrm rot="0">
            <a:off x="17141419" y="268239"/>
            <a:ext cx="639846"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8</a:t>
            </a:r>
            <a:r>
              <a:rPr lang="en-US" sz="3899">
                <a:solidFill>
                  <a:srgbClr val="000000"/>
                </a:solidFill>
                <a:latin typeface="Times New Roman"/>
                <a:ea typeface="Times New Roman"/>
                <a:cs typeface="Times New Roman"/>
                <a:sym typeface="Times New Roman"/>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748952"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0319215" y="5868299"/>
            <a:ext cx="6281897" cy="4152640"/>
          </a:xfrm>
          <a:custGeom>
            <a:avLst/>
            <a:gdLst/>
            <a:ahLst/>
            <a:cxnLst/>
            <a:rect r="r" b="b" t="t" l="l"/>
            <a:pathLst>
              <a:path h="4152640" w="6281897">
                <a:moveTo>
                  <a:pt x="0" y="0"/>
                </a:moveTo>
                <a:lnTo>
                  <a:pt x="6281897" y="0"/>
                </a:lnTo>
                <a:lnTo>
                  <a:pt x="6281897" y="4152639"/>
                </a:lnTo>
                <a:lnTo>
                  <a:pt x="0" y="4152639"/>
                </a:lnTo>
                <a:lnTo>
                  <a:pt x="0" y="0"/>
                </a:lnTo>
                <a:close/>
              </a:path>
            </a:pathLst>
          </a:custGeom>
          <a:blipFill>
            <a:blip r:embed="rId2"/>
            <a:stretch>
              <a:fillRect l="0" t="0" r="0" b="0"/>
            </a:stretch>
          </a:blipFill>
        </p:spPr>
      </p:sp>
      <p:sp>
        <p:nvSpPr>
          <p:cNvPr name="Freeform 6" id="6"/>
          <p:cNvSpPr/>
          <p:nvPr/>
        </p:nvSpPr>
        <p:spPr>
          <a:xfrm flipH="false" flipV="false" rot="0">
            <a:off x="1187881" y="5840215"/>
            <a:ext cx="6741766" cy="4208806"/>
          </a:xfrm>
          <a:custGeom>
            <a:avLst/>
            <a:gdLst/>
            <a:ahLst/>
            <a:cxnLst/>
            <a:rect r="r" b="b" t="t" l="l"/>
            <a:pathLst>
              <a:path h="4208806" w="6741766">
                <a:moveTo>
                  <a:pt x="0" y="0"/>
                </a:moveTo>
                <a:lnTo>
                  <a:pt x="6741766" y="0"/>
                </a:lnTo>
                <a:lnTo>
                  <a:pt x="6741766" y="4208807"/>
                </a:lnTo>
                <a:lnTo>
                  <a:pt x="0" y="4208807"/>
                </a:lnTo>
                <a:lnTo>
                  <a:pt x="0" y="0"/>
                </a:lnTo>
                <a:close/>
              </a:path>
            </a:pathLst>
          </a:custGeom>
          <a:blipFill>
            <a:blip r:embed="rId3"/>
            <a:stretch>
              <a:fillRect l="0" t="0" r="0" b="0"/>
            </a:stretch>
          </a:blipFill>
        </p:spPr>
      </p:sp>
      <p:sp>
        <p:nvSpPr>
          <p:cNvPr name="TextBox 7" id="7"/>
          <p:cNvSpPr txBox="true"/>
          <p:nvPr/>
        </p:nvSpPr>
        <p:spPr>
          <a:xfrm rot="0">
            <a:off x="1187881" y="121480"/>
            <a:ext cx="6539389" cy="771527"/>
          </a:xfrm>
          <a:prstGeom prst="rect">
            <a:avLst/>
          </a:prstGeom>
        </p:spPr>
        <p:txBody>
          <a:bodyPr anchor="t" rtlCol="false" tIns="0" lIns="0" bIns="0" rIns="0">
            <a:spAutoFit/>
          </a:bodyPr>
          <a:lstStyle/>
          <a:p>
            <a:pPr algn="ctr">
              <a:lnSpc>
                <a:spcPts val="6299"/>
              </a:lnSpc>
              <a:spcBef>
                <a:spcPct val="0"/>
              </a:spcBef>
            </a:pPr>
            <a:r>
              <a:rPr lang="en-US" b="true" sz="4499">
                <a:solidFill>
                  <a:srgbClr val="000000"/>
                </a:solidFill>
                <a:latin typeface="Barlow Bold"/>
                <a:ea typeface="Barlow Bold"/>
                <a:cs typeface="Barlow Bold"/>
                <a:sym typeface="Barlow Bold"/>
              </a:rPr>
              <a:t>Gene score Classification </a:t>
            </a:r>
          </a:p>
        </p:txBody>
      </p:sp>
      <p:sp>
        <p:nvSpPr>
          <p:cNvPr name="TextBox 8" id="8"/>
          <p:cNvSpPr txBox="true"/>
          <p:nvPr/>
        </p:nvSpPr>
        <p:spPr>
          <a:xfrm rot="0">
            <a:off x="10319215" y="121480"/>
            <a:ext cx="5469731" cy="771527"/>
          </a:xfrm>
          <a:prstGeom prst="rect">
            <a:avLst/>
          </a:prstGeom>
        </p:spPr>
        <p:txBody>
          <a:bodyPr anchor="t" rtlCol="false" tIns="0" lIns="0" bIns="0" rIns="0">
            <a:spAutoFit/>
          </a:bodyPr>
          <a:lstStyle/>
          <a:p>
            <a:pPr algn="ctr">
              <a:lnSpc>
                <a:spcPts val="6299"/>
              </a:lnSpc>
              <a:spcBef>
                <a:spcPct val="0"/>
              </a:spcBef>
            </a:pPr>
            <a:r>
              <a:rPr lang="en-US" b="true" sz="4499">
                <a:solidFill>
                  <a:srgbClr val="000000"/>
                </a:solidFill>
                <a:latin typeface="Barlow Bold"/>
                <a:ea typeface="Barlow Bold"/>
                <a:cs typeface="Barlow Bold"/>
                <a:sym typeface="Barlow Bold"/>
              </a:rPr>
              <a:t>Syndromic Prediction</a:t>
            </a:r>
          </a:p>
        </p:txBody>
      </p:sp>
      <p:sp>
        <p:nvSpPr>
          <p:cNvPr name="TextBox 9" id="9"/>
          <p:cNvSpPr txBox="true"/>
          <p:nvPr/>
        </p:nvSpPr>
        <p:spPr>
          <a:xfrm rot="0">
            <a:off x="166199" y="1205197"/>
            <a:ext cx="8582754" cy="1481455"/>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Barlow Bold"/>
                <a:ea typeface="Barlow Bold"/>
                <a:cs typeface="Barlow Bold"/>
                <a:sym typeface="Barlow Bold"/>
              </a:rPr>
              <a:t>Purpose: </a:t>
            </a:r>
            <a:r>
              <a:rPr lang="en-US" sz="2799">
                <a:solidFill>
                  <a:srgbClr val="000000"/>
                </a:solidFill>
                <a:latin typeface="Barlow"/>
                <a:ea typeface="Barlow"/>
                <a:cs typeface="Barlow"/>
                <a:sym typeface="Barlow"/>
              </a:rPr>
              <a:t>Classify genes into Low or High risk based on gene score. Helps researchers quickly spot high-risk genes for further study.</a:t>
            </a:r>
          </a:p>
        </p:txBody>
      </p:sp>
      <p:sp>
        <p:nvSpPr>
          <p:cNvPr name="TextBox 10" id="10"/>
          <p:cNvSpPr txBox="true"/>
          <p:nvPr/>
        </p:nvSpPr>
        <p:spPr>
          <a:xfrm rot="0">
            <a:off x="582721" y="2958796"/>
            <a:ext cx="8166231" cy="3453130"/>
          </a:xfrm>
          <a:prstGeom prst="rect">
            <a:avLst/>
          </a:prstGeom>
        </p:spPr>
        <p:txBody>
          <a:bodyPr anchor="t" rtlCol="false" tIns="0" lIns="0" bIns="0" rIns="0">
            <a:spAutoFit/>
          </a:bodyPr>
          <a:lstStyle/>
          <a:p>
            <a:pPr algn="l">
              <a:lnSpc>
                <a:spcPts val="3920"/>
              </a:lnSpc>
            </a:pPr>
            <a:r>
              <a:rPr lang="en-US" sz="2800" b="true">
                <a:solidFill>
                  <a:srgbClr val="000000"/>
                </a:solidFill>
                <a:latin typeface="Barlow Bold"/>
                <a:ea typeface="Barlow Bold"/>
                <a:cs typeface="Barlow Bold"/>
                <a:sym typeface="Barlow Bold"/>
              </a:rPr>
              <a:t>Why Random Forest?</a:t>
            </a:r>
          </a:p>
          <a:p>
            <a:pPr algn="l" marL="604521" indent="-302261" lvl="1">
              <a:lnSpc>
                <a:spcPts val="3920"/>
              </a:lnSpc>
              <a:buFont typeface="Arial"/>
              <a:buChar char="•"/>
            </a:pPr>
            <a:r>
              <a:rPr lang="en-US" sz="2800">
                <a:solidFill>
                  <a:srgbClr val="000000"/>
                </a:solidFill>
                <a:latin typeface="Barlow"/>
                <a:ea typeface="Barlow"/>
                <a:cs typeface="Barlow"/>
                <a:sym typeface="Barlow"/>
              </a:rPr>
              <a:t>Handles non-linear and mixed-type data well.</a:t>
            </a:r>
          </a:p>
          <a:p>
            <a:pPr algn="l" marL="604521" indent="-302261" lvl="1">
              <a:lnSpc>
                <a:spcPts val="3920"/>
              </a:lnSpc>
              <a:buFont typeface="Arial"/>
              <a:buChar char="•"/>
            </a:pPr>
            <a:r>
              <a:rPr lang="en-US" sz="2800">
                <a:solidFill>
                  <a:srgbClr val="000000"/>
                </a:solidFill>
                <a:latin typeface="Barlow"/>
                <a:ea typeface="Barlow"/>
                <a:cs typeface="Barlow"/>
                <a:sym typeface="Barlow"/>
              </a:rPr>
              <a:t>Offers feature importance insights.</a:t>
            </a:r>
          </a:p>
          <a:p>
            <a:pPr algn="l" marL="604521" indent="-302261" lvl="1">
              <a:lnSpc>
                <a:spcPts val="3920"/>
              </a:lnSpc>
              <a:buFont typeface="Arial"/>
              <a:buChar char="•"/>
            </a:pPr>
            <a:r>
              <a:rPr lang="en-US" sz="2800">
                <a:solidFill>
                  <a:srgbClr val="000000"/>
                </a:solidFill>
                <a:latin typeface="Barlow"/>
                <a:ea typeface="Barlow"/>
                <a:cs typeface="Barlow"/>
                <a:sym typeface="Barlow"/>
              </a:rPr>
              <a:t>Resistant to overfitting because it uses multiple decision trees.</a:t>
            </a:r>
          </a:p>
          <a:p>
            <a:pPr algn="l">
              <a:lnSpc>
                <a:spcPts val="3920"/>
              </a:lnSpc>
            </a:pPr>
          </a:p>
          <a:p>
            <a:pPr algn="ctr">
              <a:lnSpc>
                <a:spcPts val="3920"/>
              </a:lnSpc>
              <a:spcBef>
                <a:spcPct val="0"/>
              </a:spcBef>
            </a:pPr>
          </a:p>
        </p:txBody>
      </p:sp>
      <p:sp>
        <p:nvSpPr>
          <p:cNvPr name="TextBox 11" id="11"/>
          <p:cNvSpPr txBox="true"/>
          <p:nvPr/>
        </p:nvSpPr>
        <p:spPr>
          <a:xfrm rot="0">
            <a:off x="9350317" y="1277701"/>
            <a:ext cx="8937683" cy="986155"/>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Barlow Bold"/>
                <a:ea typeface="Barlow Bold"/>
                <a:cs typeface="Barlow Bold"/>
                <a:sym typeface="Barlow Bold"/>
              </a:rPr>
              <a:t> Purpose:</a:t>
            </a:r>
            <a:r>
              <a:rPr lang="en-US" sz="2799">
                <a:solidFill>
                  <a:srgbClr val="000000"/>
                </a:solidFill>
                <a:latin typeface="Barlow"/>
                <a:ea typeface="Barlow"/>
                <a:cs typeface="Barlow"/>
                <a:sym typeface="Barlow"/>
              </a:rPr>
              <a:t> Predict if a gene is linked to syndromic (complex) or non-syndromic (isolated) conditions.</a:t>
            </a:r>
          </a:p>
        </p:txBody>
      </p:sp>
      <p:sp>
        <p:nvSpPr>
          <p:cNvPr name="TextBox 12" id="12"/>
          <p:cNvSpPr txBox="true"/>
          <p:nvPr/>
        </p:nvSpPr>
        <p:spPr>
          <a:xfrm rot="0">
            <a:off x="9545640" y="2386328"/>
            <a:ext cx="8547037" cy="3623564"/>
          </a:xfrm>
          <a:prstGeom prst="rect">
            <a:avLst/>
          </a:prstGeom>
        </p:spPr>
        <p:txBody>
          <a:bodyPr anchor="t" rtlCol="false" tIns="0" lIns="0" bIns="0" rIns="0">
            <a:spAutoFit/>
          </a:bodyPr>
          <a:lstStyle/>
          <a:p>
            <a:pPr algn="l">
              <a:lnSpc>
                <a:spcPts val="4536"/>
              </a:lnSpc>
            </a:pPr>
            <a:r>
              <a:rPr lang="en-US" sz="2800" b="true">
                <a:solidFill>
                  <a:srgbClr val="000000"/>
                </a:solidFill>
                <a:latin typeface="Barlow Bold"/>
                <a:ea typeface="Barlow Bold"/>
                <a:cs typeface="Barlow Bold"/>
                <a:sym typeface="Barlow Bold"/>
              </a:rPr>
              <a:t>Why SVM?</a:t>
            </a:r>
          </a:p>
          <a:p>
            <a:pPr algn="l" marL="604521" indent="-302261" lvl="1">
              <a:lnSpc>
                <a:spcPts val="4536"/>
              </a:lnSpc>
              <a:buFont typeface="Arial"/>
              <a:buChar char="•"/>
            </a:pPr>
            <a:r>
              <a:rPr lang="en-US" sz="2800">
                <a:solidFill>
                  <a:srgbClr val="000000"/>
                </a:solidFill>
                <a:latin typeface="Barlow"/>
                <a:ea typeface="Barlow"/>
                <a:cs typeface="Barlow"/>
                <a:sym typeface="Barlow"/>
              </a:rPr>
              <a:t>Works well with high-dimensional genetic data.</a:t>
            </a:r>
          </a:p>
          <a:p>
            <a:pPr algn="l" marL="604521" indent="-302261" lvl="1">
              <a:lnSpc>
                <a:spcPts val="3920"/>
              </a:lnSpc>
              <a:buFont typeface="Arial"/>
              <a:buChar char="•"/>
            </a:pPr>
            <a:r>
              <a:rPr lang="en-US" sz="2800">
                <a:solidFill>
                  <a:srgbClr val="000000"/>
                </a:solidFill>
                <a:latin typeface="Barlow"/>
                <a:ea typeface="Barlow"/>
                <a:cs typeface="Barlow"/>
                <a:sym typeface="Barlow"/>
              </a:rPr>
              <a:t>Creates clear separation between two classes (syndromic/non-syndromic).</a:t>
            </a:r>
          </a:p>
          <a:p>
            <a:pPr algn="l" marL="604521" indent="-302261" lvl="1">
              <a:lnSpc>
                <a:spcPts val="3920"/>
              </a:lnSpc>
              <a:buFont typeface="Arial"/>
              <a:buChar char="•"/>
            </a:pPr>
            <a:r>
              <a:rPr lang="en-US" sz="2800">
                <a:solidFill>
                  <a:srgbClr val="000000"/>
                </a:solidFill>
                <a:latin typeface="Barlow"/>
                <a:ea typeface="Barlow"/>
                <a:cs typeface="Barlow"/>
                <a:sym typeface="Barlow"/>
              </a:rPr>
              <a:t>Good generalization on unseen data due to its margin-based learning.</a:t>
            </a:r>
          </a:p>
          <a:p>
            <a:pPr algn="ctr">
              <a:lnSpc>
                <a:spcPts val="3920"/>
              </a:lnSpc>
              <a:spcBef>
                <a:spcPct val="0"/>
              </a:spcBef>
            </a:pPr>
          </a:p>
        </p:txBody>
      </p:sp>
      <p:sp>
        <p:nvSpPr>
          <p:cNvPr name="TextBox 13" id="13"/>
          <p:cNvSpPr txBox="true"/>
          <p:nvPr/>
        </p:nvSpPr>
        <p:spPr>
          <a:xfrm rot="0">
            <a:off x="17104214" y="289511"/>
            <a:ext cx="639846"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DAGlK5vNCCQ</dc:identifier>
  <dcterms:modified xsi:type="dcterms:W3CDTF">2011-08-01T06:04:30Z</dcterms:modified>
  <cp:revision>1</cp:revision>
  <dc:title>White Blue Simple Modern Enhancing Sales Strategy Presentation</dc:title>
</cp:coreProperties>
</file>