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imes New Roman" charset="1" panose="02030502070405020303"/>
      <p:regular r:id="rId21"/>
    </p:embeddedFont>
    <p:embeddedFont>
      <p:font typeface="Times New Roman Bold" charset="1" panose="02030802070405020303"/>
      <p:regular r:id="rId22"/>
    </p:embeddedFont>
    <p:embeddedFont>
      <p:font typeface="Agrandir Bold" charset="1" panose="00000800000000000000"/>
      <p:regular r:id="rId23"/>
    </p:embeddedFont>
    <p:embeddedFont>
      <p:font typeface="Agrandir" charset="1" panose="00000500000000000000"/>
      <p:regular r:id="rId24"/>
    </p:embeddedFont>
    <p:embeddedFont>
      <p:font typeface="Canva Sans Bold" charset="1" panose="020B0803030501040103"/>
      <p:regular r:id="rId25"/>
    </p:embeddedFont>
    <p:embeddedFont>
      <p:font typeface="Barlow" charset="1" panose="00000500000000000000"/>
      <p:regular r:id="rId26"/>
    </p:embeddedFont>
    <p:embeddedFont>
      <p:font typeface="Barlow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47694" y="0"/>
            <a:ext cx="5673472" cy="1739402"/>
          </a:xfrm>
          <a:custGeom>
            <a:avLst/>
            <a:gdLst/>
            <a:ahLst/>
            <a:cxnLst/>
            <a:rect r="r" b="b" t="t" l="l"/>
            <a:pathLst>
              <a:path h="1739402" w="5673472">
                <a:moveTo>
                  <a:pt x="0" y="0"/>
                </a:moveTo>
                <a:lnTo>
                  <a:pt x="5673472" y="0"/>
                </a:lnTo>
                <a:lnTo>
                  <a:pt x="5673472" y="1739402"/>
                </a:lnTo>
                <a:lnTo>
                  <a:pt x="0" y="1739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99" r="0" b="-109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9510" y="1847058"/>
            <a:ext cx="13289995" cy="79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24AIM112 Molecular biology &amp; basic cellular physiology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9510" y="2543807"/>
            <a:ext cx="12989839" cy="78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24AIM115 Ethics, innovative research, businesses &amp; IPR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729342" y="3535990"/>
            <a:ext cx="20045686" cy="139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9"/>
              </a:lnSpc>
              <a:spcBef>
                <a:spcPct val="0"/>
              </a:spcBef>
            </a:pPr>
            <a:r>
              <a:rPr lang="en-US" b="true" sz="7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Autism Prediction Using Machine Learning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729342" y="5579425"/>
            <a:ext cx="7694979" cy="847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497823" y="6464304"/>
            <a:ext cx="9982252" cy="289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Dheeraj Chowdary     CB.AI.U4AIM24109                 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Charan                   CB.AI.U4AIM24124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 Siva Sai              CB.AI.U4AIM24125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Chirudeep                    CB.AI.U4AIM24137</a:t>
            </a:r>
          </a:p>
          <a:p>
            <a:pPr algn="ctr">
              <a:lnSpc>
                <a:spcPts val="451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637698" y="7176473"/>
            <a:ext cx="6612970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FACULTY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:  Dr. Neelesh Ashok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       Dr. Reshma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17318" y="9251311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3862" y="4222267"/>
            <a:ext cx="13071300" cy="4571249"/>
          </a:xfrm>
          <a:custGeom>
            <a:avLst/>
            <a:gdLst/>
            <a:ahLst/>
            <a:cxnLst/>
            <a:rect r="r" b="b" t="t" l="l"/>
            <a:pathLst>
              <a:path h="4571249" w="13071300">
                <a:moveTo>
                  <a:pt x="0" y="0"/>
                </a:moveTo>
                <a:lnTo>
                  <a:pt x="13071300" y="0"/>
                </a:lnTo>
                <a:lnTo>
                  <a:pt x="13071300" y="4571249"/>
                </a:lnTo>
                <a:lnTo>
                  <a:pt x="0" y="4571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336722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7272" y="1201907"/>
            <a:ext cx="9525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35194" y="543411"/>
            <a:ext cx="3876794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452" y="1399610"/>
            <a:ext cx="17952981" cy="129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We are going to create a prediction model for autism using different algorithms and compare their performance.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0452" y="3287546"/>
            <a:ext cx="3126819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 FLOW: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5194" y="9226867"/>
            <a:ext cx="1120833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(Tunning is done if needed and according to algorithm).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344" y="1028700"/>
            <a:ext cx="18247035" cy="2371578"/>
          </a:xfrm>
          <a:custGeom>
            <a:avLst/>
            <a:gdLst/>
            <a:ahLst/>
            <a:cxnLst/>
            <a:rect r="r" b="b" t="t" l="l"/>
            <a:pathLst>
              <a:path h="2371578" w="18247035">
                <a:moveTo>
                  <a:pt x="0" y="0"/>
                </a:moveTo>
                <a:lnTo>
                  <a:pt x="18247034" y="0"/>
                </a:lnTo>
                <a:lnTo>
                  <a:pt x="18247034" y="2371578"/>
                </a:lnTo>
                <a:lnTo>
                  <a:pt x="0" y="2371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8" t="-12949" r="-23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62243" y="5883326"/>
            <a:ext cx="11505462" cy="3002206"/>
          </a:xfrm>
          <a:custGeom>
            <a:avLst/>
            <a:gdLst/>
            <a:ahLst/>
            <a:cxnLst/>
            <a:rect r="r" b="b" t="t" l="l"/>
            <a:pathLst>
              <a:path h="3002206" w="11505462">
                <a:moveTo>
                  <a:pt x="0" y="0"/>
                </a:moveTo>
                <a:lnTo>
                  <a:pt x="11505462" y="0"/>
                </a:lnTo>
                <a:lnTo>
                  <a:pt x="11505462" y="3002206"/>
                </a:lnTo>
                <a:lnTo>
                  <a:pt x="0" y="3002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8344" y="3593964"/>
            <a:ext cx="17871312" cy="103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215" indent="-332107" lvl="1">
              <a:lnSpc>
                <a:spcPts val="4307"/>
              </a:lnSpc>
              <a:spcBef>
                <a:spcPct val="0"/>
              </a:spcBef>
              <a:buFont typeface="Arial"/>
              <a:buChar char="•"/>
            </a:pPr>
            <a:r>
              <a:rPr lang="en-US" sz="30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dataset c</a:t>
            </a:r>
            <a:r>
              <a:rPr lang="en-US" sz="307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onsists data of 705 persons </a:t>
            </a:r>
          </a:p>
          <a:p>
            <a:pPr algn="l" marL="620280" indent="-310140" lvl="1">
              <a:lnSpc>
                <a:spcPts val="4022"/>
              </a:lnSpc>
              <a:spcBef>
                <a:spcPct val="0"/>
              </a:spcBef>
              <a:buFont typeface="Arial"/>
              <a:buChar char="•"/>
            </a:pPr>
            <a:r>
              <a:rPr lang="en-US" sz="287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19</a:t>
            </a:r>
            <a:r>
              <a:rPr lang="en-US" sz="2872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features (10 questions, age, gender, jaundiced, autism in their family,country, relation, result,labelled value)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92650" y="9323463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42845" y="155574"/>
            <a:ext cx="7501494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FOR PREDICTION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6770" y="5010150"/>
            <a:ext cx="5742265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FOR ANALYSIS: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85682" y="1028700"/>
            <a:ext cx="4872088" cy="7338582"/>
          </a:xfrm>
          <a:custGeom>
            <a:avLst/>
            <a:gdLst/>
            <a:ahLst/>
            <a:cxnLst/>
            <a:rect r="r" b="b" t="t" l="l"/>
            <a:pathLst>
              <a:path h="7338582" w="4872088">
                <a:moveTo>
                  <a:pt x="0" y="0"/>
                </a:moveTo>
                <a:lnTo>
                  <a:pt x="4872088" y="0"/>
                </a:lnTo>
                <a:lnTo>
                  <a:pt x="4872088" y="7338582"/>
                </a:lnTo>
                <a:lnTo>
                  <a:pt x="0" y="7338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84233" y="1028700"/>
            <a:ext cx="4914176" cy="7338582"/>
          </a:xfrm>
          <a:custGeom>
            <a:avLst/>
            <a:gdLst/>
            <a:ahLst/>
            <a:cxnLst/>
            <a:rect r="r" b="b" t="t" l="l"/>
            <a:pathLst>
              <a:path h="7338582" w="4914176">
                <a:moveTo>
                  <a:pt x="0" y="0"/>
                </a:moveTo>
                <a:lnTo>
                  <a:pt x="4914176" y="0"/>
                </a:lnTo>
                <a:lnTo>
                  <a:pt x="4914176" y="7338582"/>
                </a:lnTo>
                <a:lnTo>
                  <a:pt x="0" y="73385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98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32628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190" y="132458"/>
            <a:ext cx="4402455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Preprocessing: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70642" y="8684894"/>
            <a:ext cx="8951833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b="true" sz="32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  preprocessing done using standardization</a:t>
            </a:r>
            <a:r>
              <a:rPr lang="en-US" sz="32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323463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8411" y="565150"/>
            <a:ext cx="8223548" cy="78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ALGORITHMS USED AND WHY: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6374" y="1544453"/>
            <a:ext cx="5338862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1.Support vector machine: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94477" y="2489651"/>
            <a:ext cx="16230600" cy="122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Effective for high-dimensional datasets, especially with clear margins of separation. Can also be used in case of non-linear data.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6374" y="3915227"/>
            <a:ext cx="3117533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2.Decision tree: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4477" y="4856933"/>
            <a:ext cx="16387075" cy="122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Intuitive and interpretable model that splits data based on key features.</a:t>
            </a:r>
          </a:p>
          <a:p>
            <a:pPr algn="l" marL="755642" indent="-377821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Best for Understanding feature importance and simple rule-based classification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411" y="6441917"/>
            <a:ext cx="5477273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3.Logistic Regression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4477" y="7393148"/>
            <a:ext cx="15571746" cy="122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558" indent="-381279" lvl="1">
              <a:lnSpc>
                <a:spcPts val="4944"/>
              </a:lnSpc>
              <a:buFont typeface="Arial"/>
              <a:buChar char="•"/>
            </a:pPr>
            <a:r>
              <a:rPr lang="en-US" sz="353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Best for binary classification problems, easy to interpret and works well with </a:t>
            </a:r>
          </a:p>
          <a:p>
            <a:pPr algn="l">
              <a:lnSpc>
                <a:spcPts val="4944"/>
              </a:lnSpc>
            </a:pPr>
            <a:r>
              <a:rPr lang="en-US" sz="353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structured.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54841" y="-3318"/>
            <a:ext cx="6897053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576429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models help in detecting autism spectrum disorder (ASD) at an early stage, enabling timely intervention and support.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404491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lgorithms like SVM,Decision tree analyze behavioral and neurological data to enhance diagnostic accuracy and reduce human error.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232553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support clinicians by providing data-driven insights, reducing diagnosis time.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171842"/>
            <a:ext cx="18288000" cy="1424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2" indent="-421006" lvl="1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Enhancing dataset diversity, integrating multi-modal data and refining feature selection can improve prediction performance.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3886" y="2836320"/>
            <a:ext cx="14714065" cy="4146691"/>
          </a:xfrm>
          <a:custGeom>
            <a:avLst/>
            <a:gdLst/>
            <a:ahLst/>
            <a:cxnLst/>
            <a:rect r="r" b="b" t="t" l="l"/>
            <a:pathLst>
              <a:path h="4146691" w="14714065">
                <a:moveTo>
                  <a:pt x="0" y="0"/>
                </a:moveTo>
                <a:lnTo>
                  <a:pt x="14714065" y="0"/>
                </a:lnTo>
                <a:lnTo>
                  <a:pt x="14714065" y="4146691"/>
                </a:lnTo>
                <a:lnTo>
                  <a:pt x="0" y="4146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172575"/>
            <a:ext cx="152400" cy="2381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81224" y="-147177"/>
            <a:ext cx="7563445" cy="136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b="true" sz="7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175" y="1211999"/>
            <a:ext cx="18030825" cy="839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ASD is a developmental condition that significantly affects communication, interaction behavior. </a:t>
            </a:r>
          </a:p>
          <a:p>
            <a:pPr algn="l">
              <a:lnSpc>
                <a:spcPts val="5541"/>
              </a:lnSpc>
            </a:pPr>
          </a:p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assist in making early predictions of autism by analyzing patterns in behavioral data, genetic information etc.</a:t>
            </a:r>
          </a:p>
          <a:p>
            <a:pPr algn="l">
              <a:lnSpc>
                <a:spcPts val="5541"/>
              </a:lnSpc>
            </a:pPr>
          </a:p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Some commonly used algorithms for classifying at-risk individuals include random forest, CNN, and deep learning models. </a:t>
            </a:r>
          </a:p>
          <a:p>
            <a:pPr algn="l">
              <a:lnSpc>
                <a:spcPts val="5541"/>
              </a:lnSpc>
            </a:pPr>
          </a:p>
          <a:p>
            <a:pPr algn="l" marL="854551" indent="-427276" lvl="1">
              <a:lnSpc>
                <a:spcPts val="5541"/>
              </a:lnSpc>
              <a:buFont typeface="Arial"/>
              <a:buChar char="•"/>
            </a:pPr>
            <a:r>
              <a:rPr lang="en-US" sz="39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improves the accuracy of diagnostics, reduces delays, and facilitates early intervention. </a:t>
            </a:r>
          </a:p>
          <a:p>
            <a:pPr algn="l">
              <a:lnSpc>
                <a:spcPts val="554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110710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86935" y="-63812"/>
            <a:ext cx="5716488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sz="7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259" y="1724220"/>
            <a:ext cx="1761583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Develop a Robust Prediction Model: 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accurate and reliable machine learning model capable of identifying individuals.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7259" y="3580672"/>
            <a:ext cx="1761583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</a:t>
            </a: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 Early Detection: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enhance early diagnosis and intervention by leveraging data-driven approaches.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4901" y="5437124"/>
            <a:ext cx="1795309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Ensure Ethical Compliance and Intellectual Property Protection: 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address ethical concerns by ensuring data privacy, informed consent, and fairness in predictions.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4901" y="7291959"/>
            <a:ext cx="17615839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Promote Accessibility:</a:t>
            </a: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design a cost-effective and user-friendly system that can be widely implemented.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44142" y="9127744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53049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6893" y="10793"/>
            <a:ext cx="5967532" cy="101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b="true" sz="5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ETHICAL RIGHTS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0792" y="1264975"/>
            <a:ext cx="8152448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Right to Communication and Expression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069992"/>
            <a:ext cx="15544205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people should not be punished or excluded for different communication styles.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792" y="3132800"/>
            <a:ext cx="6324838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Right to Accessible Healthcare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0" y="3875934"/>
            <a:ext cx="14435019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should not be subjected to forced treatments without informed consent.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792" y="5000625"/>
            <a:ext cx="5976461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Right to Dignity and Respect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5804536"/>
            <a:ext cx="17097018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differences should be respected as part of natural human beings rather than as defects.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396" y="7711574"/>
            <a:ext cx="18057208" cy="1211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4" indent="-356232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autistic individuals should have a say in decisions that affect their lives, whether in education, healthcare etc.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0792" y="6954416"/>
            <a:ext cx="4990505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Right to Representation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67240" y="9278046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8232" y="273049"/>
            <a:ext cx="7276386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ETHICAL CONSIDERATIONS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489" y="1513375"/>
            <a:ext cx="18163511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 with mental capacity have the right to accept or decline any medical procedure.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254845"/>
            <a:ext cx="18288000" cy="1460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Early detection parents should receive a balanced information not only about challenges but also about strengths.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201121"/>
            <a:ext cx="17376101" cy="75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eliminating autism, one should focus to thrive autistic individuals</a:t>
            </a:r>
            <a:r>
              <a:rPr lang="en-US" b="true" sz="3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6444246"/>
            <a:ext cx="17590760" cy="2165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0" indent="-431795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Autistic individuals, particularly minors and those with cognitive or communication challenges, may require additional safeguards to ensure ethical participation.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096375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00674" y="-48736"/>
            <a:ext cx="4656654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6397" y="1833405"/>
            <a:ext cx="4390430" cy="70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</a:t>
            </a: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 2022203294 B2):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397" y="4610756"/>
            <a:ext cx="5233035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(US 2024/0019417 A1):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001" y="1270159"/>
            <a:ext cx="14843999" cy="706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1" indent="-399411" lvl="1">
              <a:lnSpc>
                <a:spcPts val="5179"/>
              </a:lnSpc>
              <a:buAutoNum type="arabicPeriod" startAt="1"/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Methods for treating autism spectrum disorder and associated symptoms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6397" y="2406176"/>
            <a:ext cx="17781603" cy="12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patent relates to the composition and methods for treating ASD by restoring ASD patient’s gut microbiota.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6397" y="3974485"/>
            <a:ext cx="15443002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Methods and systems for determining autism spectrum disorder risk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6397" y="5275603"/>
            <a:ext cx="17781603" cy="12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this paper shows in the form of graph where it shows the difference between autistic people and non-autistic people (comparision of metabolites)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6397" y="6707235"/>
            <a:ext cx="17592327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Subtyping heterogeneous disorders using functional random forest models (US 11,676,719 B2)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397" y="8115032"/>
            <a:ext cx="16419434" cy="647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random forest he trained a model to identify images of different autistic people.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73167" y="1978560"/>
          <a:ext cx="17086133" cy="7847673"/>
        </p:xfrm>
        <a:graphic>
          <a:graphicData uri="http://schemas.openxmlformats.org/drawingml/2006/table">
            <a:tbl>
              <a:tblPr/>
              <a:tblGrid>
                <a:gridCol w="1712022"/>
                <a:gridCol w="6345779"/>
                <a:gridCol w="2072737"/>
                <a:gridCol w="6955595"/>
              </a:tblGrid>
              <a:tr h="13191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5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39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Classification of Brain MRI Autism Spectrum Disorder by Age and Gender Using Deep Learning.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40"/>
                        </a:lnSpc>
                        <a:defRPr/>
                      </a:pPr>
                      <a:r>
                        <a:rPr lang="en-US" sz="31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rates of 80.94%, 84.42%, and 67.94% for gender, age, and combined classifications respectively using CNN models.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4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Autism Detection for Toddlers using Facial Features with Deep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Facial recognition techniques</a:t>
                      </a:r>
                      <a:endParaRPr lang="en-US" sz="1100"/>
                    </a:p>
                    <a:p>
                      <a:pPr algn="l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promise early detection of ASD. Hybrid models improve diagnostic accuracy</a:t>
                      </a:r>
                    </a:p>
                    <a:p>
                      <a:pPr algn="l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compared to traditional methods.</a:t>
                      </a:r>
                    </a:p>
                    <a:p>
                      <a:pPr algn="l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553042" y="9346172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94202" y="205740"/>
            <a:ext cx="10099596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1381436"/>
          <a:ext cx="16294120" cy="7553325"/>
        </p:xfrm>
        <a:graphic>
          <a:graphicData uri="http://schemas.openxmlformats.org/drawingml/2006/table">
            <a:tbl>
              <a:tblPr/>
              <a:tblGrid>
                <a:gridCol w="1437320"/>
                <a:gridCol w="6032276"/>
                <a:gridCol w="2053520"/>
                <a:gridCol w="6771004"/>
              </a:tblGrid>
              <a:tr h="22305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Innovative Autism Spectrum Disorder Prediction Using Machine Learning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used KNN model.</a:t>
                      </a:r>
                      <a:endParaRPr lang="en-US" sz="1100"/>
                    </a:p>
                    <a:p>
                      <a:pPr algn="ctr">
                        <a:lnSpc>
                          <a:spcPts val="4339"/>
                        </a:lnSpc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accuracy they achieved is 66.10%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3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Discovering the Gene-Brain-Behavior Link in Autism via Generative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89% accuracy in predicting genetic variations, strong correlation between structural brain changes and ASD-related traits.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13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Role of Intelligent Technologies in Early Detection of Autism Spectrum Disorder (ASD): A Scoping Review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ML/DL techniques outperform traditional methods,need for robust datasets and multicultural validation identified.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7509097" y="9255337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2B2B2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95553" y="9150352"/>
            <a:ext cx="152400" cy="3143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48741" y="359409"/>
            <a:ext cx="5050549" cy="110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b="true" sz="5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Clinical  Trials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883" y="1316991"/>
            <a:ext cx="17818611" cy="7995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1" indent="-410205" lvl="1">
              <a:lnSpc>
                <a:spcPts val="5319"/>
              </a:lnSpc>
              <a:buAutoNum type="arabicPeriod" startAt="1"/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Autism Biomarkers Consortium for Clinical Trials: Confirmation Study (ABC-CT CS) (NCT05294705)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N170 Latency to Upright Human Faces (EEG): Measures how fast the brain responds to human faces.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Oculomotor Index of Gaze (Eye-tracking): Tracks how much time children spend looking at human faces.</a:t>
            </a:r>
          </a:p>
          <a:p>
            <a:pPr algn="l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Personalized, Responsive Intervention Sequences for Minimally Verbal Children with Autism    (PRISM) (NCT03883139)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Improveing  language development in minimally verbal preschoolers with ASD.</a:t>
            </a:r>
          </a:p>
          <a:p>
            <a:pPr algn="l" marL="734053" indent="-367026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Multiple Assignment Randomized Trial (SMART), meaning interventions are adjusted based on early response.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DAGdORyrivU</dc:identifier>
  <dcterms:modified xsi:type="dcterms:W3CDTF">2011-08-01T06:04:30Z</dcterms:modified>
  <cp:revision>1</cp:revision>
  <dc:title>Simple Presentation in Pink Lilac Pastel Blobs Basic Style</dc:title>
</cp:coreProperties>
</file>