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charset="1" panose="02030502070405020303"/>
      <p:regular r:id="rId17"/>
    </p:embeddedFont>
    <p:embeddedFont>
      <p:font typeface="Times New Roman Bold" charset="1" panose="020308020704050203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3171768" cy="10287000"/>
            <a:chOff x="0" y="0"/>
            <a:chExt cx="4229024" cy="13716000"/>
          </a:xfrm>
        </p:grpSpPr>
        <p:grpSp>
          <p:nvGrpSpPr>
            <p:cNvPr name="Group 3" id="3"/>
            <p:cNvGrpSpPr/>
            <p:nvPr/>
          </p:nvGrpSpPr>
          <p:grpSpPr>
            <a:xfrm rot="0">
              <a:off x="2114512" y="0"/>
              <a:ext cx="2114512" cy="13716000"/>
              <a:chOff x="0" y="0"/>
              <a:chExt cx="417681" cy="2709333"/>
            </a:xfrm>
          </p:grpSpPr>
          <p:sp>
            <p:nvSpPr>
              <p:cNvPr name="Freeform 4" id="4"/>
              <p:cNvSpPr/>
              <p:nvPr/>
            </p:nvSpPr>
            <p:spPr>
              <a:xfrm flipH="false" flipV="false" rot="0">
                <a:off x="0" y="0"/>
                <a:ext cx="417681" cy="2709333"/>
              </a:xfrm>
              <a:custGeom>
                <a:avLst/>
                <a:gdLst/>
                <a:ahLst/>
                <a:cxnLst/>
                <a:rect r="r" b="b" t="t" l="l"/>
                <a:pathLst>
                  <a:path h="2709333" w="417681">
                    <a:moveTo>
                      <a:pt x="0" y="0"/>
                    </a:moveTo>
                    <a:lnTo>
                      <a:pt x="417681" y="0"/>
                    </a:lnTo>
                    <a:lnTo>
                      <a:pt x="417681" y="2709333"/>
                    </a:lnTo>
                    <a:lnTo>
                      <a:pt x="0" y="2709333"/>
                    </a:lnTo>
                    <a:close/>
                  </a:path>
                </a:pathLst>
              </a:custGeom>
              <a:solidFill>
                <a:srgbClr val="E9E0D9"/>
              </a:solidFill>
            </p:spPr>
          </p:sp>
          <p:sp>
            <p:nvSpPr>
              <p:cNvPr name="TextBox 5" id="5"/>
              <p:cNvSpPr txBox="true"/>
              <p:nvPr/>
            </p:nvSpPr>
            <p:spPr>
              <a:xfrm>
                <a:off x="0" y="-47625"/>
                <a:ext cx="417681"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57256" y="0"/>
              <a:ext cx="2114512" cy="13716000"/>
              <a:chOff x="0" y="0"/>
              <a:chExt cx="417681" cy="2709333"/>
            </a:xfrm>
          </p:grpSpPr>
          <p:sp>
            <p:nvSpPr>
              <p:cNvPr name="Freeform 7" id="7"/>
              <p:cNvSpPr/>
              <p:nvPr/>
            </p:nvSpPr>
            <p:spPr>
              <a:xfrm flipH="false" flipV="false" rot="0">
                <a:off x="0" y="0"/>
                <a:ext cx="417681" cy="2709333"/>
              </a:xfrm>
              <a:custGeom>
                <a:avLst/>
                <a:gdLst/>
                <a:ahLst/>
                <a:cxnLst/>
                <a:rect r="r" b="b" t="t" l="l"/>
                <a:pathLst>
                  <a:path h="2709333" w="417681">
                    <a:moveTo>
                      <a:pt x="0" y="0"/>
                    </a:moveTo>
                    <a:lnTo>
                      <a:pt x="417681" y="0"/>
                    </a:lnTo>
                    <a:lnTo>
                      <a:pt x="417681" y="2709333"/>
                    </a:lnTo>
                    <a:lnTo>
                      <a:pt x="0" y="2709333"/>
                    </a:lnTo>
                    <a:close/>
                  </a:path>
                </a:pathLst>
              </a:custGeom>
              <a:solidFill>
                <a:srgbClr val="9FC3D0"/>
              </a:solidFill>
            </p:spPr>
          </p:sp>
          <p:sp>
            <p:nvSpPr>
              <p:cNvPr name="TextBox 8" id="8"/>
              <p:cNvSpPr txBox="true"/>
              <p:nvPr/>
            </p:nvSpPr>
            <p:spPr>
              <a:xfrm>
                <a:off x="0" y="-47625"/>
                <a:ext cx="417681"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114512" cy="13716000"/>
              <a:chOff x="0" y="0"/>
              <a:chExt cx="417681" cy="2709333"/>
            </a:xfrm>
          </p:grpSpPr>
          <p:sp>
            <p:nvSpPr>
              <p:cNvPr name="Freeform 10" id="10"/>
              <p:cNvSpPr/>
              <p:nvPr/>
            </p:nvSpPr>
            <p:spPr>
              <a:xfrm flipH="false" flipV="false" rot="0">
                <a:off x="0" y="0"/>
                <a:ext cx="417681" cy="2709333"/>
              </a:xfrm>
              <a:custGeom>
                <a:avLst/>
                <a:gdLst/>
                <a:ahLst/>
                <a:cxnLst/>
                <a:rect r="r" b="b" t="t" l="l"/>
                <a:pathLst>
                  <a:path h="2709333" w="417681">
                    <a:moveTo>
                      <a:pt x="0" y="0"/>
                    </a:moveTo>
                    <a:lnTo>
                      <a:pt x="417681" y="0"/>
                    </a:lnTo>
                    <a:lnTo>
                      <a:pt x="417681" y="2709333"/>
                    </a:lnTo>
                    <a:lnTo>
                      <a:pt x="0" y="2709333"/>
                    </a:lnTo>
                    <a:close/>
                  </a:path>
                </a:pathLst>
              </a:custGeom>
              <a:solidFill>
                <a:srgbClr val="E9C7C6"/>
              </a:solidFill>
            </p:spPr>
          </p:sp>
          <p:sp>
            <p:nvSpPr>
              <p:cNvPr name="TextBox 11" id="11"/>
              <p:cNvSpPr txBox="true"/>
              <p:nvPr/>
            </p:nvSpPr>
            <p:spPr>
              <a:xfrm>
                <a:off x="0" y="-47625"/>
                <a:ext cx="417681" cy="2756958"/>
              </a:xfrm>
              <a:prstGeom prst="rect">
                <a:avLst/>
              </a:prstGeom>
            </p:spPr>
            <p:txBody>
              <a:bodyPr anchor="ctr" rtlCol="false" tIns="50800" lIns="50800" bIns="50800" rIns="50800"/>
              <a:lstStyle/>
              <a:p>
                <a:pPr algn="ctr">
                  <a:lnSpc>
                    <a:spcPts val="2659"/>
                  </a:lnSpc>
                </a:pPr>
              </a:p>
            </p:txBody>
          </p:sp>
        </p:grpSp>
      </p:grpSp>
      <p:sp>
        <p:nvSpPr>
          <p:cNvPr name="Freeform 12" id="12"/>
          <p:cNvSpPr/>
          <p:nvPr/>
        </p:nvSpPr>
        <p:spPr>
          <a:xfrm flipH="false" flipV="false" rot="0">
            <a:off x="13601700"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3601700"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6169873" y="-191537"/>
            <a:ext cx="7622426" cy="2397264"/>
          </a:xfrm>
          <a:custGeom>
            <a:avLst/>
            <a:gdLst/>
            <a:ahLst/>
            <a:cxnLst/>
            <a:rect r="r" b="b" t="t" l="l"/>
            <a:pathLst>
              <a:path h="2397264" w="7622426">
                <a:moveTo>
                  <a:pt x="0" y="0"/>
                </a:moveTo>
                <a:lnTo>
                  <a:pt x="7622426" y="0"/>
                </a:lnTo>
                <a:lnTo>
                  <a:pt x="7622426" y="2397264"/>
                </a:lnTo>
                <a:lnTo>
                  <a:pt x="0" y="2397264"/>
                </a:lnTo>
                <a:lnTo>
                  <a:pt x="0" y="0"/>
                </a:lnTo>
                <a:close/>
              </a:path>
            </a:pathLst>
          </a:custGeom>
          <a:blipFill>
            <a:blip r:embed="rId4"/>
            <a:stretch>
              <a:fillRect l="-27110" t="-21787" r="-21152" b="-16103"/>
            </a:stretch>
          </a:blipFill>
        </p:spPr>
      </p:sp>
      <p:sp>
        <p:nvSpPr>
          <p:cNvPr name="TextBox 15" id="15"/>
          <p:cNvSpPr txBox="true"/>
          <p:nvPr/>
        </p:nvSpPr>
        <p:spPr>
          <a:xfrm rot="0">
            <a:off x="4922299" y="2510527"/>
            <a:ext cx="10441781" cy="630556"/>
          </a:xfrm>
          <a:prstGeom prst="rect">
            <a:avLst/>
          </a:prstGeom>
        </p:spPr>
        <p:txBody>
          <a:bodyPr anchor="t" rtlCol="false" tIns="0" lIns="0" bIns="0" rIns="0">
            <a:spAutoFit/>
          </a:bodyPr>
          <a:lstStyle/>
          <a:p>
            <a:pPr algn="ctr">
              <a:lnSpc>
                <a:spcPts val="4619"/>
              </a:lnSpc>
              <a:spcBef>
                <a:spcPct val="0"/>
              </a:spcBef>
            </a:pPr>
            <a:r>
              <a:rPr lang="en-US" sz="3299">
                <a:solidFill>
                  <a:srgbClr val="000000"/>
                </a:solidFill>
                <a:latin typeface="Times New Roman"/>
                <a:ea typeface="Times New Roman"/>
                <a:cs typeface="Times New Roman"/>
                <a:sym typeface="Times New Roman"/>
              </a:rPr>
              <a:t>24AIM112 Molecular biology &amp; basic cellular physiology  </a:t>
            </a:r>
          </a:p>
        </p:txBody>
      </p:sp>
      <p:sp>
        <p:nvSpPr>
          <p:cNvPr name="TextBox 16" id="16"/>
          <p:cNvSpPr txBox="true"/>
          <p:nvPr/>
        </p:nvSpPr>
        <p:spPr>
          <a:xfrm rot="0">
            <a:off x="4911940" y="3105828"/>
            <a:ext cx="10138292" cy="604521"/>
          </a:xfrm>
          <a:prstGeom prst="rect">
            <a:avLst/>
          </a:prstGeom>
        </p:spPr>
        <p:txBody>
          <a:bodyPr anchor="t" rtlCol="false" tIns="0" lIns="0" bIns="0" rIns="0">
            <a:spAutoFit/>
          </a:bodyPr>
          <a:lstStyle/>
          <a:p>
            <a:pPr algn="ctr">
              <a:lnSpc>
                <a:spcPts val="4479"/>
              </a:lnSpc>
              <a:spcBef>
                <a:spcPct val="0"/>
              </a:spcBef>
            </a:pPr>
            <a:r>
              <a:rPr lang="en-US" sz="3199">
                <a:solidFill>
                  <a:srgbClr val="000000"/>
                </a:solidFill>
                <a:latin typeface="Times New Roman"/>
                <a:ea typeface="Times New Roman"/>
                <a:cs typeface="Times New Roman"/>
                <a:sym typeface="Times New Roman"/>
              </a:rPr>
              <a:t>24AIM115 Ethics, innovative research, businesses &amp; IPR   </a:t>
            </a:r>
          </a:p>
        </p:txBody>
      </p:sp>
      <p:sp>
        <p:nvSpPr>
          <p:cNvPr name="TextBox 17" id="17"/>
          <p:cNvSpPr txBox="true"/>
          <p:nvPr/>
        </p:nvSpPr>
        <p:spPr>
          <a:xfrm rot="0">
            <a:off x="3218048" y="3904272"/>
            <a:ext cx="14946868" cy="1235078"/>
          </a:xfrm>
          <a:prstGeom prst="rect">
            <a:avLst/>
          </a:prstGeom>
        </p:spPr>
        <p:txBody>
          <a:bodyPr anchor="t" rtlCol="false" tIns="0" lIns="0" bIns="0" rIns="0">
            <a:spAutoFit/>
          </a:bodyPr>
          <a:lstStyle/>
          <a:p>
            <a:pPr algn="ctr">
              <a:lnSpc>
                <a:spcPts val="9099"/>
              </a:lnSpc>
              <a:spcBef>
                <a:spcPct val="0"/>
              </a:spcBef>
            </a:pPr>
            <a:r>
              <a:rPr lang="en-US" b="true" sz="6499">
                <a:solidFill>
                  <a:srgbClr val="000000"/>
                </a:solidFill>
                <a:latin typeface="Times New Roman Bold"/>
                <a:ea typeface="Times New Roman Bold"/>
                <a:cs typeface="Times New Roman Bold"/>
                <a:sym typeface="Times New Roman Bold"/>
              </a:rPr>
              <a:t>Autism Prediction Using Machine Learning</a:t>
            </a:r>
          </a:p>
        </p:txBody>
      </p:sp>
      <p:sp>
        <p:nvSpPr>
          <p:cNvPr name="TextBox 18" id="18"/>
          <p:cNvSpPr txBox="true"/>
          <p:nvPr/>
        </p:nvSpPr>
        <p:spPr>
          <a:xfrm rot="0">
            <a:off x="2286107" y="6224444"/>
            <a:ext cx="7694979" cy="890272"/>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Times New Roman"/>
                <a:ea typeface="Times New Roman"/>
                <a:cs typeface="Times New Roman"/>
                <a:sym typeface="Times New Roman"/>
              </a:rPr>
              <a:t>TEAM MEMBERS:</a:t>
            </a:r>
          </a:p>
        </p:txBody>
      </p:sp>
      <p:sp>
        <p:nvSpPr>
          <p:cNvPr name="TextBox 19" id="19"/>
          <p:cNvSpPr txBox="true"/>
          <p:nvPr/>
        </p:nvSpPr>
        <p:spPr>
          <a:xfrm rot="0">
            <a:off x="2286107" y="7305971"/>
            <a:ext cx="9982252" cy="2908968"/>
          </a:xfrm>
          <a:prstGeom prst="rect">
            <a:avLst/>
          </a:prstGeom>
        </p:spPr>
        <p:txBody>
          <a:bodyPr anchor="t" rtlCol="false" tIns="0" lIns="0" bIns="0" rIns="0">
            <a:spAutoFit/>
          </a:bodyPr>
          <a:lstStyle/>
          <a:p>
            <a:pPr algn="ctr">
              <a:lnSpc>
                <a:spcPts val="4513"/>
              </a:lnSpc>
            </a:pPr>
            <a:r>
              <a:rPr lang="en-US" sz="3223">
                <a:solidFill>
                  <a:srgbClr val="000000"/>
                </a:solidFill>
                <a:latin typeface="Times New Roman"/>
                <a:ea typeface="Times New Roman"/>
                <a:cs typeface="Times New Roman"/>
                <a:sym typeface="Times New Roman"/>
              </a:rPr>
              <a:t>            Dheeraj Chowdary     CB.AI.U4AIM24109                 </a:t>
            </a:r>
          </a:p>
          <a:p>
            <a:pPr algn="ctr">
              <a:lnSpc>
                <a:spcPts val="4513"/>
              </a:lnSpc>
            </a:pPr>
            <a:r>
              <a:rPr lang="en-US" sz="3223">
                <a:solidFill>
                  <a:srgbClr val="000000"/>
                </a:solidFill>
                <a:latin typeface="Times New Roman"/>
                <a:ea typeface="Times New Roman"/>
                <a:cs typeface="Times New Roman"/>
                <a:sym typeface="Times New Roman"/>
              </a:rPr>
              <a:t>Sai Charan                   CB.AI.U4AIM24124</a:t>
            </a:r>
          </a:p>
          <a:p>
            <a:pPr algn="ctr">
              <a:lnSpc>
                <a:spcPts val="4513"/>
              </a:lnSpc>
            </a:pPr>
            <a:r>
              <a:rPr lang="en-US" sz="3223">
                <a:solidFill>
                  <a:srgbClr val="000000"/>
                </a:solidFill>
                <a:latin typeface="Times New Roman"/>
                <a:ea typeface="Times New Roman"/>
                <a:cs typeface="Times New Roman"/>
                <a:sym typeface="Times New Roman"/>
              </a:rPr>
              <a:t>Prem Siva Sai              CB.AI.U4AIM24125</a:t>
            </a:r>
          </a:p>
          <a:p>
            <a:pPr algn="ctr">
              <a:lnSpc>
                <a:spcPts val="4513"/>
              </a:lnSpc>
            </a:pPr>
            <a:r>
              <a:rPr lang="en-US" sz="3223">
                <a:solidFill>
                  <a:srgbClr val="000000"/>
                </a:solidFill>
                <a:latin typeface="Times New Roman"/>
                <a:ea typeface="Times New Roman"/>
                <a:cs typeface="Times New Roman"/>
                <a:sym typeface="Times New Roman"/>
              </a:rPr>
              <a:t>Chirudeep                    CB.AI.U4AIM24137</a:t>
            </a:r>
          </a:p>
          <a:p>
            <a:pPr algn="ctr">
              <a:lnSpc>
                <a:spcPts val="4513"/>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1291432"/>
            <a:ext cx="11301259" cy="3192606"/>
          </a:xfrm>
          <a:custGeom>
            <a:avLst/>
            <a:gdLst/>
            <a:ahLst/>
            <a:cxnLst/>
            <a:rect r="r" b="b" t="t" l="l"/>
            <a:pathLst>
              <a:path h="3192606" w="11301259">
                <a:moveTo>
                  <a:pt x="0" y="0"/>
                </a:moveTo>
                <a:lnTo>
                  <a:pt x="11301258" y="0"/>
                </a:lnTo>
                <a:lnTo>
                  <a:pt x="11301258" y="3192606"/>
                </a:lnTo>
                <a:lnTo>
                  <a:pt x="0" y="3192606"/>
                </a:lnTo>
                <a:lnTo>
                  <a:pt x="0" y="0"/>
                </a:lnTo>
                <a:close/>
              </a:path>
            </a:pathLst>
          </a:custGeom>
          <a:blipFill>
            <a:blip r:embed="rId2"/>
            <a:stretch>
              <a:fillRect l="0" t="0" r="0" b="0"/>
            </a:stretch>
          </a:blipFill>
        </p:spPr>
      </p:sp>
      <p:sp>
        <p:nvSpPr>
          <p:cNvPr name="TextBox 3" id="3"/>
          <p:cNvSpPr txBox="true"/>
          <p:nvPr/>
        </p:nvSpPr>
        <p:spPr>
          <a:xfrm rot="0">
            <a:off x="348013" y="289559"/>
            <a:ext cx="5128379" cy="7556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Times New Roman Bold"/>
                <a:ea typeface="Times New Roman Bold"/>
                <a:cs typeface="Times New Roman Bold"/>
                <a:sym typeface="Times New Roman Bold"/>
              </a:rPr>
              <a:t> Gene Related Data Set:</a:t>
            </a:r>
          </a:p>
        </p:txBody>
      </p:sp>
      <p:sp>
        <p:nvSpPr>
          <p:cNvPr name="TextBox 4" id="4"/>
          <p:cNvSpPr txBox="true"/>
          <p:nvPr/>
        </p:nvSpPr>
        <p:spPr>
          <a:xfrm rot="0">
            <a:off x="742662" y="4577860"/>
            <a:ext cx="3532777" cy="755651"/>
          </a:xfrm>
          <a:prstGeom prst="rect">
            <a:avLst/>
          </a:prstGeom>
        </p:spPr>
        <p:txBody>
          <a:bodyPr anchor="t" rtlCol="false" tIns="0" lIns="0" bIns="0" rIns="0">
            <a:spAutoFit/>
          </a:bodyPr>
          <a:lstStyle/>
          <a:p>
            <a:pPr algn="l">
              <a:lnSpc>
                <a:spcPts val="5599"/>
              </a:lnSpc>
              <a:spcBef>
                <a:spcPct val="0"/>
              </a:spcBef>
            </a:pPr>
            <a:r>
              <a:rPr lang="en-US" b="true" sz="3999">
                <a:solidFill>
                  <a:srgbClr val="000000"/>
                </a:solidFill>
                <a:latin typeface="Times New Roman Bold"/>
                <a:ea typeface="Times New Roman Bold"/>
                <a:cs typeface="Times New Roman Bold"/>
                <a:sym typeface="Times New Roman Bold"/>
              </a:rPr>
              <a:t>Key features:</a:t>
            </a:r>
          </a:p>
        </p:txBody>
      </p:sp>
      <p:sp>
        <p:nvSpPr>
          <p:cNvPr name="TextBox 5" id="5"/>
          <p:cNvSpPr txBox="true"/>
          <p:nvPr/>
        </p:nvSpPr>
        <p:spPr>
          <a:xfrm rot="0">
            <a:off x="1273245" y="5345418"/>
            <a:ext cx="10413624" cy="604521"/>
          </a:xfrm>
          <a:prstGeom prst="rect">
            <a:avLst/>
          </a:prstGeom>
        </p:spPr>
        <p:txBody>
          <a:bodyPr anchor="t" rtlCol="false" tIns="0" lIns="0" bIns="0" rIns="0">
            <a:spAutoFit/>
          </a:bodyPr>
          <a:lstStyle/>
          <a:p>
            <a:pPr algn="ctr">
              <a:lnSpc>
                <a:spcPts val="4479"/>
              </a:lnSpc>
              <a:spcBef>
                <a:spcPct val="0"/>
              </a:spcBef>
            </a:pPr>
            <a:r>
              <a:rPr lang="en-US" b="true" sz="3199">
                <a:solidFill>
                  <a:srgbClr val="000000"/>
                </a:solidFill>
                <a:latin typeface="Times New Roman Bold"/>
                <a:ea typeface="Times New Roman Bold"/>
                <a:cs typeface="Times New Roman Bold"/>
                <a:sym typeface="Times New Roman Bold"/>
              </a:rPr>
              <a:t>Chromosomes:  </a:t>
            </a:r>
            <a:r>
              <a:rPr lang="en-US" sz="3199">
                <a:solidFill>
                  <a:srgbClr val="000000"/>
                </a:solidFill>
                <a:latin typeface="Times New Roman"/>
                <a:ea typeface="Times New Roman"/>
                <a:cs typeface="Times New Roman"/>
                <a:sym typeface="Times New Roman"/>
              </a:rPr>
              <a:t>The chromosome where the gene is found.</a:t>
            </a:r>
          </a:p>
        </p:txBody>
      </p:sp>
      <p:sp>
        <p:nvSpPr>
          <p:cNvPr name="TextBox 6" id="6"/>
          <p:cNvSpPr txBox="true"/>
          <p:nvPr/>
        </p:nvSpPr>
        <p:spPr>
          <a:xfrm rot="0">
            <a:off x="1273245" y="5961845"/>
            <a:ext cx="13044165" cy="604521"/>
          </a:xfrm>
          <a:prstGeom prst="rect">
            <a:avLst/>
          </a:prstGeom>
        </p:spPr>
        <p:txBody>
          <a:bodyPr anchor="t" rtlCol="false" tIns="0" lIns="0" bIns="0" rIns="0">
            <a:spAutoFit/>
          </a:bodyPr>
          <a:lstStyle/>
          <a:p>
            <a:pPr algn="ctr">
              <a:lnSpc>
                <a:spcPts val="4479"/>
              </a:lnSpc>
              <a:spcBef>
                <a:spcPct val="0"/>
              </a:spcBef>
            </a:pPr>
            <a:r>
              <a:rPr lang="en-US" b="true" sz="3199">
                <a:solidFill>
                  <a:srgbClr val="000000"/>
                </a:solidFill>
                <a:latin typeface="Times New Roman Bold"/>
                <a:ea typeface="Times New Roman Bold"/>
                <a:cs typeface="Times New Roman Bold"/>
                <a:sym typeface="Times New Roman Bold"/>
              </a:rPr>
              <a:t>Genetic Category:</a:t>
            </a:r>
            <a:r>
              <a:rPr lang="en-US" sz="3199">
                <a:solidFill>
                  <a:srgbClr val="000000"/>
                </a:solidFill>
                <a:latin typeface="Times New Roman"/>
                <a:ea typeface="Times New Roman"/>
                <a:cs typeface="Times New Roman"/>
                <a:sym typeface="Times New Roman"/>
              </a:rPr>
              <a:t> Describes the kind of mutation the gene the gene had.</a:t>
            </a:r>
          </a:p>
        </p:txBody>
      </p:sp>
      <p:sp>
        <p:nvSpPr>
          <p:cNvPr name="TextBox 7" id="7"/>
          <p:cNvSpPr txBox="true"/>
          <p:nvPr/>
        </p:nvSpPr>
        <p:spPr>
          <a:xfrm rot="0">
            <a:off x="1622143" y="6623515"/>
            <a:ext cx="11649985" cy="604521"/>
          </a:xfrm>
          <a:prstGeom prst="rect">
            <a:avLst/>
          </a:prstGeom>
        </p:spPr>
        <p:txBody>
          <a:bodyPr anchor="t" rtlCol="false" tIns="0" lIns="0" bIns="0" rIns="0">
            <a:spAutoFit/>
          </a:bodyPr>
          <a:lstStyle/>
          <a:p>
            <a:pPr algn="ctr">
              <a:lnSpc>
                <a:spcPts val="4479"/>
              </a:lnSpc>
              <a:spcBef>
                <a:spcPct val="0"/>
              </a:spcBef>
            </a:pPr>
            <a:r>
              <a:rPr lang="en-US" b="true" sz="3199">
                <a:solidFill>
                  <a:srgbClr val="000000"/>
                </a:solidFill>
                <a:latin typeface="Times New Roman Bold"/>
                <a:ea typeface="Times New Roman Bold"/>
                <a:cs typeface="Times New Roman Bold"/>
                <a:sym typeface="Times New Roman Bold"/>
              </a:rPr>
              <a:t>Gene score</a:t>
            </a:r>
            <a:r>
              <a:rPr lang="en-US" sz="3199">
                <a:solidFill>
                  <a:srgbClr val="000000"/>
                </a:solidFill>
                <a:latin typeface="Times New Roman"/>
                <a:ea typeface="Times New Roman"/>
                <a:cs typeface="Times New Roman"/>
                <a:sym typeface="Times New Roman"/>
              </a:rPr>
              <a:t>: This shows how important a gene is for autism research</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3141387" y="3321278"/>
            <a:ext cx="11595974" cy="2673349"/>
          </a:xfrm>
          <a:prstGeom prst="rect">
            <a:avLst/>
          </a:prstGeom>
        </p:spPr>
        <p:txBody>
          <a:bodyPr anchor="t" rtlCol="false" tIns="0" lIns="0" bIns="0" rIns="0">
            <a:spAutoFit/>
          </a:bodyPr>
          <a:lstStyle/>
          <a:p>
            <a:pPr algn="ctr">
              <a:lnSpc>
                <a:spcPts val="19600"/>
              </a:lnSpc>
              <a:spcBef>
                <a:spcPct val="0"/>
              </a:spcBef>
            </a:pPr>
            <a:r>
              <a:rPr lang="en-US" sz="14000">
                <a:solidFill>
                  <a:srgbClr val="000000"/>
                </a:solidFill>
                <a:latin typeface="Times New Roman"/>
                <a:ea typeface="Times New Roman"/>
                <a:cs typeface="Times New Roman"/>
                <a:sym typeface="Times New Roman"/>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3601700"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572125" y="-13337"/>
            <a:ext cx="7143750" cy="1294130"/>
          </a:xfrm>
          <a:prstGeom prst="rect">
            <a:avLst/>
          </a:prstGeom>
        </p:spPr>
        <p:txBody>
          <a:bodyPr anchor="t" rtlCol="false" tIns="0" lIns="0" bIns="0" rIns="0">
            <a:spAutoFit/>
          </a:bodyPr>
          <a:lstStyle/>
          <a:p>
            <a:pPr algn="ctr">
              <a:lnSpc>
                <a:spcPts val="9520"/>
              </a:lnSpc>
              <a:spcBef>
                <a:spcPct val="0"/>
              </a:spcBef>
            </a:pPr>
            <a:r>
              <a:rPr lang="en-US" b="true" sz="6800">
                <a:solidFill>
                  <a:srgbClr val="000000"/>
                </a:solidFill>
                <a:latin typeface="Times New Roman Bold"/>
                <a:ea typeface="Times New Roman Bold"/>
                <a:cs typeface="Times New Roman Bold"/>
                <a:sym typeface="Times New Roman Bold"/>
              </a:rPr>
              <a:t>INTRODUCTION</a:t>
            </a:r>
          </a:p>
        </p:txBody>
      </p:sp>
      <p:sp>
        <p:nvSpPr>
          <p:cNvPr name="TextBox 4" id="4"/>
          <p:cNvSpPr txBox="true"/>
          <p:nvPr/>
        </p:nvSpPr>
        <p:spPr>
          <a:xfrm rot="0">
            <a:off x="576674" y="1287185"/>
            <a:ext cx="15293017" cy="8209916"/>
          </a:xfrm>
          <a:prstGeom prst="rect">
            <a:avLst/>
          </a:prstGeom>
        </p:spPr>
        <p:txBody>
          <a:bodyPr anchor="t" rtlCol="false" tIns="0" lIns="0" bIns="0" rIns="0">
            <a:spAutoFit/>
          </a:bodyPr>
          <a:lstStyle/>
          <a:p>
            <a:pPr algn="l" marL="690874" indent="-345437" lvl="1">
              <a:lnSpc>
                <a:spcPts val="4479"/>
              </a:lnSpc>
              <a:buFont typeface="Arial"/>
              <a:buChar char="•"/>
            </a:pPr>
            <a:r>
              <a:rPr lang="en-US" sz="3199">
                <a:solidFill>
                  <a:srgbClr val="000000"/>
                </a:solidFill>
                <a:latin typeface="Times New Roman"/>
                <a:ea typeface="Times New Roman"/>
                <a:cs typeface="Times New Roman"/>
                <a:sym typeface="Times New Roman"/>
              </a:rPr>
              <a:t>·Autism Spectrum Disorder (ASD) is a neurodevelopmental condition that affects social interaction, communication, and behavior. </a:t>
            </a:r>
          </a:p>
          <a:p>
            <a:pPr algn="l" marL="690874" indent="-345437" lvl="1">
              <a:lnSpc>
                <a:spcPts val="4479"/>
              </a:lnSpc>
              <a:buFont typeface="Arial"/>
              <a:buChar char="•"/>
            </a:pPr>
            <a:r>
              <a:rPr lang="en-US" sz="3199">
                <a:solidFill>
                  <a:srgbClr val="000000"/>
                </a:solidFill>
                <a:latin typeface="Times New Roman"/>
                <a:ea typeface="Times New Roman"/>
                <a:cs typeface="Times New Roman"/>
                <a:sym typeface="Times New Roman"/>
              </a:rPr>
              <a:t>·Early detection of autism can play a crucial role in treatment, and for mental support.</a:t>
            </a:r>
          </a:p>
          <a:p>
            <a:pPr algn="l">
              <a:lnSpc>
                <a:spcPts val="4479"/>
              </a:lnSpc>
            </a:pPr>
          </a:p>
          <a:p>
            <a:pPr algn="l">
              <a:lnSpc>
                <a:spcPts val="4479"/>
              </a:lnSpc>
            </a:pPr>
            <a:r>
              <a:rPr lang="en-US" sz="3199" b="true">
                <a:solidFill>
                  <a:srgbClr val="000000"/>
                </a:solidFill>
                <a:latin typeface="Times New Roman Bold"/>
                <a:ea typeface="Times New Roman Bold"/>
                <a:cs typeface="Times New Roman Bold"/>
                <a:sym typeface="Times New Roman Bold"/>
              </a:rPr>
              <a:t>W</a:t>
            </a:r>
            <a:r>
              <a:rPr lang="en-US" sz="3199" b="true">
                <a:solidFill>
                  <a:srgbClr val="000000"/>
                </a:solidFill>
                <a:latin typeface="Times New Roman Bold"/>
                <a:ea typeface="Times New Roman Bold"/>
                <a:cs typeface="Times New Roman Bold"/>
                <a:sym typeface="Times New Roman Bold"/>
              </a:rPr>
              <a:t>e aim to develop and compare three different machine learning models for autism prediction. They are:</a:t>
            </a:r>
          </a:p>
          <a:p>
            <a:pPr algn="l">
              <a:lnSpc>
                <a:spcPts val="4479"/>
              </a:lnSpc>
            </a:pPr>
            <a:r>
              <a:rPr lang="en-US" sz="3199" b="true">
                <a:solidFill>
                  <a:srgbClr val="000000"/>
                </a:solidFill>
                <a:latin typeface="Times New Roman Bold"/>
                <a:ea typeface="Times New Roman Bold"/>
                <a:cs typeface="Times New Roman Bold"/>
                <a:sym typeface="Times New Roman Bold"/>
              </a:rPr>
              <a:t>            1. Support vector machine(SVM)</a:t>
            </a:r>
          </a:p>
          <a:p>
            <a:pPr algn="l">
              <a:lnSpc>
                <a:spcPts val="4479"/>
              </a:lnSpc>
            </a:pPr>
            <a:r>
              <a:rPr lang="en-US" sz="3199" b="true">
                <a:solidFill>
                  <a:srgbClr val="000000"/>
                </a:solidFill>
                <a:latin typeface="Times New Roman Bold"/>
                <a:ea typeface="Times New Roman Bold"/>
                <a:cs typeface="Times New Roman Bold"/>
                <a:sym typeface="Times New Roman Bold"/>
              </a:rPr>
              <a:t>            2. Logistic Regression</a:t>
            </a:r>
          </a:p>
          <a:p>
            <a:pPr algn="l">
              <a:lnSpc>
                <a:spcPts val="4479"/>
              </a:lnSpc>
            </a:pPr>
            <a:r>
              <a:rPr lang="en-US" sz="3199" b="true">
                <a:solidFill>
                  <a:srgbClr val="000000"/>
                </a:solidFill>
                <a:latin typeface="Times New Roman Bold"/>
                <a:ea typeface="Times New Roman Bold"/>
                <a:cs typeface="Times New Roman Bold"/>
                <a:sym typeface="Times New Roman Bold"/>
              </a:rPr>
              <a:t>            3. Decision tree</a:t>
            </a:r>
          </a:p>
          <a:p>
            <a:pPr algn="l">
              <a:lnSpc>
                <a:spcPts val="5039"/>
              </a:lnSpc>
            </a:pPr>
          </a:p>
          <a:p>
            <a:pPr algn="l">
              <a:lnSpc>
                <a:spcPts val="5039"/>
              </a:lnSpc>
            </a:pPr>
            <a:r>
              <a:rPr lang="en-US" sz="3599">
                <a:solidFill>
                  <a:srgbClr val="000000"/>
                </a:solidFill>
                <a:latin typeface="Times New Roman"/>
                <a:ea typeface="Times New Roman"/>
                <a:cs typeface="Times New Roman"/>
                <a:sym typeface="Times New Roman"/>
              </a:rPr>
              <a:t>      </a:t>
            </a:r>
          </a:p>
          <a:p>
            <a:pPr algn="l">
              <a:lnSpc>
                <a:spcPts val="5039"/>
              </a:lnSpc>
            </a:pPr>
          </a:p>
          <a:p>
            <a:pPr algn="l">
              <a:lnSpc>
                <a:spcPts val="503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520370" y="2601931"/>
          <a:ext cx="16478210" cy="6816960"/>
        </p:xfrm>
        <a:graphic>
          <a:graphicData uri="http://schemas.openxmlformats.org/drawingml/2006/table">
            <a:tbl>
              <a:tblPr/>
              <a:tblGrid>
                <a:gridCol w="2238905"/>
                <a:gridCol w="4725880"/>
                <a:gridCol w="4344377"/>
                <a:gridCol w="5169048"/>
              </a:tblGrid>
              <a:tr h="1044060">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79"/>
                        </a:lnSpc>
                        <a:defRPr/>
                      </a:pPr>
                      <a:r>
                        <a:rPr lang="en-US" sz="3199" b="true">
                          <a:solidFill>
                            <a:srgbClr val="000000"/>
                          </a:solidFill>
                          <a:latin typeface="Times New Roman Bold"/>
                          <a:ea typeface="Times New Roman Bold"/>
                          <a:cs typeface="Times New Roman Bold"/>
                          <a:sym typeface="Times New Roman Bold"/>
                        </a:rPr>
                        <a:t>Support vector machine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79"/>
                        </a:lnSpc>
                        <a:defRPr/>
                      </a:pPr>
                      <a:r>
                        <a:rPr lang="en-US" sz="3199" b="true">
                          <a:solidFill>
                            <a:srgbClr val="000000"/>
                          </a:solidFill>
                          <a:latin typeface="Times New Roman Bold"/>
                          <a:ea typeface="Times New Roman Bold"/>
                          <a:cs typeface="Times New Roman Bold"/>
                          <a:sym typeface="Times New Roman Bold"/>
                        </a:rPr>
                        <a:t>Logistic regression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79"/>
                        </a:lnSpc>
                        <a:defRPr/>
                      </a:pPr>
                      <a:r>
                        <a:rPr lang="en-US" sz="3199" b="true">
                          <a:solidFill>
                            <a:srgbClr val="000000"/>
                          </a:solidFill>
                          <a:latin typeface="Times New Roman Bold"/>
                          <a:ea typeface="Times New Roman Bold"/>
                          <a:cs typeface="Times New Roman Bold"/>
                          <a:sym typeface="Times New Roman Bold"/>
                        </a:rPr>
                        <a:t>Decision tree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471262">
                <a:tc>
                  <a:txBody>
                    <a:bodyPr anchor="t" rtlCol="false"/>
                    <a:lstStyle/>
                    <a:p>
                      <a:pPr algn="l">
                        <a:lnSpc>
                          <a:spcPts val="4479"/>
                        </a:lnSpc>
                        <a:defRPr/>
                      </a:pPr>
                      <a:r>
                        <a:rPr lang="en-US" sz="3199" b="true">
                          <a:solidFill>
                            <a:srgbClr val="000000"/>
                          </a:solidFill>
                          <a:latin typeface="Times New Roman Bold"/>
                          <a:ea typeface="Times New Roman Bold"/>
                          <a:cs typeface="Times New Roman Bold"/>
                          <a:sym typeface="Times New Roman Bold"/>
                        </a:rPr>
                        <a:t>Models Nature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919"/>
                        </a:lnSpc>
                        <a:defRPr/>
                      </a:pPr>
                      <a:endParaRPr lang="en-US" sz="1100"/>
                    </a:p>
                    <a:p>
                      <a:pPr algn="l">
                        <a:lnSpc>
                          <a:spcPts val="3919"/>
                        </a:lnSpc>
                      </a:pPr>
                      <a:r>
                        <a:rPr lang="en-US" sz="2799">
                          <a:solidFill>
                            <a:srgbClr val="000000"/>
                          </a:solidFill>
                          <a:latin typeface="Times New Roman"/>
                          <a:ea typeface="Times New Roman"/>
                          <a:cs typeface="Times New Roman"/>
                          <a:sym typeface="Times New Roman"/>
                        </a:rPr>
                        <a:t>Best for complex  patterns &amp; high-dimensional data</a:t>
                      </a:r>
                    </a:p>
                    <a:p>
                      <a:pPr algn="l">
                        <a:lnSpc>
                          <a:spcPts val="3919"/>
                        </a:lnSpc>
                      </a:pPr>
                      <a:r>
                        <a:rPr lang="en-US" sz="2799">
                          <a:solidFill>
                            <a:srgbClr val="000000"/>
                          </a:solidFill>
                          <a:latin typeface="Times New Roman"/>
                          <a:ea typeface="Times New Roman"/>
                          <a:cs typeface="Times New Roman"/>
                          <a:sym typeface="Times New Roman"/>
                        </a:rPr>
                        <a:t>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919"/>
                        </a:lnSpc>
                        <a:defRPr/>
                      </a:pPr>
                      <a:r>
                        <a:rPr lang="en-US" sz="2799">
                          <a:solidFill>
                            <a:srgbClr val="000000"/>
                          </a:solidFill>
                          <a:latin typeface="Times New Roman"/>
                          <a:ea typeface="Times New Roman"/>
                          <a:cs typeface="Times New Roman"/>
                          <a:sym typeface="Times New Roman"/>
                        </a:rPr>
                        <a:t>Simple, efficient, and interpretable model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919"/>
                        </a:lnSpc>
                        <a:defRPr/>
                      </a:pPr>
                      <a:r>
                        <a:rPr lang="en-US" sz="2799">
                          <a:solidFill>
                            <a:srgbClr val="000000"/>
                          </a:solidFill>
                          <a:latin typeface="Times New Roman"/>
                          <a:ea typeface="Times New Roman"/>
                          <a:cs typeface="Times New Roman"/>
                          <a:sym typeface="Times New Roman"/>
                        </a:rPr>
                        <a:t>Easily interpretable (tree structure &amp; feature importance)</a:t>
                      </a:r>
                      <a:endParaRPr lang="en-US" sz="1100"/>
                    </a:p>
                    <a:p>
                      <a:pPr algn="l">
                        <a:lnSpc>
                          <a:spcPts val="391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904787">
                <a:tc>
                  <a:txBody>
                    <a:bodyPr anchor="t" rtlCol="false"/>
                    <a:lstStyle/>
                    <a:p>
                      <a:pPr algn="ctr">
                        <a:lnSpc>
                          <a:spcPts val="3779"/>
                        </a:lnSpc>
                        <a:defRPr/>
                      </a:pPr>
                      <a:r>
                        <a:rPr lang="en-US" sz="2699" b="true">
                          <a:solidFill>
                            <a:srgbClr val="000000"/>
                          </a:solidFill>
                          <a:latin typeface="Times New Roman Bold"/>
                          <a:ea typeface="Times New Roman Bold"/>
                          <a:cs typeface="Times New Roman Bold"/>
                          <a:sym typeface="Times New Roman Bold"/>
                        </a:rPr>
                        <a:t>Models performance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059"/>
                        </a:lnSpc>
                        <a:defRPr/>
                      </a:pPr>
                      <a:r>
                        <a:rPr lang="en-US" sz="2899">
                          <a:solidFill>
                            <a:srgbClr val="000000"/>
                          </a:solidFill>
                          <a:latin typeface="Times New Roman"/>
                          <a:ea typeface="Times New Roman"/>
                          <a:cs typeface="Times New Roman"/>
                          <a:sym typeface="Times New Roman"/>
                        </a:rPr>
                        <a:t>Good (accuracy: 97.82)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779"/>
                        </a:lnSpc>
                        <a:defRPr/>
                      </a:pPr>
                      <a:r>
                        <a:rPr lang="en-US" sz="2699">
                          <a:solidFill>
                            <a:srgbClr val="000000"/>
                          </a:solidFill>
                          <a:latin typeface="Times New Roman"/>
                          <a:ea typeface="Times New Roman"/>
                          <a:cs typeface="Times New Roman"/>
                          <a:sym typeface="Times New Roman"/>
                        </a:rPr>
                        <a:t>Moderate (accuracy:93.47)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339"/>
                        </a:lnSpc>
                        <a:defRPr/>
                      </a:pPr>
                      <a:r>
                        <a:rPr lang="en-US" sz="3099">
                          <a:solidFill>
                            <a:srgbClr val="000000"/>
                          </a:solidFill>
                          <a:latin typeface="Times New Roman"/>
                          <a:ea typeface="Times New Roman"/>
                          <a:cs typeface="Times New Roman"/>
                          <a:sym typeface="Times New Roman"/>
                        </a:rPr>
                        <a:t>Low(accuracy:87)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96851">
                <a:tc>
                  <a:txBody>
                    <a:bodyPr anchor="t" rtlCol="false"/>
                    <a:lstStyle/>
                    <a:p>
                      <a:pPr algn="ctr">
                        <a:lnSpc>
                          <a:spcPts val="3639"/>
                        </a:lnSpc>
                        <a:defRPr/>
                      </a:pPr>
                      <a:r>
                        <a:rPr lang="en-US" sz="2599" b="true">
                          <a:solidFill>
                            <a:srgbClr val="000000"/>
                          </a:solidFill>
                          <a:latin typeface="Times New Roman Bold"/>
                          <a:ea typeface="Times New Roman Bold"/>
                          <a:cs typeface="Times New Roman Bold"/>
                          <a:sym typeface="Times New Roman Bold"/>
                        </a:rPr>
                        <a:t>Overfitting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ea typeface="Times New Roman"/>
                          <a:cs typeface="Times New Roman"/>
                          <a:sym typeface="Times New Roman"/>
                        </a:rPr>
                        <a:t>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ea typeface="Times New Roman"/>
                          <a:cs typeface="Times New Roman"/>
                          <a:sym typeface="Times New Roman"/>
                        </a:rPr>
                        <a:t>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a:solidFill>
                            <a:srgbClr val="000000"/>
                          </a:solidFill>
                          <a:latin typeface="Times New Roman"/>
                          <a:ea typeface="Times New Roman"/>
                          <a:cs typeface="Times New Roman"/>
                          <a:sym typeface="Times New Roman"/>
                        </a:rPr>
                        <a:t>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377380" y="230504"/>
            <a:ext cx="2539722" cy="798196"/>
          </a:xfrm>
          <a:prstGeom prst="rect">
            <a:avLst/>
          </a:prstGeom>
        </p:spPr>
        <p:txBody>
          <a:bodyPr anchor="t" rtlCol="false" tIns="0" lIns="0" bIns="0" rIns="0">
            <a:spAutoFit/>
          </a:bodyPr>
          <a:lstStyle/>
          <a:p>
            <a:pPr algn="ctr">
              <a:lnSpc>
                <a:spcPts val="5879"/>
              </a:lnSpc>
              <a:spcBef>
                <a:spcPct val="0"/>
              </a:spcBef>
            </a:pPr>
            <a:r>
              <a:rPr lang="en-US" b="true" sz="4199">
                <a:solidFill>
                  <a:srgbClr val="000000"/>
                </a:solidFill>
                <a:latin typeface="Times New Roman Bold"/>
                <a:ea typeface="Times New Roman Bold"/>
                <a:cs typeface="Times New Roman Bold"/>
                <a:sym typeface="Times New Roman Bold"/>
              </a:rPr>
              <a:t> Modelling</a:t>
            </a:r>
            <a:r>
              <a:rPr lang="en-US" sz="4199">
                <a:solidFill>
                  <a:srgbClr val="000000"/>
                </a:solidFill>
                <a:latin typeface="Times New Roman"/>
                <a:ea typeface="Times New Roman"/>
                <a:cs typeface="Times New Roman"/>
                <a:sym typeface="Times New Roman"/>
              </a:rPr>
              <a:t>:</a:t>
            </a:r>
          </a:p>
        </p:txBody>
      </p:sp>
      <p:sp>
        <p:nvSpPr>
          <p:cNvPr name="TextBox 4" id="4"/>
          <p:cNvSpPr txBox="true"/>
          <p:nvPr/>
        </p:nvSpPr>
        <p:spPr>
          <a:xfrm rot="0">
            <a:off x="767981" y="1044433"/>
            <a:ext cx="12919949" cy="604521"/>
          </a:xfrm>
          <a:prstGeom prst="rect">
            <a:avLst/>
          </a:prstGeom>
        </p:spPr>
        <p:txBody>
          <a:bodyPr anchor="t" rtlCol="false" tIns="0" lIns="0" bIns="0" rIns="0">
            <a:spAutoFit/>
          </a:bodyPr>
          <a:lstStyle/>
          <a:p>
            <a:pPr algn="ctr" marL="690874" indent="-345437" lvl="1">
              <a:lnSpc>
                <a:spcPts val="4479"/>
              </a:lnSpc>
              <a:spcBef>
                <a:spcPct val="0"/>
              </a:spcBef>
              <a:buFont typeface="Arial"/>
              <a:buChar char="•"/>
            </a:pPr>
            <a:r>
              <a:rPr lang="en-US" sz="3199">
                <a:solidFill>
                  <a:srgbClr val="000000"/>
                </a:solidFill>
                <a:latin typeface="Times New Roman"/>
                <a:ea typeface="Times New Roman"/>
                <a:cs typeface="Times New Roman"/>
                <a:sym typeface="Times New Roman"/>
              </a:rPr>
              <a:t>Data preprocessing is done with same code for all the three algorithms </a:t>
            </a:r>
          </a:p>
        </p:txBody>
      </p:sp>
      <p:sp>
        <p:nvSpPr>
          <p:cNvPr name="TextBox 5" id="5"/>
          <p:cNvSpPr txBox="true"/>
          <p:nvPr/>
        </p:nvSpPr>
        <p:spPr>
          <a:xfrm rot="0">
            <a:off x="222010" y="1709200"/>
            <a:ext cx="5166956" cy="689611"/>
          </a:xfrm>
          <a:prstGeom prst="rect">
            <a:avLst/>
          </a:prstGeom>
        </p:spPr>
        <p:txBody>
          <a:bodyPr anchor="t" rtlCol="false" tIns="0" lIns="0" bIns="0" rIns="0">
            <a:spAutoFit/>
          </a:bodyPr>
          <a:lstStyle/>
          <a:p>
            <a:pPr algn="ctr">
              <a:lnSpc>
                <a:spcPts val="5039"/>
              </a:lnSpc>
              <a:spcBef>
                <a:spcPct val="0"/>
              </a:spcBef>
            </a:pPr>
            <a:r>
              <a:rPr lang="en-US" sz="3599">
                <a:solidFill>
                  <a:srgbClr val="000000"/>
                </a:solidFill>
                <a:latin typeface="Times New Roman"/>
                <a:ea typeface="Times New Roman"/>
                <a:cs typeface="Times New Roman"/>
                <a:sym typeface="Times New Roman"/>
              </a:rPr>
              <a:t> </a:t>
            </a:r>
            <a:r>
              <a:rPr lang="en-US" b="true" sz="3599">
                <a:solidFill>
                  <a:srgbClr val="000000"/>
                </a:solidFill>
                <a:latin typeface="Times New Roman Bold"/>
                <a:ea typeface="Times New Roman Bold"/>
                <a:cs typeface="Times New Roman Bold"/>
                <a:sym typeface="Times New Roman Bold"/>
              </a:rPr>
              <a:t>Different Model Analysis:</a:t>
            </a:r>
            <a:r>
              <a:rPr lang="en-US" sz="3599">
                <a:solidFill>
                  <a:srgbClr val="000000"/>
                </a:solidFill>
                <a:latin typeface="Times New Roman"/>
                <a:ea typeface="Times New Roman"/>
                <a:cs typeface="Times New Roman"/>
                <a:sym typeface="Times New Roman"/>
              </a:rPr>
              <a:t>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97697" y="1105509"/>
            <a:ext cx="7082530" cy="4205252"/>
          </a:xfrm>
          <a:custGeom>
            <a:avLst/>
            <a:gdLst/>
            <a:ahLst/>
            <a:cxnLst/>
            <a:rect r="r" b="b" t="t" l="l"/>
            <a:pathLst>
              <a:path h="4205252" w="7082530">
                <a:moveTo>
                  <a:pt x="0" y="0"/>
                </a:moveTo>
                <a:lnTo>
                  <a:pt x="7082530" y="0"/>
                </a:lnTo>
                <a:lnTo>
                  <a:pt x="7082530" y="4205252"/>
                </a:lnTo>
                <a:lnTo>
                  <a:pt x="0" y="4205252"/>
                </a:lnTo>
                <a:lnTo>
                  <a:pt x="0" y="0"/>
                </a:lnTo>
                <a:close/>
              </a:path>
            </a:pathLst>
          </a:custGeom>
          <a:blipFill>
            <a:blip r:embed="rId2"/>
            <a:stretch>
              <a:fillRect l="0" t="0" r="0" b="0"/>
            </a:stretch>
          </a:blipFill>
        </p:spPr>
      </p:sp>
      <p:sp>
        <p:nvSpPr>
          <p:cNvPr name="Freeform 3" id="3"/>
          <p:cNvSpPr/>
          <p:nvPr/>
        </p:nvSpPr>
        <p:spPr>
          <a:xfrm flipH="false" flipV="false" rot="0">
            <a:off x="10887928" y="1128122"/>
            <a:ext cx="6877491" cy="4260803"/>
          </a:xfrm>
          <a:custGeom>
            <a:avLst/>
            <a:gdLst/>
            <a:ahLst/>
            <a:cxnLst/>
            <a:rect r="r" b="b" t="t" l="l"/>
            <a:pathLst>
              <a:path h="4260803" w="6877491">
                <a:moveTo>
                  <a:pt x="0" y="0"/>
                </a:moveTo>
                <a:lnTo>
                  <a:pt x="6877492" y="0"/>
                </a:lnTo>
                <a:lnTo>
                  <a:pt x="6877492" y="4260803"/>
                </a:lnTo>
                <a:lnTo>
                  <a:pt x="0" y="4260803"/>
                </a:lnTo>
                <a:lnTo>
                  <a:pt x="0" y="0"/>
                </a:lnTo>
                <a:close/>
              </a:path>
            </a:pathLst>
          </a:custGeom>
          <a:blipFill>
            <a:blip r:embed="rId3"/>
            <a:stretch>
              <a:fillRect l="0" t="0" r="0" b="0"/>
            </a:stretch>
          </a:blipFill>
        </p:spPr>
      </p:sp>
      <p:sp>
        <p:nvSpPr>
          <p:cNvPr name="Freeform 4" id="4"/>
          <p:cNvSpPr/>
          <p:nvPr/>
        </p:nvSpPr>
        <p:spPr>
          <a:xfrm flipH="false" flipV="false" rot="0">
            <a:off x="5815419" y="5579891"/>
            <a:ext cx="6657163" cy="4086446"/>
          </a:xfrm>
          <a:custGeom>
            <a:avLst/>
            <a:gdLst/>
            <a:ahLst/>
            <a:cxnLst/>
            <a:rect r="r" b="b" t="t" l="l"/>
            <a:pathLst>
              <a:path h="4086446" w="6657163">
                <a:moveTo>
                  <a:pt x="0" y="0"/>
                </a:moveTo>
                <a:lnTo>
                  <a:pt x="6657162" y="0"/>
                </a:lnTo>
                <a:lnTo>
                  <a:pt x="6657162" y="4086446"/>
                </a:lnTo>
                <a:lnTo>
                  <a:pt x="0" y="4086446"/>
                </a:lnTo>
                <a:lnTo>
                  <a:pt x="0" y="0"/>
                </a:lnTo>
                <a:close/>
              </a:path>
            </a:pathLst>
          </a:custGeom>
          <a:blipFill>
            <a:blip r:embed="rId4"/>
            <a:stretch>
              <a:fillRect l="-9067" t="0" r="-7044" b="0"/>
            </a:stretch>
          </a:blipFill>
        </p:spPr>
      </p:sp>
      <p:sp>
        <p:nvSpPr>
          <p:cNvPr name="TextBox 5" id="5"/>
          <p:cNvSpPr txBox="true"/>
          <p:nvPr/>
        </p:nvSpPr>
        <p:spPr>
          <a:xfrm rot="0">
            <a:off x="423802" y="230504"/>
            <a:ext cx="3823454" cy="798196"/>
          </a:xfrm>
          <a:prstGeom prst="rect">
            <a:avLst/>
          </a:prstGeom>
        </p:spPr>
        <p:txBody>
          <a:bodyPr anchor="t" rtlCol="false" tIns="0" lIns="0" bIns="0" rIns="0">
            <a:spAutoFit/>
          </a:bodyPr>
          <a:lstStyle/>
          <a:p>
            <a:pPr algn="ctr">
              <a:lnSpc>
                <a:spcPts val="5879"/>
              </a:lnSpc>
              <a:spcBef>
                <a:spcPct val="0"/>
              </a:spcBef>
            </a:pPr>
            <a:r>
              <a:rPr lang="en-US" b="true" sz="4199">
                <a:solidFill>
                  <a:srgbClr val="000000"/>
                </a:solidFill>
                <a:latin typeface="Times New Roman Bold"/>
                <a:ea typeface="Times New Roman Bold"/>
                <a:cs typeface="Times New Roman Bold"/>
                <a:sym typeface="Times New Roman Bold"/>
              </a:rPr>
              <a:t> Model accuracy:</a:t>
            </a:r>
          </a:p>
        </p:txBody>
      </p:sp>
      <p:sp>
        <p:nvSpPr>
          <p:cNvPr name="TextBox 6" id="6"/>
          <p:cNvSpPr txBox="true"/>
          <p:nvPr/>
        </p:nvSpPr>
        <p:spPr>
          <a:xfrm rot="0">
            <a:off x="387920" y="5265100"/>
            <a:ext cx="4141624" cy="609480"/>
          </a:xfrm>
          <a:prstGeom prst="rect">
            <a:avLst/>
          </a:prstGeom>
        </p:spPr>
        <p:txBody>
          <a:bodyPr anchor="t" rtlCol="false" tIns="0" lIns="0" bIns="0" rIns="0">
            <a:spAutoFit/>
          </a:bodyPr>
          <a:lstStyle/>
          <a:p>
            <a:pPr algn="ctr">
              <a:lnSpc>
                <a:spcPts val="4556"/>
              </a:lnSpc>
              <a:spcBef>
                <a:spcPct val="0"/>
              </a:spcBef>
            </a:pPr>
            <a:r>
              <a:rPr lang="en-US" sz="3254">
                <a:solidFill>
                  <a:srgbClr val="000000"/>
                </a:solidFill>
                <a:latin typeface="Times New Roman"/>
                <a:ea typeface="Times New Roman"/>
                <a:cs typeface="Times New Roman"/>
                <a:sym typeface="Times New Roman"/>
              </a:rPr>
              <a:t> </a:t>
            </a:r>
            <a:r>
              <a:rPr lang="en-US" b="true" sz="3254">
                <a:solidFill>
                  <a:srgbClr val="000000"/>
                </a:solidFill>
                <a:latin typeface="Times New Roman Bold"/>
                <a:ea typeface="Times New Roman Bold"/>
                <a:cs typeface="Times New Roman Bold"/>
                <a:sym typeface="Times New Roman Bold"/>
              </a:rPr>
              <a:t>Support vector machine</a:t>
            </a:r>
          </a:p>
        </p:txBody>
      </p:sp>
      <p:sp>
        <p:nvSpPr>
          <p:cNvPr name="TextBox 7" id="7"/>
          <p:cNvSpPr txBox="true"/>
          <p:nvPr/>
        </p:nvSpPr>
        <p:spPr>
          <a:xfrm rot="0">
            <a:off x="14326674" y="5465591"/>
            <a:ext cx="3067288" cy="561976"/>
          </a:xfrm>
          <a:prstGeom prst="rect">
            <a:avLst/>
          </a:prstGeom>
        </p:spPr>
        <p:txBody>
          <a:bodyPr anchor="t" rtlCol="false" tIns="0" lIns="0" bIns="0" rIns="0">
            <a:spAutoFit/>
          </a:bodyPr>
          <a:lstStyle/>
          <a:p>
            <a:pPr algn="ctr">
              <a:lnSpc>
                <a:spcPts val="4199"/>
              </a:lnSpc>
              <a:spcBef>
                <a:spcPct val="0"/>
              </a:spcBef>
            </a:pPr>
            <a:r>
              <a:rPr lang="en-US" b="true" sz="2999">
                <a:solidFill>
                  <a:srgbClr val="000000"/>
                </a:solidFill>
                <a:latin typeface="Times New Roman Bold"/>
                <a:ea typeface="Times New Roman Bold"/>
                <a:cs typeface="Times New Roman Bold"/>
                <a:sym typeface="Times New Roman Bold"/>
              </a:rPr>
              <a:t> Logistic regression</a:t>
            </a:r>
          </a:p>
        </p:txBody>
      </p:sp>
      <p:sp>
        <p:nvSpPr>
          <p:cNvPr name="TextBox 8" id="8"/>
          <p:cNvSpPr txBox="true"/>
          <p:nvPr/>
        </p:nvSpPr>
        <p:spPr>
          <a:xfrm rot="0">
            <a:off x="7647230" y="9494887"/>
            <a:ext cx="2993540" cy="792113"/>
          </a:xfrm>
          <a:prstGeom prst="rect">
            <a:avLst/>
          </a:prstGeom>
        </p:spPr>
        <p:txBody>
          <a:bodyPr anchor="t" rtlCol="false" tIns="0" lIns="0" bIns="0" rIns="0">
            <a:spAutoFit/>
          </a:bodyPr>
          <a:lstStyle/>
          <a:p>
            <a:pPr algn="ctr">
              <a:lnSpc>
                <a:spcPts val="5822"/>
              </a:lnSpc>
              <a:spcBef>
                <a:spcPct val="0"/>
              </a:spcBef>
            </a:pPr>
            <a:r>
              <a:rPr lang="en-US" b="true" sz="4159">
                <a:solidFill>
                  <a:srgbClr val="000000"/>
                </a:solidFill>
                <a:latin typeface="Times New Roman Bold"/>
                <a:ea typeface="Times New Roman Bold"/>
                <a:cs typeface="Times New Roman Bold"/>
                <a:sym typeface="Times New Roman Bold"/>
              </a:rPr>
              <a:t> Decision tree</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4826" y="-266700"/>
            <a:ext cx="2707283" cy="1294133"/>
          </a:xfrm>
          <a:prstGeom prst="rect">
            <a:avLst/>
          </a:prstGeom>
        </p:spPr>
        <p:txBody>
          <a:bodyPr anchor="t" rtlCol="false" tIns="0" lIns="0" bIns="0" rIns="0">
            <a:spAutoFit/>
          </a:bodyPr>
          <a:lstStyle/>
          <a:p>
            <a:pPr algn="ctr">
              <a:lnSpc>
                <a:spcPts val="9519"/>
              </a:lnSpc>
              <a:spcBef>
                <a:spcPct val="0"/>
              </a:spcBef>
            </a:pPr>
            <a:r>
              <a:rPr lang="en-US" b="true" sz="6799">
                <a:solidFill>
                  <a:srgbClr val="000000"/>
                </a:solidFill>
                <a:latin typeface="Times New Roman Bold"/>
                <a:ea typeface="Times New Roman Bold"/>
                <a:cs typeface="Times New Roman Bold"/>
                <a:sym typeface="Times New Roman Bold"/>
              </a:rPr>
              <a:t>Patents</a:t>
            </a:r>
          </a:p>
        </p:txBody>
      </p:sp>
      <p:sp>
        <p:nvSpPr>
          <p:cNvPr name="TextBox 3" id="3"/>
          <p:cNvSpPr txBox="true"/>
          <p:nvPr/>
        </p:nvSpPr>
        <p:spPr>
          <a:xfrm rot="0">
            <a:off x="713087" y="1257425"/>
            <a:ext cx="17574913" cy="2327911"/>
          </a:xfrm>
          <a:prstGeom prst="rect">
            <a:avLst/>
          </a:prstGeom>
        </p:spPr>
        <p:txBody>
          <a:bodyPr anchor="t" rtlCol="false" tIns="0" lIns="0" bIns="0" rIns="0">
            <a:spAutoFit/>
          </a:bodyPr>
          <a:lstStyle/>
          <a:p>
            <a:pPr algn="l">
              <a:lnSpc>
                <a:spcPts val="5879"/>
              </a:lnSpc>
            </a:pPr>
            <a:r>
              <a:rPr lang="en-US" sz="4199" b="true">
                <a:solidFill>
                  <a:srgbClr val="000000"/>
                </a:solidFill>
                <a:latin typeface="Times New Roman Bold"/>
                <a:ea typeface="Times New Roman Bold"/>
                <a:cs typeface="Times New Roman Bold"/>
                <a:sym typeface="Times New Roman Bold"/>
              </a:rPr>
              <a:t>1) Methods for treating autism spectrum disorder and associated symptom   (AU 2022203294 B2 )</a:t>
            </a:r>
          </a:p>
          <a:p>
            <a:pPr algn="ctr">
              <a:lnSpc>
                <a:spcPts val="6299"/>
              </a:lnSpc>
              <a:spcBef>
                <a:spcPct val="0"/>
              </a:spcBef>
            </a:pPr>
          </a:p>
        </p:txBody>
      </p:sp>
      <p:sp>
        <p:nvSpPr>
          <p:cNvPr name="TextBox 4" id="4"/>
          <p:cNvSpPr txBox="true"/>
          <p:nvPr/>
        </p:nvSpPr>
        <p:spPr>
          <a:xfrm rot="0">
            <a:off x="713087" y="2840975"/>
            <a:ext cx="16402479" cy="2244530"/>
          </a:xfrm>
          <a:prstGeom prst="rect">
            <a:avLst/>
          </a:prstGeom>
        </p:spPr>
        <p:txBody>
          <a:bodyPr anchor="t" rtlCol="false" tIns="0" lIns="0" bIns="0" rIns="0">
            <a:spAutoFit/>
          </a:bodyPr>
          <a:lstStyle/>
          <a:p>
            <a:pPr algn="l" marL="676345" indent="-338172" lvl="1">
              <a:lnSpc>
                <a:spcPts val="4385"/>
              </a:lnSpc>
              <a:buFont typeface="Arial"/>
              <a:buChar char="•"/>
            </a:pPr>
            <a:r>
              <a:rPr lang="en-US" sz="3132">
                <a:solidFill>
                  <a:srgbClr val="000000"/>
                </a:solidFill>
                <a:latin typeface="Times New Roman"/>
                <a:ea typeface="Times New Roman"/>
                <a:cs typeface="Times New Roman"/>
                <a:sym typeface="Times New Roman"/>
              </a:rPr>
              <a:t>The research was mainly conducted on ASD patients who had gastrointestinal (GI) symptoms like diarrhea, abdominal pain, and bleeding. They underwent behavioral assessments and gut health testing before and after treatment to observe the changes in their GI and ASD symptoms.</a:t>
            </a:r>
          </a:p>
        </p:txBody>
      </p:sp>
      <p:sp>
        <p:nvSpPr>
          <p:cNvPr name="TextBox 5" id="5"/>
          <p:cNvSpPr txBox="true"/>
          <p:nvPr/>
        </p:nvSpPr>
        <p:spPr>
          <a:xfrm rot="0">
            <a:off x="713087" y="5323630"/>
            <a:ext cx="18560899" cy="2171066"/>
          </a:xfrm>
          <a:prstGeom prst="rect">
            <a:avLst/>
          </a:prstGeom>
        </p:spPr>
        <p:txBody>
          <a:bodyPr anchor="t" rtlCol="false" tIns="0" lIns="0" bIns="0" rIns="0">
            <a:spAutoFit/>
          </a:bodyPr>
          <a:lstStyle/>
          <a:p>
            <a:pPr algn="l">
              <a:lnSpc>
                <a:spcPts val="5319"/>
              </a:lnSpc>
            </a:pPr>
            <a:r>
              <a:rPr lang="en-US" sz="3799" b="true">
                <a:solidFill>
                  <a:srgbClr val="000000"/>
                </a:solidFill>
                <a:latin typeface="Times New Roman Bold"/>
                <a:ea typeface="Times New Roman Bold"/>
                <a:cs typeface="Times New Roman Bold"/>
                <a:sym typeface="Times New Roman Bold"/>
              </a:rPr>
              <a:t>2) DETECTING VISUAL ATTENTION OF CHILDREN WITH AUTISM  SPECTRUM DISORDER  (US 2021/0256249 A1 )</a:t>
            </a:r>
          </a:p>
          <a:p>
            <a:pPr algn="ctr">
              <a:lnSpc>
                <a:spcPts val="6299"/>
              </a:lnSpc>
              <a:spcBef>
                <a:spcPct val="0"/>
              </a:spcBef>
            </a:pPr>
          </a:p>
        </p:txBody>
      </p:sp>
      <p:sp>
        <p:nvSpPr>
          <p:cNvPr name="TextBox 6" id="6"/>
          <p:cNvSpPr txBox="true"/>
          <p:nvPr/>
        </p:nvSpPr>
        <p:spPr>
          <a:xfrm rot="0">
            <a:off x="713087" y="6899047"/>
            <a:ext cx="16402479" cy="2244530"/>
          </a:xfrm>
          <a:prstGeom prst="rect">
            <a:avLst/>
          </a:prstGeom>
        </p:spPr>
        <p:txBody>
          <a:bodyPr anchor="t" rtlCol="false" tIns="0" lIns="0" bIns="0" rIns="0">
            <a:spAutoFit/>
          </a:bodyPr>
          <a:lstStyle/>
          <a:p>
            <a:pPr algn="l" marL="676345" indent="-338172" lvl="1">
              <a:lnSpc>
                <a:spcPts val="4385"/>
              </a:lnSpc>
              <a:buFont typeface="Arial"/>
              <a:buChar char="•"/>
            </a:pPr>
            <a:r>
              <a:rPr lang="en-US" sz="3132">
                <a:solidFill>
                  <a:srgbClr val="000000"/>
                </a:solidFill>
                <a:latin typeface="Times New Roman"/>
                <a:ea typeface="Times New Roman"/>
                <a:cs typeface="Times New Roman"/>
                <a:sym typeface="Times New Roman"/>
              </a:rPr>
              <a:t>In this they observed children with autism and some neurological disorder and observed there attention span. and they further developed a machine learning model to classify whether the child is able to pay attention or not. This can help improve learning experiences for children with ASD.</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72711" y="137794"/>
            <a:ext cx="2525911" cy="1176023"/>
          </a:xfrm>
          <a:prstGeom prst="rect">
            <a:avLst/>
          </a:prstGeom>
        </p:spPr>
        <p:txBody>
          <a:bodyPr anchor="t" rtlCol="false" tIns="0" lIns="0" bIns="0" rIns="0">
            <a:spAutoFit/>
          </a:bodyPr>
          <a:lstStyle/>
          <a:p>
            <a:pPr algn="ctr">
              <a:lnSpc>
                <a:spcPts val="8679"/>
              </a:lnSpc>
              <a:spcBef>
                <a:spcPct val="0"/>
              </a:spcBef>
            </a:pPr>
            <a:r>
              <a:rPr lang="en-US" b="true" sz="6199">
                <a:solidFill>
                  <a:srgbClr val="000000"/>
                </a:solidFill>
                <a:latin typeface="Times New Roman Bold"/>
                <a:ea typeface="Times New Roman Bold"/>
                <a:cs typeface="Times New Roman Bold"/>
                <a:sym typeface="Times New Roman Bold"/>
              </a:rPr>
              <a:t>Journal</a:t>
            </a:r>
          </a:p>
        </p:txBody>
      </p:sp>
      <p:sp>
        <p:nvSpPr>
          <p:cNvPr name="TextBox 3" id="3"/>
          <p:cNvSpPr txBox="true"/>
          <p:nvPr/>
        </p:nvSpPr>
        <p:spPr>
          <a:xfrm rot="0">
            <a:off x="472711" y="1603344"/>
            <a:ext cx="17815289" cy="2110741"/>
          </a:xfrm>
          <a:prstGeom prst="rect">
            <a:avLst/>
          </a:prstGeom>
        </p:spPr>
        <p:txBody>
          <a:bodyPr anchor="t" rtlCol="false" tIns="0" lIns="0" bIns="0" rIns="0">
            <a:spAutoFit/>
          </a:bodyPr>
          <a:lstStyle/>
          <a:p>
            <a:pPr algn="l">
              <a:lnSpc>
                <a:spcPts val="5459"/>
              </a:lnSpc>
            </a:pPr>
            <a:r>
              <a:rPr lang="en-US" sz="3899" b="true">
                <a:solidFill>
                  <a:srgbClr val="000000"/>
                </a:solidFill>
                <a:latin typeface="Times New Roman Bold"/>
                <a:ea typeface="Times New Roman Bold"/>
                <a:cs typeface="Times New Roman Bold"/>
                <a:sym typeface="Times New Roman Bold"/>
              </a:rPr>
              <a:t>TITLE:</a:t>
            </a:r>
          </a:p>
          <a:p>
            <a:pPr algn="l">
              <a:lnSpc>
                <a:spcPts val="5459"/>
              </a:lnSpc>
              <a:spcBef>
                <a:spcPct val="0"/>
              </a:spcBef>
            </a:pPr>
            <a:r>
              <a:rPr lang="en-US" sz="3899">
                <a:solidFill>
                  <a:srgbClr val="000000"/>
                </a:solidFill>
                <a:latin typeface="Times New Roman"/>
                <a:ea typeface="Times New Roman"/>
                <a:cs typeface="Times New Roman"/>
                <a:sym typeface="Times New Roman"/>
              </a:rPr>
              <a:t>Multiple Classification of Brain MRI Autism Spectrum Disorder by Age and Gender Using Deep Learning</a:t>
            </a:r>
          </a:p>
        </p:txBody>
      </p:sp>
      <p:sp>
        <p:nvSpPr>
          <p:cNvPr name="TextBox 4" id="4"/>
          <p:cNvSpPr txBox="true"/>
          <p:nvPr/>
        </p:nvSpPr>
        <p:spPr>
          <a:xfrm rot="0">
            <a:off x="0" y="4875590"/>
            <a:ext cx="14738271" cy="689611"/>
          </a:xfrm>
          <a:prstGeom prst="rect">
            <a:avLst/>
          </a:prstGeom>
        </p:spPr>
        <p:txBody>
          <a:bodyPr anchor="t" rtlCol="false" tIns="0" lIns="0" bIns="0" rIns="0">
            <a:spAutoFit/>
          </a:bodyPr>
          <a:lstStyle/>
          <a:p>
            <a:pPr algn="l" marL="777232" indent="-388616" lvl="1">
              <a:lnSpc>
                <a:spcPts val="5039"/>
              </a:lnSpc>
              <a:buFont typeface="Arial"/>
              <a:buChar char="•"/>
            </a:pPr>
            <a:r>
              <a:rPr lang="en-US" sz="3599">
                <a:solidFill>
                  <a:srgbClr val="000000"/>
                </a:solidFill>
                <a:latin typeface="Times New Roman"/>
                <a:ea typeface="Times New Roman"/>
                <a:cs typeface="Times New Roman"/>
                <a:sym typeface="Times New Roman"/>
              </a:rPr>
              <a:t>They collected the datasets from ABDIE database for 29 different sites. </a:t>
            </a:r>
          </a:p>
        </p:txBody>
      </p:sp>
      <p:sp>
        <p:nvSpPr>
          <p:cNvPr name="TextBox 5" id="5"/>
          <p:cNvSpPr txBox="true"/>
          <p:nvPr/>
        </p:nvSpPr>
        <p:spPr>
          <a:xfrm rot="0">
            <a:off x="0" y="5725789"/>
            <a:ext cx="18288000" cy="1327786"/>
          </a:xfrm>
          <a:prstGeom prst="rect">
            <a:avLst/>
          </a:prstGeom>
        </p:spPr>
        <p:txBody>
          <a:bodyPr anchor="t" rtlCol="false" tIns="0" lIns="0" bIns="0" rIns="0">
            <a:spAutoFit/>
          </a:bodyPr>
          <a:lstStyle/>
          <a:p>
            <a:pPr algn="l" marL="777232" indent="-388616" lvl="1">
              <a:lnSpc>
                <a:spcPts val="5039"/>
              </a:lnSpc>
              <a:buFont typeface="Arial"/>
              <a:buChar char="•"/>
            </a:pPr>
            <a:r>
              <a:rPr lang="en-US" sz="3599">
                <a:solidFill>
                  <a:srgbClr val="000000"/>
                </a:solidFill>
                <a:latin typeface="Times New Roman"/>
                <a:ea typeface="Times New Roman"/>
                <a:cs typeface="Times New Roman"/>
                <a:sym typeface="Times New Roman"/>
              </a:rPr>
              <a:t>After collecting and pre-processing the data, trained by the CNN model using Optimal hyper‑parameter selection. </a:t>
            </a:r>
          </a:p>
        </p:txBody>
      </p:sp>
      <p:sp>
        <p:nvSpPr>
          <p:cNvPr name="TextBox 6" id="6"/>
          <p:cNvSpPr txBox="true"/>
          <p:nvPr/>
        </p:nvSpPr>
        <p:spPr>
          <a:xfrm rot="0">
            <a:off x="0" y="7214162"/>
            <a:ext cx="17765998" cy="689611"/>
          </a:xfrm>
          <a:prstGeom prst="rect">
            <a:avLst/>
          </a:prstGeom>
        </p:spPr>
        <p:txBody>
          <a:bodyPr anchor="t" rtlCol="false" tIns="0" lIns="0" bIns="0" rIns="0">
            <a:spAutoFit/>
          </a:bodyPr>
          <a:lstStyle/>
          <a:p>
            <a:pPr algn="l" marL="777232" indent="-388616" lvl="1">
              <a:lnSpc>
                <a:spcPts val="5039"/>
              </a:lnSpc>
              <a:buFont typeface="Arial"/>
              <a:buChar char="•"/>
            </a:pPr>
            <a:r>
              <a:rPr lang="en-US" sz="3599">
                <a:solidFill>
                  <a:srgbClr val="000000"/>
                </a:solidFill>
                <a:latin typeface="Times New Roman"/>
                <a:ea typeface="Times New Roman"/>
                <a:cs typeface="Times New Roman"/>
                <a:sym typeface="Times New Roman"/>
              </a:rPr>
              <a:t>The first model, used age as the major parameter and predicted the accuracy.</a:t>
            </a:r>
          </a:p>
        </p:txBody>
      </p:sp>
      <p:sp>
        <p:nvSpPr>
          <p:cNvPr name="TextBox 7" id="7"/>
          <p:cNvSpPr txBox="true"/>
          <p:nvPr/>
        </p:nvSpPr>
        <p:spPr>
          <a:xfrm rot="0">
            <a:off x="0" y="8175672"/>
            <a:ext cx="17992774" cy="689611"/>
          </a:xfrm>
          <a:prstGeom prst="rect">
            <a:avLst/>
          </a:prstGeom>
        </p:spPr>
        <p:txBody>
          <a:bodyPr anchor="t" rtlCol="false" tIns="0" lIns="0" bIns="0" rIns="0">
            <a:spAutoFit/>
          </a:bodyPr>
          <a:lstStyle/>
          <a:p>
            <a:pPr algn="l" marL="777232" indent="-388616" lvl="1">
              <a:lnSpc>
                <a:spcPts val="5039"/>
              </a:lnSpc>
              <a:buFont typeface="Arial"/>
              <a:buChar char="•"/>
            </a:pPr>
            <a:r>
              <a:rPr lang="en-US" sz="3599">
                <a:solidFill>
                  <a:srgbClr val="000000"/>
                </a:solidFill>
                <a:latin typeface="Times New Roman"/>
                <a:ea typeface="Times New Roman"/>
                <a:cs typeface="Times New Roman"/>
                <a:sym typeface="Times New Roman"/>
              </a:rPr>
              <a:t>The second model, used age as the major parameter and predicted the accuracy.</a:t>
            </a:r>
          </a:p>
        </p:txBody>
      </p:sp>
      <p:sp>
        <p:nvSpPr>
          <p:cNvPr name="TextBox 8" id="8"/>
          <p:cNvSpPr txBox="true"/>
          <p:nvPr/>
        </p:nvSpPr>
        <p:spPr>
          <a:xfrm rot="0">
            <a:off x="0" y="9115425"/>
            <a:ext cx="12629079" cy="689611"/>
          </a:xfrm>
          <a:prstGeom prst="rect">
            <a:avLst/>
          </a:prstGeom>
        </p:spPr>
        <p:txBody>
          <a:bodyPr anchor="t" rtlCol="false" tIns="0" lIns="0" bIns="0" rIns="0">
            <a:spAutoFit/>
          </a:bodyPr>
          <a:lstStyle/>
          <a:p>
            <a:pPr algn="l" marL="777232" indent="-388616" lvl="1">
              <a:lnSpc>
                <a:spcPts val="5039"/>
              </a:lnSpc>
              <a:buFont typeface="Arial"/>
              <a:buChar char="•"/>
            </a:pPr>
            <a:r>
              <a:rPr lang="en-US" sz="3599">
                <a:solidFill>
                  <a:srgbClr val="000000"/>
                </a:solidFill>
                <a:latin typeface="Times New Roman"/>
                <a:ea typeface="Times New Roman"/>
                <a:cs typeface="Times New Roman"/>
                <a:sym typeface="Times New Roman"/>
              </a:rPr>
              <a:t>The third model, used both age and gender as the parameters</a:t>
            </a:r>
          </a:p>
        </p:txBody>
      </p:sp>
      <p:sp>
        <p:nvSpPr>
          <p:cNvPr name="TextBox 9" id="9"/>
          <p:cNvSpPr txBox="true"/>
          <p:nvPr/>
        </p:nvSpPr>
        <p:spPr>
          <a:xfrm rot="0">
            <a:off x="506882" y="3756084"/>
            <a:ext cx="2491740" cy="824231"/>
          </a:xfrm>
          <a:prstGeom prst="rect">
            <a:avLst/>
          </a:prstGeom>
        </p:spPr>
        <p:txBody>
          <a:bodyPr anchor="t" rtlCol="false" tIns="0" lIns="0" bIns="0" rIns="0">
            <a:spAutoFit/>
          </a:bodyPr>
          <a:lstStyle/>
          <a:p>
            <a:pPr algn="ctr">
              <a:lnSpc>
                <a:spcPts val="6019"/>
              </a:lnSpc>
              <a:spcBef>
                <a:spcPct val="0"/>
              </a:spcBef>
            </a:pPr>
            <a:r>
              <a:rPr lang="en-US" b="true" sz="4299">
                <a:solidFill>
                  <a:srgbClr val="000000"/>
                </a:solidFill>
                <a:latin typeface="Times New Roman Bold"/>
                <a:ea typeface="Times New Roman Bold"/>
                <a:cs typeface="Times New Roman Bold"/>
                <a:sym typeface="Times New Roman Bold"/>
              </a:rPr>
              <a:t>Year: </a:t>
            </a:r>
            <a:r>
              <a:rPr lang="en-US" sz="4299">
                <a:solidFill>
                  <a:srgbClr val="000000"/>
                </a:solidFill>
                <a:latin typeface="Times New Roman"/>
                <a:ea typeface="Times New Roman"/>
                <a:cs typeface="Times New Roman"/>
                <a:sym typeface="Times New Roman"/>
              </a:rPr>
              <a:t>2024</a:t>
            </a:r>
          </a:p>
        </p:txBody>
      </p:sp>
      <p:sp>
        <p:nvSpPr>
          <p:cNvPr name="TextBox 10" id="10"/>
          <p:cNvSpPr txBox="true"/>
          <p:nvPr/>
        </p:nvSpPr>
        <p:spPr>
          <a:xfrm rot="0">
            <a:off x="7302707" y="3808154"/>
            <a:ext cx="8878134" cy="722631"/>
          </a:xfrm>
          <a:prstGeom prst="rect">
            <a:avLst/>
          </a:prstGeom>
        </p:spPr>
        <p:txBody>
          <a:bodyPr anchor="t" rtlCol="false" tIns="0" lIns="0" bIns="0" rIns="0">
            <a:spAutoFit/>
          </a:bodyPr>
          <a:lstStyle/>
          <a:p>
            <a:pPr algn="ctr">
              <a:lnSpc>
                <a:spcPts val="5319"/>
              </a:lnSpc>
              <a:spcBef>
                <a:spcPct val="0"/>
              </a:spcBef>
            </a:pPr>
            <a:r>
              <a:rPr lang="en-US" b="true" sz="3799">
                <a:solidFill>
                  <a:srgbClr val="000000"/>
                </a:solidFill>
                <a:latin typeface="Times New Roman Bold"/>
                <a:ea typeface="Times New Roman Bold"/>
                <a:cs typeface="Times New Roman Bold"/>
                <a:sym typeface="Times New Roman Bold"/>
              </a:rPr>
              <a:t>Authors: </a:t>
            </a:r>
            <a:r>
              <a:rPr lang="en-US" sz="3799">
                <a:solidFill>
                  <a:srgbClr val="000000"/>
                </a:solidFill>
                <a:latin typeface="Times New Roman"/>
                <a:ea typeface="Times New Roman"/>
                <a:cs typeface="Times New Roman"/>
                <a:sym typeface="Times New Roman"/>
              </a:rPr>
              <a:t> Hidir Selcuk Nogay, Hojjat Adeli</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959" y="544981"/>
            <a:ext cx="17776081" cy="1424941"/>
          </a:xfrm>
          <a:prstGeom prst="rect">
            <a:avLst/>
          </a:prstGeom>
        </p:spPr>
        <p:txBody>
          <a:bodyPr anchor="t" rtlCol="false" tIns="0" lIns="0" bIns="0" rIns="0">
            <a:spAutoFit/>
          </a:bodyPr>
          <a:lstStyle/>
          <a:p>
            <a:pPr algn="ctr">
              <a:lnSpc>
                <a:spcPts val="5459"/>
              </a:lnSpc>
              <a:spcBef>
                <a:spcPct val="0"/>
              </a:spcBef>
            </a:pPr>
            <a:r>
              <a:rPr lang="en-US" b="true" sz="3899">
                <a:solidFill>
                  <a:srgbClr val="000000"/>
                </a:solidFill>
                <a:latin typeface="Times New Roman Bold"/>
                <a:ea typeface="Times New Roman Bold"/>
                <a:cs typeface="Times New Roman Bold"/>
                <a:sym typeface="Times New Roman Bold"/>
              </a:rPr>
              <a:t>Paper: Video-based continuous affect recognition of children with Autism Spectrum       Disorder using deep learning  </a:t>
            </a:r>
          </a:p>
        </p:txBody>
      </p:sp>
      <p:sp>
        <p:nvSpPr>
          <p:cNvPr name="TextBox 3" id="3"/>
          <p:cNvSpPr txBox="true"/>
          <p:nvPr/>
        </p:nvSpPr>
        <p:spPr>
          <a:xfrm rot="0">
            <a:off x="338256" y="2884937"/>
            <a:ext cx="16921044" cy="739141"/>
          </a:xfrm>
          <a:prstGeom prst="rect">
            <a:avLst/>
          </a:prstGeom>
        </p:spPr>
        <p:txBody>
          <a:bodyPr anchor="t" rtlCol="false" tIns="0" lIns="0" bIns="0" rIns="0">
            <a:spAutoFit/>
          </a:bodyPr>
          <a:lstStyle/>
          <a:p>
            <a:pPr algn="l" marL="842000" indent="-421000" lvl="1">
              <a:lnSpc>
                <a:spcPts val="5459"/>
              </a:lnSpc>
              <a:buFont typeface="Arial"/>
              <a:buChar char="•"/>
            </a:pPr>
            <a:r>
              <a:rPr lang="en-US" sz="3899">
                <a:solidFill>
                  <a:srgbClr val="000000"/>
                </a:solidFill>
                <a:latin typeface="Times New Roman"/>
                <a:ea typeface="Times New Roman"/>
                <a:cs typeface="Times New Roman"/>
                <a:sym typeface="Times New Roman"/>
              </a:rPr>
              <a:t>They used two  categories of data set that is lab controlled and uncontrolled.</a:t>
            </a:r>
          </a:p>
        </p:txBody>
      </p:sp>
      <p:sp>
        <p:nvSpPr>
          <p:cNvPr name="TextBox 4" id="4"/>
          <p:cNvSpPr txBox="true"/>
          <p:nvPr/>
        </p:nvSpPr>
        <p:spPr>
          <a:xfrm rot="0">
            <a:off x="338256" y="3947928"/>
            <a:ext cx="18032041" cy="1424941"/>
          </a:xfrm>
          <a:prstGeom prst="rect">
            <a:avLst/>
          </a:prstGeom>
        </p:spPr>
        <p:txBody>
          <a:bodyPr anchor="t" rtlCol="false" tIns="0" lIns="0" bIns="0" rIns="0">
            <a:spAutoFit/>
          </a:bodyPr>
          <a:lstStyle/>
          <a:p>
            <a:pPr algn="l" marL="842000" indent="-421000" lvl="1">
              <a:lnSpc>
                <a:spcPts val="5459"/>
              </a:lnSpc>
              <a:buFont typeface="Arial"/>
              <a:buChar char="•"/>
            </a:pPr>
            <a:r>
              <a:rPr lang="en-US" b="true" sz="3899">
                <a:solidFill>
                  <a:srgbClr val="000000"/>
                </a:solidFill>
                <a:latin typeface="Times New Roman Bold"/>
                <a:ea typeface="Times New Roman Bold"/>
                <a:cs typeface="Times New Roman Bold"/>
                <a:sym typeface="Times New Roman Bold"/>
              </a:rPr>
              <a:t> </a:t>
            </a:r>
            <a:r>
              <a:rPr lang="en-US" sz="3899">
                <a:solidFill>
                  <a:srgbClr val="000000"/>
                </a:solidFill>
                <a:latin typeface="Times New Roman"/>
                <a:ea typeface="Times New Roman"/>
                <a:cs typeface="Times New Roman"/>
                <a:sym typeface="Times New Roman"/>
              </a:rPr>
              <a:t>SSBD dataset (Self-Stimulatory behaviors Dataset)  to train the ASD detection model.</a:t>
            </a:r>
          </a:p>
        </p:txBody>
      </p:sp>
      <p:sp>
        <p:nvSpPr>
          <p:cNvPr name="TextBox 5" id="5"/>
          <p:cNvSpPr txBox="true"/>
          <p:nvPr/>
        </p:nvSpPr>
        <p:spPr>
          <a:xfrm rot="0">
            <a:off x="338256" y="5605080"/>
            <a:ext cx="17291462" cy="732389"/>
          </a:xfrm>
          <a:prstGeom prst="rect">
            <a:avLst/>
          </a:prstGeom>
        </p:spPr>
        <p:txBody>
          <a:bodyPr anchor="t" rtlCol="false" tIns="0" lIns="0" bIns="0" rIns="0">
            <a:spAutoFit/>
          </a:bodyPr>
          <a:lstStyle/>
          <a:p>
            <a:pPr algn="l" marL="818641" indent="-409321" lvl="1">
              <a:lnSpc>
                <a:spcPts val="5308"/>
              </a:lnSpc>
              <a:buFont typeface="Arial"/>
              <a:buChar char="•"/>
            </a:pPr>
            <a:r>
              <a:rPr lang="en-US" sz="3791">
                <a:solidFill>
                  <a:srgbClr val="000000"/>
                </a:solidFill>
                <a:latin typeface="Times New Roman"/>
                <a:ea typeface="Times New Roman"/>
                <a:cs typeface="Times New Roman"/>
                <a:sym typeface="Times New Roman"/>
              </a:rPr>
              <a:t>Used three deep learning models to predict ASD</a:t>
            </a:r>
          </a:p>
        </p:txBody>
      </p:sp>
      <p:sp>
        <p:nvSpPr>
          <p:cNvPr name="TextBox 6" id="6"/>
          <p:cNvSpPr txBox="true"/>
          <p:nvPr/>
        </p:nvSpPr>
        <p:spPr>
          <a:xfrm rot="0">
            <a:off x="255959" y="6816291"/>
            <a:ext cx="9144000" cy="739141"/>
          </a:xfrm>
          <a:prstGeom prst="rect">
            <a:avLst/>
          </a:prstGeom>
        </p:spPr>
        <p:txBody>
          <a:bodyPr anchor="t" rtlCol="false" tIns="0" lIns="0" bIns="0" rIns="0">
            <a:spAutoFit/>
          </a:bodyPr>
          <a:lstStyle/>
          <a:p>
            <a:pPr algn="l" marL="842000" indent="-421000" lvl="1">
              <a:lnSpc>
                <a:spcPts val="5459"/>
              </a:lnSpc>
              <a:buFont typeface="Arial"/>
              <a:buChar char="•"/>
            </a:pPr>
            <a:r>
              <a:rPr lang="en-US" sz="3899">
                <a:solidFill>
                  <a:srgbClr val="000000"/>
                </a:solidFill>
                <a:latin typeface="Times New Roman"/>
                <a:ea typeface="Times New Roman"/>
                <a:cs typeface="Times New Roman"/>
                <a:sym typeface="Times New Roman"/>
              </a:rPr>
              <a:t> Perceiver model got accuracy of 95.1 </a:t>
            </a:r>
          </a:p>
        </p:txBody>
      </p:sp>
      <p:sp>
        <p:nvSpPr>
          <p:cNvPr name="TextBox 7" id="7"/>
          <p:cNvSpPr txBox="true"/>
          <p:nvPr/>
        </p:nvSpPr>
        <p:spPr>
          <a:xfrm rot="0">
            <a:off x="255959" y="7879283"/>
            <a:ext cx="9579794" cy="739141"/>
          </a:xfrm>
          <a:prstGeom prst="rect">
            <a:avLst/>
          </a:prstGeom>
        </p:spPr>
        <p:txBody>
          <a:bodyPr anchor="t" rtlCol="false" tIns="0" lIns="0" bIns="0" rIns="0">
            <a:spAutoFit/>
          </a:bodyPr>
          <a:lstStyle/>
          <a:p>
            <a:pPr algn="just" marL="842000" indent="-421000" lvl="1">
              <a:lnSpc>
                <a:spcPts val="5459"/>
              </a:lnSpc>
              <a:buFont typeface="Arial"/>
              <a:buChar char="•"/>
            </a:pPr>
            <a:r>
              <a:rPr lang="en-US" sz="3899">
                <a:solidFill>
                  <a:srgbClr val="000000"/>
                </a:solidFill>
                <a:latin typeface="Times New Roman"/>
                <a:ea typeface="Times New Roman"/>
                <a:cs typeface="Times New Roman"/>
                <a:sym typeface="Times New Roman"/>
              </a:rPr>
              <a:t>WGAN model got accuracy of 93.7</a:t>
            </a:r>
          </a:p>
        </p:txBody>
      </p:sp>
      <p:sp>
        <p:nvSpPr>
          <p:cNvPr name="TextBox 8" id="8"/>
          <p:cNvSpPr txBox="true"/>
          <p:nvPr/>
        </p:nvSpPr>
        <p:spPr>
          <a:xfrm rot="0">
            <a:off x="255959" y="8942274"/>
            <a:ext cx="12240576" cy="739141"/>
          </a:xfrm>
          <a:prstGeom prst="rect">
            <a:avLst/>
          </a:prstGeom>
        </p:spPr>
        <p:txBody>
          <a:bodyPr anchor="t" rtlCol="false" tIns="0" lIns="0" bIns="0" rIns="0">
            <a:spAutoFit/>
          </a:bodyPr>
          <a:lstStyle/>
          <a:p>
            <a:pPr algn="l" marL="842000" indent="-421000" lvl="1">
              <a:lnSpc>
                <a:spcPts val="5459"/>
              </a:lnSpc>
              <a:buFont typeface="Arial"/>
              <a:buChar char="•"/>
            </a:pPr>
            <a:r>
              <a:rPr lang="en-US" sz="3899">
                <a:solidFill>
                  <a:srgbClr val="000000"/>
                </a:solidFill>
                <a:latin typeface="Times New Roman"/>
                <a:ea typeface="Times New Roman"/>
                <a:cs typeface="Times New Roman"/>
                <a:sym typeface="Times New Roman"/>
              </a:rPr>
              <a:t>Inceptionv3   model got accuracy of 95.4.</a:t>
            </a:r>
          </a:p>
        </p:txBody>
      </p:sp>
      <p:sp>
        <p:nvSpPr>
          <p:cNvPr name="TextBox 9" id="9"/>
          <p:cNvSpPr txBox="true"/>
          <p:nvPr/>
        </p:nvSpPr>
        <p:spPr>
          <a:xfrm rot="0">
            <a:off x="0" y="2057859"/>
            <a:ext cx="3100107" cy="739141"/>
          </a:xfrm>
          <a:prstGeom prst="rect">
            <a:avLst/>
          </a:prstGeom>
        </p:spPr>
        <p:txBody>
          <a:bodyPr anchor="t" rtlCol="false" tIns="0" lIns="0" bIns="0" rIns="0">
            <a:spAutoFit/>
          </a:bodyPr>
          <a:lstStyle/>
          <a:p>
            <a:pPr algn="ctr">
              <a:lnSpc>
                <a:spcPts val="5459"/>
              </a:lnSpc>
              <a:spcBef>
                <a:spcPct val="0"/>
              </a:spcBef>
            </a:pPr>
            <a:r>
              <a:rPr lang="en-US" b="true" sz="3899">
                <a:solidFill>
                  <a:srgbClr val="000000"/>
                </a:solidFill>
                <a:latin typeface="Times New Roman Bold"/>
                <a:ea typeface="Times New Roman Bold"/>
                <a:cs typeface="Times New Roman Bold"/>
                <a:sym typeface="Times New Roman Bold"/>
              </a:rPr>
              <a:t>Year:2023</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215069" y="204468"/>
            <a:ext cx="13520738" cy="824232"/>
          </a:xfrm>
          <a:prstGeom prst="rect">
            <a:avLst/>
          </a:prstGeom>
        </p:spPr>
        <p:txBody>
          <a:bodyPr anchor="t" rtlCol="false" tIns="0" lIns="0" bIns="0" rIns="0">
            <a:spAutoFit/>
          </a:bodyPr>
          <a:lstStyle/>
          <a:p>
            <a:pPr algn="ctr">
              <a:lnSpc>
                <a:spcPts val="6019"/>
              </a:lnSpc>
              <a:spcBef>
                <a:spcPct val="0"/>
              </a:spcBef>
            </a:pPr>
            <a:r>
              <a:rPr lang="en-US" b="true" sz="4299">
                <a:solidFill>
                  <a:srgbClr val="000000"/>
                </a:solidFill>
                <a:latin typeface="Times New Roman Bold"/>
                <a:ea typeface="Times New Roman Bold"/>
                <a:cs typeface="Times New Roman Bold"/>
                <a:sym typeface="Times New Roman Bold"/>
              </a:rPr>
              <a:t>AI Technological Innovations forAutism Spectrum Disorder</a:t>
            </a:r>
          </a:p>
        </p:txBody>
      </p:sp>
      <p:sp>
        <p:nvSpPr>
          <p:cNvPr name="TextBox 3" id="3"/>
          <p:cNvSpPr txBox="true"/>
          <p:nvPr/>
        </p:nvSpPr>
        <p:spPr>
          <a:xfrm rot="0">
            <a:off x="565929" y="1414774"/>
            <a:ext cx="17156141" cy="8872226"/>
          </a:xfrm>
          <a:prstGeom prst="rect">
            <a:avLst/>
          </a:prstGeom>
        </p:spPr>
        <p:txBody>
          <a:bodyPr anchor="t" rtlCol="false" tIns="0" lIns="0" bIns="0" rIns="0">
            <a:spAutoFit/>
          </a:bodyPr>
          <a:lstStyle/>
          <a:p>
            <a:pPr algn="l">
              <a:lnSpc>
                <a:spcPts val="7839"/>
              </a:lnSpc>
            </a:pPr>
            <a:r>
              <a:rPr lang="en-US" sz="3499" b="true">
                <a:solidFill>
                  <a:srgbClr val="000000"/>
                </a:solidFill>
                <a:latin typeface="Times New Roman Bold"/>
                <a:ea typeface="Times New Roman Bold"/>
                <a:cs typeface="Times New Roman Bold"/>
                <a:sym typeface="Times New Roman Bold"/>
              </a:rPr>
              <a:t>RoboTherapist 360 :</a:t>
            </a:r>
          </a:p>
          <a:p>
            <a:pPr algn="l">
              <a:lnSpc>
                <a:spcPts val="7839"/>
              </a:lnSpc>
            </a:pPr>
            <a:r>
              <a:rPr lang="en-US" sz="3499" b="true">
                <a:solidFill>
                  <a:srgbClr val="000000"/>
                </a:solidFill>
                <a:latin typeface="Times New Roman Bold"/>
                <a:ea typeface="Times New Roman Bold"/>
                <a:cs typeface="Times New Roman Bold"/>
                <a:sym typeface="Times New Roman Bold"/>
              </a:rPr>
              <a:t>I</a:t>
            </a:r>
            <a:r>
              <a:rPr lang="en-US" sz="3499">
                <a:solidFill>
                  <a:srgbClr val="000000"/>
                </a:solidFill>
                <a:latin typeface="Times New Roman"/>
                <a:ea typeface="Times New Roman"/>
                <a:cs typeface="Times New Roman"/>
                <a:sym typeface="Times New Roman"/>
              </a:rPr>
              <a:t>nteractive robots providing consistent therapeutic activities.</a:t>
            </a:r>
          </a:p>
          <a:p>
            <a:pPr algn="l">
              <a:lnSpc>
                <a:spcPts val="7839"/>
              </a:lnSpc>
            </a:pPr>
            <a:r>
              <a:rPr lang="en-US" sz="3499" b="true">
                <a:solidFill>
                  <a:srgbClr val="000000"/>
                </a:solidFill>
                <a:latin typeface="Times New Roman Bold"/>
                <a:ea typeface="Times New Roman Bold"/>
                <a:cs typeface="Times New Roman Bold"/>
                <a:sym typeface="Times New Roman Bold"/>
              </a:rPr>
              <a:t>VitaMon AI :</a:t>
            </a:r>
          </a:p>
          <a:p>
            <a:pPr algn="l">
              <a:lnSpc>
                <a:spcPts val="7839"/>
              </a:lnSpc>
            </a:pPr>
            <a:r>
              <a:rPr lang="en-US" sz="3499">
                <a:solidFill>
                  <a:srgbClr val="000000"/>
                </a:solidFill>
                <a:latin typeface="Times New Roman"/>
                <a:ea typeface="Times New Roman"/>
                <a:cs typeface="Times New Roman"/>
                <a:sym typeface="Times New Roman"/>
              </a:rPr>
              <a:t>Continuous real-time monitoring of vital signs and behavioral patterns.</a:t>
            </a:r>
          </a:p>
          <a:p>
            <a:pPr algn="l">
              <a:lnSpc>
                <a:spcPts val="7839"/>
              </a:lnSpc>
            </a:pPr>
            <a:r>
              <a:rPr lang="en-US" sz="3499" b="true">
                <a:solidFill>
                  <a:srgbClr val="000000"/>
                </a:solidFill>
                <a:latin typeface="Times New Roman Bold"/>
                <a:ea typeface="Times New Roman Bold"/>
                <a:cs typeface="Times New Roman Bold"/>
                <a:sym typeface="Times New Roman Bold"/>
              </a:rPr>
              <a:t>TailoredRx AI: </a:t>
            </a:r>
          </a:p>
          <a:p>
            <a:pPr algn="l">
              <a:lnSpc>
                <a:spcPts val="7839"/>
              </a:lnSpc>
            </a:pPr>
            <a:r>
              <a:rPr lang="en-US" sz="3499">
                <a:solidFill>
                  <a:srgbClr val="000000"/>
                </a:solidFill>
                <a:latin typeface="Times New Roman"/>
                <a:ea typeface="Times New Roman"/>
                <a:cs typeface="Times New Roman"/>
                <a:sym typeface="Times New Roman"/>
              </a:rPr>
              <a:t>Customizes treatment plans based on individual genetic and medical data.</a:t>
            </a:r>
          </a:p>
          <a:p>
            <a:pPr algn="l">
              <a:lnSpc>
                <a:spcPts val="7839"/>
              </a:lnSpc>
            </a:pPr>
            <a:r>
              <a:rPr lang="en-US" sz="3499" b="true">
                <a:solidFill>
                  <a:srgbClr val="000000"/>
                </a:solidFill>
                <a:latin typeface="Times New Roman Bold"/>
                <a:ea typeface="Times New Roman Bold"/>
                <a:cs typeface="Times New Roman Bold"/>
                <a:sym typeface="Times New Roman Bold"/>
              </a:rPr>
              <a:t>DeepScan AI :</a:t>
            </a:r>
          </a:p>
          <a:p>
            <a:pPr algn="l">
              <a:lnSpc>
                <a:spcPts val="7839"/>
              </a:lnSpc>
            </a:pPr>
            <a:r>
              <a:rPr lang="en-US" sz="3499">
                <a:solidFill>
                  <a:srgbClr val="000000"/>
                </a:solidFill>
                <a:latin typeface="Times New Roman"/>
                <a:ea typeface="Times New Roman"/>
                <a:cs typeface="Times New Roman"/>
                <a:sym typeface="Times New Roman"/>
              </a:rPr>
              <a:t>Advanced image processing for medical diagnostics. </a:t>
            </a:r>
          </a:p>
          <a:p>
            <a:pPr algn="l">
              <a:lnSpc>
                <a:spcPts val="783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72393" y="717956"/>
            <a:ext cx="5800487" cy="798196"/>
          </a:xfrm>
          <a:prstGeom prst="rect">
            <a:avLst/>
          </a:prstGeom>
        </p:spPr>
        <p:txBody>
          <a:bodyPr anchor="t" rtlCol="false" tIns="0" lIns="0" bIns="0" rIns="0">
            <a:spAutoFit/>
          </a:bodyPr>
          <a:lstStyle/>
          <a:p>
            <a:pPr algn="ctr">
              <a:lnSpc>
                <a:spcPts val="5879"/>
              </a:lnSpc>
              <a:spcBef>
                <a:spcPct val="0"/>
              </a:spcBef>
            </a:pPr>
            <a:r>
              <a:rPr lang="en-US" sz="4199">
                <a:solidFill>
                  <a:srgbClr val="000000"/>
                </a:solidFill>
                <a:latin typeface="Times New Roman"/>
                <a:ea typeface="Times New Roman"/>
                <a:cs typeface="Times New Roman"/>
                <a:sym typeface="Times New Roman"/>
              </a:rPr>
              <a:t> </a:t>
            </a:r>
            <a:r>
              <a:rPr lang="en-US" b="true" sz="4199">
                <a:solidFill>
                  <a:srgbClr val="000000"/>
                </a:solidFill>
                <a:latin typeface="Times New Roman Bold"/>
                <a:ea typeface="Times New Roman Bold"/>
                <a:cs typeface="Times New Roman Bold"/>
                <a:sym typeface="Times New Roman Bold"/>
              </a:rPr>
              <a:t>Future scope of modeling:</a:t>
            </a:r>
          </a:p>
        </p:txBody>
      </p:sp>
      <p:sp>
        <p:nvSpPr>
          <p:cNvPr name="TextBox 3" id="3"/>
          <p:cNvSpPr txBox="true"/>
          <p:nvPr/>
        </p:nvSpPr>
        <p:spPr>
          <a:xfrm rot="0">
            <a:off x="719924" y="1864011"/>
            <a:ext cx="16539376" cy="4518661"/>
          </a:xfrm>
          <a:prstGeom prst="rect">
            <a:avLst/>
          </a:prstGeom>
        </p:spPr>
        <p:txBody>
          <a:bodyPr anchor="t" rtlCol="false" tIns="0" lIns="0" bIns="0" rIns="0">
            <a:spAutoFit/>
          </a:bodyPr>
          <a:lstStyle/>
          <a:p>
            <a:pPr algn="l">
              <a:lnSpc>
                <a:spcPts val="5039"/>
              </a:lnSpc>
            </a:pPr>
            <a:r>
              <a:rPr lang="en-US" b="true" sz="3599">
                <a:solidFill>
                  <a:srgbClr val="000000"/>
                </a:solidFill>
                <a:latin typeface="Times New Roman Bold"/>
                <a:ea typeface="Times New Roman Bold"/>
                <a:cs typeface="Times New Roman Bold"/>
                <a:sym typeface="Times New Roman Bold"/>
              </a:rPr>
              <a:t>Predict Gene Importance (Regression)</a:t>
            </a:r>
          </a:p>
          <a:p>
            <a:pPr algn="l" marL="777232" indent="-388616" lvl="1">
              <a:lnSpc>
                <a:spcPts val="5039"/>
              </a:lnSpc>
              <a:buAutoNum type="arabicPeriod" startAt="1"/>
            </a:pPr>
            <a:r>
              <a:rPr lang="en-US" sz="3599">
                <a:solidFill>
                  <a:srgbClr val="000000"/>
                </a:solidFill>
                <a:latin typeface="Times New Roman"/>
                <a:ea typeface="Times New Roman"/>
                <a:cs typeface="Times New Roman"/>
                <a:sym typeface="Times New Roman"/>
              </a:rPr>
              <a:t>We can use ML to predict the gene-score, which tells how important a gene is for autism research.</a:t>
            </a:r>
          </a:p>
          <a:p>
            <a:pPr algn="l" marL="777232" indent="-388616" lvl="1">
              <a:lnSpc>
                <a:spcPts val="5039"/>
              </a:lnSpc>
              <a:buAutoNum type="arabicPeriod" startAt="1"/>
            </a:pPr>
            <a:r>
              <a:rPr lang="en-US" sz="3599">
                <a:solidFill>
                  <a:srgbClr val="000000"/>
                </a:solidFill>
                <a:latin typeface="Times New Roman"/>
                <a:ea typeface="Times New Roman"/>
                <a:cs typeface="Times New Roman"/>
                <a:sym typeface="Times New Roman"/>
              </a:rPr>
              <a:t>The model can learn from patterns in number-of-reports, chromosome, and genetic-category to make predictions.</a:t>
            </a:r>
          </a:p>
          <a:p>
            <a:pPr algn="l" marL="777232" indent="-388616" lvl="1">
              <a:lnSpc>
                <a:spcPts val="5039"/>
              </a:lnSpc>
              <a:buAutoNum type="arabicPeriod" startAt="1"/>
            </a:pPr>
            <a:r>
              <a:rPr lang="en-US" sz="3599">
                <a:solidFill>
                  <a:srgbClr val="000000"/>
                </a:solidFill>
                <a:latin typeface="Times New Roman"/>
                <a:ea typeface="Times New Roman"/>
                <a:cs typeface="Times New Roman"/>
                <a:sym typeface="Times New Roman"/>
              </a:rPr>
              <a:t>Example: If we have details about a gene but no gene-score, the model can estimate its score.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DAGdOCY3y24</dc:identifier>
  <dcterms:modified xsi:type="dcterms:W3CDTF">2011-08-01T06:04:30Z</dcterms:modified>
  <cp:revision>1</cp:revision>
  <dc:title>24AIM112 Molecular biology &amp; basic cellular physiology</dc:title>
</cp:coreProperties>
</file>