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imes New Roman" charset="1" panose="02030502070405020303"/>
      <p:regular r:id="rId21"/>
    </p:embeddedFont>
    <p:embeddedFont>
      <p:font typeface="Arimo" charset="1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ieeexplore.ieee.org/author/38477865900" TargetMode="External" Type="http://schemas.openxmlformats.org/officeDocument/2006/relationships/hyperlink"/><Relationship Id="rId3" Target="https://ieeexplore.ieee.org/author/37947762900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15583791" y="-2142757"/>
            <a:ext cx="4661316" cy="2330658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1166334" y="-824125"/>
            <a:ext cx="3726595" cy="1863298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056446" y="-165904"/>
            <a:ext cx="7741972" cy="2895738"/>
          </a:xfrm>
          <a:custGeom>
            <a:avLst/>
            <a:gdLst/>
            <a:ahLst/>
            <a:cxnLst/>
            <a:rect r="r" b="b" t="t" l="l"/>
            <a:pathLst>
              <a:path h="2895738" w="7741972">
                <a:moveTo>
                  <a:pt x="0" y="0"/>
                </a:moveTo>
                <a:lnTo>
                  <a:pt x="7741973" y="0"/>
                </a:lnTo>
                <a:lnTo>
                  <a:pt x="7741973" y="2895737"/>
                </a:lnTo>
                <a:lnTo>
                  <a:pt x="0" y="2895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9582" y="4161048"/>
            <a:ext cx="17064867" cy="1673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5"/>
              </a:lnSpc>
              <a:spcBef>
                <a:spcPct val="0"/>
              </a:spcBef>
            </a:pPr>
            <a:r>
              <a:rPr lang="en-US" b="true" sz="453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Title: Simulating  chaotic weather patterns: Analyzing weather forecasting insights using differential equations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7318" y="6244194"/>
            <a:ext cx="10526600" cy="387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Members: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Dheeraj Chowdary                      CB.AI.U4AIM24109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Sai Charan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            CB.AI.U4AIM24124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Prem Siva  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CB.AI.U4AIM24125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Chirudeep</a:t>
            </a: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                           CB.AI.U4AIM24137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170440" y="2596483"/>
            <a:ext cx="13286956" cy="127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23MAT112 - Mathematics for Intelligent Systems 2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24AIM111 Introduction to data structures &amp; algorithms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644058" y="9485540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31235" y="7692616"/>
            <a:ext cx="5897880" cy="14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Guide: </a:t>
            </a: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Dr. Prem Jagadeesan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Dr. S Manimaran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1589" y="-285750"/>
            <a:ext cx="8981480" cy="1419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  <a:spcBef>
                <a:spcPct val="0"/>
              </a:spcBef>
            </a:pPr>
            <a:r>
              <a:rPr lang="en-US" b="true" sz="7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STRUCTURE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440971" y="9332988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4850" y="1316354"/>
            <a:ext cx="17398300" cy="8970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Tree Data Structure :</a:t>
            </a:r>
          </a:p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tree data structure is a hierarchical way of organizing data, where elements are connected like branches of a tree.</a:t>
            </a:r>
          </a:p>
          <a:p>
            <a:pPr algn="l">
              <a:lnSpc>
                <a:spcPts val="5879"/>
              </a:lnSpc>
            </a:pPr>
          </a:p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Components:</a:t>
            </a:r>
          </a:p>
          <a:p>
            <a:pPr algn="l" marL="1813544" indent="-604515" lvl="2">
              <a:lnSpc>
                <a:spcPts val="5879"/>
              </a:lnSpc>
              <a:buFont typeface="Arial"/>
              <a:buChar char="⚬"/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Root Node: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topmost node (starting point).</a:t>
            </a:r>
          </a:p>
          <a:p>
            <a:pPr algn="l" marL="1813544" indent="-604515" lvl="2">
              <a:lnSpc>
                <a:spcPts val="5879"/>
              </a:lnSpc>
              <a:buFont typeface="Arial"/>
              <a:buChar char="⚬"/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Child Nodes: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Connected to the root or other nodes, representing sub-data.</a:t>
            </a:r>
          </a:p>
          <a:p>
            <a:pPr algn="l" marL="1813544" indent="-604515" lvl="2">
              <a:lnSpc>
                <a:spcPts val="5879"/>
              </a:lnSpc>
              <a:buFont typeface="Arial"/>
              <a:buChar char="⚬"/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Leaf Nodes: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without children, holding final data values.</a:t>
            </a:r>
          </a:p>
          <a:p>
            <a:pPr algn="l" marL="1813544" indent="-604515" lvl="2">
              <a:lnSpc>
                <a:spcPts val="5879"/>
              </a:lnSpc>
              <a:buFont typeface="Arial"/>
              <a:buChar char="⚬"/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Edges: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Connections between nodes.</a:t>
            </a:r>
          </a:p>
          <a:p>
            <a:pPr algn="l">
              <a:lnSpc>
                <a:spcPts val="5879"/>
              </a:lnSpc>
            </a:pPr>
          </a:p>
          <a:p>
            <a:pPr algn="l">
              <a:lnSpc>
                <a:spcPts val="58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56712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866775"/>
            <a:ext cx="18288000" cy="154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structure helps to organize, store, and compare real-world weather data with simulated results from the Lorenz equations.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546" y="3765224"/>
            <a:ext cx="18288000" cy="5255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Node: Represents the overall weather simulation dataset.</a:t>
            </a:r>
          </a:p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Nodes:</a:t>
            </a:r>
          </a:p>
          <a:p>
            <a:pPr algn="l" marL="1813544" indent="-604515" lvl="2">
              <a:lnSpc>
                <a:spcPts val="5879"/>
              </a:lnSpc>
              <a:buFont typeface="Arial"/>
              <a:buChar char="⚬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Real-World Data : Temperature, Humidity, Pressure.</a:t>
            </a:r>
          </a:p>
          <a:p>
            <a:pPr algn="l" marL="1813544" indent="-604515" lvl="2">
              <a:lnSpc>
                <a:spcPts val="5879"/>
              </a:lnSpc>
              <a:buFont typeface="Arial"/>
              <a:buChar char="⚬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Lorenz Simulation Outputs: Simulated chaotic values for Temperature (X), Humidity (Y), and Pressure (Z).</a:t>
            </a:r>
          </a:p>
          <a:p>
            <a:pPr algn="ctr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Leaf Nodes: Store specific numerical values (averages, simulation results).</a:t>
            </a:r>
          </a:p>
          <a:p>
            <a:pPr algn="l">
              <a:lnSpc>
                <a:spcPts val="587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735727"/>
            <a:ext cx="14655422" cy="154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8" indent="-453389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 an N-ary  type of Tree data structure.</a:t>
            </a:r>
          </a:p>
          <a:p>
            <a:pPr algn="l">
              <a:lnSpc>
                <a:spcPts val="587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84986" y="161925"/>
            <a:ext cx="6718027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236160"/>
            <a:ext cx="18288000" cy="7022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9834" indent="-354917" lvl="1">
              <a:lnSpc>
                <a:spcPts val="4602"/>
              </a:lnSpc>
              <a:buFont typeface="Arial"/>
              <a:buChar char="•"/>
            </a:pPr>
            <a:r>
              <a:rPr lang="en-US" sz="32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Chaotic patterns in the weather can be modeled using differential equations, thus illustrating the intricacy of weather prediction.</a:t>
            </a:r>
          </a:p>
          <a:p>
            <a:pPr algn="l">
              <a:lnSpc>
                <a:spcPts val="4602"/>
              </a:lnSpc>
            </a:pPr>
          </a:p>
          <a:p>
            <a:pPr algn="l" marL="709834" indent="-354917" lvl="1">
              <a:lnSpc>
                <a:spcPts val="4602"/>
              </a:lnSpc>
              <a:buFont typeface="Arial"/>
              <a:buChar char="•"/>
            </a:pPr>
            <a:r>
              <a:rPr lang="en-US" sz="32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mathematical model of Lorenz's system represents a perfect instance of the effect of initial conditions on weather systems due to its extreme sensitivity to any slight perturbations in them. </a:t>
            </a:r>
          </a:p>
          <a:p>
            <a:pPr algn="l">
              <a:lnSpc>
                <a:spcPts val="4602"/>
              </a:lnSpc>
            </a:pPr>
          </a:p>
          <a:p>
            <a:pPr algn="l" marL="709834" indent="-354917" lvl="1">
              <a:lnSpc>
                <a:spcPts val="4602"/>
              </a:lnSpc>
              <a:buFont typeface="Arial"/>
              <a:buChar char="•"/>
            </a:pPr>
            <a:r>
              <a:rPr lang="en-US" sz="32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simulation shows insight into non-linear dynamics, hence atmospheric behavior.</a:t>
            </a:r>
          </a:p>
          <a:p>
            <a:pPr algn="l">
              <a:lnSpc>
                <a:spcPts val="4602"/>
              </a:lnSpc>
            </a:pPr>
          </a:p>
          <a:p>
            <a:pPr algn="l" marL="709834" indent="-354917" lvl="1">
              <a:lnSpc>
                <a:spcPts val="4602"/>
              </a:lnSpc>
              <a:buFont typeface="Arial"/>
              <a:buChar char="•"/>
            </a:pPr>
            <a:r>
              <a:rPr lang="en-US" sz="32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project reflects the interdisciplinary scope of weather modeling,  mathematics, and computer science. </a:t>
            </a:r>
          </a:p>
          <a:p>
            <a:pPr algn="l">
              <a:lnSpc>
                <a:spcPts val="4602"/>
              </a:lnSpc>
            </a:pPr>
          </a:p>
          <a:p>
            <a:pPr algn="l">
              <a:lnSpc>
                <a:spcPts val="460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385367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95941" y="27877"/>
            <a:ext cx="6480810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055" y="1597915"/>
            <a:ext cx="18144945" cy="7646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Dust-producing weather patterns of the North American Great Plains, Stuart Evans.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Optimizing Weather Forecasting Accuracy via Radial Basis Function Networks, Convolutional Neural Networks and Convolutional Neural Networks, Kabue C. Waweru &amp; Matheka A. Mutua.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Super Resolution On Global Weather Forecasts, Bryan Zhang, Dhruv Rao, Adam Yang, Lawrence Zhang, Rodz Andrie Amor.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Weather pattern classifcation of regional extreme precipitation events and their formation mechanisms in the Yangtze‑Huai Region, China, Yuqing Jiang, Yixing Yin, Wentian Li, Shibao Dai,  Xiaojun Long, Yang Jiao.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Is Weather Chaotic? Coexisting Chaotic and Non-Chaotic Attractors within Lorenz Models, Bo-Wen Shen,  Roger A. Pielke, Xubin Zeng.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87571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696" y="2934718"/>
            <a:ext cx="14269172" cy="3891592"/>
          </a:xfrm>
          <a:custGeom>
            <a:avLst/>
            <a:gdLst/>
            <a:ahLst/>
            <a:cxnLst/>
            <a:rect r="r" b="b" t="t" l="l"/>
            <a:pathLst>
              <a:path h="3891592" w="14269172">
                <a:moveTo>
                  <a:pt x="0" y="0"/>
                </a:moveTo>
                <a:lnTo>
                  <a:pt x="14269172" y="0"/>
                </a:lnTo>
                <a:lnTo>
                  <a:pt x="14269172" y="3891592"/>
                </a:lnTo>
                <a:lnTo>
                  <a:pt x="0" y="3891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105900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3047" y="-285750"/>
            <a:ext cx="7878564" cy="1419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  <a:spcBef>
                <a:spcPct val="0"/>
              </a:spcBef>
            </a:pPr>
            <a:r>
              <a:rPr lang="en-US" b="true" sz="7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755774"/>
            <a:ext cx="18060912" cy="1541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67" indent="-453384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models weather systems complexity caused by sensitivity to initial conditions and non-linear interactions.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105900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563621"/>
            <a:ext cx="18060912" cy="154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applies non-linear ordinary differential equations (ODEs) to simulate weather patterns and predictability.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326379"/>
            <a:ext cx="18288000" cy="3902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2" indent="-453386" lvl="1">
              <a:lnSpc>
                <a:spcPts val="6341"/>
              </a:lnSpc>
              <a:buFont typeface="Arial"/>
              <a:buChar char="•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Lorenz system is used to simulate chaotic weather, representing atmospheric convection.</a:t>
            </a:r>
          </a:p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Combines mathematical models with computational techniques to understand forecasting challenges and opportunities.</a:t>
            </a:r>
          </a:p>
          <a:p>
            <a:pPr algn="ctr">
              <a:lnSpc>
                <a:spcPts val="58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1359" y="468449"/>
            <a:ext cx="11305282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727095"/>
            <a:ext cx="14187723" cy="798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67" indent="-453384" lvl="1">
              <a:lnSpc>
                <a:spcPts val="5879"/>
              </a:lnSpc>
              <a:spcBef>
                <a:spcPct val="0"/>
              </a:spcBef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Sensitivity of Weather Forecasting to Initial Conditions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5070" y="4294911"/>
            <a:ext cx="15600661" cy="154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Chaotic Weather Patterns Using Nonlinear Differential </a:t>
            </a:r>
          </a:p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Equations          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5070" y="6269854"/>
            <a:ext cx="16977222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the Role of Strange Attractors in Weather Pattern Prediction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5070" y="7823834"/>
            <a:ext cx="17720279" cy="154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Assessing the Limitations of Numerical Weather Prediction Models in</a:t>
            </a:r>
          </a:p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Chaotic Systems.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424536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76850" y="176212"/>
            <a:ext cx="6162199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  <a:spcBef>
                <a:spcPct val="0"/>
              </a:spcBef>
            </a:pPr>
            <a:r>
              <a:rPr lang="en-US" b="true" sz="7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2449" y="1774719"/>
            <a:ext cx="15192657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72" indent="-453386" lvl="1">
              <a:lnSpc>
                <a:spcPts val="5879"/>
              </a:lnSpc>
              <a:spcBef>
                <a:spcPct val="0"/>
              </a:spcBef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analyze the impact of chaotic behavior in weather systems.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2186" y="3500431"/>
            <a:ext cx="16372046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simulate weather dynamics using non-linear differential equations.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2186" y="5266346"/>
            <a:ext cx="15071627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evaluate the role of strange attractors in weather forecasting.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4463" y="7036092"/>
            <a:ext cx="15786974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propose methods for improving short-term weather predictions.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185600" y="9414299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60677" y="1593937"/>
          <a:ext cx="17527323" cy="7099126"/>
        </p:xfrm>
        <a:graphic>
          <a:graphicData uri="http://schemas.openxmlformats.org/drawingml/2006/table">
            <a:tbl>
              <a:tblPr/>
              <a:tblGrid>
                <a:gridCol w="1193686"/>
                <a:gridCol w="4754683"/>
                <a:gridCol w="2935469"/>
                <a:gridCol w="2186182"/>
                <a:gridCol w="2945502"/>
                <a:gridCol w="3511801"/>
              </a:tblGrid>
              <a:tr h="11713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S.NO.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AUTHORS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YEAR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56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 Data and Machine Learning for Weather Prediction</a:t>
                      </a:r>
                      <a:endParaRPr lang="en-US" sz="1100"/>
                    </a:p>
                    <a:p>
                      <a:pPr algn="ctr">
                        <a:lnSpc>
                          <a:spcPts val="44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 strike="noStrike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2" tooltip="https://ieeexplore.ieee.org/author/38477865900"/>
                        </a:rPr>
                        <a:t>Sue Ellen Haupt</a:t>
                      </a:r>
                      <a:r>
                        <a:rPr lang="en-US" sz="26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lang="en-US" sz="2699" strike="noStrike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 tooltip="https://ieeexplore.ieee.org/author/37947762900"/>
                        </a:rPr>
                        <a:t>Branko Kosovic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Regression, decision trees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Identifies the advantages and disadvantages of this approach.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21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Weather forecasting using big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Gardashova Latafat, Jabrayilova Shahnaz Mirhuseyn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2023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MapReduce      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 data with the MapReduce algorithm enhances weather prediction accuracy and enables early warnings.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883819" y="-12431"/>
            <a:ext cx="10520362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33667" y="9299169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1138238"/>
          <a:ext cx="17618631" cy="8010525"/>
        </p:xfrm>
        <a:graphic>
          <a:graphicData uri="http://schemas.openxmlformats.org/drawingml/2006/table">
            <a:tbl>
              <a:tblPr/>
              <a:tblGrid>
                <a:gridCol w="1228679"/>
                <a:gridCol w="3924649"/>
                <a:gridCol w="2093948"/>
                <a:gridCol w="1301015"/>
                <a:gridCol w="4691800"/>
                <a:gridCol w="4378540"/>
              </a:tblGrid>
              <a:tr h="28137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Quantifying and Simulating the Weather Forecast Uncertainty for Advanced Building Control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Wanfu Zheng, Laura Zabala, Jesus Febres, David Blum, Zhe Wang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First-order Autoregressive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The model effectively quantifies weather forecast uncertainty, improving synthetic forecasts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0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 Data Analytics in Weather Forecasting Using Gradient Boosting Classifiers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Kamel Maaloul, Brahim Lejdel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 Classifier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 Classifier achieved over 90% accuracy in weather forecasting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37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Methods  for Weather Forecasting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Huijun Zhang, Yaxin Liu, Chongyu Zhang, Ningyun Li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Support Vector Machines (SVM), Random Forest (RF), Neural Networks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methods provided better accuracy than traditional models, but some issues like interpretability and handling extreme weather conditions remain.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259300" y="9086850"/>
            <a:ext cx="152400" cy="3238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7140" y="4796803"/>
            <a:ext cx="3635082" cy="4461497"/>
            <a:chOff x="0" y="0"/>
            <a:chExt cx="4846776" cy="59486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87949"/>
              <a:ext cx="4846776" cy="1568763"/>
            </a:xfrm>
            <a:custGeom>
              <a:avLst/>
              <a:gdLst/>
              <a:ahLst/>
              <a:cxnLst/>
              <a:rect r="r" b="b" t="t" l="l"/>
              <a:pathLst>
                <a:path h="1568763" w="4846776">
                  <a:moveTo>
                    <a:pt x="0" y="0"/>
                  </a:moveTo>
                  <a:lnTo>
                    <a:pt x="4846776" y="0"/>
                  </a:lnTo>
                  <a:lnTo>
                    <a:pt x="4846776" y="1568764"/>
                  </a:lnTo>
                  <a:lnTo>
                    <a:pt x="0" y="15687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050" r="0" b="-7865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732913"/>
              <a:ext cx="4846776" cy="1568763"/>
            </a:xfrm>
            <a:custGeom>
              <a:avLst/>
              <a:gdLst/>
              <a:ahLst/>
              <a:cxnLst/>
              <a:rect r="r" b="b" t="t" l="l"/>
              <a:pathLst>
                <a:path h="1568763" w="4846776">
                  <a:moveTo>
                    <a:pt x="0" y="0"/>
                  </a:moveTo>
                  <a:lnTo>
                    <a:pt x="4846776" y="0"/>
                  </a:lnTo>
                  <a:lnTo>
                    <a:pt x="4846776" y="1568763"/>
                  </a:lnTo>
                  <a:lnTo>
                    <a:pt x="0" y="15687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379900"/>
              <a:ext cx="4846776" cy="1568763"/>
            </a:xfrm>
            <a:custGeom>
              <a:avLst/>
              <a:gdLst/>
              <a:ahLst/>
              <a:cxnLst/>
              <a:rect r="r" b="b" t="t" l="l"/>
              <a:pathLst>
                <a:path h="1568763" w="4846776">
                  <a:moveTo>
                    <a:pt x="0" y="0"/>
                  </a:moveTo>
                  <a:lnTo>
                    <a:pt x="4846776" y="0"/>
                  </a:lnTo>
                  <a:lnTo>
                    <a:pt x="4846776" y="1568763"/>
                  </a:lnTo>
                  <a:lnTo>
                    <a:pt x="0" y="15687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457" t="-24747" r="0" b="-34078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-200025"/>
              <a:ext cx="3960118" cy="12117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b="true" sz="5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Equations: 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69356" y="223050"/>
            <a:ext cx="13349288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MATHEMATICAL CONCEPT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805212"/>
            <a:ext cx="16230600" cy="2987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Lorenz Equations: 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Lorenz equations describe a system of non-linear differential equations that exhibit chaotic behavior, making them a fundamental example of chaotic systems in mathematics.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162289" y="5143500"/>
            <a:ext cx="7179469" cy="2893412"/>
            <a:chOff x="0" y="0"/>
            <a:chExt cx="9572625" cy="385788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77603" y="-190500"/>
              <a:ext cx="5486241" cy="1202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99"/>
                </a:lnSpc>
                <a:spcBef>
                  <a:spcPct val="0"/>
                </a:spcBef>
              </a:pPr>
              <a:r>
                <a:rPr lang="en-US" b="true" sz="4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Key Properties: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68961"/>
              <a:ext cx="9572625" cy="27889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319"/>
                </a:lnSpc>
              </a:pPr>
              <a:r>
                <a:rPr lang="en-US" sz="3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Sensitivity to Initial Conditions</a:t>
              </a:r>
            </a:p>
            <a:p>
              <a:pPr algn="just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Deterministic Chaos</a:t>
              </a:r>
            </a:p>
            <a:p>
              <a:pPr algn="just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Strange Attractor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259300" y="9287571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45729" y="5160752"/>
            <a:ext cx="6614696" cy="2878296"/>
          </a:xfrm>
          <a:custGeom>
            <a:avLst/>
            <a:gdLst/>
            <a:ahLst/>
            <a:cxnLst/>
            <a:rect r="r" b="b" t="t" l="l"/>
            <a:pathLst>
              <a:path h="2878296" w="6614696">
                <a:moveTo>
                  <a:pt x="0" y="0"/>
                </a:moveTo>
                <a:lnTo>
                  <a:pt x="6614696" y="0"/>
                </a:lnTo>
                <a:lnTo>
                  <a:pt x="6614696" y="2878295"/>
                </a:lnTo>
                <a:lnTo>
                  <a:pt x="0" y="2878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961" t="-8037" r="-12654" b="-243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105900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34329" y="6471"/>
            <a:ext cx="7812048" cy="136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  <a:spcBef>
                <a:spcPct val="0"/>
              </a:spcBef>
            </a:pPr>
            <a:r>
              <a:rPr lang="en-US" b="true" sz="7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6353" y="1555640"/>
            <a:ext cx="4590336" cy="93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K. METHOD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6353" y="2613765"/>
            <a:ext cx="17991647" cy="124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iterative method used to solve the ordinary differential equations, typically used  for its accuracy and efficiency in approximating solutions to the differential equations.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4004" y="4530196"/>
            <a:ext cx="3186807" cy="63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 form: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1352" y="8153347"/>
            <a:ext cx="15047952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y(t) is the solution, and f(t,y) is a function describing the system's behavior.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105900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5887" y="300574"/>
            <a:ext cx="10140255" cy="89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we Use RK for Lorenz Equations?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189016" y="1404620"/>
            <a:ext cx="18148088" cy="671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3248" indent="-451624" lvl="1">
              <a:lnSpc>
                <a:spcPts val="5857"/>
              </a:lnSpc>
              <a:buFont typeface="Arial"/>
              <a:buChar char="•"/>
            </a:pPr>
            <a:r>
              <a:rPr lang="en-US" b="true" sz="418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Accuracy: </a:t>
            </a:r>
            <a:r>
              <a:rPr lang="en-US" sz="418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RK is a method that ensures that accuracy will be more than the usual methods.</a:t>
            </a:r>
          </a:p>
          <a:p>
            <a:pPr algn="l">
              <a:lnSpc>
                <a:spcPts val="5857"/>
              </a:lnSpc>
            </a:pPr>
          </a:p>
          <a:p>
            <a:pPr algn="l" marL="903248" indent="-451624" lvl="1">
              <a:lnSpc>
                <a:spcPts val="5857"/>
              </a:lnSpc>
              <a:buFont typeface="Arial"/>
              <a:buChar char="•"/>
            </a:pPr>
            <a:r>
              <a:rPr lang="en-US" b="true" sz="418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Efficiency</a:t>
            </a:r>
            <a:r>
              <a:rPr lang="en-US" sz="418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Compared to other methods, such as Euler's method, the RK gives a better balance between accuracy and computational cost. This is very useful in the case of solving complex, chaotic systems.</a:t>
            </a:r>
          </a:p>
          <a:p>
            <a:pPr algn="l">
              <a:lnSpc>
                <a:spcPts val="5857"/>
              </a:lnSpc>
            </a:pPr>
          </a:p>
          <a:p>
            <a:pPr algn="l" marL="903248" indent="-451624" lvl="1">
              <a:lnSpc>
                <a:spcPts val="5857"/>
              </a:lnSpc>
              <a:buFont typeface="Arial"/>
              <a:buChar char="•"/>
            </a:pPr>
            <a:r>
              <a:rPr lang="en-US" b="true" sz="418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Stability:</a:t>
            </a:r>
            <a:r>
              <a:rPr lang="en-US" sz="418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RK method is stable for a wide range of problems, thus suitable for solving the chaotic nature of the Lorenz equations.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DAGXMO7M4oA</dc:identifier>
  <dcterms:modified xsi:type="dcterms:W3CDTF">2011-08-01T06:04:30Z</dcterms:modified>
  <cp:revision>1</cp:revision>
  <dc:title>Maths_PPT</dc:title>
</cp:coreProperties>
</file>