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x="18288000" cy="10287000"/>
  <p:notesSz cx="6858000" cy="9144000"/>
  <p:embeddedFontLst>
    <p:embeddedFont>
      <p:font typeface="Times New Roman Bold" charset="1" panose="02030802070405020303"/>
      <p:regular r:id="rId21"/>
    </p:embeddedFont>
    <p:embeddedFont>
      <p:font typeface="Times New Roman" charset="1" panose="02030502070405020303"/>
      <p:regular r:id="rId22"/>
    </p:embeddedFont>
    <p:embeddedFont>
      <p:font typeface="Arimo" charset="1" panose="020B0604020202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056446" y="-165904"/>
            <a:ext cx="7741972" cy="2895738"/>
          </a:xfrm>
          <a:custGeom>
            <a:avLst/>
            <a:gdLst/>
            <a:ahLst/>
            <a:cxnLst/>
            <a:rect r="r" b="b" t="t" l="l"/>
            <a:pathLst>
              <a:path h="2895738" w="7741972">
                <a:moveTo>
                  <a:pt x="0" y="0"/>
                </a:moveTo>
                <a:lnTo>
                  <a:pt x="7741973" y="0"/>
                </a:lnTo>
                <a:lnTo>
                  <a:pt x="7741973" y="2895737"/>
                </a:lnTo>
                <a:lnTo>
                  <a:pt x="0" y="289573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849582" y="4170573"/>
            <a:ext cx="17064867" cy="16640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345"/>
              </a:lnSpc>
              <a:spcBef>
                <a:spcPct val="0"/>
              </a:spcBef>
            </a:pPr>
            <a:r>
              <a:rPr lang="en-US" b="true" sz="4532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Title: Simulating  chaotic weather patterns: Analyzing weather forecasting insights using differential equations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87318" y="6244194"/>
            <a:ext cx="10526600" cy="3873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153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Team Members: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Dheeraj Chowdary                      CB.AI.U4AIM24109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Sai Charan</a:t>
            </a: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</a:t>
            </a: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             CB.AI.U4AIM24124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Prem Siva  </a:t>
            </a: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</a:t>
            </a: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CB.AI.U4AIM24125</a:t>
            </a:r>
          </a:p>
          <a:p>
            <a:pPr algn="ctr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Chirudeep</a:t>
            </a: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                                     CB.AI.U4AIM24137</a:t>
            </a:r>
          </a:p>
          <a:p>
            <a:pPr algn="ctr">
              <a:lnSpc>
                <a:spcPts val="4759"/>
              </a:lnSpc>
            </a:pPr>
          </a:p>
        </p:txBody>
      </p:sp>
      <p:sp>
        <p:nvSpPr>
          <p:cNvPr name="TextBox 5" id="5"/>
          <p:cNvSpPr txBox="true"/>
          <p:nvPr/>
        </p:nvSpPr>
        <p:spPr>
          <a:xfrm rot="0">
            <a:off x="4170440" y="2596483"/>
            <a:ext cx="13286956" cy="12776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23MAT112 - Mathematics for Intelligent Systems 2</a:t>
            </a:r>
          </a:p>
          <a:p>
            <a:pPr algn="l">
              <a:lnSpc>
                <a:spcPts val="4759"/>
              </a:lnSpc>
            </a:pPr>
            <a:r>
              <a:rPr lang="en-US" sz="33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24AIM111 Introduction to data structures &amp; algorithms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644058" y="9485540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1731235" y="7692616"/>
            <a:ext cx="5897880" cy="14122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19"/>
              </a:lnSpc>
            </a:pPr>
            <a:r>
              <a:rPr lang="en-US" sz="3799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Guide: </a:t>
            </a: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Dr. Prem Jagadeesan</a:t>
            </a:r>
          </a:p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Dr. S Manimaran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431300" y="150178"/>
            <a:ext cx="4532471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RESULTS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267690" y="2278316"/>
            <a:ext cx="7071500" cy="7340491"/>
          </a:xfrm>
          <a:custGeom>
            <a:avLst/>
            <a:gdLst/>
            <a:ahLst/>
            <a:cxnLst/>
            <a:rect r="r" b="b" t="t" l="l"/>
            <a:pathLst>
              <a:path h="7340491" w="7071500">
                <a:moveTo>
                  <a:pt x="0" y="0"/>
                </a:moveTo>
                <a:lnTo>
                  <a:pt x="7071500" y="0"/>
                </a:lnTo>
                <a:lnTo>
                  <a:pt x="7071500" y="7340491"/>
                </a:lnTo>
                <a:lnTo>
                  <a:pt x="0" y="734049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4244" t="0" r="-3678" b="-2726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1631251"/>
            <a:ext cx="5454372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734056" indent="-367028" lvl="1">
              <a:lnSpc>
                <a:spcPts val="4759"/>
              </a:lnSpc>
              <a:spcBef>
                <a:spcPct val="0"/>
              </a:spcBef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LORENZ EQUATIONS: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17400289" y="9466407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1227642" y="1631251"/>
            <a:ext cx="4621887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LORENZ96 SYSTEM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0022045" y="2668783"/>
            <a:ext cx="7378244" cy="6950024"/>
          </a:xfrm>
          <a:custGeom>
            <a:avLst/>
            <a:gdLst/>
            <a:ahLst/>
            <a:cxnLst/>
            <a:rect r="r" b="b" t="t" l="l"/>
            <a:pathLst>
              <a:path h="6950024" w="7378244">
                <a:moveTo>
                  <a:pt x="0" y="0"/>
                </a:moveTo>
                <a:lnTo>
                  <a:pt x="7378244" y="0"/>
                </a:lnTo>
                <a:lnTo>
                  <a:pt x="7378244" y="6950024"/>
                </a:lnTo>
                <a:lnTo>
                  <a:pt x="0" y="695002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8075" t="0" r="-4157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512520" y="773652"/>
            <a:ext cx="15262961" cy="9730137"/>
          </a:xfrm>
          <a:custGeom>
            <a:avLst/>
            <a:gdLst/>
            <a:ahLst/>
            <a:cxnLst/>
            <a:rect r="r" b="b" t="t" l="l"/>
            <a:pathLst>
              <a:path h="9730137" w="15262961">
                <a:moveTo>
                  <a:pt x="0" y="0"/>
                </a:moveTo>
                <a:lnTo>
                  <a:pt x="15262960" y="0"/>
                </a:lnTo>
                <a:lnTo>
                  <a:pt x="15262960" y="9730138"/>
                </a:lnTo>
                <a:lnTo>
                  <a:pt x="0" y="973013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424536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0" y="45902"/>
            <a:ext cx="5029587" cy="7391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42010" indent="-421005" lvl="1">
              <a:lnSpc>
                <a:spcPts val="5459"/>
              </a:lnSpc>
              <a:spcBef>
                <a:spcPct val="0"/>
              </a:spcBef>
              <a:buAutoNum type="arabicPeriod" startAt="1"/>
            </a:pPr>
            <a:r>
              <a:rPr lang="en-US" b="true" sz="3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Lorenz equations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057459" y="1421013"/>
            <a:ext cx="10173082" cy="3722487"/>
          </a:xfrm>
          <a:custGeom>
            <a:avLst/>
            <a:gdLst/>
            <a:ahLst/>
            <a:cxnLst/>
            <a:rect r="r" b="b" t="t" l="l"/>
            <a:pathLst>
              <a:path h="3722487" w="10173082">
                <a:moveTo>
                  <a:pt x="0" y="0"/>
                </a:moveTo>
                <a:lnTo>
                  <a:pt x="10173082" y="0"/>
                </a:lnTo>
                <a:lnTo>
                  <a:pt x="10173082" y="3722487"/>
                </a:lnTo>
                <a:lnTo>
                  <a:pt x="0" y="37224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353" r="0" b="-1154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29065" y="381635"/>
            <a:ext cx="4811911" cy="6470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759"/>
              </a:lnSpc>
              <a:spcBef>
                <a:spcPct val="0"/>
              </a:spcBef>
            </a:pPr>
            <a:r>
              <a:rPr lang="en-US" b="true" sz="33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2. LORENZ96 SYSTEM: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673802" y="9531350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0">
            <a:off x="-172470" y="5544327"/>
            <a:ext cx="9316470" cy="3493676"/>
          </a:xfrm>
          <a:custGeom>
            <a:avLst/>
            <a:gdLst/>
            <a:ahLst/>
            <a:cxnLst/>
            <a:rect r="r" b="b" t="t" l="l"/>
            <a:pathLst>
              <a:path h="3493676" w="9316470">
                <a:moveTo>
                  <a:pt x="0" y="0"/>
                </a:moveTo>
                <a:lnTo>
                  <a:pt x="9316470" y="0"/>
                </a:lnTo>
                <a:lnTo>
                  <a:pt x="9316470" y="3493677"/>
                </a:lnTo>
                <a:lnTo>
                  <a:pt x="0" y="349367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8898232" y="5544327"/>
            <a:ext cx="9283610" cy="3573960"/>
          </a:xfrm>
          <a:custGeom>
            <a:avLst/>
            <a:gdLst/>
            <a:ahLst/>
            <a:cxnLst/>
            <a:rect r="r" b="b" t="t" l="l"/>
            <a:pathLst>
              <a:path h="3573960" w="9283610">
                <a:moveTo>
                  <a:pt x="0" y="0"/>
                </a:moveTo>
                <a:lnTo>
                  <a:pt x="9283610" y="0"/>
                </a:lnTo>
                <a:lnTo>
                  <a:pt x="9283610" y="3573960"/>
                </a:lnTo>
                <a:lnTo>
                  <a:pt x="0" y="357396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596" t="0" r="-596" b="-871"/>
            </a:stretch>
          </a:blipFill>
        </p:spPr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1523761" y="-187086"/>
            <a:ext cx="6497598" cy="5206626"/>
          </a:xfrm>
          <a:custGeom>
            <a:avLst/>
            <a:gdLst/>
            <a:ahLst/>
            <a:cxnLst/>
            <a:rect r="r" b="b" t="t" l="l"/>
            <a:pathLst>
              <a:path h="5206626" w="6497598">
                <a:moveTo>
                  <a:pt x="0" y="0"/>
                </a:moveTo>
                <a:lnTo>
                  <a:pt x="6497599" y="0"/>
                </a:lnTo>
                <a:lnTo>
                  <a:pt x="6497599" y="5206627"/>
                </a:lnTo>
                <a:lnTo>
                  <a:pt x="0" y="520662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304" t="0" r="-5356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767340" y="9377539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-159642" y="-187086"/>
            <a:ext cx="6398476" cy="5152125"/>
          </a:xfrm>
          <a:custGeom>
            <a:avLst/>
            <a:gdLst/>
            <a:ahLst/>
            <a:cxnLst/>
            <a:rect r="r" b="b" t="t" l="l"/>
            <a:pathLst>
              <a:path h="5152125" w="6398476">
                <a:moveTo>
                  <a:pt x="0" y="0"/>
                </a:moveTo>
                <a:lnTo>
                  <a:pt x="6398476" y="0"/>
                </a:lnTo>
                <a:lnTo>
                  <a:pt x="6398476" y="5152126"/>
                </a:lnTo>
                <a:lnTo>
                  <a:pt x="0" y="515212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835" t="0" r="-7321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203246" y="4491269"/>
            <a:ext cx="6744175" cy="5340295"/>
          </a:xfrm>
          <a:custGeom>
            <a:avLst/>
            <a:gdLst/>
            <a:ahLst/>
            <a:cxnLst/>
            <a:rect r="r" b="b" t="t" l="l"/>
            <a:pathLst>
              <a:path h="5340295" w="6744175">
                <a:moveTo>
                  <a:pt x="0" y="0"/>
                </a:moveTo>
                <a:lnTo>
                  <a:pt x="6744175" y="0"/>
                </a:lnTo>
                <a:lnTo>
                  <a:pt x="6744175" y="5340295"/>
                </a:lnTo>
                <a:lnTo>
                  <a:pt x="0" y="534029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4810" t="0" r="-3186" b="0"/>
            </a:stretch>
          </a:blipFill>
        </p:spPr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511739" y="150178"/>
            <a:ext cx="6653570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REFERENCES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83309" y="1662134"/>
            <a:ext cx="17921382" cy="78194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93"/>
              </a:lnSpc>
              <a:spcBef>
                <a:spcPct val="0"/>
              </a:spcBef>
            </a:pPr>
            <a:r>
              <a:rPr lang="en-US" sz="29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[1] Raghul Parthipan, Hannah M. , J. Scott hosking, DamonJ, Using the probabilistic machine learning to better model; temporal patterns in parameterizations: a case study with lorenz96 model, 2023. </a:t>
            </a:r>
          </a:p>
          <a:p>
            <a:pPr algn="l">
              <a:lnSpc>
                <a:spcPts val="4093"/>
              </a:lnSpc>
              <a:spcBef>
                <a:spcPct val="0"/>
              </a:spcBef>
            </a:pPr>
            <a:r>
              <a:rPr lang="en-US" sz="29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[2] Aarana Vitarana, Visualisation chaos with RK4, 2023. </a:t>
            </a:r>
          </a:p>
          <a:p>
            <a:pPr algn="l">
              <a:lnSpc>
                <a:spcPts val="4093"/>
              </a:lnSpc>
              <a:spcBef>
                <a:spcPct val="0"/>
              </a:spcBef>
            </a:pPr>
            <a:r>
              <a:rPr lang="en-US" sz="29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[3] Bo-Wen Shen, Roger Pielke, Xubin Zeng, Robert Atlas, Amit Kesarkar, Xiping Zeng, Sara Faghih Naini, Jialin Cai, The Dual nature of Chaos and Order in the Atmosphere, 2022. </a:t>
            </a:r>
          </a:p>
          <a:p>
            <a:pPr algn="l">
              <a:lnSpc>
                <a:spcPts val="4093"/>
              </a:lnSpc>
              <a:spcBef>
                <a:spcPct val="0"/>
              </a:spcBef>
            </a:pPr>
            <a:r>
              <a:rPr lang="en-US" sz="29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[4] Kuan Li J.B. , Direct statistical simulation of the Lorenz96 system in model reduction approaches, 2025.</a:t>
            </a:r>
          </a:p>
          <a:p>
            <a:pPr algn="l">
              <a:lnSpc>
                <a:spcPts val="4093"/>
              </a:lnSpc>
              <a:spcBef>
                <a:spcPct val="0"/>
              </a:spcBef>
            </a:pPr>
            <a:r>
              <a:rPr lang="en-US" sz="29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[5] Robert Ferro, Lorenz Equations: The Definitive Model for Meteorolog ical Prediction, 2021. </a:t>
            </a:r>
          </a:p>
          <a:p>
            <a:pPr algn="l">
              <a:lnSpc>
                <a:spcPts val="4093"/>
              </a:lnSpc>
              <a:spcBef>
                <a:spcPct val="0"/>
              </a:spcBef>
            </a:pPr>
            <a:r>
              <a:rPr lang="en-US" sz="29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[6] Pavithra E, Mayuri Reddy, Suresh Bhukya, Performance Analysis of LSTM Vs GRU in Predicting Weather Patterns For Climate Change Models, 2025. </a:t>
            </a:r>
          </a:p>
          <a:p>
            <a:pPr algn="l">
              <a:lnSpc>
                <a:spcPts val="4093"/>
              </a:lnSpc>
              <a:spcBef>
                <a:spcPct val="0"/>
              </a:spcBef>
            </a:pPr>
            <a:r>
              <a:rPr lang="en-US" sz="29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[7] Ajie Kusuma Wardhana, Yudha Riwanto, Budi Wijaya Rauf, Perfor mance Comparison Analysis on Weather Prediction using LSTM and TKAN, 2024.</a:t>
            </a:r>
          </a:p>
          <a:p>
            <a:pPr algn="l">
              <a:lnSpc>
                <a:spcPts val="4093"/>
              </a:lnSpc>
              <a:spcBef>
                <a:spcPct val="0"/>
              </a:spcBef>
            </a:pPr>
            <a:r>
              <a:rPr lang="en-US" sz="29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[8] Amr Badr, Khder Alakkari, Mostafa Abotaleb, El sayed, Modelling Weather Conditions Using Encoder-Decoder and Attention Based on LSTM Deep Regression Model, 2022.</a:t>
            </a:r>
          </a:p>
          <a:p>
            <a:pPr algn="l">
              <a:lnSpc>
                <a:spcPts val="4093"/>
              </a:lnSpc>
              <a:spcBef>
                <a:spcPct val="0"/>
              </a:spcBef>
            </a:pPr>
            <a:r>
              <a:rPr lang="en-US" sz="2924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[9] Md. Mahamudul Hasan, Md. Jahid Hasan, Parisha Binte Rahman, Comparison of RNN-LSTM, TFDF and stacking model approach for weather forecasting in Bangladesh using historical data from 1963 to 2022, 2024.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447285" y="9531350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277577" y="2900572"/>
            <a:ext cx="12230284" cy="3335532"/>
          </a:xfrm>
          <a:custGeom>
            <a:avLst/>
            <a:gdLst/>
            <a:ahLst/>
            <a:cxnLst/>
            <a:rect r="r" b="b" t="t" l="l"/>
            <a:pathLst>
              <a:path h="3335532" w="12230284">
                <a:moveTo>
                  <a:pt x="0" y="0"/>
                </a:moveTo>
                <a:lnTo>
                  <a:pt x="12230283" y="0"/>
                </a:lnTo>
                <a:lnTo>
                  <a:pt x="12230283" y="3335532"/>
                </a:lnTo>
                <a:lnTo>
                  <a:pt x="0" y="333553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259300" y="9531350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980569" y="314709"/>
            <a:ext cx="6326862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OBJECTIVES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188210"/>
            <a:ext cx="15192657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06772" indent="-453386" lvl="1">
              <a:lnSpc>
                <a:spcPts val="5879"/>
              </a:lnSpc>
              <a:spcBef>
                <a:spcPct val="0"/>
              </a:spcBef>
              <a:buAutoNum type="arabicPeriod" startAt="1"/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analyze the impact of chaotic behavior in weather systems.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405771" y="3672206"/>
            <a:ext cx="16372046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simulate weather dynamics using non-linear differential equations.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05771" y="5158837"/>
            <a:ext cx="15071627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evaluate the role of strange attractors in weather forecasting.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05771" y="6924807"/>
            <a:ext cx="15786974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propose methods for improving short-term weather predictions.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424536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3893299" y="-481"/>
            <a:ext cx="11305282" cy="14382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500"/>
              </a:lnSpc>
            </a:pPr>
            <a:r>
              <a:rPr lang="en-US" sz="7500" b="true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77209" y="3951407"/>
            <a:ext cx="14187723" cy="7981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Sensitivity of Weather Forecasting to Initial Conditions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846827" y="1924028"/>
            <a:ext cx="15777924" cy="1541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 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Modeling Chaotic Weather Patterns Using Non-linear Differential </a:t>
            </a:r>
          </a:p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Equations            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46827" y="5664321"/>
            <a:ext cx="16976765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 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Evaluating the Role of Strange Attractors in Weather Pattern Prediction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7168191"/>
            <a:ext cx="17720279" cy="1541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 </a:t>
            </a: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Assessing the Limitations of Numerical Weather Prediction Models in</a:t>
            </a:r>
          </a:p>
          <a:p>
            <a:pPr algn="l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Chaotic Systems.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7259300" y="9424536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689599" y="1028700"/>
          <a:ext cx="16908803" cy="9031872"/>
        </p:xfrm>
        <a:graphic>
          <a:graphicData uri="http://schemas.openxmlformats.org/drawingml/2006/table">
            <a:tbl>
              <a:tblPr/>
              <a:tblGrid>
                <a:gridCol w="4227201"/>
                <a:gridCol w="4227201"/>
                <a:gridCol w="4227201"/>
                <a:gridCol w="4227201"/>
              </a:tblGrid>
              <a:tr h="116915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TITLE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AUTHORS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YEAR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5179"/>
                        </a:lnSpc>
                        <a:defRPr/>
                      </a:pPr>
                      <a:r>
                        <a:rPr lang="en-US" sz="36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RESULTS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52204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639"/>
                        </a:lnSpc>
                        <a:defRPr/>
                      </a:pPr>
                      <a:r>
                        <a:rPr lang="en-US" sz="25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Lorenz Equations: The Definitive Model for Meteorological Prediction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Robert Ferro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Describes the different trajectories diverge rapidly even with slight change in the initial conditions 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573079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Direct statistical simulation of the Lorenz96 system in model reduction approaches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Kuan Li, Steven M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2023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359"/>
                        </a:lnSpc>
                        <a:defRPr/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paper used Cumulation methods either CE2, CE2.5.</a:t>
                      </a:r>
                      <a:endParaRPr lang="en-US" sz="1100"/>
                    </a:p>
                    <a:p>
                      <a:pPr algn="l">
                        <a:lnSpc>
                          <a:spcPts val="3359"/>
                        </a:lnSpc>
                      </a:pPr>
                      <a:r>
                        <a:rPr lang="en-US" sz="23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The results of this paper gives the chaotic refimes and periodic regimes.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13743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Using the probabilistic machione learning to better model temporal patterns in parameterizations: a case study with lorenz96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Raghul Parthipan, Hannah M. , J. Scott hosking, DamonJ.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2025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2659"/>
                        </a:lnSpc>
                        <a:defRPr/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Used L96-RNN.</a:t>
                      </a:r>
                      <a:endParaRPr lang="en-US" sz="1100"/>
                    </a:p>
                    <a:p>
                      <a:pPr algn="l">
                        <a:lnSpc>
                          <a:spcPts val="2659"/>
                        </a:lnSpc>
                      </a:pPr>
                      <a:r>
                        <a:rPr lang="en-US" sz="18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 result of the paper shows the models of various metrics, including lower Kullback–Leibler divergence scores for probability density functions arising from long-range simulations.</a:t>
                      </a:r>
                    </a:p>
                    <a:p>
                      <a:pPr algn="l">
                        <a:lnSpc>
                          <a:spcPts val="2659"/>
                        </a:lnSpc>
                      </a:pP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5862638" y="138429"/>
            <a:ext cx="6562725" cy="8902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79"/>
              </a:lnSpc>
              <a:spcBef>
                <a:spcPct val="0"/>
              </a:spcBef>
            </a:pPr>
            <a:r>
              <a:rPr lang="en-US" b="true" sz="46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LITERATURE REVIEW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17823255" y="9531350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450982" y="875429"/>
          <a:ext cx="17386035" cy="6238875"/>
        </p:xfrm>
        <a:graphic>
          <a:graphicData uri="http://schemas.openxmlformats.org/drawingml/2006/table">
            <a:tbl>
              <a:tblPr/>
              <a:tblGrid>
                <a:gridCol w="4554997"/>
                <a:gridCol w="4554997"/>
                <a:gridCol w="4293086"/>
                <a:gridCol w="3982955"/>
              </a:tblGrid>
              <a:tr h="3344650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Performance Comparison Analysis on Weather Pre diction using LSTM and TKAN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Ajie Kusuma Wardhana, Yudha Riwanto, Budi Wi jaya Rauf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2024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They stated the result as the model for both LSTM and TKAN achieved 0.09 and 0.11 for model loss and 0.08 and 0.96 for MAE.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94225"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Modelling Weather Conditions Using Encoder Decoder and Attention Based on LSTM Deep Regression Model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Amr Badr, Khder Alakkari, Mostafa Abotaleb, El sayed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2022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3779"/>
                        </a:lnSpc>
                        <a:defRPr/>
                      </a:pPr>
                      <a:r>
                        <a:rPr lang="en-US" sz="26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The result shows that Encoder and Decoder LSTM model performed better than the Attention LSTM.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17582938" y="9354041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41830" y="150178"/>
            <a:ext cx="9004340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DATA STRUCTURE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533694" y="1465394"/>
            <a:ext cx="2363986" cy="10674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40"/>
              </a:lnSpc>
              <a:spcBef>
                <a:spcPct val="0"/>
              </a:spcBef>
            </a:pPr>
            <a:r>
              <a:rPr lang="en-US" b="true" sz="56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TREES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0">
            <a:off x="8997449" y="1894183"/>
            <a:ext cx="9144000" cy="6550493"/>
          </a:xfrm>
          <a:custGeom>
            <a:avLst/>
            <a:gdLst/>
            <a:ahLst/>
            <a:cxnLst/>
            <a:rect r="r" b="b" t="t" l="l"/>
            <a:pathLst>
              <a:path h="6550493" w="9144000">
                <a:moveTo>
                  <a:pt x="0" y="0"/>
                </a:moveTo>
                <a:lnTo>
                  <a:pt x="9144000" y="0"/>
                </a:lnTo>
                <a:lnTo>
                  <a:pt x="9144000" y="6550493"/>
                </a:lnTo>
                <a:lnTo>
                  <a:pt x="0" y="655049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5640" t="0" r="-564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34635" y="2983809"/>
            <a:ext cx="8762813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data structure used here is TREE.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34635" y="4991100"/>
            <a:ext cx="8653703" cy="20561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It stores the values of temperature, pressure, and wind speed at particular time steps.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4635" y="8535669"/>
            <a:ext cx="12924991" cy="7226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20414" indent="-410207" lvl="1">
              <a:lnSpc>
                <a:spcPts val="5319"/>
              </a:lnSpc>
              <a:buFont typeface="Arial"/>
              <a:buChar char="•"/>
            </a:pPr>
            <a:r>
              <a:rPr lang="en-US" sz="37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Graphs are not used for storing sequential time-series data.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239829" y="327681"/>
            <a:ext cx="9808342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FORMULAS USED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0" y="2123868"/>
            <a:ext cx="5693008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72" indent="-453386" lvl="1">
              <a:lnSpc>
                <a:spcPts val="5879"/>
              </a:lnSpc>
              <a:spcBef>
                <a:spcPct val="0"/>
              </a:spcBef>
              <a:buAutoNum type="arabicPeriod" startAt="1"/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Lorenz Equations: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222178" y="3112564"/>
            <a:ext cx="4637701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dx/dt = σ(y −x)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22178" y="4101260"/>
            <a:ext cx="4961573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</a:t>
            </a: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dy/dt = x(ρ−z)−y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22178" y="5089956"/>
            <a:ext cx="4747736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dz/dt = xy −β(z)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460137" y="6098600"/>
            <a:ext cx="2422922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Notations: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222178" y="6719367"/>
            <a:ext cx="7021437" cy="6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7" indent="-345439" lvl="1">
              <a:lnSpc>
                <a:spcPts val="4479"/>
              </a:lnSpc>
              <a:buFont typeface="Arial"/>
              <a:buChar char="•"/>
            </a:pPr>
            <a:r>
              <a:rPr lang="en-US" b="true" sz="3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σ represent prandtl number 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22178" y="7285787"/>
            <a:ext cx="7185924" cy="5880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69288" indent="-334644" lvl="1">
              <a:lnSpc>
                <a:spcPts val="4339"/>
              </a:lnSpc>
              <a:buFont typeface="Arial"/>
              <a:buChar char="•"/>
            </a:pPr>
            <a:r>
              <a:rPr lang="en-US" b="true" sz="30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ρ represent Rayleigh number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22178" y="7845222"/>
            <a:ext cx="8263374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47698" indent="-323849" lvl="1">
              <a:lnSpc>
                <a:spcPts val="4199"/>
              </a:lnSpc>
              <a:buFont typeface="Arial"/>
              <a:buChar char="•"/>
            </a:pPr>
            <a:r>
              <a:rPr lang="en-US" b="true" sz="2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β represent geometric ratio parameter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0824003" y="2123868"/>
            <a:ext cx="4582358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 Lorenz96 System: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0824003" y="2966514"/>
            <a:ext cx="6077188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dx /dt=(x    -x   )*x    -x +F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1357433" y="3306239"/>
            <a:ext cx="110133" cy="6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906111" y="3332274"/>
            <a:ext cx="547807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i+1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3862597" y="3332274"/>
            <a:ext cx="515898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i-2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164607" y="3289729"/>
            <a:ext cx="448747" cy="6045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79"/>
              </a:lnSpc>
              <a:spcBef>
                <a:spcPct val="0"/>
              </a:spcBef>
            </a:pPr>
            <a:r>
              <a:rPr lang="en-US" b="true" sz="3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i-1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126102" y="3332274"/>
            <a:ext cx="103346" cy="561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i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0824003" y="4099672"/>
            <a:ext cx="2422922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Notations: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0238839" y="4981575"/>
            <a:ext cx="7434025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906772" indent="-453386" lvl="1">
              <a:lnSpc>
                <a:spcPts val="5879"/>
              </a:lnSpc>
              <a:buFont typeface="Arial"/>
              <a:buChar char="•"/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x represents the state variable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1297757" y="5773851"/>
            <a:ext cx="6990243" cy="1069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 i represent the grid points i.e </a:t>
            </a:r>
          </a:p>
          <a:p>
            <a:pPr algn="l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i= 1,2,.....N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1260574" y="6919392"/>
            <a:ext cx="5470089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sz="28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N typically range between 20 to 40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0404450" y="7445807"/>
            <a:ext cx="7883550" cy="2373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7" indent="-356233" lvl="1">
              <a:lnSpc>
                <a:spcPts val="4619"/>
              </a:lnSpc>
              <a:buFont typeface="Arial"/>
              <a:buChar char="•"/>
            </a:pPr>
            <a:r>
              <a:rPr lang="en-US" b="true" sz="32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F represents external influences like heating from the Sun or other atmospheric sources (controls energy input).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7545824" y="9512732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599"/>
              </a:lnSpc>
              <a:spcBef>
                <a:spcPct val="0"/>
              </a:spcBef>
            </a:pPr>
            <a:r>
              <a:rPr lang="en-US" sz="39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22178" y="8816772"/>
            <a:ext cx="8638252" cy="1328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402"/>
              </a:lnSpc>
              <a:spcBef>
                <a:spcPct val="0"/>
              </a:spcBef>
            </a:pPr>
            <a:r>
              <a:rPr lang="en-US" sz="243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C. Sparrow, "An introduction to the Lorenz equations," in IEEE Transactions on Circuits and Systems, vol. 30, no. 8, pp. 533-542, August 1983, doi: 10.1109/TCS.1983.1085400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886689" y="150178"/>
            <a:ext cx="8341281" cy="146176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780"/>
              </a:lnSpc>
              <a:spcBef>
                <a:spcPct val="0"/>
              </a:spcBef>
            </a:pPr>
            <a:r>
              <a:rPr lang="en-US" b="true" sz="77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METHODOLOGY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7517779" y="9391016"/>
            <a:ext cx="152400" cy="304800"/>
          </a:xfrm>
          <a:prstGeom prst="rect">
            <a:avLst/>
          </a:prstGeom>
        </p:spPr>
        <p:txBody>
          <a:bodyPr anchor="t" rtlCol="false" tIns="0" lIns="0" bIns="0" rIns="0" wrap="none">
            <a:spAutoFit/>
          </a:bodyPr>
          <a:lstStyle/>
          <a:p>
            <a:pPr algn="ctr">
              <a:lnSpc>
                <a:spcPts val="5319"/>
              </a:lnSpc>
              <a:spcBef>
                <a:spcPct val="0"/>
              </a:spcBef>
            </a:pPr>
            <a:r>
              <a:rPr lang="en-US" b="true" sz="37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8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44871" y="1555640"/>
            <a:ext cx="4493300" cy="932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b="true" sz="48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R. K. METHOD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296353" y="2613765"/>
            <a:ext cx="17756666" cy="124714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759"/>
              </a:lnSpc>
              <a:spcBef>
                <a:spcPct val="0"/>
              </a:spcBef>
            </a:pPr>
            <a:r>
              <a:rPr lang="en-US" sz="33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This is the iterative method used to solve the ordinary differential equations, typically used  for its accuracy and efficiency in approximating solutions to the differential equations.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474054" y="4530196"/>
            <a:ext cx="3186708" cy="6305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19"/>
              </a:lnSpc>
              <a:spcBef>
                <a:spcPct val="0"/>
              </a:spcBef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general form: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647320" y="5598504"/>
            <a:ext cx="6850380" cy="7981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b="true" sz="41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 X     =x  + t/6(k +2k +2k +k )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181710" y="5523574"/>
            <a:ext cx="614005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n+1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92967" y="5646129"/>
            <a:ext cx="18419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n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9256164" y="5964264"/>
            <a:ext cx="18419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59"/>
              </a:lnSpc>
              <a:spcBef>
                <a:spcPct val="0"/>
              </a:spcBef>
            </a:pPr>
            <a:r>
              <a:rPr lang="en-US" b="true" sz="28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1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403959" y="5964264"/>
            <a:ext cx="18419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2106661" y="5964264"/>
            <a:ext cx="18419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4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330061" y="5964264"/>
            <a:ext cx="184190" cy="5549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0"/>
              </a:lnSpc>
              <a:spcBef>
                <a:spcPct val="0"/>
              </a:spcBef>
            </a:pPr>
            <a:r>
              <a:rPr lang="en-US" b="true" sz="2900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59682" y="6630070"/>
            <a:ext cx="1590437" cy="154114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879"/>
              </a:lnSpc>
              <a:spcBef>
                <a:spcPct val="0"/>
              </a:spcBef>
            </a:pPr>
            <a:r>
              <a:rPr lang="en-US" sz="41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Where,</a:t>
            </a:r>
          </a:p>
          <a:p>
            <a:pPr algn="l">
              <a:lnSpc>
                <a:spcPts val="5879"/>
              </a:lnSpc>
              <a:spcBef>
                <a:spcPct val="0"/>
              </a:spcBef>
            </a:pPr>
          </a:p>
        </p:txBody>
      </p:sp>
      <p:sp>
        <p:nvSpPr>
          <p:cNvPr name="TextBox 15" id="15"/>
          <p:cNvSpPr txBox="true"/>
          <p:nvPr/>
        </p:nvSpPr>
        <p:spPr>
          <a:xfrm rot="0">
            <a:off x="845423" y="7348255"/>
            <a:ext cx="11349394" cy="2373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12467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is the slope of derivative at the current step.</a:t>
            </a:r>
          </a:p>
          <a:p>
            <a:pPr algn="l" marL="712467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is the slope of derivative at a half-step forward. </a:t>
            </a:r>
          </a:p>
          <a:p>
            <a:pPr algn="l" marL="712467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is another slope estimated at a half-step forward using k2 </a:t>
            </a:r>
          </a:p>
          <a:p>
            <a:pPr algn="l" marL="712467" indent="-356233" lvl="1">
              <a:lnSpc>
                <a:spcPts val="4619"/>
              </a:lnSpc>
              <a:buFont typeface="Arial"/>
              <a:buChar char="•"/>
            </a:pPr>
            <a:r>
              <a:rPr lang="en-US" sz="3299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  is the slope of the derivative at the full step forward.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53366" y="7597175"/>
            <a:ext cx="171450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79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753366" y="8089301"/>
            <a:ext cx="171450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753366" y="8745855"/>
            <a:ext cx="171450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753366" y="9316086"/>
            <a:ext cx="171450" cy="5124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80"/>
              </a:lnSpc>
              <a:spcBef>
                <a:spcPct val="0"/>
              </a:spcBef>
            </a:pPr>
            <a:r>
              <a:rPr lang="en-US" sz="27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name="Table 2" id="2"/>
          <p:cNvGraphicFramePr>
            <a:graphicFrameLocks noGrp="true"/>
          </p:cNvGraphicFramePr>
          <p:nvPr/>
        </p:nvGraphicFramePr>
        <p:xfrm>
          <a:off x="258479" y="1323975"/>
          <a:ext cx="17770913" cy="8963025"/>
        </p:xfrm>
        <a:graphic>
          <a:graphicData uri="http://schemas.openxmlformats.org/drawingml/2006/table">
            <a:tbl>
              <a:tblPr/>
              <a:tblGrid>
                <a:gridCol w="3916901"/>
                <a:gridCol w="4147529"/>
                <a:gridCol w="9706483"/>
              </a:tblGrid>
              <a:tr h="1128748">
                <a:tc>
                  <a:txBody>
                    <a:bodyPr anchor="t" rtlCol="false"/>
                    <a:lstStyle/>
                    <a:p>
                      <a:pPr algn="just">
                        <a:lnSpc>
                          <a:spcPts val="4899"/>
                        </a:lnSpc>
                        <a:defRPr/>
                      </a:pPr>
                      <a:r>
                        <a:rPr lang="en-US" sz="34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Gate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39"/>
                        </a:lnSpc>
                        <a:defRPr/>
                      </a:pPr>
                      <a:r>
                        <a:rPr lang="en-US" sz="35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Formula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039"/>
                        </a:lnSpc>
                        <a:defRPr/>
                      </a:pPr>
                      <a:r>
                        <a:rPr lang="en-US" sz="35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Use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66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Forget Gate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619"/>
                        </a:lnSpc>
                        <a:defRPr/>
                      </a:pPr>
                      <a:r>
                        <a:rPr lang="en-US" sz="32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f = σ(W .[h    ,x ]+b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gate mainly determines which past information should be discarded either mainly focus on past weather states.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60703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Input Gate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619"/>
                        </a:lnSpc>
                        <a:defRPr/>
                      </a:pPr>
                      <a:r>
                        <a:rPr lang="en-US" sz="32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i = σ(W .[h    ,x ]+b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479"/>
                        </a:lnSpc>
                        <a:defRPr/>
                      </a:pPr>
                      <a:r>
                        <a:rPr lang="en-US" sz="31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gate determines what new information should be added to the memory.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056617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Cell state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199"/>
                        </a:lnSpc>
                        <a:defRPr/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C = tanh(W .[h  ,x ]+b</a:t>
                      </a:r>
                      <a:endParaRPr lang="en-US" sz="1100"/>
                    </a:p>
                    <a:p>
                      <a:pPr algn="l">
                        <a:lnSpc>
                          <a:spcPts val="4199"/>
                        </a:lnSpc>
                      </a:pPr>
                      <a:r>
                        <a:rPr lang="en-US" sz="29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C = f .C   +i  .C 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 marL="647694" indent="-323847" lvl="1">
                        <a:lnSpc>
                          <a:spcPts val="4199"/>
                        </a:lnSpc>
                        <a:buFont typeface="Arial"/>
                        <a:buChar char="•"/>
                        <a:defRPr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After the input gate, a new cell state is created.</a:t>
                      </a:r>
                      <a:endParaRPr lang="en-US" sz="1100"/>
                    </a:p>
                    <a:p>
                      <a:pPr algn="l" marL="647694" indent="-323847" lvl="1">
                        <a:lnSpc>
                          <a:spcPts val="4199"/>
                        </a:lnSpc>
                        <a:buFont typeface="Arial"/>
                        <a:buChar char="•"/>
                      </a:pPr>
                      <a:r>
                        <a:rPr lang="en-US" sz="2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is the main memory unit that store the long term dependencies.</a:t>
                      </a:r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114011"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5599"/>
                        </a:lnSpc>
                        <a:defRPr/>
                      </a:pPr>
                      <a:r>
                        <a:rPr lang="en-US" sz="39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Output Gate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619"/>
                        </a:lnSpc>
                        <a:defRPr/>
                      </a:pPr>
                      <a:r>
                        <a:rPr lang="en-US" sz="3299" b="true">
                          <a:solidFill>
                            <a:srgbClr val="000000"/>
                          </a:solidFill>
                          <a:latin typeface="Times New Roman Bold"/>
                          <a:ea typeface="Times New Roman Bold"/>
                          <a:cs typeface="Times New Roman Bold"/>
                          <a:sym typeface="Times New Roman Bold"/>
                        </a:rPr>
                        <a:t> O = σ(W .[h   ,x ]+b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 anchor="t" rtlCol="false"/>
                    <a:lstStyle/>
                    <a:p>
                      <a:pPr algn="l">
                        <a:lnSpc>
                          <a:spcPts val="4339"/>
                        </a:lnSpc>
                        <a:defRPr/>
                      </a:pPr>
                      <a:r>
                        <a:rPr lang="en-US" sz="3099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This gate determines which part of the memory should be used to predict the next state of the Lorenz96 system.</a:t>
                      </a:r>
                      <a:endParaRPr lang="en-US" sz="1100"/>
                    </a:p>
                  </a:txBody>
                  <a:tcPr marL="190500" marR="190500" marT="190500" marB="190500" anchor="ctr">
                    <a:lnL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mpd="sng" algn="ctr" cap="flat" w="38100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name="TextBox 3" id="3"/>
          <p:cNvSpPr txBox="true"/>
          <p:nvPr/>
        </p:nvSpPr>
        <p:spPr>
          <a:xfrm rot="0">
            <a:off x="258479" y="95884"/>
            <a:ext cx="9615726" cy="932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859"/>
              </a:lnSpc>
              <a:spcBef>
                <a:spcPct val="0"/>
              </a:spcBef>
            </a:pPr>
            <a:r>
              <a:rPr lang="en-US" b="true" sz="4899">
                <a:solidFill>
                  <a:srgbClr val="000000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LSTM( Long- Short Term Memory) 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551147" y="3339106"/>
            <a:ext cx="385048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t-1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499295" y="5203508"/>
            <a:ext cx="385048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t-1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691819" y="9153525"/>
            <a:ext cx="385048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t-1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5759830" y="7216560"/>
            <a:ext cx="385048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t-1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295341" y="3339106"/>
            <a:ext cx="110014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240334" y="5203508"/>
            <a:ext cx="110014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405355" y="6656775"/>
            <a:ext cx="110014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50348" y="9153525"/>
            <a:ext cx="110014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8033904" y="3339106"/>
            <a:ext cx="110014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944369" y="5203508"/>
            <a:ext cx="89535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8033904" y="6656775"/>
            <a:ext cx="144661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7021861" y="7216560"/>
            <a:ext cx="110014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8033904" y="8957945"/>
            <a:ext cx="182285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666179" y="3339106"/>
            <a:ext cx="110014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4611172" y="5203508"/>
            <a:ext cx="110014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4721186" y="6656775"/>
            <a:ext cx="110014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4721186" y="7216560"/>
            <a:ext cx="110014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4831199" y="8957945"/>
            <a:ext cx="110014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6054638" y="8957945"/>
            <a:ext cx="182285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6354634" y="6656775"/>
            <a:ext cx="144661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5862819" y="5203508"/>
            <a:ext cx="89535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5897347" y="3339106"/>
            <a:ext cx="110014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9088993" y="4843145"/>
            <a:ext cx="110014" cy="4959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DAGkx7AcCHw</dc:identifier>
  <dcterms:modified xsi:type="dcterms:W3CDTF">2011-08-01T06:04:30Z</dcterms:modified>
  <cp:revision>1</cp:revision>
  <dc:title>TITLE</dc:title>
</cp:coreProperties>
</file>