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2" r:id="rId19"/>
    <p:sldId id="271" r:id="rId20"/>
    <p:sldId id="273" r:id="rId21"/>
    <p:sldId id="274" r:id="rId22"/>
    <p:sldId id="275" r:id="rId23"/>
    <p:sldId id="276" r:id="rId24"/>
    <p:sldId id="277" r:id="rId25"/>
    <p:sldId id="279" r:id="rId26"/>
    <p:sldId id="280" r:id="rId27"/>
    <p:sldId id="278" r:id="rId28"/>
    <p:sldId id="281" r:id="rId29"/>
    <p:sldId id="282" r:id="rId30"/>
    <p:sldId id="283" r:id="rId31"/>
    <p:sldId id="284" r:id="rId32"/>
    <p:sldId id="285" r:id="rId33"/>
    <p:sldId id="288" r:id="rId34"/>
    <p:sldId id="286" r:id="rId35"/>
    <p:sldId id="287" r:id="rId36"/>
    <p:sldId id="289" r:id="rId37"/>
    <p:sldId id="290" r:id="rId38"/>
    <p:sldId id="291" r:id="rId39"/>
    <p:sldId id="292" r:id="rId40"/>
    <p:sldId id="293" r:id="rId41"/>
    <p:sldId id="294" r:id="rId42"/>
    <p:sldId id="295" r:id="rId43"/>
    <p:sldId id="296" r:id="rId44"/>
    <p:sldId id="297" r:id="rId45"/>
    <p:sldId id="299" r:id="rId46"/>
    <p:sldId id="29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D7032-15CD-4277-960E-7242BCDDBC46}" v="2" dt="2023-11-16T14:37:11.558"/>
    <p1510:client id="{89F3E928-2631-49FA-AEBD-CFDCE667654F}" v="1" dt="2023-11-16T12:42:40.260"/>
    <p1510:client id="{A0793ED4-7D31-4BBF-BDB9-683B3C8A7015}" v="1" dt="2023-11-16T15:49:13.338"/>
    <p1510:client id="{A6F68ACB-B268-4D43-B4FD-5DD21BB628CA}" v="1" dt="2023-11-16T14:47:59.494"/>
    <p1510:client id="{EC6713BE-68B9-46E6-878E-D22972C10436}" v="3" dt="2023-11-16T16:15:41.842"/>
    <p1510:client id="{FF0F949A-8421-41D4-AF29-AB6242310756}" v="3" dt="2023-11-16T16:21:22.692"/>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ŞEVVAL DEMİRTAŞ" userId="S::031022040@std.izu.edu.tr::8e1345ea-fc82-4cd5-9b4c-882fb866b532" providerId="AD" clId="Web-{EC6713BE-68B9-46E6-878E-D22972C10436}"/>
    <pc:docChg chg="sldOrd">
      <pc:chgData name="ŞEVVAL DEMİRTAŞ" userId="S::031022040@std.izu.edu.tr::8e1345ea-fc82-4cd5-9b4c-882fb866b532" providerId="AD" clId="Web-{EC6713BE-68B9-46E6-878E-D22972C10436}" dt="2023-11-16T16:15:41.842" v="2"/>
      <pc:docMkLst>
        <pc:docMk/>
      </pc:docMkLst>
      <pc:sldChg chg="ord">
        <pc:chgData name="ŞEVVAL DEMİRTAŞ" userId="S::031022040@std.izu.edu.tr::8e1345ea-fc82-4cd5-9b4c-882fb866b532" providerId="AD" clId="Web-{EC6713BE-68B9-46E6-878E-D22972C10436}" dt="2023-11-16T16:14:55.372" v="0"/>
        <pc:sldMkLst>
          <pc:docMk/>
          <pc:sldMk cId="905903418" sldId="271"/>
        </pc:sldMkLst>
      </pc:sldChg>
      <pc:sldChg chg="ord">
        <pc:chgData name="ŞEVVAL DEMİRTAŞ" userId="S::031022040@std.izu.edu.tr::8e1345ea-fc82-4cd5-9b4c-882fb866b532" providerId="AD" clId="Web-{EC6713BE-68B9-46E6-878E-D22972C10436}" dt="2023-11-16T16:15:18.279" v="1"/>
        <pc:sldMkLst>
          <pc:docMk/>
          <pc:sldMk cId="1104686403" sldId="278"/>
        </pc:sldMkLst>
      </pc:sldChg>
      <pc:sldChg chg="ord">
        <pc:chgData name="ŞEVVAL DEMİRTAŞ" userId="S::031022040@std.izu.edu.tr::8e1345ea-fc82-4cd5-9b4c-882fb866b532" providerId="AD" clId="Web-{EC6713BE-68B9-46E6-878E-D22972C10436}" dt="2023-11-16T16:15:41.842" v="2"/>
        <pc:sldMkLst>
          <pc:docMk/>
          <pc:sldMk cId="1239504162" sldId="287"/>
        </pc:sldMkLst>
      </pc:sldChg>
    </pc:docChg>
  </pc:docChgLst>
  <pc:docChgLst>
    <pc:chgData name="MUHAMMED FARUK AYDOĞAN" userId="S::030122043@std.izu.edu.tr::d0858ec0-fe15-4987-99ee-fd52329efe4d" providerId="AD" clId="Web-{A6F68ACB-B268-4D43-B4FD-5DD21BB628CA}"/>
    <pc:docChg chg="sldOrd">
      <pc:chgData name="MUHAMMED FARUK AYDOĞAN" userId="S::030122043@std.izu.edu.tr::d0858ec0-fe15-4987-99ee-fd52329efe4d" providerId="AD" clId="Web-{A6F68ACB-B268-4D43-B4FD-5DD21BB628CA}" dt="2023-11-16T14:47:59.494" v="0"/>
      <pc:docMkLst>
        <pc:docMk/>
      </pc:docMkLst>
      <pc:sldChg chg="ord">
        <pc:chgData name="MUHAMMED FARUK AYDOĞAN" userId="S::030122043@std.izu.edu.tr::d0858ec0-fe15-4987-99ee-fd52329efe4d" providerId="AD" clId="Web-{A6F68ACB-B268-4D43-B4FD-5DD21BB628CA}" dt="2023-11-16T14:47:59.494" v="0"/>
        <pc:sldMkLst>
          <pc:docMk/>
          <pc:sldMk cId="1104686403" sldId="278"/>
        </pc:sldMkLst>
      </pc:sldChg>
    </pc:docChg>
  </pc:docChgLst>
  <pc:docChgLst>
    <pc:chgData name="TAHA CAN YÖNEY" userId="S::030123015@std.izu.edu.tr::aff1a382-bbdc-4c31-b7b0-54898ebf5346" providerId="AD" clId="Web-{0B4D7032-15CD-4277-960E-7242BCDDBC46}"/>
    <pc:docChg chg="modSld">
      <pc:chgData name="TAHA CAN YÖNEY" userId="S::030123015@std.izu.edu.tr::aff1a382-bbdc-4c31-b7b0-54898ebf5346" providerId="AD" clId="Web-{0B4D7032-15CD-4277-960E-7242BCDDBC46}" dt="2023-11-16T14:37:11.558" v="1" actId="1076"/>
      <pc:docMkLst>
        <pc:docMk/>
      </pc:docMkLst>
      <pc:sldChg chg="modSp">
        <pc:chgData name="TAHA CAN YÖNEY" userId="S::030123015@std.izu.edu.tr::aff1a382-bbdc-4c31-b7b0-54898ebf5346" providerId="AD" clId="Web-{0B4D7032-15CD-4277-960E-7242BCDDBC46}" dt="2023-11-16T14:37:11.558" v="1" actId="1076"/>
        <pc:sldMkLst>
          <pc:docMk/>
          <pc:sldMk cId="3038419636" sldId="293"/>
        </pc:sldMkLst>
        <pc:spChg chg="mod">
          <ac:chgData name="TAHA CAN YÖNEY" userId="S::030123015@std.izu.edu.tr::aff1a382-bbdc-4c31-b7b0-54898ebf5346" providerId="AD" clId="Web-{0B4D7032-15CD-4277-960E-7242BCDDBC46}" dt="2023-11-16T14:37:11.558" v="1" actId="1076"/>
          <ac:spMkLst>
            <pc:docMk/>
            <pc:sldMk cId="3038419636" sldId="293"/>
            <ac:spMk id="3" creationId="{00000000-0000-0000-0000-000000000000}"/>
          </ac:spMkLst>
        </pc:spChg>
      </pc:sldChg>
    </pc:docChg>
  </pc:docChgLst>
  <pc:docChgLst>
    <pc:chgData name="ŞEVVAL DEMİRTAŞ" userId="S::031022040@std.izu.edu.tr::8e1345ea-fc82-4cd5-9b4c-882fb866b532" providerId="AD" clId="Web-{A0793ED4-7D31-4BBF-BDB9-683B3C8A7015}"/>
    <pc:docChg chg="sldOrd">
      <pc:chgData name="ŞEVVAL DEMİRTAŞ" userId="S::031022040@std.izu.edu.tr::8e1345ea-fc82-4cd5-9b4c-882fb866b532" providerId="AD" clId="Web-{A0793ED4-7D31-4BBF-BDB9-683B3C8A7015}" dt="2023-11-16T15:49:13.338" v="0"/>
      <pc:docMkLst>
        <pc:docMk/>
      </pc:docMkLst>
      <pc:sldChg chg="ord">
        <pc:chgData name="ŞEVVAL DEMİRTAŞ" userId="S::031022040@std.izu.edu.tr::8e1345ea-fc82-4cd5-9b4c-882fb866b532" providerId="AD" clId="Web-{A0793ED4-7D31-4BBF-BDB9-683B3C8A7015}" dt="2023-11-16T15:49:13.338" v="0"/>
        <pc:sldMkLst>
          <pc:docMk/>
          <pc:sldMk cId="3385561241" sldId="266"/>
        </pc:sldMkLst>
      </pc:sldChg>
    </pc:docChg>
  </pc:docChgLst>
  <pc:docChgLst>
    <pc:chgData name="DİLA GÜNEŞ" userId="S::030123011@std.izu.edu.tr::4c745d1b-be9f-4778-9a3e-3a791bf113a6" providerId="AD" clId="Web-{89F3E928-2631-49FA-AEBD-CFDCE667654F}"/>
    <pc:docChg chg="sldOrd">
      <pc:chgData name="DİLA GÜNEŞ" userId="S::030123011@std.izu.edu.tr::4c745d1b-be9f-4778-9a3e-3a791bf113a6" providerId="AD" clId="Web-{89F3E928-2631-49FA-AEBD-CFDCE667654F}" dt="2023-11-16T12:42:40.260" v="0"/>
      <pc:docMkLst>
        <pc:docMk/>
      </pc:docMkLst>
      <pc:sldChg chg="ord">
        <pc:chgData name="DİLA GÜNEŞ" userId="S::030123011@std.izu.edu.tr::4c745d1b-be9f-4778-9a3e-3a791bf113a6" providerId="AD" clId="Web-{89F3E928-2631-49FA-AEBD-CFDCE667654F}" dt="2023-11-16T12:42:40.260" v="0"/>
        <pc:sldMkLst>
          <pc:docMk/>
          <pc:sldMk cId="3567595945" sldId="263"/>
        </pc:sldMkLst>
      </pc:sldChg>
    </pc:docChg>
  </pc:docChgLst>
  <pc:docChgLst>
    <pc:chgData name="ŞEVVAL DEMİRTAŞ" userId="S::031022040@std.izu.edu.tr::8e1345ea-fc82-4cd5-9b4c-882fb866b532" providerId="AD" clId="Web-{FF0F949A-8421-41D4-AF29-AB6242310756}"/>
    <pc:docChg chg="sldOrd">
      <pc:chgData name="ŞEVVAL DEMİRTAŞ" userId="S::031022040@std.izu.edu.tr::8e1345ea-fc82-4cd5-9b4c-882fb866b532" providerId="AD" clId="Web-{FF0F949A-8421-41D4-AF29-AB6242310756}" dt="2023-11-16T16:21:22.692" v="2"/>
      <pc:docMkLst>
        <pc:docMk/>
      </pc:docMkLst>
      <pc:sldChg chg="ord">
        <pc:chgData name="ŞEVVAL DEMİRTAŞ" userId="S::031022040@std.izu.edu.tr::8e1345ea-fc82-4cd5-9b4c-882fb866b532" providerId="AD" clId="Web-{FF0F949A-8421-41D4-AF29-AB6242310756}" dt="2023-11-16T16:19:15.720" v="0"/>
        <pc:sldMkLst>
          <pc:docMk/>
          <pc:sldMk cId="2109002963" sldId="264"/>
        </pc:sldMkLst>
      </pc:sldChg>
      <pc:sldChg chg="ord">
        <pc:chgData name="ŞEVVAL DEMİRTAŞ" userId="S::031022040@std.izu.edu.tr::8e1345ea-fc82-4cd5-9b4c-882fb866b532" providerId="AD" clId="Web-{FF0F949A-8421-41D4-AF29-AB6242310756}" dt="2023-11-16T16:21:08.989" v="1"/>
        <pc:sldMkLst>
          <pc:docMk/>
          <pc:sldMk cId="1262212103" sldId="286"/>
        </pc:sldMkLst>
      </pc:sldChg>
      <pc:sldChg chg="ord">
        <pc:chgData name="ŞEVVAL DEMİRTAŞ" userId="S::031022040@std.izu.edu.tr::8e1345ea-fc82-4cd5-9b4c-882fb866b532" providerId="AD" clId="Web-{FF0F949A-8421-41D4-AF29-AB6242310756}" dt="2023-11-16T16:21:22.692" v="2"/>
        <pc:sldMkLst>
          <pc:docMk/>
          <pc:sldMk cId="3466193154" sldId="29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2A54C80-263E-416B-A8E0-580EDEADCBDC}"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Türk Dili - I</a:t>
            </a:r>
          </a:p>
        </p:txBody>
      </p:sp>
      <p:sp>
        <p:nvSpPr>
          <p:cNvPr id="3" name="Alt Başlık 2"/>
          <p:cNvSpPr>
            <a:spLocks noGrp="1"/>
          </p:cNvSpPr>
          <p:nvPr>
            <p:ph type="subTitle" idx="1"/>
          </p:nvPr>
        </p:nvSpPr>
        <p:spPr/>
        <p:txBody>
          <a:bodyPr/>
          <a:lstStyle/>
          <a:p>
            <a:r>
              <a:rPr lang="tr-TR" dirty="0"/>
              <a:t>Şekil Bilgisi 1</a:t>
            </a:r>
          </a:p>
        </p:txBody>
      </p:sp>
    </p:spTree>
    <p:extLst>
      <p:ext uri="{BB962C8B-B14F-4D97-AF65-F5344CB8AC3E}">
        <p14:creationId xmlns:p14="http://schemas.microsoft.com/office/powerpoint/2010/main" val="364494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İsim Kökleri</a:t>
            </a:r>
          </a:p>
        </p:txBody>
      </p:sp>
      <p:sp>
        <p:nvSpPr>
          <p:cNvPr id="3" name="İçerik Yer Tutucusu 2"/>
          <p:cNvSpPr>
            <a:spLocks noGrp="1"/>
          </p:cNvSpPr>
          <p:nvPr>
            <p:ph idx="1"/>
          </p:nvPr>
        </p:nvSpPr>
        <p:spPr/>
        <p:txBody>
          <a:bodyPr>
            <a:normAutofit/>
          </a:bodyPr>
          <a:lstStyle/>
          <a:p>
            <a:pPr algn="just">
              <a:lnSpc>
                <a:spcPct val="150000"/>
              </a:lnSpc>
            </a:pPr>
            <a:r>
              <a:rPr lang="tr-TR" sz="2400" dirty="0"/>
              <a:t>Not: İsim kökleri mastar eklerini (-</a:t>
            </a:r>
            <a:r>
              <a:rPr lang="tr-TR" sz="2400" dirty="0" err="1"/>
              <a:t>mek</a:t>
            </a:r>
            <a:r>
              <a:rPr lang="tr-TR" sz="2400" dirty="0"/>
              <a:t>/-</a:t>
            </a:r>
            <a:r>
              <a:rPr lang="tr-TR" sz="2400" dirty="0" err="1"/>
              <a:t>mak</a:t>
            </a:r>
            <a:r>
              <a:rPr lang="tr-TR" sz="2400" dirty="0"/>
              <a:t>) almaz.</a:t>
            </a:r>
          </a:p>
          <a:p>
            <a:pPr algn="just">
              <a:lnSpc>
                <a:spcPct val="150000"/>
              </a:lnSpc>
            </a:pPr>
            <a:r>
              <a:rPr lang="tr-TR" sz="2400" dirty="0"/>
              <a:t>Örnek: «gözlük» sözcüğünün kökü «göz» sözcüğüdür. Bu sözcüğe mastar eki getirilemez.</a:t>
            </a:r>
          </a:p>
          <a:p>
            <a:pPr algn="just">
              <a:lnSpc>
                <a:spcPct val="150000"/>
              </a:lnSpc>
            </a:pPr>
            <a:r>
              <a:rPr lang="tr-TR" sz="2400" dirty="0"/>
              <a:t>Bir sözcüğe mastar ekleri getirilemediği takdirde o sözcük isim köküdür.</a:t>
            </a:r>
          </a:p>
        </p:txBody>
      </p:sp>
    </p:spTree>
    <p:extLst>
      <p:ext uri="{BB962C8B-B14F-4D97-AF65-F5344CB8AC3E}">
        <p14:creationId xmlns:p14="http://schemas.microsoft.com/office/powerpoint/2010/main" val="377430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Fiil Kökleri</a:t>
            </a:r>
          </a:p>
        </p:txBody>
      </p:sp>
      <p:sp>
        <p:nvSpPr>
          <p:cNvPr id="3" name="İçerik Yer Tutucusu 2"/>
          <p:cNvSpPr>
            <a:spLocks noGrp="1"/>
          </p:cNvSpPr>
          <p:nvPr>
            <p:ph idx="1"/>
          </p:nvPr>
        </p:nvSpPr>
        <p:spPr/>
        <p:txBody>
          <a:bodyPr>
            <a:normAutofit/>
          </a:bodyPr>
          <a:lstStyle/>
          <a:p>
            <a:pPr algn="just">
              <a:lnSpc>
                <a:spcPct val="150000"/>
              </a:lnSpc>
            </a:pPr>
            <a:r>
              <a:rPr lang="tr-TR" sz="2000" dirty="0"/>
              <a:t>İş, oluş, durum bildiren kök hâlindeki fiillerdir.</a:t>
            </a:r>
          </a:p>
          <a:p>
            <a:pPr algn="just">
              <a:lnSpc>
                <a:spcPct val="150000"/>
              </a:lnSpc>
            </a:pPr>
            <a:r>
              <a:rPr lang="tr-TR" sz="2000" dirty="0"/>
              <a:t>Örnek: aç-, iç-, çiz-, gel-, boz-, bil-, et-, sev-, bak-, koş-, sat-, piş-, şaş-</a:t>
            </a:r>
          </a:p>
          <a:p>
            <a:pPr algn="just">
              <a:lnSpc>
                <a:spcPct val="150000"/>
              </a:lnSpc>
            </a:pPr>
            <a:r>
              <a:rPr lang="tr-TR" sz="2000" dirty="0"/>
              <a:t>Not: İsim soylu kökler mastar ekini almazken fiil kökleri mastar eklerini alır. Bir kökün fiil kökü olup olmadığını anlamak için mastar eki getirilir. Mastar eki getirildiğinde anlamlı bir sözcük elde ediliyorsa o kök, fiil köküdür.</a:t>
            </a:r>
          </a:p>
        </p:txBody>
      </p:sp>
    </p:spTree>
    <p:extLst>
      <p:ext uri="{BB962C8B-B14F-4D97-AF65-F5344CB8AC3E}">
        <p14:creationId xmlns:p14="http://schemas.microsoft.com/office/powerpoint/2010/main" val="17236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İsim Kökleri</a:t>
            </a:r>
          </a:p>
        </p:txBody>
      </p:sp>
      <p:sp>
        <p:nvSpPr>
          <p:cNvPr id="3" name="İçerik Yer Tutucusu 2"/>
          <p:cNvSpPr>
            <a:spLocks noGrp="1"/>
          </p:cNvSpPr>
          <p:nvPr>
            <p:ph idx="1"/>
          </p:nvPr>
        </p:nvSpPr>
        <p:spPr/>
        <p:txBody>
          <a:bodyPr>
            <a:normAutofit/>
          </a:bodyPr>
          <a:lstStyle/>
          <a:p>
            <a:pPr algn="just">
              <a:lnSpc>
                <a:spcPct val="150000"/>
              </a:lnSpc>
            </a:pPr>
            <a:r>
              <a:rPr lang="tr-TR" sz="2800" dirty="0"/>
              <a:t>Not: Yansıma kökler de isim soylu kelimeler grubunda yer almaktadır.</a:t>
            </a:r>
          </a:p>
          <a:p>
            <a:pPr algn="just">
              <a:lnSpc>
                <a:spcPct val="150000"/>
              </a:lnSpc>
            </a:pPr>
            <a:r>
              <a:rPr lang="tr-TR" sz="2800" dirty="0"/>
              <a:t>Örnek: fıs, tıs, güm, şar, vız, cız…</a:t>
            </a:r>
          </a:p>
        </p:txBody>
      </p:sp>
    </p:spTree>
    <p:extLst>
      <p:ext uri="{BB962C8B-B14F-4D97-AF65-F5344CB8AC3E}">
        <p14:creationId xmlns:p14="http://schemas.microsoft.com/office/powerpoint/2010/main" val="338556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Ortak Kökler</a:t>
            </a:r>
          </a:p>
        </p:txBody>
      </p:sp>
      <p:sp>
        <p:nvSpPr>
          <p:cNvPr id="3" name="İçerik Yer Tutucusu 2"/>
          <p:cNvSpPr>
            <a:spLocks noGrp="1"/>
          </p:cNvSpPr>
          <p:nvPr>
            <p:ph idx="1"/>
          </p:nvPr>
        </p:nvSpPr>
        <p:spPr/>
        <p:txBody>
          <a:bodyPr>
            <a:normAutofit/>
          </a:bodyPr>
          <a:lstStyle/>
          <a:p>
            <a:pPr algn="just">
              <a:lnSpc>
                <a:spcPct val="150000"/>
              </a:lnSpc>
            </a:pPr>
            <a:r>
              <a:rPr lang="tr-TR" sz="2800" dirty="0"/>
              <a:t>Türkçede hem isim hem de fiil kökü olarak kullanılabilen sözcükler bulunmaktadır. Bu köklere ortak kökler denir.</a:t>
            </a:r>
          </a:p>
        </p:txBody>
      </p:sp>
    </p:spTree>
    <p:extLst>
      <p:ext uri="{BB962C8B-B14F-4D97-AF65-F5344CB8AC3E}">
        <p14:creationId xmlns:p14="http://schemas.microsoft.com/office/powerpoint/2010/main" val="319377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Ortak Kökler</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782581757"/>
              </p:ext>
            </p:extLst>
          </p:nvPr>
        </p:nvGraphicFramePr>
        <p:xfrm>
          <a:off x="677863" y="2160588"/>
          <a:ext cx="8596311" cy="333756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pPr algn="ctr"/>
                      <a:r>
                        <a:rPr lang="tr-TR" dirty="0"/>
                        <a:t>Ortak Kök</a:t>
                      </a:r>
                    </a:p>
                  </a:txBody>
                  <a:tcPr/>
                </a:tc>
                <a:tc>
                  <a:txBody>
                    <a:bodyPr/>
                    <a:lstStyle/>
                    <a:p>
                      <a:pPr algn="ctr"/>
                      <a:r>
                        <a:rPr lang="tr-TR" dirty="0"/>
                        <a:t>İsim Kökü</a:t>
                      </a:r>
                    </a:p>
                  </a:txBody>
                  <a:tcPr/>
                </a:tc>
                <a:tc>
                  <a:txBody>
                    <a:bodyPr/>
                    <a:lstStyle/>
                    <a:p>
                      <a:pPr algn="ctr"/>
                      <a:r>
                        <a:rPr lang="tr-TR" dirty="0"/>
                        <a:t>Fiil</a:t>
                      </a:r>
                      <a:r>
                        <a:rPr lang="tr-TR" baseline="0" dirty="0"/>
                        <a:t> Kökü</a:t>
                      </a:r>
                      <a:endParaRPr lang="tr-TR" dirty="0"/>
                    </a:p>
                  </a:txBody>
                  <a:tcPr/>
                </a:tc>
                <a:extLst>
                  <a:ext uri="{0D108BD9-81ED-4DB2-BD59-A6C34878D82A}">
                    <a16:rowId xmlns:a16="http://schemas.microsoft.com/office/drawing/2014/main" val="10000"/>
                  </a:ext>
                </a:extLst>
              </a:tr>
              <a:tr h="370840">
                <a:tc>
                  <a:txBody>
                    <a:bodyPr/>
                    <a:lstStyle/>
                    <a:p>
                      <a:pPr algn="ctr"/>
                      <a:r>
                        <a:rPr lang="tr-TR" dirty="0"/>
                        <a:t>Yarış</a:t>
                      </a:r>
                    </a:p>
                  </a:txBody>
                  <a:tcPr/>
                </a:tc>
                <a:tc>
                  <a:txBody>
                    <a:bodyPr/>
                    <a:lstStyle/>
                    <a:p>
                      <a:pPr algn="ctr"/>
                      <a:r>
                        <a:rPr lang="tr-TR" dirty="0"/>
                        <a:t>Yarış</a:t>
                      </a:r>
                    </a:p>
                  </a:txBody>
                  <a:tcPr/>
                </a:tc>
                <a:tc>
                  <a:txBody>
                    <a:bodyPr/>
                    <a:lstStyle/>
                    <a:p>
                      <a:pPr algn="ctr"/>
                      <a:r>
                        <a:rPr lang="tr-TR" dirty="0"/>
                        <a:t>Yarış-</a:t>
                      </a:r>
                    </a:p>
                  </a:txBody>
                  <a:tcPr/>
                </a:tc>
                <a:extLst>
                  <a:ext uri="{0D108BD9-81ED-4DB2-BD59-A6C34878D82A}">
                    <a16:rowId xmlns:a16="http://schemas.microsoft.com/office/drawing/2014/main" val="10001"/>
                  </a:ext>
                </a:extLst>
              </a:tr>
              <a:tr h="370840">
                <a:tc>
                  <a:txBody>
                    <a:bodyPr/>
                    <a:lstStyle/>
                    <a:p>
                      <a:pPr algn="ctr"/>
                      <a:r>
                        <a:rPr lang="tr-TR" dirty="0"/>
                        <a:t>Dik</a:t>
                      </a:r>
                    </a:p>
                  </a:txBody>
                  <a:tcPr/>
                </a:tc>
                <a:tc>
                  <a:txBody>
                    <a:bodyPr/>
                    <a:lstStyle/>
                    <a:p>
                      <a:pPr algn="ctr"/>
                      <a:r>
                        <a:rPr lang="tr-TR" dirty="0"/>
                        <a:t>Dik</a:t>
                      </a:r>
                    </a:p>
                  </a:txBody>
                  <a:tcPr/>
                </a:tc>
                <a:tc>
                  <a:txBody>
                    <a:bodyPr/>
                    <a:lstStyle/>
                    <a:p>
                      <a:pPr algn="ctr"/>
                      <a:r>
                        <a:rPr lang="tr-TR" dirty="0"/>
                        <a:t>Dik-</a:t>
                      </a:r>
                    </a:p>
                  </a:txBody>
                  <a:tcPr/>
                </a:tc>
                <a:extLst>
                  <a:ext uri="{0D108BD9-81ED-4DB2-BD59-A6C34878D82A}">
                    <a16:rowId xmlns:a16="http://schemas.microsoft.com/office/drawing/2014/main" val="10002"/>
                  </a:ext>
                </a:extLst>
              </a:tr>
              <a:tr h="370840">
                <a:tc>
                  <a:txBody>
                    <a:bodyPr/>
                    <a:lstStyle/>
                    <a:p>
                      <a:pPr algn="ctr"/>
                      <a:r>
                        <a:rPr lang="tr-TR" dirty="0"/>
                        <a:t>Şiş</a:t>
                      </a:r>
                    </a:p>
                  </a:txBody>
                  <a:tcPr/>
                </a:tc>
                <a:tc>
                  <a:txBody>
                    <a:bodyPr/>
                    <a:lstStyle/>
                    <a:p>
                      <a:pPr algn="ctr"/>
                      <a:r>
                        <a:rPr lang="tr-TR" dirty="0"/>
                        <a:t>Şiş</a:t>
                      </a:r>
                    </a:p>
                  </a:txBody>
                  <a:tcPr/>
                </a:tc>
                <a:tc>
                  <a:txBody>
                    <a:bodyPr/>
                    <a:lstStyle/>
                    <a:p>
                      <a:pPr algn="ctr"/>
                      <a:r>
                        <a:rPr lang="tr-TR" dirty="0"/>
                        <a:t>Şiş-</a:t>
                      </a:r>
                    </a:p>
                  </a:txBody>
                  <a:tcPr/>
                </a:tc>
                <a:extLst>
                  <a:ext uri="{0D108BD9-81ED-4DB2-BD59-A6C34878D82A}">
                    <a16:rowId xmlns:a16="http://schemas.microsoft.com/office/drawing/2014/main" val="10003"/>
                  </a:ext>
                </a:extLst>
              </a:tr>
              <a:tr h="370840">
                <a:tc>
                  <a:txBody>
                    <a:bodyPr/>
                    <a:lstStyle/>
                    <a:p>
                      <a:pPr algn="ctr"/>
                      <a:r>
                        <a:rPr lang="tr-TR" dirty="0"/>
                        <a:t>Tat</a:t>
                      </a:r>
                    </a:p>
                  </a:txBody>
                  <a:tcPr/>
                </a:tc>
                <a:tc>
                  <a:txBody>
                    <a:bodyPr/>
                    <a:lstStyle/>
                    <a:p>
                      <a:pPr algn="ctr"/>
                      <a:r>
                        <a:rPr lang="tr-TR" dirty="0"/>
                        <a:t>Tat</a:t>
                      </a:r>
                    </a:p>
                  </a:txBody>
                  <a:tcPr/>
                </a:tc>
                <a:tc>
                  <a:txBody>
                    <a:bodyPr/>
                    <a:lstStyle/>
                    <a:p>
                      <a:pPr algn="ctr"/>
                      <a:r>
                        <a:rPr lang="tr-TR" dirty="0"/>
                        <a:t>Tat-</a:t>
                      </a:r>
                    </a:p>
                  </a:txBody>
                  <a:tcPr/>
                </a:tc>
                <a:extLst>
                  <a:ext uri="{0D108BD9-81ED-4DB2-BD59-A6C34878D82A}">
                    <a16:rowId xmlns:a16="http://schemas.microsoft.com/office/drawing/2014/main" val="10004"/>
                  </a:ext>
                </a:extLst>
              </a:tr>
              <a:tr h="370840">
                <a:tc>
                  <a:txBody>
                    <a:bodyPr/>
                    <a:lstStyle/>
                    <a:p>
                      <a:pPr algn="ctr"/>
                      <a:r>
                        <a:rPr lang="tr-TR" dirty="0"/>
                        <a:t>Barış</a:t>
                      </a:r>
                    </a:p>
                  </a:txBody>
                  <a:tcPr/>
                </a:tc>
                <a:tc>
                  <a:txBody>
                    <a:bodyPr/>
                    <a:lstStyle/>
                    <a:p>
                      <a:pPr algn="ctr"/>
                      <a:r>
                        <a:rPr lang="tr-TR" dirty="0"/>
                        <a:t>Barış</a:t>
                      </a:r>
                    </a:p>
                  </a:txBody>
                  <a:tcPr/>
                </a:tc>
                <a:tc>
                  <a:txBody>
                    <a:bodyPr/>
                    <a:lstStyle/>
                    <a:p>
                      <a:pPr algn="ctr"/>
                      <a:r>
                        <a:rPr lang="tr-TR" dirty="0"/>
                        <a:t>Barış-</a:t>
                      </a:r>
                    </a:p>
                  </a:txBody>
                  <a:tcPr/>
                </a:tc>
                <a:extLst>
                  <a:ext uri="{0D108BD9-81ED-4DB2-BD59-A6C34878D82A}">
                    <a16:rowId xmlns:a16="http://schemas.microsoft.com/office/drawing/2014/main" val="10005"/>
                  </a:ext>
                </a:extLst>
              </a:tr>
              <a:tr h="370840">
                <a:tc>
                  <a:txBody>
                    <a:bodyPr/>
                    <a:lstStyle/>
                    <a:p>
                      <a:pPr algn="ctr"/>
                      <a:r>
                        <a:rPr lang="tr-TR" dirty="0"/>
                        <a:t>Savaş</a:t>
                      </a:r>
                    </a:p>
                  </a:txBody>
                  <a:tcPr/>
                </a:tc>
                <a:tc>
                  <a:txBody>
                    <a:bodyPr/>
                    <a:lstStyle/>
                    <a:p>
                      <a:pPr algn="ctr"/>
                      <a:r>
                        <a:rPr lang="tr-TR" dirty="0"/>
                        <a:t>Savaş</a:t>
                      </a:r>
                    </a:p>
                  </a:txBody>
                  <a:tcPr/>
                </a:tc>
                <a:tc>
                  <a:txBody>
                    <a:bodyPr/>
                    <a:lstStyle/>
                    <a:p>
                      <a:pPr algn="ctr"/>
                      <a:r>
                        <a:rPr lang="tr-TR" dirty="0"/>
                        <a:t>Savaş-</a:t>
                      </a:r>
                    </a:p>
                  </a:txBody>
                  <a:tcPr/>
                </a:tc>
                <a:extLst>
                  <a:ext uri="{0D108BD9-81ED-4DB2-BD59-A6C34878D82A}">
                    <a16:rowId xmlns:a16="http://schemas.microsoft.com/office/drawing/2014/main" val="10006"/>
                  </a:ext>
                </a:extLst>
              </a:tr>
              <a:tr h="370840">
                <a:tc>
                  <a:txBody>
                    <a:bodyPr/>
                    <a:lstStyle/>
                    <a:p>
                      <a:pPr algn="ctr"/>
                      <a:r>
                        <a:rPr lang="tr-TR" dirty="0"/>
                        <a:t>Sıva</a:t>
                      </a:r>
                    </a:p>
                  </a:txBody>
                  <a:tcPr/>
                </a:tc>
                <a:tc>
                  <a:txBody>
                    <a:bodyPr/>
                    <a:lstStyle/>
                    <a:p>
                      <a:pPr algn="ctr"/>
                      <a:r>
                        <a:rPr lang="tr-TR" dirty="0"/>
                        <a:t>Sıva</a:t>
                      </a:r>
                    </a:p>
                  </a:txBody>
                  <a:tcPr/>
                </a:tc>
                <a:tc>
                  <a:txBody>
                    <a:bodyPr/>
                    <a:lstStyle/>
                    <a:p>
                      <a:pPr algn="ctr"/>
                      <a:r>
                        <a:rPr lang="tr-TR" dirty="0"/>
                        <a:t>Sıva-</a:t>
                      </a:r>
                    </a:p>
                  </a:txBody>
                  <a:tcPr/>
                </a:tc>
                <a:extLst>
                  <a:ext uri="{0D108BD9-81ED-4DB2-BD59-A6C34878D82A}">
                    <a16:rowId xmlns:a16="http://schemas.microsoft.com/office/drawing/2014/main" val="10007"/>
                  </a:ext>
                </a:extLst>
              </a:tr>
              <a:tr h="370840">
                <a:tc>
                  <a:txBody>
                    <a:bodyPr/>
                    <a:lstStyle/>
                    <a:p>
                      <a:pPr algn="ctr"/>
                      <a:r>
                        <a:rPr lang="tr-TR" dirty="0"/>
                        <a:t>Güven </a:t>
                      </a:r>
                    </a:p>
                  </a:txBody>
                  <a:tcPr/>
                </a:tc>
                <a:tc>
                  <a:txBody>
                    <a:bodyPr/>
                    <a:lstStyle/>
                    <a:p>
                      <a:pPr algn="ctr"/>
                      <a:r>
                        <a:rPr lang="tr-TR" dirty="0"/>
                        <a:t>Güven </a:t>
                      </a:r>
                    </a:p>
                  </a:txBody>
                  <a:tcPr/>
                </a:tc>
                <a:tc>
                  <a:txBody>
                    <a:bodyPr/>
                    <a:lstStyle/>
                    <a:p>
                      <a:pPr algn="ctr"/>
                      <a:r>
                        <a:rPr lang="tr-TR" dirty="0"/>
                        <a:t>Güven-</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3694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Sesteş Kökler</a:t>
            </a:r>
          </a:p>
        </p:txBody>
      </p:sp>
      <p:sp>
        <p:nvSpPr>
          <p:cNvPr id="3" name="İçerik Yer Tutucusu 2"/>
          <p:cNvSpPr>
            <a:spLocks noGrp="1"/>
          </p:cNvSpPr>
          <p:nvPr>
            <p:ph idx="1"/>
          </p:nvPr>
        </p:nvSpPr>
        <p:spPr/>
        <p:txBody>
          <a:bodyPr>
            <a:noAutofit/>
          </a:bodyPr>
          <a:lstStyle/>
          <a:p>
            <a:pPr algn="just">
              <a:lnSpc>
                <a:spcPct val="150000"/>
              </a:lnSpc>
            </a:pPr>
            <a:r>
              <a:rPr lang="tr-TR" sz="2400" dirty="0"/>
              <a:t>Yazılışları aynı, anlamları farklı olan, hem isim hem de fiil olarak kullanılabilen köklerdir.</a:t>
            </a:r>
          </a:p>
          <a:p>
            <a:pPr algn="just">
              <a:lnSpc>
                <a:spcPct val="150000"/>
              </a:lnSpc>
            </a:pPr>
            <a:r>
              <a:rPr lang="tr-TR" sz="2400" dirty="0"/>
              <a:t>Ortak köklerle sesteş kökler birbirine karıştırılmamalıdır. Sesteş köklerin yazılışları aynı iken anlamları farklıdır. Yani kökler arasında bir anlam ilişkisi bulunmamaktadır. Ortak köklerde ise isim ve fiil kökü arasında anlam ilişkisi bulunmaktadır.</a:t>
            </a:r>
          </a:p>
        </p:txBody>
      </p:sp>
    </p:spTree>
    <p:extLst>
      <p:ext uri="{BB962C8B-B14F-4D97-AF65-F5344CB8AC3E}">
        <p14:creationId xmlns:p14="http://schemas.microsoft.com/office/powerpoint/2010/main" val="362150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Türemiş Kelimeler</a:t>
            </a:r>
          </a:p>
        </p:txBody>
      </p:sp>
      <p:sp>
        <p:nvSpPr>
          <p:cNvPr id="3" name="İçerik Yer Tutucusu 2"/>
          <p:cNvSpPr>
            <a:spLocks noGrp="1"/>
          </p:cNvSpPr>
          <p:nvPr>
            <p:ph idx="1"/>
          </p:nvPr>
        </p:nvSpPr>
        <p:spPr/>
        <p:txBody>
          <a:bodyPr>
            <a:normAutofit/>
          </a:bodyPr>
          <a:lstStyle/>
          <a:p>
            <a:pPr algn="just">
              <a:lnSpc>
                <a:spcPct val="150000"/>
              </a:lnSpc>
            </a:pPr>
            <a:r>
              <a:rPr lang="tr-TR" sz="2400" dirty="0"/>
              <a:t>Kök hâlindeki bir sözcük üzerine herhangi bir yapım eki gelmesiyle oluşan sözcüklere türemiş kelimeler adı verilir.</a:t>
            </a:r>
          </a:p>
          <a:p>
            <a:pPr algn="just">
              <a:lnSpc>
                <a:spcPct val="150000"/>
              </a:lnSpc>
            </a:pPr>
            <a:r>
              <a:rPr lang="tr-TR" sz="2400" dirty="0"/>
              <a:t>Köke yapım eki getirilmesiyle oluşan yapıya gövde denir.</a:t>
            </a:r>
          </a:p>
          <a:p>
            <a:pPr algn="just">
              <a:lnSpc>
                <a:spcPct val="150000"/>
              </a:lnSpc>
            </a:pPr>
            <a:r>
              <a:rPr lang="tr-TR" sz="2400" dirty="0"/>
              <a:t>Türemiş yapıdaki sözcükler gövde hâlindeki sözcüklerdir. </a:t>
            </a:r>
          </a:p>
        </p:txBody>
      </p:sp>
    </p:spTree>
    <p:extLst>
      <p:ext uri="{BB962C8B-B14F-4D97-AF65-F5344CB8AC3E}">
        <p14:creationId xmlns:p14="http://schemas.microsoft.com/office/powerpoint/2010/main" val="393635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Sesteş Kökler</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696489260"/>
              </p:ext>
            </p:extLst>
          </p:nvPr>
        </p:nvGraphicFramePr>
        <p:xfrm>
          <a:off x="677863" y="2160588"/>
          <a:ext cx="8596311" cy="23926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pPr algn="ctr"/>
                      <a:r>
                        <a:rPr lang="tr-TR" dirty="0"/>
                        <a:t>Sesteş Kök</a:t>
                      </a:r>
                    </a:p>
                  </a:txBody>
                  <a:tcPr/>
                </a:tc>
                <a:tc>
                  <a:txBody>
                    <a:bodyPr/>
                    <a:lstStyle/>
                    <a:p>
                      <a:r>
                        <a:rPr lang="tr-TR" dirty="0"/>
                        <a:t>İsim</a:t>
                      </a:r>
                      <a:r>
                        <a:rPr lang="tr-TR" baseline="0" dirty="0"/>
                        <a:t> Kökü</a:t>
                      </a:r>
                      <a:endParaRPr lang="tr-TR" dirty="0"/>
                    </a:p>
                  </a:txBody>
                  <a:tcPr/>
                </a:tc>
                <a:tc>
                  <a:txBody>
                    <a:bodyPr/>
                    <a:lstStyle/>
                    <a:p>
                      <a:r>
                        <a:rPr lang="tr-TR" dirty="0"/>
                        <a:t>Fiil</a:t>
                      </a:r>
                      <a:r>
                        <a:rPr lang="tr-TR" baseline="0" dirty="0"/>
                        <a:t> Kökü</a:t>
                      </a:r>
                      <a:endParaRPr lang="tr-TR" dirty="0"/>
                    </a:p>
                  </a:txBody>
                  <a:tcPr/>
                </a:tc>
                <a:extLst>
                  <a:ext uri="{0D108BD9-81ED-4DB2-BD59-A6C34878D82A}">
                    <a16:rowId xmlns:a16="http://schemas.microsoft.com/office/drawing/2014/main" val="10000"/>
                  </a:ext>
                </a:extLst>
              </a:tr>
              <a:tr h="370840">
                <a:tc>
                  <a:txBody>
                    <a:bodyPr/>
                    <a:lstStyle/>
                    <a:p>
                      <a:pPr algn="ctr"/>
                      <a:r>
                        <a:rPr lang="tr-TR" dirty="0"/>
                        <a:t>Dal</a:t>
                      </a:r>
                    </a:p>
                  </a:txBody>
                  <a:tcPr/>
                </a:tc>
                <a:tc>
                  <a:txBody>
                    <a:bodyPr/>
                    <a:lstStyle/>
                    <a:p>
                      <a:r>
                        <a:rPr lang="tr-TR" dirty="0"/>
                        <a:t>Dal: Ağacın</a:t>
                      </a:r>
                      <a:r>
                        <a:rPr lang="tr-TR" baseline="0" dirty="0"/>
                        <a:t> dalı</a:t>
                      </a:r>
                      <a:endParaRPr lang="tr-TR" dirty="0"/>
                    </a:p>
                  </a:txBody>
                  <a:tcPr/>
                </a:tc>
                <a:tc>
                  <a:txBody>
                    <a:bodyPr/>
                    <a:lstStyle/>
                    <a:p>
                      <a:r>
                        <a:rPr lang="tr-TR" dirty="0"/>
                        <a:t>Dal-: Suya dalmak</a:t>
                      </a:r>
                    </a:p>
                  </a:txBody>
                  <a:tcPr/>
                </a:tc>
                <a:extLst>
                  <a:ext uri="{0D108BD9-81ED-4DB2-BD59-A6C34878D82A}">
                    <a16:rowId xmlns:a16="http://schemas.microsoft.com/office/drawing/2014/main" val="10001"/>
                  </a:ext>
                </a:extLst>
              </a:tr>
              <a:tr h="370840">
                <a:tc>
                  <a:txBody>
                    <a:bodyPr/>
                    <a:lstStyle/>
                    <a:p>
                      <a:pPr algn="ctr"/>
                      <a:r>
                        <a:rPr lang="tr-TR" dirty="0"/>
                        <a:t>Yaz</a:t>
                      </a:r>
                    </a:p>
                  </a:txBody>
                  <a:tcPr/>
                </a:tc>
                <a:tc>
                  <a:txBody>
                    <a:bodyPr/>
                    <a:lstStyle/>
                    <a:p>
                      <a:r>
                        <a:rPr lang="tr-TR" dirty="0"/>
                        <a:t>Yaz: Mevsim </a:t>
                      </a:r>
                    </a:p>
                  </a:txBody>
                  <a:tcPr/>
                </a:tc>
                <a:tc>
                  <a:txBody>
                    <a:bodyPr/>
                    <a:lstStyle/>
                    <a:p>
                      <a:r>
                        <a:rPr lang="tr-TR" dirty="0"/>
                        <a:t>Yaz-: Yazı yazmak</a:t>
                      </a:r>
                    </a:p>
                  </a:txBody>
                  <a:tcPr/>
                </a:tc>
                <a:extLst>
                  <a:ext uri="{0D108BD9-81ED-4DB2-BD59-A6C34878D82A}">
                    <a16:rowId xmlns:a16="http://schemas.microsoft.com/office/drawing/2014/main" val="10002"/>
                  </a:ext>
                </a:extLst>
              </a:tr>
              <a:tr h="370840">
                <a:tc>
                  <a:txBody>
                    <a:bodyPr/>
                    <a:lstStyle/>
                    <a:p>
                      <a:pPr algn="ctr"/>
                      <a:r>
                        <a:rPr lang="tr-TR" dirty="0"/>
                        <a:t>Kaz</a:t>
                      </a:r>
                    </a:p>
                  </a:txBody>
                  <a:tcPr/>
                </a:tc>
                <a:tc>
                  <a:txBody>
                    <a:bodyPr/>
                    <a:lstStyle/>
                    <a:p>
                      <a:r>
                        <a:rPr lang="tr-TR" dirty="0"/>
                        <a:t>Kaz: Kanatlı hayvanlardan biri</a:t>
                      </a:r>
                    </a:p>
                  </a:txBody>
                  <a:tcPr/>
                </a:tc>
                <a:tc>
                  <a:txBody>
                    <a:bodyPr/>
                    <a:lstStyle/>
                    <a:p>
                      <a:r>
                        <a:rPr lang="tr-TR" dirty="0"/>
                        <a:t>Kaz-:</a:t>
                      </a:r>
                      <a:r>
                        <a:rPr lang="tr-TR" baseline="0" dirty="0"/>
                        <a:t> Bir yeri kazmak</a:t>
                      </a:r>
                      <a:endParaRPr lang="tr-TR" dirty="0"/>
                    </a:p>
                  </a:txBody>
                  <a:tcPr/>
                </a:tc>
                <a:extLst>
                  <a:ext uri="{0D108BD9-81ED-4DB2-BD59-A6C34878D82A}">
                    <a16:rowId xmlns:a16="http://schemas.microsoft.com/office/drawing/2014/main" val="10003"/>
                  </a:ext>
                </a:extLst>
              </a:tr>
              <a:tr h="370840">
                <a:tc>
                  <a:txBody>
                    <a:bodyPr/>
                    <a:lstStyle/>
                    <a:p>
                      <a:pPr algn="ctr"/>
                      <a:r>
                        <a:rPr lang="tr-TR" dirty="0"/>
                        <a:t>Gül</a:t>
                      </a:r>
                    </a:p>
                  </a:txBody>
                  <a:tcPr/>
                </a:tc>
                <a:tc>
                  <a:txBody>
                    <a:bodyPr/>
                    <a:lstStyle/>
                    <a:p>
                      <a:r>
                        <a:rPr lang="tr-TR" dirty="0"/>
                        <a:t>Gül: Bir çiçek</a:t>
                      </a:r>
                      <a:r>
                        <a:rPr lang="tr-TR" baseline="0" dirty="0"/>
                        <a:t> ismi</a:t>
                      </a:r>
                      <a:endParaRPr lang="tr-TR" dirty="0"/>
                    </a:p>
                  </a:txBody>
                  <a:tcPr/>
                </a:tc>
                <a:tc>
                  <a:txBody>
                    <a:bodyPr/>
                    <a:lstStyle/>
                    <a:p>
                      <a:r>
                        <a:rPr lang="tr-TR" dirty="0"/>
                        <a:t>Gül-:</a:t>
                      </a:r>
                      <a:r>
                        <a:rPr lang="tr-TR" baseline="0" dirty="0"/>
                        <a:t> Komik bir şeye gülmek</a:t>
                      </a:r>
                      <a:endParaRPr lang="tr-T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0590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Türemiş Kelimeler</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806384332"/>
              </p:ext>
            </p:extLst>
          </p:nvPr>
        </p:nvGraphicFramePr>
        <p:xfrm>
          <a:off x="677863" y="2160588"/>
          <a:ext cx="8596311" cy="18542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pPr algn="ctr"/>
                      <a:r>
                        <a:rPr lang="tr-TR" dirty="0"/>
                        <a:t>Kök</a:t>
                      </a:r>
                    </a:p>
                  </a:txBody>
                  <a:tcPr/>
                </a:tc>
                <a:tc>
                  <a:txBody>
                    <a:bodyPr/>
                    <a:lstStyle/>
                    <a:p>
                      <a:pPr algn="ctr"/>
                      <a:r>
                        <a:rPr lang="tr-TR" dirty="0"/>
                        <a:t>Yapım</a:t>
                      </a:r>
                      <a:r>
                        <a:rPr lang="tr-TR" baseline="0" dirty="0"/>
                        <a:t> Eki</a:t>
                      </a:r>
                      <a:endParaRPr lang="tr-TR" dirty="0"/>
                    </a:p>
                  </a:txBody>
                  <a:tcPr/>
                </a:tc>
                <a:tc>
                  <a:txBody>
                    <a:bodyPr/>
                    <a:lstStyle/>
                    <a:p>
                      <a:pPr algn="ctr"/>
                      <a:r>
                        <a:rPr lang="tr-TR" dirty="0"/>
                        <a:t>Gövde</a:t>
                      </a:r>
                    </a:p>
                  </a:txBody>
                  <a:tcPr/>
                </a:tc>
                <a:extLst>
                  <a:ext uri="{0D108BD9-81ED-4DB2-BD59-A6C34878D82A}">
                    <a16:rowId xmlns:a16="http://schemas.microsoft.com/office/drawing/2014/main" val="10000"/>
                  </a:ext>
                </a:extLst>
              </a:tr>
              <a:tr h="370840">
                <a:tc>
                  <a:txBody>
                    <a:bodyPr/>
                    <a:lstStyle/>
                    <a:p>
                      <a:pPr algn="ctr"/>
                      <a:r>
                        <a:rPr lang="tr-TR" dirty="0"/>
                        <a:t>Sar-</a:t>
                      </a:r>
                    </a:p>
                  </a:txBody>
                  <a:tcPr/>
                </a:tc>
                <a:tc>
                  <a:txBody>
                    <a:bodyPr/>
                    <a:lstStyle/>
                    <a:p>
                      <a:pPr algn="ctr"/>
                      <a:r>
                        <a:rPr lang="tr-TR" dirty="0" err="1"/>
                        <a:t>Gı</a:t>
                      </a:r>
                      <a:endParaRPr lang="tr-TR" dirty="0"/>
                    </a:p>
                  </a:txBody>
                  <a:tcPr/>
                </a:tc>
                <a:tc>
                  <a:txBody>
                    <a:bodyPr/>
                    <a:lstStyle/>
                    <a:p>
                      <a:pPr algn="ctr"/>
                      <a:r>
                        <a:rPr lang="tr-TR" dirty="0"/>
                        <a:t>Sargı</a:t>
                      </a:r>
                    </a:p>
                  </a:txBody>
                  <a:tcPr/>
                </a:tc>
                <a:extLst>
                  <a:ext uri="{0D108BD9-81ED-4DB2-BD59-A6C34878D82A}">
                    <a16:rowId xmlns:a16="http://schemas.microsoft.com/office/drawing/2014/main" val="10001"/>
                  </a:ext>
                </a:extLst>
              </a:tr>
              <a:tr h="370840">
                <a:tc>
                  <a:txBody>
                    <a:bodyPr/>
                    <a:lstStyle/>
                    <a:p>
                      <a:pPr algn="ctr"/>
                      <a:r>
                        <a:rPr lang="tr-TR" dirty="0"/>
                        <a:t>Yol+</a:t>
                      </a:r>
                    </a:p>
                  </a:txBody>
                  <a:tcPr/>
                </a:tc>
                <a:tc>
                  <a:txBody>
                    <a:bodyPr/>
                    <a:lstStyle/>
                    <a:p>
                      <a:pPr algn="ctr"/>
                      <a:r>
                        <a:rPr lang="tr-TR" dirty="0"/>
                        <a:t>Cu</a:t>
                      </a:r>
                    </a:p>
                  </a:txBody>
                  <a:tcPr/>
                </a:tc>
                <a:tc>
                  <a:txBody>
                    <a:bodyPr/>
                    <a:lstStyle/>
                    <a:p>
                      <a:pPr algn="ctr"/>
                      <a:r>
                        <a:rPr lang="tr-TR" dirty="0"/>
                        <a:t>Yolcu</a:t>
                      </a:r>
                    </a:p>
                  </a:txBody>
                  <a:tcPr/>
                </a:tc>
                <a:extLst>
                  <a:ext uri="{0D108BD9-81ED-4DB2-BD59-A6C34878D82A}">
                    <a16:rowId xmlns:a16="http://schemas.microsoft.com/office/drawing/2014/main" val="10002"/>
                  </a:ext>
                </a:extLst>
              </a:tr>
              <a:tr h="370840">
                <a:tc>
                  <a:txBody>
                    <a:bodyPr/>
                    <a:lstStyle/>
                    <a:p>
                      <a:pPr algn="ctr"/>
                      <a:r>
                        <a:rPr lang="tr-TR" dirty="0"/>
                        <a:t>Dur-</a:t>
                      </a:r>
                    </a:p>
                  </a:txBody>
                  <a:tcPr/>
                </a:tc>
                <a:tc>
                  <a:txBody>
                    <a:bodyPr/>
                    <a:lstStyle/>
                    <a:p>
                      <a:pPr algn="ctr"/>
                      <a:r>
                        <a:rPr lang="tr-TR" dirty="0"/>
                        <a:t>Ak</a:t>
                      </a:r>
                    </a:p>
                  </a:txBody>
                  <a:tcPr/>
                </a:tc>
                <a:tc>
                  <a:txBody>
                    <a:bodyPr/>
                    <a:lstStyle/>
                    <a:p>
                      <a:pPr algn="ctr"/>
                      <a:r>
                        <a:rPr lang="tr-TR" dirty="0"/>
                        <a:t>Durak</a:t>
                      </a:r>
                    </a:p>
                  </a:txBody>
                  <a:tcPr/>
                </a:tc>
                <a:extLst>
                  <a:ext uri="{0D108BD9-81ED-4DB2-BD59-A6C34878D82A}">
                    <a16:rowId xmlns:a16="http://schemas.microsoft.com/office/drawing/2014/main" val="10003"/>
                  </a:ext>
                </a:extLst>
              </a:tr>
              <a:tr h="370840">
                <a:tc>
                  <a:txBody>
                    <a:bodyPr/>
                    <a:lstStyle/>
                    <a:p>
                      <a:pPr algn="ctr"/>
                      <a:r>
                        <a:rPr lang="tr-TR" dirty="0"/>
                        <a:t>Su+</a:t>
                      </a:r>
                    </a:p>
                  </a:txBody>
                  <a:tcPr/>
                </a:tc>
                <a:tc>
                  <a:txBody>
                    <a:bodyPr/>
                    <a:lstStyle/>
                    <a:p>
                      <a:pPr algn="ctr"/>
                      <a:r>
                        <a:rPr lang="tr-TR" dirty="0"/>
                        <a:t>La-</a:t>
                      </a:r>
                    </a:p>
                  </a:txBody>
                  <a:tcPr/>
                </a:tc>
                <a:tc>
                  <a:txBody>
                    <a:bodyPr/>
                    <a:lstStyle/>
                    <a:p>
                      <a:pPr algn="ctr"/>
                      <a:r>
                        <a:rPr lang="tr-TR" dirty="0"/>
                        <a:t>Sula-</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9573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Gövdelerin türleri</a:t>
            </a:r>
          </a:p>
        </p:txBody>
      </p:sp>
      <p:sp>
        <p:nvSpPr>
          <p:cNvPr id="3" name="İçerik Yer Tutucusu 2"/>
          <p:cNvSpPr>
            <a:spLocks noGrp="1"/>
          </p:cNvSpPr>
          <p:nvPr>
            <p:ph idx="1"/>
          </p:nvPr>
        </p:nvSpPr>
        <p:spPr/>
        <p:txBody>
          <a:bodyPr>
            <a:normAutofit/>
          </a:bodyPr>
          <a:lstStyle/>
          <a:p>
            <a:pPr>
              <a:lnSpc>
                <a:spcPct val="150000"/>
              </a:lnSpc>
            </a:pPr>
            <a:r>
              <a:rPr lang="tr-TR" sz="3600" dirty="0"/>
              <a:t>İsim gövdeleri</a:t>
            </a:r>
          </a:p>
          <a:p>
            <a:pPr>
              <a:lnSpc>
                <a:spcPct val="150000"/>
              </a:lnSpc>
            </a:pPr>
            <a:r>
              <a:rPr lang="tr-TR" sz="3600" dirty="0"/>
              <a:t>Fiil gövdeleri</a:t>
            </a:r>
          </a:p>
        </p:txBody>
      </p:sp>
    </p:spTree>
    <p:extLst>
      <p:ext uri="{BB962C8B-B14F-4D97-AF65-F5344CB8AC3E}">
        <p14:creationId xmlns:p14="http://schemas.microsoft.com/office/powerpoint/2010/main" val="21318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Şekil Bilgisi</a:t>
            </a:r>
          </a:p>
        </p:txBody>
      </p:sp>
      <p:sp>
        <p:nvSpPr>
          <p:cNvPr id="3" name="İçerik Yer Tutucusu 2"/>
          <p:cNvSpPr>
            <a:spLocks noGrp="1"/>
          </p:cNvSpPr>
          <p:nvPr>
            <p:ph idx="1"/>
          </p:nvPr>
        </p:nvSpPr>
        <p:spPr/>
        <p:txBody>
          <a:bodyPr>
            <a:noAutofit/>
          </a:bodyPr>
          <a:lstStyle/>
          <a:p>
            <a:pPr algn="just">
              <a:lnSpc>
                <a:spcPct val="150000"/>
              </a:lnSpc>
            </a:pPr>
            <a:r>
              <a:rPr lang="tr-TR" sz="2400" dirty="0"/>
              <a:t>Sözcüklerin köklerini, eklerini ve bunların türlerini, birleşme yollarını, sözcüğün türeme ve çekim özelliklerini inceleyen dil bilim dalına şekil bilgisi denir.</a:t>
            </a:r>
          </a:p>
          <a:p>
            <a:pPr algn="just">
              <a:lnSpc>
                <a:spcPct val="150000"/>
              </a:lnSpc>
            </a:pPr>
            <a:r>
              <a:rPr lang="tr-TR" sz="2400" dirty="0"/>
              <a:t>Türkçe yapı bakımından eklemeli diller grubuna girer. Kök değişmez. Bu değişmez köke birtakım ekler getirilerek yeni biçimler ve anlamlar elde edilir. Yani kök değişmez kısım, ek ise görevli kısımdır.</a:t>
            </a:r>
          </a:p>
        </p:txBody>
      </p:sp>
    </p:spTree>
    <p:extLst>
      <p:ext uri="{BB962C8B-B14F-4D97-AF65-F5344CB8AC3E}">
        <p14:creationId xmlns:p14="http://schemas.microsoft.com/office/powerpoint/2010/main" val="177941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İsim gövdeleri</a:t>
            </a:r>
          </a:p>
        </p:txBody>
      </p:sp>
      <p:sp>
        <p:nvSpPr>
          <p:cNvPr id="3" name="İçerik Yer Tutucusu 2"/>
          <p:cNvSpPr>
            <a:spLocks noGrp="1"/>
          </p:cNvSpPr>
          <p:nvPr>
            <p:ph idx="1"/>
          </p:nvPr>
        </p:nvSpPr>
        <p:spPr/>
        <p:txBody>
          <a:bodyPr>
            <a:normAutofit/>
          </a:bodyPr>
          <a:lstStyle/>
          <a:p>
            <a:pPr algn="just">
              <a:lnSpc>
                <a:spcPct val="150000"/>
              </a:lnSpc>
            </a:pPr>
            <a:r>
              <a:rPr lang="tr-TR" sz="2000" dirty="0"/>
              <a:t>İsimden isim:</a:t>
            </a:r>
          </a:p>
          <a:p>
            <a:pPr algn="just">
              <a:lnSpc>
                <a:spcPct val="150000"/>
              </a:lnSpc>
            </a:pPr>
            <a:r>
              <a:rPr lang="tr-TR" sz="2000" dirty="0"/>
              <a:t>Örnek: çaycı, kuşçu, atlı, okçu, güneşli, kömürlük, vatandaş, bencil, tuzsuz, kansız, kitaplık, çocuksu, egemenlik, geleneksel…</a:t>
            </a:r>
          </a:p>
          <a:p>
            <a:pPr algn="just">
              <a:lnSpc>
                <a:spcPct val="150000"/>
              </a:lnSpc>
            </a:pPr>
            <a:endParaRPr lang="tr-TR" sz="2000" dirty="0"/>
          </a:p>
          <a:p>
            <a:pPr algn="just">
              <a:lnSpc>
                <a:spcPct val="150000"/>
              </a:lnSpc>
            </a:pPr>
            <a:r>
              <a:rPr lang="tr-TR" sz="2000" dirty="0"/>
              <a:t>Fiilden isim:</a:t>
            </a:r>
          </a:p>
          <a:p>
            <a:pPr algn="just">
              <a:lnSpc>
                <a:spcPct val="150000"/>
              </a:lnSpc>
            </a:pPr>
            <a:r>
              <a:rPr lang="tr-TR" sz="2000" dirty="0"/>
              <a:t>Örnek: övgü, bilim, görgü, öpücük, yemek, deyiş, atış, gülüş, bilinç, çizelge, bölge, süzgeç, soluk, bilmece, bulmaca, görüntü</a:t>
            </a:r>
          </a:p>
        </p:txBody>
      </p:sp>
    </p:spTree>
    <p:extLst>
      <p:ext uri="{BB962C8B-B14F-4D97-AF65-F5344CB8AC3E}">
        <p14:creationId xmlns:p14="http://schemas.microsoft.com/office/powerpoint/2010/main" val="104894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Fiil gövdeleri</a:t>
            </a:r>
          </a:p>
        </p:txBody>
      </p:sp>
      <p:sp>
        <p:nvSpPr>
          <p:cNvPr id="3" name="İçerik Yer Tutucusu 2"/>
          <p:cNvSpPr>
            <a:spLocks noGrp="1"/>
          </p:cNvSpPr>
          <p:nvPr>
            <p:ph idx="1"/>
          </p:nvPr>
        </p:nvSpPr>
        <p:spPr/>
        <p:txBody>
          <a:bodyPr>
            <a:normAutofit/>
          </a:bodyPr>
          <a:lstStyle/>
          <a:p>
            <a:pPr algn="just">
              <a:lnSpc>
                <a:spcPct val="150000"/>
              </a:lnSpc>
            </a:pPr>
            <a:r>
              <a:rPr lang="tr-TR" sz="2000" dirty="0"/>
              <a:t>İsimden fiil:</a:t>
            </a:r>
          </a:p>
          <a:p>
            <a:pPr algn="just">
              <a:lnSpc>
                <a:spcPct val="150000"/>
              </a:lnSpc>
            </a:pPr>
            <a:r>
              <a:rPr lang="tr-TR" sz="2000" dirty="0"/>
              <a:t>Örnek: susa-, kana-, karar-, yönel-, ucuzla-, yaşlan-, daral-, körel-, türe-, fışkır-, doğrul-, azal-, dinçleş-</a:t>
            </a:r>
          </a:p>
          <a:p>
            <a:pPr algn="just">
              <a:lnSpc>
                <a:spcPct val="150000"/>
              </a:lnSpc>
            </a:pPr>
            <a:endParaRPr lang="tr-TR" sz="2000" dirty="0"/>
          </a:p>
          <a:p>
            <a:pPr algn="just">
              <a:lnSpc>
                <a:spcPct val="150000"/>
              </a:lnSpc>
            </a:pPr>
            <a:r>
              <a:rPr lang="tr-TR" sz="2000" dirty="0"/>
              <a:t>Fiilden fiil:</a:t>
            </a:r>
          </a:p>
          <a:p>
            <a:pPr algn="just">
              <a:lnSpc>
                <a:spcPct val="150000"/>
              </a:lnSpc>
            </a:pPr>
            <a:r>
              <a:rPr lang="tr-TR" sz="2000" dirty="0"/>
              <a:t>Örnek: üşüt-, ağlaş-, bakış-, uçurt-, batır-, kaçır-, öpüş-, görün-, çıkar-, taktır-, gülümse-, koştur-, yaptır-</a:t>
            </a:r>
          </a:p>
        </p:txBody>
      </p:sp>
    </p:spTree>
    <p:extLst>
      <p:ext uri="{BB962C8B-B14F-4D97-AF65-F5344CB8AC3E}">
        <p14:creationId xmlns:p14="http://schemas.microsoft.com/office/powerpoint/2010/main" val="13885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a:t>
            </a:r>
          </a:p>
        </p:txBody>
      </p:sp>
      <p:sp>
        <p:nvSpPr>
          <p:cNvPr id="3" name="İçerik Yer Tutucusu 2"/>
          <p:cNvSpPr>
            <a:spLocks noGrp="1"/>
          </p:cNvSpPr>
          <p:nvPr>
            <p:ph idx="1"/>
          </p:nvPr>
        </p:nvSpPr>
        <p:spPr/>
        <p:txBody>
          <a:bodyPr>
            <a:normAutofit/>
          </a:bodyPr>
          <a:lstStyle/>
          <a:p>
            <a:pPr algn="just">
              <a:lnSpc>
                <a:spcPct val="150000"/>
              </a:lnSpc>
            </a:pPr>
            <a:r>
              <a:rPr lang="tr-TR" sz="2400" dirty="0"/>
              <a:t>Yeni bir kavramı karşılamak üzere birden fazla sözcüğün birleşmesi ya da kalıplaşması yoluyla oluşan sözcüklere birleşik sözcükler denir.</a:t>
            </a:r>
          </a:p>
          <a:p>
            <a:pPr algn="just">
              <a:lnSpc>
                <a:spcPct val="150000"/>
              </a:lnSpc>
            </a:pPr>
            <a:r>
              <a:rPr lang="tr-TR" sz="2400" dirty="0"/>
              <a:t>Birleşik sözcüğü oluşturan ögeler arasına yapım ya da çekim ekleri girmez. Aralarına herhangi bir ek giremediği için bu sözcükler bitişik yazılırlar.</a:t>
            </a:r>
          </a:p>
        </p:txBody>
      </p:sp>
    </p:spTree>
    <p:extLst>
      <p:ext uri="{BB962C8B-B14F-4D97-AF65-F5344CB8AC3E}">
        <p14:creationId xmlns:p14="http://schemas.microsoft.com/office/powerpoint/2010/main" val="246173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a:t>
            </a:r>
          </a:p>
        </p:txBody>
      </p:sp>
      <p:sp>
        <p:nvSpPr>
          <p:cNvPr id="3" name="İçerik Yer Tutucusu 2"/>
          <p:cNvSpPr>
            <a:spLocks noGrp="1"/>
          </p:cNvSpPr>
          <p:nvPr>
            <p:ph idx="1"/>
          </p:nvPr>
        </p:nvSpPr>
        <p:spPr/>
        <p:txBody>
          <a:bodyPr>
            <a:normAutofit/>
          </a:bodyPr>
          <a:lstStyle/>
          <a:p>
            <a:pPr algn="just">
              <a:lnSpc>
                <a:spcPct val="150000"/>
              </a:lnSpc>
            </a:pPr>
            <a:r>
              <a:rPr lang="tr-TR" sz="2000" dirty="0"/>
              <a:t>Kurallı birleşik sıfatlar ayrı yazılır.</a:t>
            </a:r>
          </a:p>
          <a:p>
            <a:pPr algn="just">
              <a:lnSpc>
                <a:spcPct val="150000"/>
              </a:lnSpc>
            </a:pPr>
            <a:r>
              <a:rPr lang="tr-TR" sz="2000" dirty="0"/>
              <a:t>Örnek: beş parasız, yalan yanlış, kan kırmızısı…</a:t>
            </a:r>
          </a:p>
          <a:p>
            <a:pPr algn="just">
              <a:lnSpc>
                <a:spcPct val="150000"/>
              </a:lnSpc>
            </a:pPr>
            <a:endParaRPr lang="tr-TR" sz="2000" dirty="0"/>
          </a:p>
          <a:p>
            <a:pPr algn="just">
              <a:lnSpc>
                <a:spcPct val="150000"/>
              </a:lnSpc>
            </a:pPr>
            <a:r>
              <a:rPr lang="tr-TR" sz="2000" dirty="0"/>
              <a:t>Ses düşmesi ya da ses türemesinin olmadığı hâllerde yardımcı fiillerle yapılan birleşik fiiller ayrı yazılır.</a:t>
            </a:r>
          </a:p>
          <a:p>
            <a:pPr algn="just">
              <a:lnSpc>
                <a:spcPct val="150000"/>
              </a:lnSpc>
            </a:pPr>
            <a:r>
              <a:rPr lang="tr-TR" sz="2000" dirty="0"/>
              <a:t>Örnek: pişman ol-, ihmal et-, yardım et-, namaz kıl-, dua et-, merak et-, hak et-, rahatsız et-, telefon et-, memnun ol-</a:t>
            </a:r>
          </a:p>
        </p:txBody>
      </p:sp>
    </p:spTree>
    <p:extLst>
      <p:ext uri="{BB962C8B-B14F-4D97-AF65-F5344CB8AC3E}">
        <p14:creationId xmlns:p14="http://schemas.microsoft.com/office/powerpoint/2010/main" val="2050256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a:t>
            </a:r>
          </a:p>
        </p:txBody>
      </p:sp>
      <p:sp>
        <p:nvSpPr>
          <p:cNvPr id="3" name="İçerik Yer Tutucusu 2"/>
          <p:cNvSpPr>
            <a:spLocks noGrp="1"/>
          </p:cNvSpPr>
          <p:nvPr>
            <p:ph idx="1"/>
          </p:nvPr>
        </p:nvSpPr>
        <p:spPr/>
        <p:txBody>
          <a:bodyPr>
            <a:noAutofit/>
          </a:bodyPr>
          <a:lstStyle/>
          <a:p>
            <a:pPr algn="just">
              <a:lnSpc>
                <a:spcPct val="150000"/>
              </a:lnSpc>
            </a:pPr>
            <a:r>
              <a:rPr lang="tr-TR" dirty="0"/>
              <a:t>Yardımcı fiillerle yapılan birleşik fiillerde ses düşmesi ya da türemesi varsa birleşik eylemler bitişik yazılır.</a:t>
            </a:r>
          </a:p>
          <a:p>
            <a:pPr algn="just">
              <a:lnSpc>
                <a:spcPct val="150000"/>
              </a:lnSpc>
            </a:pPr>
            <a:r>
              <a:rPr lang="tr-TR" dirty="0"/>
              <a:t>Örnek: sabret-, kahret-, zannet-, hapsol-, reddet-, seyret-, şükret-, hisset-</a:t>
            </a:r>
          </a:p>
          <a:p>
            <a:pPr algn="just">
              <a:lnSpc>
                <a:spcPct val="150000"/>
              </a:lnSpc>
            </a:pPr>
            <a:endParaRPr lang="tr-TR" dirty="0"/>
          </a:p>
          <a:p>
            <a:pPr algn="just">
              <a:lnSpc>
                <a:spcPct val="150000"/>
              </a:lnSpc>
            </a:pPr>
            <a:r>
              <a:rPr lang="tr-TR" dirty="0"/>
              <a:t>Birleşik sözcükler kaç sözcükten oluşursa oluşsun tek bir kavramı karşıladıkları için hecelerine ayrılırken bu durum göz önünde bulundurulur.</a:t>
            </a:r>
          </a:p>
          <a:p>
            <a:pPr algn="just">
              <a:lnSpc>
                <a:spcPct val="150000"/>
              </a:lnSpc>
            </a:pPr>
            <a:r>
              <a:rPr lang="tr-TR" dirty="0"/>
              <a:t>Örnek: </a:t>
            </a:r>
            <a:r>
              <a:rPr lang="tr-TR" dirty="0" err="1"/>
              <a:t>Kı-zı-lır-mak</a:t>
            </a:r>
            <a:r>
              <a:rPr lang="tr-TR" dirty="0"/>
              <a:t>, </a:t>
            </a:r>
            <a:r>
              <a:rPr lang="tr-TR" dirty="0" err="1"/>
              <a:t>sü</a:t>
            </a:r>
            <a:r>
              <a:rPr lang="tr-TR" dirty="0"/>
              <a:t>-ta-</a:t>
            </a:r>
            <a:r>
              <a:rPr lang="tr-TR" dirty="0" err="1"/>
              <a:t>na</a:t>
            </a:r>
            <a:r>
              <a:rPr lang="tr-TR" dirty="0"/>
              <a:t>, ya-</a:t>
            </a:r>
            <a:r>
              <a:rPr lang="tr-TR" dirty="0" err="1"/>
              <a:t>rı</a:t>
            </a:r>
            <a:r>
              <a:rPr lang="tr-TR" dirty="0"/>
              <a:t>-</a:t>
            </a:r>
            <a:r>
              <a:rPr lang="tr-TR" dirty="0" err="1"/>
              <a:t>ma</a:t>
            </a:r>
            <a:r>
              <a:rPr lang="tr-TR" dirty="0"/>
              <a:t>-da</a:t>
            </a:r>
          </a:p>
        </p:txBody>
      </p:sp>
    </p:spTree>
    <p:extLst>
      <p:ext uri="{BB962C8B-B14F-4D97-AF65-F5344CB8AC3E}">
        <p14:creationId xmlns:p14="http://schemas.microsoft.com/office/powerpoint/2010/main" val="340309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a:t>
            </a:r>
          </a:p>
        </p:txBody>
      </p:sp>
      <p:sp>
        <p:nvSpPr>
          <p:cNvPr id="3" name="İçerik Yer Tutucusu 2"/>
          <p:cNvSpPr>
            <a:spLocks noGrp="1"/>
          </p:cNvSpPr>
          <p:nvPr>
            <p:ph idx="1"/>
          </p:nvPr>
        </p:nvSpPr>
        <p:spPr/>
        <p:txBody>
          <a:bodyPr>
            <a:normAutofit/>
          </a:bodyPr>
          <a:lstStyle/>
          <a:p>
            <a:pPr algn="just">
              <a:lnSpc>
                <a:spcPct val="150000"/>
              </a:lnSpc>
            </a:pPr>
            <a:r>
              <a:rPr lang="tr-TR" sz="2800" dirty="0"/>
              <a:t>Örnek: uyurgezer, sivrisinek, kuşburnu, biçerdöver, boşboğaz, Çanakkale, canciğer, yediveren, karasinek, ayaküstü, çöpçatan, çekyat, bilgisayar, ağaçkakan, Karagöz, huzurevi, albastı, yurtsever, yanardağ, yarıyıl, gökyüzü…</a:t>
            </a:r>
          </a:p>
        </p:txBody>
      </p:sp>
    </p:spTree>
    <p:extLst>
      <p:ext uri="{BB962C8B-B14F-4D97-AF65-F5344CB8AC3E}">
        <p14:creationId xmlns:p14="http://schemas.microsoft.com/office/powerpoint/2010/main" val="1104686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lnSpcReduction="10000"/>
          </a:bodyPr>
          <a:lstStyle/>
          <a:p>
            <a:pPr algn="just">
              <a:lnSpc>
                <a:spcPct val="150000"/>
              </a:lnSpc>
            </a:pPr>
            <a:r>
              <a:rPr lang="tr-TR" dirty="0"/>
              <a:t>Ses düşmesi ya da türemesi gibi ses olaylarının yaşandığı birleşik kelimeler bitişik yazılır.</a:t>
            </a:r>
          </a:p>
          <a:p>
            <a:pPr algn="just">
              <a:lnSpc>
                <a:spcPct val="150000"/>
              </a:lnSpc>
            </a:pPr>
            <a:r>
              <a:rPr lang="tr-TR" dirty="0"/>
              <a:t>Örnek: </a:t>
            </a:r>
            <a:r>
              <a:rPr lang="tr-TR" dirty="0" err="1"/>
              <a:t>sütlü+aş</a:t>
            </a:r>
            <a:r>
              <a:rPr lang="tr-TR" dirty="0"/>
              <a:t> &gt; sütlaç</a:t>
            </a:r>
          </a:p>
          <a:p>
            <a:pPr algn="just">
              <a:lnSpc>
                <a:spcPct val="150000"/>
              </a:lnSpc>
            </a:pPr>
            <a:endParaRPr lang="tr-TR" dirty="0"/>
          </a:p>
          <a:p>
            <a:pPr algn="just">
              <a:lnSpc>
                <a:spcPct val="150000"/>
              </a:lnSpc>
            </a:pPr>
            <a:r>
              <a:rPr lang="tr-TR" dirty="0"/>
              <a:t>Tek heceli Arapça kelimeler «eylemek, etmek, olmak, edilmek, olunmak» gibi eylemlerle birleşirken ses düşmesi, türemesi veya değişmesine uğradıklarında bitişik yazılırlar.</a:t>
            </a:r>
          </a:p>
          <a:p>
            <a:pPr algn="just">
              <a:lnSpc>
                <a:spcPct val="150000"/>
              </a:lnSpc>
            </a:pPr>
            <a:r>
              <a:rPr lang="tr-TR" dirty="0"/>
              <a:t>Örnek: kaybol-, emret-, affet-, reddet-</a:t>
            </a:r>
          </a:p>
        </p:txBody>
      </p:sp>
    </p:spTree>
    <p:extLst>
      <p:ext uri="{BB962C8B-B14F-4D97-AF65-F5344CB8AC3E}">
        <p14:creationId xmlns:p14="http://schemas.microsoft.com/office/powerpoint/2010/main" val="138971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a:bodyPr>
          <a:lstStyle/>
          <a:p>
            <a:pPr algn="just">
              <a:lnSpc>
                <a:spcPct val="150000"/>
              </a:lnSpc>
            </a:pPr>
            <a:r>
              <a:rPr lang="tr-TR" sz="2400" dirty="0"/>
              <a:t>Birleşik kelimeyi oluşturan ögelerden en az biri birleşme sırasında anlam değişmesine uğrarsa bu birleşik sözcükler bitişik yazılırlar.</a:t>
            </a:r>
          </a:p>
          <a:p>
            <a:pPr algn="just">
              <a:lnSpc>
                <a:spcPct val="150000"/>
              </a:lnSpc>
            </a:pPr>
            <a:r>
              <a:rPr lang="tr-TR" sz="2400" dirty="0"/>
              <a:t>Örnek: itdirseği (arpacık), koçboynuzu (desen), vezirparmağı (tatlı), dokuztaş (oyun), Büyükayı (yıldız kümesi), devetüyü (renk), eloğlu…</a:t>
            </a:r>
          </a:p>
        </p:txBody>
      </p:sp>
    </p:spTree>
    <p:extLst>
      <p:ext uri="{BB962C8B-B14F-4D97-AF65-F5344CB8AC3E}">
        <p14:creationId xmlns:p14="http://schemas.microsoft.com/office/powerpoint/2010/main" val="1148224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lnSpcReduction="10000"/>
          </a:bodyPr>
          <a:lstStyle/>
          <a:p>
            <a:pPr algn="just">
              <a:lnSpc>
                <a:spcPct val="150000"/>
              </a:lnSpc>
            </a:pPr>
            <a:r>
              <a:rPr lang="tr-TR" dirty="0"/>
              <a:t>«-a, -e, -ı, -i, -u, -ü» zarf fiil ekleriyle «vermek, gelmek, bilmek, kalmak, durmak ve yazmak» fiilleriyle yapılan fiiller bitişik yazılır.</a:t>
            </a:r>
          </a:p>
          <a:p>
            <a:pPr algn="just">
              <a:lnSpc>
                <a:spcPct val="150000"/>
              </a:lnSpc>
            </a:pPr>
            <a:r>
              <a:rPr lang="tr-TR" dirty="0"/>
              <a:t>Örnek: sevebilmek, yapıvermek, gülüvermek, uyuyakalmak, yazadurmak, çıkagelmek, düşeyazmak</a:t>
            </a:r>
          </a:p>
          <a:p>
            <a:pPr algn="just">
              <a:lnSpc>
                <a:spcPct val="150000"/>
              </a:lnSpc>
            </a:pPr>
            <a:endParaRPr lang="tr-TR" dirty="0"/>
          </a:p>
          <a:p>
            <a:pPr algn="just">
              <a:lnSpc>
                <a:spcPct val="150000"/>
              </a:lnSpc>
            </a:pPr>
            <a:r>
              <a:rPr lang="tr-TR" dirty="0"/>
              <a:t>En az bir bileşeni emir kipiyle kurulan kalıplaşmış birleşik kelimeler bitişik yazılır.</a:t>
            </a:r>
          </a:p>
          <a:p>
            <a:pPr algn="just">
              <a:lnSpc>
                <a:spcPct val="150000"/>
              </a:lnSpc>
            </a:pPr>
            <a:r>
              <a:rPr lang="tr-TR" dirty="0"/>
              <a:t>Örnek: albeni, gelberi, sallabaş, çekyat, kaçgöç, kapkaç, örtbas, yapboz…</a:t>
            </a:r>
          </a:p>
        </p:txBody>
      </p:sp>
    </p:spTree>
    <p:extLst>
      <p:ext uri="{BB962C8B-B14F-4D97-AF65-F5344CB8AC3E}">
        <p14:creationId xmlns:p14="http://schemas.microsoft.com/office/powerpoint/2010/main" val="1514945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lstStyle/>
          <a:p>
            <a:pPr algn="just">
              <a:lnSpc>
                <a:spcPct val="150000"/>
              </a:lnSpc>
            </a:pPr>
            <a:r>
              <a:rPr lang="tr-TR" dirty="0"/>
              <a:t>«-an/-en, -r/-ar/-er/-</a:t>
            </a:r>
            <a:r>
              <a:rPr lang="tr-TR" dirty="0" err="1"/>
              <a:t>ır</a:t>
            </a:r>
            <a:r>
              <a:rPr lang="tr-TR" dirty="0"/>
              <a:t>/-ir, -</a:t>
            </a:r>
            <a:r>
              <a:rPr lang="tr-TR" dirty="0" err="1"/>
              <a:t>maz</a:t>
            </a:r>
            <a:r>
              <a:rPr lang="tr-TR" dirty="0"/>
              <a:t>/-</a:t>
            </a:r>
            <a:r>
              <a:rPr lang="tr-TR" dirty="0" err="1"/>
              <a:t>mez</a:t>
            </a:r>
            <a:r>
              <a:rPr lang="tr-TR" dirty="0"/>
              <a:t> ve –</a:t>
            </a:r>
            <a:r>
              <a:rPr lang="tr-TR" dirty="0" err="1"/>
              <a:t>mış</a:t>
            </a:r>
            <a:r>
              <a:rPr lang="tr-TR" dirty="0"/>
              <a:t>/-</a:t>
            </a:r>
            <a:r>
              <a:rPr lang="tr-TR" dirty="0" err="1"/>
              <a:t>miş</a:t>
            </a:r>
            <a:r>
              <a:rPr lang="tr-TR" dirty="0"/>
              <a:t>» sıfat fiil ekleriyle kurulan kalıplaşmış birleşik kelimeler bitişik yazılır.</a:t>
            </a:r>
          </a:p>
          <a:p>
            <a:pPr algn="just">
              <a:lnSpc>
                <a:spcPct val="150000"/>
              </a:lnSpc>
            </a:pPr>
            <a:r>
              <a:rPr lang="tr-TR" dirty="0"/>
              <a:t>Örnek: cankurtaran, çöpçatan, dalgakıran, gökdelen, barışsever, kuşkonmaz…</a:t>
            </a:r>
          </a:p>
          <a:p>
            <a:pPr algn="just">
              <a:lnSpc>
                <a:spcPct val="150000"/>
              </a:lnSpc>
            </a:pPr>
            <a:endParaRPr lang="tr-TR" dirty="0"/>
          </a:p>
          <a:p>
            <a:pPr algn="just">
              <a:lnSpc>
                <a:spcPct val="150000"/>
              </a:lnSpc>
            </a:pPr>
            <a:r>
              <a:rPr lang="tr-TR" dirty="0"/>
              <a:t>Bileşenlerinden ikincisi görülen geçmiş zaman ekleriyle (-</a:t>
            </a:r>
            <a:r>
              <a:rPr lang="tr-TR" dirty="0" err="1"/>
              <a:t>dı</a:t>
            </a:r>
            <a:r>
              <a:rPr lang="tr-TR" dirty="0"/>
              <a:t>/-</a:t>
            </a:r>
            <a:r>
              <a:rPr lang="tr-TR" dirty="0" err="1"/>
              <a:t>di</a:t>
            </a:r>
            <a:r>
              <a:rPr lang="tr-TR" dirty="0"/>
              <a:t>/-</a:t>
            </a:r>
            <a:r>
              <a:rPr lang="tr-TR" dirty="0" err="1"/>
              <a:t>du</a:t>
            </a:r>
            <a:r>
              <a:rPr lang="tr-TR" dirty="0"/>
              <a:t>/-</a:t>
            </a:r>
            <a:r>
              <a:rPr lang="tr-TR" dirty="0" err="1"/>
              <a:t>dü</a:t>
            </a:r>
            <a:r>
              <a:rPr lang="tr-TR" dirty="0"/>
              <a:t>, -</a:t>
            </a:r>
            <a:r>
              <a:rPr lang="tr-TR" dirty="0" err="1"/>
              <a:t>tı</a:t>
            </a:r>
            <a:r>
              <a:rPr lang="tr-TR" dirty="0"/>
              <a:t>/-ti/-tu/-</a:t>
            </a:r>
            <a:r>
              <a:rPr lang="tr-TR" dirty="0" err="1"/>
              <a:t>tü</a:t>
            </a:r>
            <a:r>
              <a:rPr lang="tr-TR" dirty="0"/>
              <a:t>) kurulan birleşik kelimeler bitişik yazılır.</a:t>
            </a:r>
          </a:p>
          <a:p>
            <a:pPr algn="just">
              <a:lnSpc>
                <a:spcPct val="150000"/>
              </a:lnSpc>
            </a:pPr>
            <a:r>
              <a:rPr lang="tr-TR" dirty="0"/>
              <a:t>Örnek: albastı, fırdöndü, gecekondu, külbastı, mirasyedi, şıpsevdi…</a:t>
            </a:r>
          </a:p>
        </p:txBody>
      </p:sp>
    </p:spTree>
    <p:extLst>
      <p:ext uri="{BB962C8B-B14F-4D97-AF65-F5344CB8AC3E}">
        <p14:creationId xmlns:p14="http://schemas.microsoft.com/office/powerpoint/2010/main" val="285743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Kök</a:t>
            </a:r>
          </a:p>
        </p:txBody>
      </p:sp>
      <p:sp>
        <p:nvSpPr>
          <p:cNvPr id="3" name="İçerik Yer Tutucusu 2"/>
          <p:cNvSpPr>
            <a:spLocks noGrp="1"/>
          </p:cNvSpPr>
          <p:nvPr>
            <p:ph idx="1"/>
          </p:nvPr>
        </p:nvSpPr>
        <p:spPr/>
        <p:txBody>
          <a:bodyPr>
            <a:normAutofit/>
          </a:bodyPr>
          <a:lstStyle/>
          <a:p>
            <a:pPr algn="just">
              <a:lnSpc>
                <a:spcPct val="150000"/>
              </a:lnSpc>
            </a:pPr>
            <a:r>
              <a:rPr lang="tr-TR" sz="2800" dirty="0"/>
              <a:t>Kelimenin anlam taşıyan en küçük parçasıdır. Kelimenin başında bulunan sabit unsurdur ve hem tek başına hem de eklerle kullanılabilir. Kökler parçalanamazlar, parçalandıklarında anlamsız birlikler oluşur.</a:t>
            </a:r>
          </a:p>
        </p:txBody>
      </p:sp>
    </p:spTree>
    <p:extLst>
      <p:ext uri="{BB962C8B-B14F-4D97-AF65-F5344CB8AC3E}">
        <p14:creationId xmlns:p14="http://schemas.microsoft.com/office/powerpoint/2010/main" val="930677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lnSpcReduction="10000"/>
          </a:bodyPr>
          <a:lstStyle/>
          <a:p>
            <a:pPr algn="just">
              <a:lnSpc>
                <a:spcPct val="150000"/>
              </a:lnSpc>
            </a:pPr>
            <a:r>
              <a:rPr lang="tr-TR" dirty="0"/>
              <a:t>Bileşenlerinin tamamı görülen geçmiş zaman veya geniş zaman eklerini almış ve kalıplaşmış birleşik kelimeler bitişik yazılır.</a:t>
            </a:r>
          </a:p>
          <a:p>
            <a:pPr algn="just">
              <a:lnSpc>
                <a:spcPct val="150000"/>
              </a:lnSpc>
            </a:pPr>
            <a:r>
              <a:rPr lang="tr-TR" dirty="0"/>
              <a:t>Örnek: dedikodu, kaptıkaçtı, biçerdöver, konargöçer, okuryazar, uyurgezer…</a:t>
            </a:r>
          </a:p>
          <a:p>
            <a:pPr algn="just">
              <a:lnSpc>
                <a:spcPct val="150000"/>
              </a:lnSpc>
            </a:pPr>
            <a:endParaRPr lang="tr-TR" dirty="0"/>
          </a:p>
          <a:p>
            <a:pPr algn="just">
              <a:lnSpc>
                <a:spcPct val="150000"/>
              </a:lnSpc>
            </a:pPr>
            <a:r>
              <a:rPr lang="tr-TR" dirty="0"/>
              <a:t>«alt, üst, üzeri» gibi somut olarak yer bildirmeyen kelimelerin sona getirilmesiyle kurulan birleşik kelimeler bitişik yazılır.</a:t>
            </a:r>
          </a:p>
          <a:p>
            <a:pPr algn="just">
              <a:lnSpc>
                <a:spcPct val="150000"/>
              </a:lnSpc>
            </a:pPr>
            <a:r>
              <a:rPr lang="tr-TR" dirty="0"/>
              <a:t>Örnek: ayakaltı, bilinçaltı, gözaltı, akşamüstü, ayaküstü, olağanüstü, yüzüstü, akşamüzeri…</a:t>
            </a:r>
          </a:p>
        </p:txBody>
      </p:sp>
    </p:spTree>
    <p:extLst>
      <p:ext uri="{BB962C8B-B14F-4D97-AF65-F5344CB8AC3E}">
        <p14:creationId xmlns:p14="http://schemas.microsoft.com/office/powerpoint/2010/main" val="563995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a:bodyPr>
          <a:lstStyle/>
          <a:p>
            <a:pPr algn="just">
              <a:lnSpc>
                <a:spcPct val="150000"/>
              </a:lnSpc>
            </a:pPr>
            <a:r>
              <a:rPr lang="tr-TR" sz="2000" dirty="0"/>
              <a:t>Bileşenlerden ikincisi «hane, name, zade» kelimeleri olan birleşik kelimeler bitişik yazılır.</a:t>
            </a:r>
          </a:p>
          <a:p>
            <a:pPr algn="just">
              <a:lnSpc>
                <a:spcPct val="150000"/>
              </a:lnSpc>
            </a:pPr>
            <a:r>
              <a:rPr lang="tr-TR" sz="2000" dirty="0"/>
              <a:t>Örnek: çamaşırhane, çayhane, beyanname…</a:t>
            </a:r>
          </a:p>
          <a:p>
            <a:pPr algn="just">
              <a:lnSpc>
                <a:spcPct val="150000"/>
              </a:lnSpc>
            </a:pPr>
            <a:endParaRPr lang="tr-TR" sz="2000" dirty="0"/>
          </a:p>
          <a:p>
            <a:pPr algn="just">
              <a:lnSpc>
                <a:spcPct val="150000"/>
              </a:lnSpc>
            </a:pPr>
            <a:r>
              <a:rPr lang="tr-TR" sz="2000" dirty="0"/>
              <a:t>«-zede» ile kurulmuş birleşik kelimeler bitişik yazılır.</a:t>
            </a:r>
          </a:p>
          <a:p>
            <a:pPr algn="just">
              <a:lnSpc>
                <a:spcPct val="150000"/>
              </a:lnSpc>
            </a:pPr>
            <a:r>
              <a:rPr lang="tr-TR" sz="2000" dirty="0"/>
              <a:t>Örnek: afetzede, kazazede…</a:t>
            </a:r>
          </a:p>
        </p:txBody>
      </p:sp>
    </p:spTree>
    <p:extLst>
      <p:ext uri="{BB962C8B-B14F-4D97-AF65-F5344CB8AC3E}">
        <p14:creationId xmlns:p14="http://schemas.microsoft.com/office/powerpoint/2010/main" val="384757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lnSpcReduction="10000"/>
          </a:bodyPr>
          <a:lstStyle/>
          <a:p>
            <a:pPr algn="just">
              <a:lnSpc>
                <a:spcPct val="150000"/>
              </a:lnSpc>
            </a:pPr>
            <a:r>
              <a:rPr lang="tr-TR" dirty="0"/>
              <a:t>Birden fazla sözcüğün birleşmesinden oluşmuş kişi adları, soyadları ve lakaplar bitişik yazılır.</a:t>
            </a:r>
          </a:p>
          <a:p>
            <a:pPr algn="just">
              <a:lnSpc>
                <a:spcPct val="150000"/>
              </a:lnSpc>
            </a:pPr>
            <a:r>
              <a:rPr lang="tr-TR" dirty="0"/>
              <a:t>Örnek: Abasıyanık, Adıvar, Atatürk, Gökalp, İnönü, Tanpınar…</a:t>
            </a:r>
          </a:p>
          <a:p>
            <a:pPr algn="just">
              <a:lnSpc>
                <a:spcPct val="150000"/>
              </a:lnSpc>
            </a:pPr>
            <a:endParaRPr lang="tr-TR" dirty="0"/>
          </a:p>
          <a:p>
            <a:pPr algn="just">
              <a:lnSpc>
                <a:spcPct val="150000"/>
              </a:lnSpc>
            </a:pPr>
            <a:r>
              <a:rPr lang="tr-TR" dirty="0"/>
              <a:t>Birden fazla sözcüğün bir araya gelmesiyle oluşmuş il, ilçe ve mahalle isimleri bitişik yazılır.</a:t>
            </a:r>
          </a:p>
          <a:p>
            <a:pPr algn="just">
              <a:lnSpc>
                <a:spcPct val="150000"/>
              </a:lnSpc>
            </a:pPr>
            <a:r>
              <a:rPr lang="tr-TR" dirty="0"/>
              <a:t>Örnek: Kırıkkale, Çanakkale, Gümüşhane, Acıpayam, Eminönü, </a:t>
            </a:r>
            <a:r>
              <a:rPr lang="tr-TR" dirty="0" err="1"/>
              <a:t>Turgutreis</a:t>
            </a:r>
            <a:r>
              <a:rPr lang="tr-TR" dirty="0"/>
              <a:t>, Kemalpaşa…</a:t>
            </a:r>
          </a:p>
        </p:txBody>
      </p:sp>
    </p:spTree>
    <p:extLst>
      <p:ext uri="{BB962C8B-B14F-4D97-AF65-F5344CB8AC3E}">
        <p14:creationId xmlns:p14="http://schemas.microsoft.com/office/powerpoint/2010/main" val="1262212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a:bodyPr>
          <a:lstStyle/>
          <a:p>
            <a:pPr algn="just">
              <a:lnSpc>
                <a:spcPct val="150000"/>
              </a:lnSpc>
            </a:pPr>
            <a:r>
              <a:rPr lang="tr-TR" sz="2000" dirty="0"/>
              <a:t>Ara yönler bitişik yazılır.</a:t>
            </a:r>
          </a:p>
          <a:p>
            <a:pPr algn="just">
              <a:lnSpc>
                <a:spcPct val="150000"/>
              </a:lnSpc>
            </a:pPr>
            <a:r>
              <a:rPr lang="tr-TR" sz="2000" dirty="0"/>
              <a:t>Örnek: güneybatı, kuzeydoğu, güneydoğu, kuzeybatı…</a:t>
            </a:r>
          </a:p>
          <a:p>
            <a:pPr algn="just">
              <a:lnSpc>
                <a:spcPct val="150000"/>
              </a:lnSpc>
            </a:pPr>
            <a:endParaRPr lang="tr-TR" sz="2000" dirty="0"/>
          </a:p>
          <a:p>
            <a:pPr algn="just">
              <a:lnSpc>
                <a:spcPct val="150000"/>
              </a:lnSpc>
            </a:pPr>
            <a:r>
              <a:rPr lang="tr-TR" sz="2000" dirty="0"/>
              <a:t>Bileşenlerden ikincisi «ev» kelimesi olan birleşik sözcükler bitişik yazılır.</a:t>
            </a:r>
          </a:p>
          <a:p>
            <a:pPr algn="just">
              <a:lnSpc>
                <a:spcPct val="150000"/>
              </a:lnSpc>
            </a:pPr>
            <a:r>
              <a:rPr lang="tr-TR" sz="2000" dirty="0"/>
              <a:t>Örnek: bakımevi, huzurevi, </a:t>
            </a:r>
            <a:r>
              <a:rPr lang="tr-TR" sz="2000" dirty="0" err="1"/>
              <a:t>polisevi</a:t>
            </a:r>
            <a:r>
              <a:rPr lang="tr-TR" sz="2000" dirty="0"/>
              <a:t>, basımevi, konukevi…</a:t>
            </a:r>
          </a:p>
        </p:txBody>
      </p:sp>
    </p:spTree>
    <p:extLst>
      <p:ext uri="{BB962C8B-B14F-4D97-AF65-F5344CB8AC3E}">
        <p14:creationId xmlns:p14="http://schemas.microsoft.com/office/powerpoint/2010/main" val="123950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rmAutofit/>
          </a:bodyPr>
          <a:lstStyle/>
          <a:p>
            <a:pPr algn="just">
              <a:lnSpc>
                <a:spcPct val="150000"/>
              </a:lnSpc>
            </a:pPr>
            <a:r>
              <a:rPr lang="tr-TR" sz="2000" dirty="0"/>
              <a:t>Farsça tamlamalar bitişik yazılır.</a:t>
            </a:r>
          </a:p>
          <a:p>
            <a:pPr algn="just">
              <a:lnSpc>
                <a:spcPct val="150000"/>
              </a:lnSpc>
            </a:pPr>
            <a:r>
              <a:rPr lang="tr-TR" sz="2000" dirty="0"/>
              <a:t>Örnek: gayrimenkul, suikast, hüsnükuruntu…</a:t>
            </a:r>
          </a:p>
          <a:p>
            <a:pPr algn="just">
              <a:lnSpc>
                <a:spcPct val="150000"/>
              </a:lnSpc>
            </a:pPr>
            <a:endParaRPr lang="tr-TR" sz="2000" dirty="0"/>
          </a:p>
          <a:p>
            <a:pPr algn="just">
              <a:lnSpc>
                <a:spcPct val="150000"/>
              </a:lnSpc>
            </a:pPr>
            <a:r>
              <a:rPr lang="tr-TR" sz="2000" dirty="0"/>
              <a:t>Arapça kurala göre kurulmuş birleşik sözcükler bitişik yazılır.</a:t>
            </a:r>
          </a:p>
          <a:p>
            <a:pPr algn="just">
              <a:lnSpc>
                <a:spcPct val="150000"/>
              </a:lnSpc>
            </a:pPr>
            <a:r>
              <a:rPr lang="tr-TR" sz="2000" dirty="0"/>
              <a:t>Örnek: fevkalade, şeyhülislam, inşallah…</a:t>
            </a:r>
          </a:p>
        </p:txBody>
      </p:sp>
    </p:spTree>
    <p:extLst>
      <p:ext uri="{BB962C8B-B14F-4D97-AF65-F5344CB8AC3E}">
        <p14:creationId xmlns:p14="http://schemas.microsoft.com/office/powerpoint/2010/main" val="3587771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kelimelerin bitişik yazılma durumları</a:t>
            </a:r>
          </a:p>
        </p:txBody>
      </p:sp>
      <p:sp>
        <p:nvSpPr>
          <p:cNvPr id="3" name="İçerik Yer Tutucusu 2"/>
          <p:cNvSpPr>
            <a:spLocks noGrp="1"/>
          </p:cNvSpPr>
          <p:nvPr>
            <p:ph idx="1"/>
          </p:nvPr>
        </p:nvSpPr>
        <p:spPr/>
        <p:txBody>
          <a:bodyPr>
            <a:noAutofit/>
          </a:bodyPr>
          <a:lstStyle/>
          <a:p>
            <a:pPr algn="just">
              <a:lnSpc>
                <a:spcPct val="150000"/>
              </a:lnSpc>
            </a:pPr>
            <a:r>
              <a:rPr lang="tr-TR" sz="2400" dirty="0"/>
              <a:t>İsmi kanunla tescil edilmiş kurum, kuruluş ve yer isimleri bitişik yazılır.</a:t>
            </a:r>
          </a:p>
          <a:p>
            <a:pPr algn="just">
              <a:lnSpc>
                <a:spcPct val="150000"/>
              </a:lnSpc>
            </a:pPr>
            <a:r>
              <a:rPr lang="tr-TR" sz="2400" dirty="0"/>
              <a:t>Örnek: İçişleri, yükseköğretim, </a:t>
            </a:r>
            <a:r>
              <a:rPr lang="tr-TR" sz="2400" dirty="0" err="1"/>
              <a:t>açıköğretim</a:t>
            </a:r>
            <a:r>
              <a:rPr lang="tr-TR" sz="2400" dirty="0"/>
              <a:t>…</a:t>
            </a:r>
          </a:p>
          <a:p>
            <a:pPr algn="just">
              <a:lnSpc>
                <a:spcPct val="150000"/>
              </a:lnSpc>
            </a:pPr>
            <a:endParaRPr lang="tr-TR" sz="2400" dirty="0"/>
          </a:p>
          <a:p>
            <a:pPr algn="just">
              <a:lnSpc>
                <a:spcPct val="150000"/>
              </a:lnSpc>
            </a:pPr>
            <a:r>
              <a:rPr lang="tr-TR" sz="2400" dirty="0"/>
              <a:t>Renk isimleriyle kurulan birleşik sözcükler bitişik yazılır.</a:t>
            </a:r>
          </a:p>
          <a:p>
            <a:pPr algn="just">
              <a:lnSpc>
                <a:spcPct val="150000"/>
              </a:lnSpc>
            </a:pPr>
            <a:r>
              <a:rPr lang="tr-TR" sz="2400" dirty="0"/>
              <a:t>Örnek: akciğer, karadut, alabalık…</a:t>
            </a:r>
          </a:p>
        </p:txBody>
      </p:sp>
    </p:spTree>
    <p:extLst>
      <p:ext uri="{BB962C8B-B14F-4D97-AF65-F5344CB8AC3E}">
        <p14:creationId xmlns:p14="http://schemas.microsoft.com/office/powerpoint/2010/main" val="247336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sözcüklerin oluşum yolları</a:t>
            </a:r>
          </a:p>
        </p:txBody>
      </p:sp>
      <p:sp>
        <p:nvSpPr>
          <p:cNvPr id="3" name="İçerik Yer Tutucusu 2"/>
          <p:cNvSpPr>
            <a:spLocks noGrp="1"/>
          </p:cNvSpPr>
          <p:nvPr>
            <p:ph idx="1"/>
          </p:nvPr>
        </p:nvSpPr>
        <p:spPr/>
        <p:txBody>
          <a:bodyPr>
            <a:normAutofit/>
          </a:bodyPr>
          <a:lstStyle/>
          <a:p>
            <a:pPr>
              <a:lnSpc>
                <a:spcPct val="150000"/>
              </a:lnSpc>
            </a:pPr>
            <a:r>
              <a:rPr lang="tr-TR" sz="2400" dirty="0"/>
              <a:t>Anlam kayması yoluyla oluşum</a:t>
            </a:r>
          </a:p>
          <a:p>
            <a:pPr>
              <a:lnSpc>
                <a:spcPct val="150000"/>
              </a:lnSpc>
            </a:pPr>
            <a:r>
              <a:rPr lang="tr-TR" sz="2400" dirty="0"/>
              <a:t>Ses değişimi yoluyla oluşum</a:t>
            </a:r>
          </a:p>
          <a:p>
            <a:pPr>
              <a:lnSpc>
                <a:spcPct val="150000"/>
              </a:lnSpc>
            </a:pPr>
            <a:r>
              <a:rPr lang="tr-TR" sz="2400" dirty="0"/>
              <a:t>Tür değişimi yoluyla oluşum</a:t>
            </a:r>
          </a:p>
        </p:txBody>
      </p:sp>
    </p:spTree>
    <p:extLst>
      <p:ext uri="{BB962C8B-B14F-4D97-AF65-F5344CB8AC3E}">
        <p14:creationId xmlns:p14="http://schemas.microsoft.com/office/powerpoint/2010/main" val="2436568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Anlam kayması yoluyla oluşum</a:t>
            </a:r>
          </a:p>
        </p:txBody>
      </p:sp>
      <p:sp>
        <p:nvSpPr>
          <p:cNvPr id="3" name="İçerik Yer Tutucusu 2"/>
          <p:cNvSpPr>
            <a:spLocks noGrp="1"/>
          </p:cNvSpPr>
          <p:nvPr>
            <p:ph idx="1"/>
          </p:nvPr>
        </p:nvSpPr>
        <p:spPr/>
        <p:txBody>
          <a:bodyPr/>
          <a:lstStyle/>
          <a:p>
            <a:pPr algn="just">
              <a:lnSpc>
                <a:spcPct val="150000"/>
              </a:lnSpc>
            </a:pPr>
            <a:r>
              <a:rPr lang="tr-TR" dirty="0"/>
              <a:t>Birleşik sözcüğü oluşturan tüm sözcüklerin gerçek anlamlarından uzaklaştığı kelimeler:</a:t>
            </a:r>
          </a:p>
          <a:p>
            <a:pPr algn="just">
              <a:lnSpc>
                <a:spcPct val="150000"/>
              </a:lnSpc>
            </a:pPr>
            <a:r>
              <a:rPr lang="tr-TR" dirty="0"/>
              <a:t>Örnek: hanımeli, aslanağzı, dalkavuk, devetabanı, karafatma, suçiçeği, demirbaş, boşboğaz…</a:t>
            </a:r>
          </a:p>
          <a:p>
            <a:pPr algn="just">
              <a:lnSpc>
                <a:spcPct val="150000"/>
              </a:lnSpc>
            </a:pPr>
            <a:endParaRPr lang="tr-TR" dirty="0"/>
          </a:p>
          <a:p>
            <a:pPr algn="just">
              <a:lnSpc>
                <a:spcPct val="150000"/>
              </a:lnSpc>
            </a:pPr>
            <a:r>
              <a:rPr lang="tr-TR" dirty="0"/>
              <a:t>Sadece birinci sözcüğün gerçek anlamından uzaklaştığı kelimeler:</a:t>
            </a:r>
          </a:p>
          <a:p>
            <a:pPr algn="just">
              <a:lnSpc>
                <a:spcPct val="150000"/>
              </a:lnSpc>
            </a:pPr>
            <a:r>
              <a:rPr lang="tr-TR" dirty="0"/>
              <a:t>Örnek: adamotu, başköşe, başbakan, akciğer, alageyik…</a:t>
            </a:r>
          </a:p>
        </p:txBody>
      </p:sp>
    </p:spTree>
    <p:extLst>
      <p:ext uri="{BB962C8B-B14F-4D97-AF65-F5344CB8AC3E}">
        <p14:creationId xmlns:p14="http://schemas.microsoft.com/office/powerpoint/2010/main" val="2845619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Anlam kayması yoluyla oluşum</a:t>
            </a:r>
          </a:p>
        </p:txBody>
      </p:sp>
      <p:sp>
        <p:nvSpPr>
          <p:cNvPr id="3" name="İçerik Yer Tutucusu 2"/>
          <p:cNvSpPr>
            <a:spLocks noGrp="1"/>
          </p:cNvSpPr>
          <p:nvPr>
            <p:ph idx="1"/>
          </p:nvPr>
        </p:nvSpPr>
        <p:spPr>
          <a:xfrm>
            <a:off x="901851" y="1575481"/>
            <a:ext cx="8372151" cy="3397720"/>
          </a:xfrm>
        </p:spPr>
        <p:txBody>
          <a:bodyPr>
            <a:normAutofit/>
          </a:bodyPr>
          <a:lstStyle/>
          <a:p>
            <a:pPr algn="just">
              <a:lnSpc>
                <a:spcPct val="150000"/>
              </a:lnSpc>
            </a:pPr>
            <a:r>
              <a:rPr lang="tr-TR" sz="2400" dirty="0"/>
              <a:t>Sadece ikinci sözcüğün gerçek anlamından uzaklaştığı kelimeler:</a:t>
            </a:r>
          </a:p>
          <a:p>
            <a:pPr algn="just">
              <a:lnSpc>
                <a:spcPct val="150000"/>
              </a:lnSpc>
            </a:pPr>
            <a:r>
              <a:rPr lang="tr-TR" sz="2400" dirty="0"/>
              <a:t>Örnek: gökyüzü, karatavuk, yerelması, karafatma…</a:t>
            </a:r>
          </a:p>
        </p:txBody>
      </p:sp>
    </p:spTree>
    <p:extLst>
      <p:ext uri="{BB962C8B-B14F-4D97-AF65-F5344CB8AC3E}">
        <p14:creationId xmlns:p14="http://schemas.microsoft.com/office/powerpoint/2010/main" val="3038419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Ses değişimi yoluyla oluşum</a:t>
            </a:r>
          </a:p>
        </p:txBody>
      </p:sp>
      <p:sp>
        <p:nvSpPr>
          <p:cNvPr id="3" name="İçerik Yer Tutucusu 2"/>
          <p:cNvSpPr>
            <a:spLocks noGrp="1"/>
          </p:cNvSpPr>
          <p:nvPr>
            <p:ph idx="1"/>
          </p:nvPr>
        </p:nvSpPr>
        <p:spPr/>
        <p:txBody>
          <a:bodyPr>
            <a:normAutofit/>
          </a:bodyPr>
          <a:lstStyle/>
          <a:p>
            <a:pPr algn="just">
              <a:lnSpc>
                <a:spcPct val="150000"/>
              </a:lnSpc>
            </a:pPr>
            <a:r>
              <a:rPr lang="tr-TR" sz="2400" dirty="0"/>
              <a:t>Bu tür birleşmelerde kaynaşma, ses düşmesi gibi ses olayları söz konusudur.</a:t>
            </a:r>
          </a:p>
          <a:p>
            <a:pPr algn="just">
              <a:lnSpc>
                <a:spcPct val="150000"/>
              </a:lnSpc>
            </a:pPr>
            <a:r>
              <a:rPr lang="tr-TR" sz="2400" dirty="0"/>
              <a:t>Örnek: </a:t>
            </a:r>
            <a:r>
              <a:rPr lang="tr-TR" sz="2400" dirty="0" err="1"/>
              <a:t>Cuma+ertesi</a:t>
            </a:r>
            <a:r>
              <a:rPr lang="tr-TR" sz="2400" dirty="0"/>
              <a:t> &gt; Cumartesi</a:t>
            </a:r>
          </a:p>
          <a:p>
            <a:pPr algn="just">
              <a:lnSpc>
                <a:spcPct val="150000"/>
              </a:lnSpc>
            </a:pPr>
            <a:r>
              <a:rPr lang="tr-TR" sz="2400" dirty="0"/>
              <a:t>           </a:t>
            </a:r>
            <a:r>
              <a:rPr lang="tr-TR" sz="2400" dirty="0" err="1"/>
              <a:t>Pazar+ertesi</a:t>
            </a:r>
            <a:r>
              <a:rPr lang="tr-TR" sz="2400" dirty="0"/>
              <a:t> &gt; Pazartesi</a:t>
            </a:r>
          </a:p>
          <a:p>
            <a:pPr algn="just">
              <a:lnSpc>
                <a:spcPct val="150000"/>
              </a:lnSpc>
            </a:pPr>
            <a:r>
              <a:rPr lang="tr-TR" sz="2400" dirty="0"/>
              <a:t>           </a:t>
            </a:r>
            <a:r>
              <a:rPr lang="tr-TR" sz="2400" dirty="0" err="1"/>
              <a:t>Kahve+altı</a:t>
            </a:r>
            <a:r>
              <a:rPr lang="tr-TR" sz="2400" dirty="0"/>
              <a:t> &gt; Kahvaltı</a:t>
            </a:r>
          </a:p>
        </p:txBody>
      </p:sp>
    </p:spTree>
    <p:extLst>
      <p:ext uri="{BB962C8B-B14F-4D97-AF65-F5344CB8AC3E}">
        <p14:creationId xmlns:p14="http://schemas.microsoft.com/office/powerpoint/2010/main" val="167956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Ekler</a:t>
            </a:r>
          </a:p>
        </p:txBody>
      </p:sp>
      <p:sp>
        <p:nvSpPr>
          <p:cNvPr id="3" name="İçerik Yer Tutucusu 2"/>
          <p:cNvSpPr>
            <a:spLocks noGrp="1"/>
          </p:cNvSpPr>
          <p:nvPr>
            <p:ph idx="1"/>
          </p:nvPr>
        </p:nvSpPr>
        <p:spPr/>
        <p:txBody>
          <a:bodyPr>
            <a:normAutofit/>
          </a:bodyPr>
          <a:lstStyle/>
          <a:p>
            <a:pPr algn="just">
              <a:lnSpc>
                <a:spcPct val="150000"/>
              </a:lnSpc>
            </a:pPr>
            <a:r>
              <a:rPr lang="tr-TR" sz="2800" dirty="0"/>
              <a:t>Ekler, sözcüklerin kök ya da gövdelerine eklenerek onların anlamını, yapısını değiştiren ya da sözcüklerin cümlede görev almasını sağlayan yapılardır.</a:t>
            </a:r>
          </a:p>
        </p:txBody>
      </p:sp>
    </p:spTree>
    <p:extLst>
      <p:ext uri="{BB962C8B-B14F-4D97-AF65-F5344CB8AC3E}">
        <p14:creationId xmlns:p14="http://schemas.microsoft.com/office/powerpoint/2010/main" val="4183862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Tür değişimi yoluyla oluşum</a:t>
            </a:r>
          </a:p>
        </p:txBody>
      </p:sp>
      <p:sp>
        <p:nvSpPr>
          <p:cNvPr id="3" name="İçerik Yer Tutucusu 2"/>
          <p:cNvSpPr>
            <a:spLocks noGrp="1"/>
          </p:cNvSpPr>
          <p:nvPr>
            <p:ph idx="1"/>
          </p:nvPr>
        </p:nvSpPr>
        <p:spPr/>
        <p:txBody>
          <a:bodyPr>
            <a:normAutofit/>
          </a:bodyPr>
          <a:lstStyle/>
          <a:p>
            <a:pPr algn="just">
              <a:lnSpc>
                <a:spcPct val="150000"/>
              </a:lnSpc>
            </a:pPr>
            <a:r>
              <a:rPr lang="tr-TR" sz="2400" dirty="0"/>
              <a:t>Birleşik sözcüğü oluşturan ögeler hangi sözcük türünden olurlarsa olsunlar, birleşik sözcük durumuna geldiklerinde artık isim soylu sözcüğe dönüşmüş olurlar.</a:t>
            </a:r>
          </a:p>
          <a:p>
            <a:pPr algn="just">
              <a:lnSpc>
                <a:spcPct val="150000"/>
              </a:lnSpc>
            </a:pPr>
            <a:r>
              <a:rPr lang="tr-TR" sz="2400" dirty="0"/>
              <a:t>Örnek: ağaçkakan, kaptıkaçtı, bilirkişi, külbastı, biçerdöver, mirasyedi, dedikodu, cankurtaran, günebakan, albeni, sıkboğaz, ateşkes…</a:t>
            </a:r>
          </a:p>
        </p:txBody>
      </p:sp>
    </p:spTree>
    <p:extLst>
      <p:ext uri="{BB962C8B-B14F-4D97-AF65-F5344CB8AC3E}">
        <p14:creationId xmlns:p14="http://schemas.microsoft.com/office/powerpoint/2010/main" val="46498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kelimelerde kalıplaşma biçimleri</a:t>
            </a:r>
          </a:p>
        </p:txBody>
      </p:sp>
      <p:sp>
        <p:nvSpPr>
          <p:cNvPr id="3" name="İçerik Yer Tutucusu 2"/>
          <p:cNvSpPr>
            <a:spLocks noGrp="1"/>
          </p:cNvSpPr>
          <p:nvPr>
            <p:ph idx="1"/>
          </p:nvPr>
        </p:nvSpPr>
        <p:spPr/>
        <p:txBody>
          <a:bodyPr>
            <a:normAutofit/>
          </a:bodyPr>
          <a:lstStyle/>
          <a:p>
            <a:pPr algn="just">
              <a:lnSpc>
                <a:spcPct val="150000"/>
              </a:lnSpc>
            </a:pPr>
            <a:r>
              <a:rPr lang="tr-TR" sz="2000" dirty="0"/>
              <a:t>İki isimden oluşanlar:</a:t>
            </a:r>
          </a:p>
          <a:p>
            <a:pPr algn="just">
              <a:lnSpc>
                <a:spcPct val="150000"/>
              </a:lnSpc>
            </a:pPr>
            <a:r>
              <a:rPr lang="tr-TR" sz="2000" dirty="0"/>
              <a:t>Örnek: büyükbaba, anneanne, bilimkurgu…</a:t>
            </a:r>
          </a:p>
          <a:p>
            <a:pPr algn="just">
              <a:lnSpc>
                <a:spcPct val="150000"/>
              </a:lnSpc>
            </a:pPr>
            <a:endParaRPr lang="tr-TR" sz="2000" dirty="0"/>
          </a:p>
          <a:p>
            <a:pPr algn="just">
              <a:lnSpc>
                <a:spcPct val="150000"/>
              </a:lnSpc>
            </a:pPr>
            <a:r>
              <a:rPr lang="tr-TR" sz="2000" dirty="0"/>
              <a:t>Belirtisiz isim tamlamasından oluşanlar:</a:t>
            </a:r>
          </a:p>
          <a:p>
            <a:pPr algn="just">
              <a:lnSpc>
                <a:spcPct val="150000"/>
              </a:lnSpc>
            </a:pPr>
            <a:r>
              <a:rPr lang="tr-TR" sz="2000" dirty="0"/>
              <a:t>Örnek: denizaltı, hanımeli, ateşböceği…</a:t>
            </a:r>
          </a:p>
        </p:txBody>
      </p:sp>
    </p:spTree>
    <p:extLst>
      <p:ext uri="{BB962C8B-B14F-4D97-AF65-F5344CB8AC3E}">
        <p14:creationId xmlns:p14="http://schemas.microsoft.com/office/powerpoint/2010/main" val="2516908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kelimelerde kalıplaşma biçimleri</a:t>
            </a:r>
          </a:p>
        </p:txBody>
      </p:sp>
      <p:sp>
        <p:nvSpPr>
          <p:cNvPr id="3" name="İçerik Yer Tutucusu 2"/>
          <p:cNvSpPr>
            <a:spLocks noGrp="1"/>
          </p:cNvSpPr>
          <p:nvPr>
            <p:ph idx="1"/>
          </p:nvPr>
        </p:nvSpPr>
        <p:spPr/>
        <p:txBody>
          <a:bodyPr>
            <a:normAutofit/>
          </a:bodyPr>
          <a:lstStyle/>
          <a:p>
            <a:pPr algn="just">
              <a:lnSpc>
                <a:spcPct val="150000"/>
              </a:lnSpc>
            </a:pPr>
            <a:r>
              <a:rPr lang="tr-TR" sz="2000" dirty="0"/>
              <a:t>Sıfat tamlamasından oluşanlar: </a:t>
            </a:r>
          </a:p>
          <a:p>
            <a:pPr algn="just">
              <a:lnSpc>
                <a:spcPct val="150000"/>
              </a:lnSpc>
            </a:pPr>
            <a:r>
              <a:rPr lang="tr-TR" sz="2000" dirty="0"/>
              <a:t>Örnek: </a:t>
            </a:r>
            <a:r>
              <a:rPr lang="tr-TR" sz="2000" dirty="0" err="1"/>
              <a:t>akdeniz</a:t>
            </a:r>
            <a:r>
              <a:rPr lang="tr-TR" sz="2000" dirty="0"/>
              <a:t>, akbaba, akarsu, kızılçam…</a:t>
            </a:r>
          </a:p>
          <a:p>
            <a:pPr algn="just">
              <a:lnSpc>
                <a:spcPct val="150000"/>
              </a:lnSpc>
            </a:pPr>
            <a:endParaRPr lang="tr-TR" sz="2000" dirty="0"/>
          </a:p>
          <a:p>
            <a:pPr algn="just">
              <a:lnSpc>
                <a:spcPct val="150000"/>
              </a:lnSpc>
            </a:pPr>
            <a:r>
              <a:rPr lang="tr-TR" sz="2000" dirty="0"/>
              <a:t>Cümle değerinde olanlar:</a:t>
            </a:r>
          </a:p>
          <a:p>
            <a:pPr algn="just">
              <a:lnSpc>
                <a:spcPct val="150000"/>
              </a:lnSpc>
            </a:pPr>
            <a:r>
              <a:rPr lang="tr-TR" sz="2000" dirty="0"/>
              <a:t>Örnek: imambayıldı, kuşkonmaz, külbastı, papazkaçtı…</a:t>
            </a:r>
          </a:p>
        </p:txBody>
      </p:sp>
    </p:spTree>
    <p:extLst>
      <p:ext uri="{BB962C8B-B14F-4D97-AF65-F5344CB8AC3E}">
        <p14:creationId xmlns:p14="http://schemas.microsoft.com/office/powerpoint/2010/main" val="3716610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kelimelerde kalıplaşma biçimleri</a:t>
            </a:r>
          </a:p>
        </p:txBody>
      </p:sp>
      <p:sp>
        <p:nvSpPr>
          <p:cNvPr id="3" name="İçerik Yer Tutucusu 2"/>
          <p:cNvSpPr>
            <a:spLocks noGrp="1"/>
          </p:cNvSpPr>
          <p:nvPr>
            <p:ph idx="1"/>
          </p:nvPr>
        </p:nvSpPr>
        <p:spPr/>
        <p:txBody>
          <a:bodyPr>
            <a:normAutofit/>
          </a:bodyPr>
          <a:lstStyle/>
          <a:p>
            <a:pPr algn="just">
              <a:lnSpc>
                <a:spcPct val="150000"/>
              </a:lnSpc>
            </a:pPr>
            <a:r>
              <a:rPr lang="tr-TR" sz="2400" dirty="0"/>
              <a:t>Öneklerle oluşanlar:</a:t>
            </a:r>
          </a:p>
          <a:p>
            <a:pPr algn="just">
              <a:lnSpc>
                <a:spcPct val="150000"/>
              </a:lnSpc>
            </a:pPr>
            <a:r>
              <a:rPr lang="tr-TR" sz="2400" dirty="0"/>
              <a:t>Örnek: başbakan, altyapı, öngörü, özdeyiş…</a:t>
            </a:r>
          </a:p>
        </p:txBody>
      </p:sp>
    </p:spTree>
    <p:extLst>
      <p:ext uri="{BB962C8B-B14F-4D97-AF65-F5344CB8AC3E}">
        <p14:creationId xmlns:p14="http://schemas.microsoft.com/office/powerpoint/2010/main" val="4116231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kelimelerde kalıplaşma biçimleri</a:t>
            </a:r>
          </a:p>
        </p:txBody>
      </p:sp>
      <p:sp>
        <p:nvSpPr>
          <p:cNvPr id="3" name="İçerik Yer Tutucusu 2"/>
          <p:cNvSpPr>
            <a:spLocks noGrp="1"/>
          </p:cNvSpPr>
          <p:nvPr>
            <p:ph idx="1"/>
          </p:nvPr>
        </p:nvSpPr>
        <p:spPr/>
        <p:txBody>
          <a:bodyPr>
            <a:normAutofit/>
          </a:bodyPr>
          <a:lstStyle/>
          <a:p>
            <a:pPr algn="just">
              <a:lnSpc>
                <a:spcPct val="150000"/>
              </a:lnSpc>
            </a:pPr>
            <a:r>
              <a:rPr lang="tr-TR" sz="2400" dirty="0"/>
              <a:t>Çekimli iki fiilden oluşanlar:</a:t>
            </a:r>
          </a:p>
          <a:p>
            <a:pPr algn="just">
              <a:lnSpc>
                <a:spcPct val="150000"/>
              </a:lnSpc>
            </a:pPr>
            <a:r>
              <a:rPr lang="tr-TR" sz="2400" dirty="0"/>
              <a:t>Örnek: yanardöner, uyurgezer, dedikodu..</a:t>
            </a:r>
          </a:p>
          <a:p>
            <a:pPr algn="just">
              <a:lnSpc>
                <a:spcPct val="150000"/>
              </a:lnSpc>
            </a:pPr>
            <a:endParaRPr lang="tr-TR" sz="2400" dirty="0"/>
          </a:p>
          <a:p>
            <a:pPr algn="just">
              <a:lnSpc>
                <a:spcPct val="150000"/>
              </a:lnSpc>
            </a:pPr>
            <a:r>
              <a:rPr lang="tr-TR" sz="2400" dirty="0"/>
              <a:t>İki sıfattan oluşanlar:</a:t>
            </a:r>
          </a:p>
          <a:p>
            <a:pPr algn="just">
              <a:lnSpc>
                <a:spcPct val="150000"/>
              </a:lnSpc>
            </a:pPr>
            <a:r>
              <a:rPr lang="tr-TR" sz="2400" dirty="0"/>
              <a:t>Örnek: birkaç, herhangi, ikiyüzlü, ağırbaşlı, serinkanlı…</a:t>
            </a:r>
          </a:p>
        </p:txBody>
      </p:sp>
    </p:spTree>
    <p:extLst>
      <p:ext uri="{BB962C8B-B14F-4D97-AF65-F5344CB8AC3E}">
        <p14:creationId xmlns:p14="http://schemas.microsoft.com/office/powerpoint/2010/main" val="346619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Kelime Bilgisi</a:t>
            </a:r>
          </a:p>
        </p:txBody>
      </p:sp>
      <p:sp>
        <p:nvSpPr>
          <p:cNvPr id="3" name="İçerik Yer Tutucusu 2"/>
          <p:cNvSpPr>
            <a:spLocks noGrp="1"/>
          </p:cNvSpPr>
          <p:nvPr>
            <p:ph idx="1"/>
          </p:nvPr>
        </p:nvSpPr>
        <p:spPr/>
        <p:txBody>
          <a:bodyPr>
            <a:normAutofit/>
          </a:bodyPr>
          <a:lstStyle/>
          <a:p>
            <a:pPr algn="just">
              <a:lnSpc>
                <a:spcPct val="150000"/>
              </a:lnSpc>
            </a:pPr>
            <a:r>
              <a:rPr lang="tr-TR" sz="2400" dirty="0"/>
              <a:t>Tek başına kullanılabilen, cümleler kurmamıza yarayan, anlamı ve dil bilgisi görevi bulunan dil ögelerine kelime denir.</a:t>
            </a:r>
          </a:p>
          <a:p>
            <a:pPr algn="just">
              <a:lnSpc>
                <a:spcPct val="150000"/>
              </a:lnSpc>
            </a:pPr>
            <a:r>
              <a:rPr lang="tr-TR" sz="2400" dirty="0"/>
              <a:t>Kelimeler, dilimizdeki seslerden örülü yapılardır. Sesler belli bir şekilde dizilerek sözcükleri oluşturur.</a:t>
            </a:r>
          </a:p>
        </p:txBody>
      </p:sp>
    </p:spTree>
    <p:extLst>
      <p:ext uri="{BB962C8B-B14F-4D97-AF65-F5344CB8AC3E}">
        <p14:creationId xmlns:p14="http://schemas.microsoft.com/office/powerpoint/2010/main" val="389373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Kelime Bilgisi</a:t>
            </a:r>
          </a:p>
        </p:txBody>
      </p:sp>
      <p:sp>
        <p:nvSpPr>
          <p:cNvPr id="3" name="İçerik Yer Tutucusu 2"/>
          <p:cNvSpPr>
            <a:spLocks noGrp="1"/>
          </p:cNvSpPr>
          <p:nvPr>
            <p:ph idx="1"/>
          </p:nvPr>
        </p:nvSpPr>
        <p:spPr/>
        <p:txBody>
          <a:bodyPr>
            <a:normAutofit/>
          </a:bodyPr>
          <a:lstStyle/>
          <a:p>
            <a:pPr algn="just">
              <a:lnSpc>
                <a:spcPct val="150000"/>
              </a:lnSpc>
            </a:pPr>
            <a:r>
              <a:rPr lang="tr-TR" sz="2800" dirty="0"/>
              <a:t>Kelimeler yapılarına göre üçe ayrılmaktadır:</a:t>
            </a:r>
          </a:p>
          <a:p>
            <a:pPr algn="just">
              <a:lnSpc>
                <a:spcPct val="150000"/>
              </a:lnSpc>
            </a:pPr>
            <a:r>
              <a:rPr lang="tr-TR" sz="2800" dirty="0"/>
              <a:t>Basit (yalın) kelimeler</a:t>
            </a:r>
          </a:p>
          <a:p>
            <a:pPr algn="just">
              <a:lnSpc>
                <a:spcPct val="150000"/>
              </a:lnSpc>
            </a:pPr>
            <a:r>
              <a:rPr lang="tr-TR" sz="2800" dirty="0"/>
              <a:t>Türemiş kelimeler</a:t>
            </a:r>
          </a:p>
          <a:p>
            <a:pPr algn="just">
              <a:lnSpc>
                <a:spcPct val="150000"/>
              </a:lnSpc>
            </a:pPr>
            <a:r>
              <a:rPr lang="tr-TR" sz="2800" dirty="0"/>
              <a:t>Birleşik kelimeler</a:t>
            </a:r>
          </a:p>
        </p:txBody>
      </p:sp>
    </p:spTree>
    <p:extLst>
      <p:ext uri="{BB962C8B-B14F-4D97-AF65-F5344CB8AC3E}">
        <p14:creationId xmlns:p14="http://schemas.microsoft.com/office/powerpoint/2010/main" val="48338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Basit Kelimeler</a:t>
            </a:r>
          </a:p>
        </p:txBody>
      </p:sp>
      <p:sp>
        <p:nvSpPr>
          <p:cNvPr id="3" name="İçerik Yer Tutucusu 2"/>
          <p:cNvSpPr>
            <a:spLocks noGrp="1"/>
          </p:cNvSpPr>
          <p:nvPr>
            <p:ph idx="1"/>
          </p:nvPr>
        </p:nvSpPr>
        <p:spPr/>
        <p:txBody>
          <a:bodyPr>
            <a:normAutofit/>
          </a:bodyPr>
          <a:lstStyle/>
          <a:p>
            <a:pPr algn="just">
              <a:lnSpc>
                <a:spcPct val="150000"/>
              </a:lnSpc>
            </a:pPr>
            <a:r>
              <a:rPr lang="tr-TR" sz="2800" dirty="0"/>
              <a:t>Herhangi bir yapım eki almamış ve tek bir sözcükten oluşan kelimelere basit (yalın) kelime adı verilir.</a:t>
            </a:r>
          </a:p>
          <a:p>
            <a:pPr algn="just">
              <a:lnSpc>
                <a:spcPct val="150000"/>
              </a:lnSpc>
            </a:pPr>
            <a:r>
              <a:rPr lang="tr-TR" sz="2800" dirty="0"/>
              <a:t>Basit kelimeler, kök hâlindeki kelimelerdir.</a:t>
            </a:r>
          </a:p>
        </p:txBody>
      </p:sp>
    </p:spTree>
    <p:extLst>
      <p:ext uri="{BB962C8B-B14F-4D97-AF65-F5344CB8AC3E}">
        <p14:creationId xmlns:p14="http://schemas.microsoft.com/office/powerpoint/2010/main" val="308525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Basit Kelimeler</a:t>
            </a:r>
          </a:p>
        </p:txBody>
      </p:sp>
      <p:sp>
        <p:nvSpPr>
          <p:cNvPr id="3" name="İçerik Yer Tutucusu 2"/>
          <p:cNvSpPr>
            <a:spLocks noGrp="1"/>
          </p:cNvSpPr>
          <p:nvPr>
            <p:ph idx="1"/>
          </p:nvPr>
        </p:nvSpPr>
        <p:spPr/>
        <p:txBody>
          <a:bodyPr>
            <a:normAutofit/>
          </a:bodyPr>
          <a:lstStyle/>
          <a:p>
            <a:pPr algn="just">
              <a:lnSpc>
                <a:spcPct val="150000"/>
              </a:lnSpc>
            </a:pPr>
            <a:r>
              <a:rPr lang="tr-TR" sz="2000" dirty="0"/>
              <a:t>Basit kelimelerin türleri:</a:t>
            </a:r>
          </a:p>
          <a:p>
            <a:pPr algn="just">
              <a:lnSpc>
                <a:spcPct val="150000"/>
              </a:lnSpc>
            </a:pPr>
            <a:r>
              <a:rPr lang="tr-TR" sz="2000" dirty="0"/>
              <a:t>İsim kökleri</a:t>
            </a:r>
          </a:p>
          <a:p>
            <a:pPr algn="just">
              <a:lnSpc>
                <a:spcPct val="150000"/>
              </a:lnSpc>
            </a:pPr>
            <a:r>
              <a:rPr lang="tr-TR" sz="2000" dirty="0"/>
              <a:t>Fiil kökleri</a:t>
            </a:r>
          </a:p>
          <a:p>
            <a:pPr algn="just">
              <a:lnSpc>
                <a:spcPct val="150000"/>
              </a:lnSpc>
            </a:pPr>
            <a:r>
              <a:rPr lang="tr-TR" sz="2000" dirty="0"/>
              <a:t>Ortak kökler</a:t>
            </a:r>
          </a:p>
          <a:p>
            <a:pPr algn="just">
              <a:lnSpc>
                <a:spcPct val="150000"/>
              </a:lnSpc>
            </a:pPr>
            <a:r>
              <a:rPr lang="tr-TR" sz="2000" dirty="0"/>
              <a:t>Sesteş kökler</a:t>
            </a:r>
          </a:p>
        </p:txBody>
      </p:sp>
    </p:spTree>
    <p:extLst>
      <p:ext uri="{BB962C8B-B14F-4D97-AF65-F5344CB8AC3E}">
        <p14:creationId xmlns:p14="http://schemas.microsoft.com/office/powerpoint/2010/main" val="356759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İsim Kökleri</a:t>
            </a:r>
          </a:p>
        </p:txBody>
      </p:sp>
      <p:sp>
        <p:nvSpPr>
          <p:cNvPr id="3" name="İçerik Yer Tutucusu 2"/>
          <p:cNvSpPr>
            <a:spLocks noGrp="1"/>
          </p:cNvSpPr>
          <p:nvPr>
            <p:ph idx="1"/>
          </p:nvPr>
        </p:nvSpPr>
        <p:spPr/>
        <p:txBody>
          <a:bodyPr>
            <a:normAutofit/>
          </a:bodyPr>
          <a:lstStyle/>
          <a:p>
            <a:pPr algn="just">
              <a:lnSpc>
                <a:spcPct val="150000"/>
              </a:lnSpc>
            </a:pPr>
            <a:r>
              <a:rPr lang="tr-TR" sz="2400" dirty="0"/>
              <a:t>Kök durumundaki isim soylu kelimelerdir. Bu kelimeler cümle içerisinde isim, sıfat, zarf, zamir, bağlaç ve edat görevinde kullanılabilir.</a:t>
            </a:r>
          </a:p>
          <a:p>
            <a:pPr algn="just">
              <a:lnSpc>
                <a:spcPct val="150000"/>
              </a:lnSpc>
            </a:pPr>
            <a:r>
              <a:rPr lang="tr-TR" sz="2400" dirty="0"/>
              <a:t>Örnek: kan, göz, pek, tepe, bel, yol, su, büyük…</a:t>
            </a:r>
          </a:p>
        </p:txBody>
      </p:sp>
    </p:spTree>
    <p:extLst>
      <p:ext uri="{BB962C8B-B14F-4D97-AF65-F5344CB8AC3E}">
        <p14:creationId xmlns:p14="http://schemas.microsoft.com/office/powerpoint/2010/main" val="2109002963"/>
      </p:ext>
    </p:extLst>
  </p:cSld>
  <p:clrMapOvr>
    <a:masterClrMapping/>
  </p:clrMapOvr>
</p:sld>
</file>

<file path=ppt/theme/theme1.xml><?xml version="1.0" encoding="utf-8"?>
<a:theme xmlns:a="http://schemas.openxmlformats.org/drawingml/2006/main" name="Kristal">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AD93A56EB8363746A672F974314F5A5E" ma:contentTypeVersion="8" ma:contentTypeDescription="Yeni belge oluşturun." ma:contentTypeScope="" ma:versionID="94c8ff56e777ede7f3a25bd66e7307cd">
  <xsd:schema xmlns:xsd="http://www.w3.org/2001/XMLSchema" xmlns:xs="http://www.w3.org/2001/XMLSchema" xmlns:p="http://schemas.microsoft.com/office/2006/metadata/properties" xmlns:ns2="3dbde5d7-efb2-4404-8478-2700bc47d8cc" targetNamespace="http://schemas.microsoft.com/office/2006/metadata/properties" ma:root="true" ma:fieldsID="2fe69b982e9def6396271480b35b1e86" ns2:_="">
    <xsd:import namespace="3dbde5d7-efb2-4404-8478-2700bc47d8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bde5d7-efb2-4404-8478-2700bc47d8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27917D-7547-4A0D-8EBD-C83E1C40ADFF}">
  <ds:schemaRefs>
    <ds:schemaRef ds:uri="http://schemas.microsoft.com/sharepoint/v3/contenttype/forms"/>
  </ds:schemaRefs>
</ds:datastoreItem>
</file>

<file path=customXml/itemProps2.xml><?xml version="1.0" encoding="utf-8"?>
<ds:datastoreItem xmlns:ds="http://schemas.openxmlformats.org/officeDocument/2006/customXml" ds:itemID="{FEF140E2-86C2-43C0-82FA-4E105CA8BF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bde5d7-efb2-4404-8478-2700bc47d8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192</TotalTime>
  <Words>1865</Words>
  <Application>Microsoft Office PowerPoint</Application>
  <PresentationFormat>Geniş ekran</PresentationFormat>
  <Paragraphs>240</Paragraphs>
  <Slides>44</Slides>
  <Notes>0</Notes>
  <HiddenSlides>0</HiddenSlides>
  <MMClips>0</MMClips>
  <ScaleCrop>false</ScaleCrop>
  <HeadingPairs>
    <vt:vector size="4" baseType="variant">
      <vt:variant>
        <vt:lpstr>Tema</vt:lpstr>
      </vt:variant>
      <vt:variant>
        <vt:i4>1</vt:i4>
      </vt:variant>
      <vt:variant>
        <vt:lpstr>Slayt Başlıkları</vt:lpstr>
      </vt:variant>
      <vt:variant>
        <vt:i4>44</vt:i4>
      </vt:variant>
    </vt:vector>
  </HeadingPairs>
  <TitlesOfParts>
    <vt:vector size="45" baseType="lpstr">
      <vt:lpstr>Kristal</vt:lpstr>
      <vt:lpstr>Türk Dili - I</vt:lpstr>
      <vt:lpstr>Şekil Bilgisi</vt:lpstr>
      <vt:lpstr>Kök</vt:lpstr>
      <vt:lpstr>Ekler</vt:lpstr>
      <vt:lpstr>Kelime Bilgisi</vt:lpstr>
      <vt:lpstr>Kelime Bilgisi</vt:lpstr>
      <vt:lpstr>Basit Kelimeler</vt:lpstr>
      <vt:lpstr>Basit Kelimeler</vt:lpstr>
      <vt:lpstr>İsim Kökleri</vt:lpstr>
      <vt:lpstr>İsim Kökleri</vt:lpstr>
      <vt:lpstr>Fiil Kökleri</vt:lpstr>
      <vt:lpstr>İsim Kökleri</vt:lpstr>
      <vt:lpstr>Ortak Kökler</vt:lpstr>
      <vt:lpstr>Ortak Kökler</vt:lpstr>
      <vt:lpstr>Sesteş Kökler</vt:lpstr>
      <vt:lpstr>Türemiş Kelimeler</vt:lpstr>
      <vt:lpstr>Sesteş Kökler</vt:lpstr>
      <vt:lpstr>Türemiş Kelimeler</vt:lpstr>
      <vt:lpstr>Gövdelerin türleri</vt:lpstr>
      <vt:lpstr>İsim gövdeleri</vt:lpstr>
      <vt:lpstr>Fiil gövdeleri</vt:lpstr>
      <vt:lpstr>Birleşik Kelimeler</vt:lpstr>
      <vt:lpstr>Birleşik Kelimeler</vt:lpstr>
      <vt:lpstr>Birleşik Kelimeler</vt:lpstr>
      <vt:lpstr>Birleşik Kelimeler</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kelimelerin bitişik yazılma durumları</vt:lpstr>
      <vt:lpstr>Birleşik sözcüklerin oluşum yolları</vt:lpstr>
      <vt:lpstr>Anlam kayması yoluyla oluşum</vt:lpstr>
      <vt:lpstr>Anlam kayması yoluyla oluşum</vt:lpstr>
      <vt:lpstr>Ses değişimi yoluyla oluşum</vt:lpstr>
      <vt:lpstr>Tür değişimi yoluyla oluşum</vt:lpstr>
      <vt:lpstr>Birleşik kelimelerde kalıplaşma biçimleri</vt:lpstr>
      <vt:lpstr>Birleşik kelimelerde kalıplaşma biçimleri</vt:lpstr>
      <vt:lpstr>Birleşik kelimelerde kalıplaşma biçimleri</vt:lpstr>
      <vt:lpstr>Birleşik kelimelerde kalıplaşma biçimleri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Dili - I</dc:title>
  <dc:creator>Nuk</dc:creator>
  <cp:lastModifiedBy>Nuk</cp:lastModifiedBy>
  <cp:revision>31</cp:revision>
  <dcterms:created xsi:type="dcterms:W3CDTF">2022-10-15T09:37:25Z</dcterms:created>
  <dcterms:modified xsi:type="dcterms:W3CDTF">2023-11-16T16:21:23Z</dcterms:modified>
</cp:coreProperties>
</file>