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80" r:id="rId3"/>
    <p:sldId id="281" r:id="rId4"/>
    <p:sldId id="282" r:id="rId5"/>
    <p:sldId id="290" r:id="rId6"/>
    <p:sldId id="283" r:id="rId7"/>
    <p:sldId id="284" r:id="rId8"/>
    <p:sldId id="285" r:id="rId9"/>
    <p:sldId id="288" r:id="rId10"/>
    <p:sldId id="286" r:id="rId11"/>
    <p:sldId id="287" r:id="rId12"/>
    <p:sldId id="289" r:id="rId13"/>
    <p:sldId id="291" r:id="rId14"/>
    <p:sldId id="292" r:id="rId15"/>
    <p:sldId id="293" r:id="rId16"/>
    <p:sldId id="294" r:id="rId17"/>
    <p:sldId id="279" r:id="rId18"/>
  </p:sldIdLst>
  <p:sldSz cx="9144000" cy="6858000" type="screen4x3"/>
  <p:notesSz cx="6858000" cy="9737725"/>
  <p:defaultTextStyle>
    <a:defPPr>
      <a:defRPr lang="en-US"/>
    </a:defPPr>
    <a:lvl1pPr algn="ctr" rtl="0" fontAlgn="base">
      <a:spcBef>
        <a:spcPct val="50000"/>
      </a:spcBef>
      <a:spcAft>
        <a:spcPct val="0"/>
      </a:spcAft>
      <a:buClr>
        <a:schemeClr val="accent2"/>
      </a:buClr>
      <a:buFont typeface="Wingdings" panose="05000000000000000000" pitchFamily="2" charset="2"/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50000"/>
      </a:spcBef>
      <a:spcAft>
        <a:spcPct val="0"/>
      </a:spcAft>
      <a:buClr>
        <a:schemeClr val="accent2"/>
      </a:buClr>
      <a:buFont typeface="Wingdings" panose="05000000000000000000" pitchFamily="2" charset="2"/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50000"/>
      </a:spcBef>
      <a:spcAft>
        <a:spcPct val="0"/>
      </a:spcAft>
      <a:buClr>
        <a:schemeClr val="accent2"/>
      </a:buClr>
      <a:buFont typeface="Wingdings" panose="05000000000000000000" pitchFamily="2" charset="2"/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50000"/>
      </a:spcBef>
      <a:spcAft>
        <a:spcPct val="0"/>
      </a:spcAft>
      <a:buClr>
        <a:schemeClr val="accent2"/>
      </a:buClr>
      <a:buFont typeface="Wingdings" panose="05000000000000000000" pitchFamily="2" charset="2"/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50000"/>
      </a:spcBef>
      <a:spcAft>
        <a:spcPct val="0"/>
      </a:spcAft>
      <a:buClr>
        <a:schemeClr val="accent2"/>
      </a:buClr>
      <a:buFont typeface="Wingdings" panose="05000000000000000000" pitchFamily="2" charset="2"/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468" autoAdjust="0"/>
  </p:normalViewPr>
  <p:slideViewPr>
    <p:cSldViewPr snapToGrid="0">
      <p:cViewPr varScale="1">
        <p:scale>
          <a:sx n="86" d="100"/>
          <a:sy n="86" d="100"/>
        </p:scale>
        <p:origin x="14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 Total Order Volume</a:t>
            </a:r>
            <a:r>
              <a:rPr lang="en-US" baseline="0" dirty="0" smtClean="0"/>
              <a:t> 2016-03 – 2017-05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002896199019628E-2"/>
          <c:y val="2.1465282370859401E-2"/>
          <c:w val="0.90473819593170257"/>
          <c:h val="0.618720709623525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201603</c:v>
                </c:pt>
                <c:pt idx="1">
                  <c:v>201604</c:v>
                </c:pt>
                <c:pt idx="2">
                  <c:v>201605</c:v>
                </c:pt>
                <c:pt idx="3">
                  <c:v>201606</c:v>
                </c:pt>
                <c:pt idx="4">
                  <c:v>201607</c:v>
                </c:pt>
                <c:pt idx="5">
                  <c:v>201608</c:v>
                </c:pt>
                <c:pt idx="6">
                  <c:v>201609</c:v>
                </c:pt>
                <c:pt idx="7">
                  <c:v>201610</c:v>
                </c:pt>
                <c:pt idx="8">
                  <c:v>201611</c:v>
                </c:pt>
                <c:pt idx="9">
                  <c:v>201612</c:v>
                </c:pt>
                <c:pt idx="10">
                  <c:v>201701</c:v>
                </c:pt>
                <c:pt idx="11">
                  <c:v>201702</c:v>
                </c:pt>
                <c:pt idx="12">
                  <c:v>201703</c:v>
                </c:pt>
                <c:pt idx="13">
                  <c:v>201704</c:v>
                </c:pt>
                <c:pt idx="14">
                  <c:v>201705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5508</c:v>
                </c:pt>
                <c:pt idx="1">
                  <c:v>3148</c:v>
                </c:pt>
                <c:pt idx="2">
                  <c:v>3840</c:v>
                </c:pt>
                <c:pt idx="3">
                  <c:v>6415</c:v>
                </c:pt>
                <c:pt idx="4">
                  <c:v>2817</c:v>
                </c:pt>
                <c:pt idx="5">
                  <c:v>2658</c:v>
                </c:pt>
                <c:pt idx="6">
                  <c:v>5166</c:v>
                </c:pt>
                <c:pt idx="7">
                  <c:v>3253</c:v>
                </c:pt>
                <c:pt idx="8">
                  <c:v>4181</c:v>
                </c:pt>
                <c:pt idx="9">
                  <c:v>8124</c:v>
                </c:pt>
                <c:pt idx="10">
                  <c:v>2249</c:v>
                </c:pt>
                <c:pt idx="11">
                  <c:v>2979</c:v>
                </c:pt>
                <c:pt idx="12">
                  <c:v>5397</c:v>
                </c:pt>
                <c:pt idx="13">
                  <c:v>2168</c:v>
                </c:pt>
                <c:pt idx="14">
                  <c:v>3071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PC/S &amp; B2B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201603</c:v>
                </c:pt>
                <c:pt idx="1">
                  <c:v>201604</c:v>
                </c:pt>
                <c:pt idx="2">
                  <c:v>201605</c:v>
                </c:pt>
                <c:pt idx="3">
                  <c:v>201606</c:v>
                </c:pt>
                <c:pt idx="4">
                  <c:v>201607</c:v>
                </c:pt>
                <c:pt idx="5">
                  <c:v>201608</c:v>
                </c:pt>
                <c:pt idx="6">
                  <c:v>201609</c:v>
                </c:pt>
                <c:pt idx="7">
                  <c:v>201610</c:v>
                </c:pt>
                <c:pt idx="8">
                  <c:v>201611</c:v>
                </c:pt>
                <c:pt idx="9">
                  <c:v>201612</c:v>
                </c:pt>
                <c:pt idx="10">
                  <c:v>201701</c:v>
                </c:pt>
                <c:pt idx="11">
                  <c:v>201702</c:v>
                </c:pt>
                <c:pt idx="12">
                  <c:v>201703</c:v>
                </c:pt>
                <c:pt idx="13">
                  <c:v>201704</c:v>
                </c:pt>
                <c:pt idx="14">
                  <c:v>201705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3482</c:v>
                </c:pt>
                <c:pt idx="1">
                  <c:v>1938</c:v>
                </c:pt>
                <c:pt idx="2">
                  <c:v>2180</c:v>
                </c:pt>
                <c:pt idx="3">
                  <c:v>3974</c:v>
                </c:pt>
                <c:pt idx="4">
                  <c:v>1640</c:v>
                </c:pt>
                <c:pt idx="5">
                  <c:v>1611</c:v>
                </c:pt>
                <c:pt idx="6">
                  <c:v>3355</c:v>
                </c:pt>
                <c:pt idx="7">
                  <c:v>1833</c:v>
                </c:pt>
                <c:pt idx="8">
                  <c:v>2715</c:v>
                </c:pt>
                <c:pt idx="9">
                  <c:v>5650</c:v>
                </c:pt>
                <c:pt idx="10">
                  <c:v>1260</c:v>
                </c:pt>
                <c:pt idx="11">
                  <c:v>1698</c:v>
                </c:pt>
                <c:pt idx="12">
                  <c:v>3360</c:v>
                </c:pt>
                <c:pt idx="13">
                  <c:v>1200</c:v>
                </c:pt>
                <c:pt idx="14">
                  <c:v>1833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HONEWeb &amp; LINKWeb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201603</c:v>
                </c:pt>
                <c:pt idx="1">
                  <c:v>201604</c:v>
                </c:pt>
                <c:pt idx="2">
                  <c:v>201605</c:v>
                </c:pt>
                <c:pt idx="3">
                  <c:v>201606</c:v>
                </c:pt>
                <c:pt idx="4">
                  <c:v>201607</c:v>
                </c:pt>
                <c:pt idx="5">
                  <c:v>201608</c:v>
                </c:pt>
                <c:pt idx="6">
                  <c:v>201609</c:v>
                </c:pt>
                <c:pt idx="7">
                  <c:v>201610</c:v>
                </c:pt>
                <c:pt idx="8">
                  <c:v>201611</c:v>
                </c:pt>
                <c:pt idx="9">
                  <c:v>201612</c:v>
                </c:pt>
                <c:pt idx="10">
                  <c:v>201701</c:v>
                </c:pt>
                <c:pt idx="11">
                  <c:v>201702</c:v>
                </c:pt>
                <c:pt idx="12">
                  <c:v>201703</c:v>
                </c:pt>
                <c:pt idx="13">
                  <c:v>201704</c:v>
                </c:pt>
                <c:pt idx="14">
                  <c:v>201705</c:v>
                </c:pt>
              </c:numCache>
            </c:num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10</c:v>
                </c:pt>
                <c:pt idx="1">
                  <c:v>1209</c:v>
                </c:pt>
                <c:pt idx="2">
                  <c:v>1662</c:v>
                </c:pt>
                <c:pt idx="3">
                  <c:v>2443</c:v>
                </c:pt>
                <c:pt idx="4">
                  <c:v>1178</c:v>
                </c:pt>
                <c:pt idx="5">
                  <c:v>1047</c:v>
                </c:pt>
                <c:pt idx="6">
                  <c:v>1811</c:v>
                </c:pt>
                <c:pt idx="7">
                  <c:v>1420</c:v>
                </c:pt>
                <c:pt idx="8">
                  <c:v>1456</c:v>
                </c:pt>
                <c:pt idx="9">
                  <c:v>2470</c:v>
                </c:pt>
                <c:pt idx="10">
                  <c:v>989</c:v>
                </c:pt>
                <c:pt idx="11">
                  <c:v>1281</c:v>
                </c:pt>
                <c:pt idx="12">
                  <c:v>2037</c:v>
                </c:pt>
                <c:pt idx="13">
                  <c:v>968</c:v>
                </c:pt>
                <c:pt idx="14">
                  <c:v>1233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4231528"/>
        <c:axId val="434231920"/>
      </c:lineChart>
      <c:catAx>
        <c:axId val="43423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231920"/>
        <c:crosses val="autoZero"/>
        <c:auto val="1"/>
        <c:lblAlgn val="ctr"/>
        <c:lblOffset val="100"/>
        <c:noMultiLvlLbl val="0"/>
      </c:catAx>
      <c:valAx>
        <c:axId val="434231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231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2017 Yearly Order Detail S/H/B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Software</c:v>
                </c:pt>
                <c:pt idx="1">
                  <c:v>Hardware</c:v>
                </c:pt>
                <c:pt idx="2">
                  <c:v>Both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1356</c:v>
                </c:pt>
                <c:pt idx="1">
                  <c:v>7446</c:v>
                </c:pt>
                <c:pt idx="2">
                  <c:v>7062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HONEWeb</a:t>
            </a:r>
            <a:r>
              <a:rPr lang="en-US" dirty="0" smtClean="0"/>
              <a:t> &amp; </a:t>
            </a:r>
            <a:r>
              <a:rPr lang="en-US" dirty="0" err="1" smtClean="0"/>
              <a:t>LINKWeb</a:t>
            </a:r>
            <a:r>
              <a:rPr lang="en-US" dirty="0" smtClean="0"/>
              <a:t> Portal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HONEWeb/LINKWeb 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201603</c:v>
                </c:pt>
                <c:pt idx="1">
                  <c:v>201604</c:v>
                </c:pt>
                <c:pt idx="2">
                  <c:v>201605</c:v>
                </c:pt>
                <c:pt idx="3">
                  <c:v>201606</c:v>
                </c:pt>
                <c:pt idx="4">
                  <c:v>201607</c:v>
                </c:pt>
                <c:pt idx="5">
                  <c:v>201608</c:v>
                </c:pt>
                <c:pt idx="6">
                  <c:v>201609</c:v>
                </c:pt>
                <c:pt idx="7">
                  <c:v>201610</c:v>
                </c:pt>
                <c:pt idx="8">
                  <c:v>201611</c:v>
                </c:pt>
                <c:pt idx="9">
                  <c:v>201612</c:v>
                </c:pt>
                <c:pt idx="10">
                  <c:v>201701</c:v>
                </c:pt>
                <c:pt idx="11">
                  <c:v>201702</c:v>
                </c:pt>
                <c:pt idx="12">
                  <c:v>201703</c:v>
                </c:pt>
                <c:pt idx="13">
                  <c:v>201704</c:v>
                </c:pt>
                <c:pt idx="14">
                  <c:v>201705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129</c:v>
                </c:pt>
                <c:pt idx="1">
                  <c:v>121</c:v>
                </c:pt>
                <c:pt idx="2">
                  <c:v>111</c:v>
                </c:pt>
                <c:pt idx="3">
                  <c:v>126</c:v>
                </c:pt>
                <c:pt idx="4">
                  <c:v>99</c:v>
                </c:pt>
                <c:pt idx="5">
                  <c:v>98</c:v>
                </c:pt>
                <c:pt idx="6">
                  <c:v>114</c:v>
                </c:pt>
                <c:pt idx="7">
                  <c:v>93</c:v>
                </c:pt>
                <c:pt idx="8">
                  <c:v>105</c:v>
                </c:pt>
                <c:pt idx="9">
                  <c:v>116</c:v>
                </c:pt>
                <c:pt idx="10">
                  <c:v>88</c:v>
                </c:pt>
                <c:pt idx="11">
                  <c:v>99</c:v>
                </c:pt>
                <c:pt idx="12">
                  <c:v>109</c:v>
                </c:pt>
                <c:pt idx="13">
                  <c:v>84</c:v>
                </c:pt>
                <c:pt idx="14">
                  <c:v>85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46758648"/>
        <c:axId val="546759040"/>
      </c:lineChart>
      <c:catAx>
        <c:axId val="546758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59040"/>
        <c:crosses val="autoZero"/>
        <c:auto val="1"/>
        <c:lblAlgn val="ctr"/>
        <c:lblOffset val="100"/>
        <c:noMultiLvlLbl val="0"/>
      </c:catAx>
      <c:valAx>
        <c:axId val="546759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58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Portal</a:t>
            </a:r>
            <a:endParaRPr lang="en-US" dirty="0"/>
          </a:p>
        </c:rich>
      </c:tx>
      <c:layout>
        <c:manualLayout>
          <c:xMode val="edge"/>
          <c:yMode val="edge"/>
          <c:x val="0.44982317291825885"/>
          <c:y val="0.11104100946372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Inactive Internal User</c:v>
                </c:pt>
                <c:pt idx="1">
                  <c:v>Active Internal User</c:v>
                </c:pt>
                <c:pt idx="2">
                  <c:v>Submit Order Users</c:v>
                </c:pt>
                <c:pt idx="3">
                  <c:v>User lost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6409</c:v>
                </c:pt>
                <c:pt idx="1">
                  <c:v>2160</c:v>
                </c:pt>
                <c:pt idx="2">
                  <c:v>202</c:v>
                </c:pt>
                <c:pt idx="3">
                  <c:v>56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Lost 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Lost Association</c:v>
                </c:pt>
                <c:pt idx="1">
                  <c:v>Not exist on VM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24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2016 </a:t>
            </a:r>
            <a:r>
              <a:rPr lang="en-US" dirty="0" err="1" smtClean="0"/>
              <a:t>HONEWeb</a:t>
            </a:r>
            <a:r>
              <a:rPr lang="en-US" dirty="0" smtClean="0"/>
              <a:t> &amp; </a:t>
            </a:r>
            <a:r>
              <a:rPr lang="en-US" dirty="0" err="1" smtClean="0"/>
              <a:t>LINKWeb</a:t>
            </a:r>
            <a:r>
              <a:rPr lang="en-US" baseline="0" dirty="0" smtClean="0"/>
              <a:t> User Distribution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 Submit &lt; 10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1603</c:v>
                </c:pt>
                <c:pt idx="1">
                  <c:v>1604</c:v>
                </c:pt>
                <c:pt idx="2">
                  <c:v>1605</c:v>
                </c:pt>
                <c:pt idx="3">
                  <c:v>1606</c:v>
                </c:pt>
                <c:pt idx="4">
                  <c:v>1607</c:v>
                </c:pt>
                <c:pt idx="5">
                  <c:v>1608</c:v>
                </c:pt>
                <c:pt idx="6">
                  <c:v>1609</c:v>
                </c:pt>
                <c:pt idx="7">
                  <c:v>1610</c:v>
                </c:pt>
                <c:pt idx="8">
                  <c:v>1611</c:v>
                </c:pt>
                <c:pt idx="9">
                  <c:v>1612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67</c:v>
                </c:pt>
                <c:pt idx="1">
                  <c:v>77</c:v>
                </c:pt>
                <c:pt idx="2">
                  <c:v>68</c:v>
                </c:pt>
                <c:pt idx="3">
                  <c:v>61</c:v>
                </c:pt>
                <c:pt idx="4">
                  <c:v>65</c:v>
                </c:pt>
                <c:pt idx="5">
                  <c:v>67</c:v>
                </c:pt>
                <c:pt idx="6">
                  <c:v>62</c:v>
                </c:pt>
                <c:pt idx="7">
                  <c:v>61</c:v>
                </c:pt>
                <c:pt idx="8">
                  <c:v>56</c:v>
                </c:pt>
                <c:pt idx="9">
                  <c:v>49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Order Submit 10-30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1603</c:v>
                </c:pt>
                <c:pt idx="1">
                  <c:v>1604</c:v>
                </c:pt>
                <c:pt idx="2">
                  <c:v>1605</c:v>
                </c:pt>
                <c:pt idx="3">
                  <c:v>1606</c:v>
                </c:pt>
                <c:pt idx="4">
                  <c:v>1607</c:v>
                </c:pt>
                <c:pt idx="5">
                  <c:v>1608</c:v>
                </c:pt>
                <c:pt idx="6">
                  <c:v>1609</c:v>
                </c:pt>
                <c:pt idx="7">
                  <c:v>1610</c:v>
                </c:pt>
                <c:pt idx="8">
                  <c:v>1611</c:v>
                </c:pt>
                <c:pt idx="9">
                  <c:v>1612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46</c:v>
                </c:pt>
                <c:pt idx="1">
                  <c:v>40</c:v>
                </c:pt>
                <c:pt idx="2">
                  <c:v>68</c:v>
                </c:pt>
                <c:pt idx="3">
                  <c:v>38</c:v>
                </c:pt>
                <c:pt idx="4">
                  <c:v>23</c:v>
                </c:pt>
                <c:pt idx="5">
                  <c:v>23</c:v>
                </c:pt>
                <c:pt idx="6">
                  <c:v>31</c:v>
                </c:pt>
                <c:pt idx="7">
                  <c:v>26</c:v>
                </c:pt>
                <c:pt idx="8">
                  <c:v>37</c:v>
                </c:pt>
                <c:pt idx="9">
                  <c:v>35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Order Submit &gt;30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1603</c:v>
                </c:pt>
                <c:pt idx="1">
                  <c:v>1604</c:v>
                </c:pt>
                <c:pt idx="2">
                  <c:v>1605</c:v>
                </c:pt>
                <c:pt idx="3">
                  <c:v>1606</c:v>
                </c:pt>
                <c:pt idx="4">
                  <c:v>1607</c:v>
                </c:pt>
                <c:pt idx="5">
                  <c:v>1608</c:v>
                </c:pt>
                <c:pt idx="6">
                  <c:v>1609</c:v>
                </c:pt>
                <c:pt idx="7">
                  <c:v>1610</c:v>
                </c:pt>
                <c:pt idx="8">
                  <c:v>1611</c:v>
                </c:pt>
                <c:pt idx="9">
                  <c:v>1612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17</c:v>
                </c:pt>
                <c:pt idx="1">
                  <c:v>7</c:v>
                </c:pt>
                <c:pt idx="2">
                  <c:v>10</c:v>
                </c:pt>
                <c:pt idx="3">
                  <c:v>30</c:v>
                </c:pt>
                <c:pt idx="4">
                  <c:v>12</c:v>
                </c:pt>
                <c:pt idx="5">
                  <c:v>9</c:v>
                </c:pt>
                <c:pt idx="6">
                  <c:v>23</c:v>
                </c:pt>
                <c:pt idx="7">
                  <c:v>8</c:v>
                </c:pt>
                <c:pt idx="8">
                  <c:v>13</c:v>
                </c:pt>
                <c:pt idx="9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282016"/>
        <c:axId val="547282408"/>
      </c:barChart>
      <c:catAx>
        <c:axId val="54728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282408"/>
        <c:crosses val="autoZero"/>
        <c:auto val="1"/>
        <c:lblAlgn val="ctr"/>
        <c:lblOffset val="100"/>
        <c:noMultiLvlLbl val="0"/>
      </c:catAx>
      <c:valAx>
        <c:axId val="547282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28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2017 </a:t>
            </a:r>
            <a:r>
              <a:rPr lang="en-US" sz="1800" b="0" i="0" baseline="0" dirty="0" err="1" smtClean="0">
                <a:effectLst/>
              </a:rPr>
              <a:t>HONEWeb</a:t>
            </a:r>
            <a:r>
              <a:rPr lang="en-US" sz="1800" b="0" i="0" baseline="0" dirty="0" smtClean="0">
                <a:effectLst/>
              </a:rPr>
              <a:t> &amp; </a:t>
            </a:r>
            <a:r>
              <a:rPr lang="en-US" sz="1800" b="0" i="0" baseline="0" dirty="0" err="1" smtClean="0">
                <a:effectLst/>
              </a:rPr>
              <a:t>LINKWeb</a:t>
            </a:r>
            <a:r>
              <a:rPr lang="en-US" sz="1800" b="0" i="0" baseline="0" dirty="0" smtClean="0">
                <a:effectLst/>
              </a:rPr>
              <a:t> User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 Submit&lt;10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</c:v>
                </c:pt>
                <c:pt idx="1">
                  <c:v>56</c:v>
                </c:pt>
                <c:pt idx="2">
                  <c:v>46</c:v>
                </c:pt>
                <c:pt idx="3">
                  <c:v>50</c:v>
                </c:pt>
                <c:pt idx="4">
                  <c:v>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Order Submit 10-30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</c:v>
                </c:pt>
                <c:pt idx="1">
                  <c:v>32</c:v>
                </c:pt>
                <c:pt idx="2">
                  <c:v>43</c:v>
                </c:pt>
                <c:pt idx="3">
                  <c:v>29</c:v>
                </c:pt>
                <c:pt idx="4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Order Submit &gt; 30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</c:v>
                </c:pt>
                <c:pt idx="1">
                  <c:v>12</c:v>
                </c:pt>
                <c:pt idx="2">
                  <c:v>21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283192"/>
        <c:axId val="547283584"/>
      </c:barChart>
      <c:catAx>
        <c:axId val="547283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283584"/>
        <c:crosses val="autoZero"/>
        <c:auto val="1"/>
        <c:lblAlgn val="ctr"/>
        <c:lblOffset val="100"/>
        <c:noMultiLvlLbl val="0"/>
      </c:catAx>
      <c:valAx>
        <c:axId val="54728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283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201703</c:v>
                </c:pt>
                <c:pt idx="1">
                  <c:v>201704</c:v>
                </c:pt>
                <c:pt idx="2">
                  <c:v>201705</c:v>
                </c:pt>
                <c:pt idx="3">
                  <c:v>201706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3884</c:v>
                </c:pt>
                <c:pt idx="1">
                  <c:v>5600</c:v>
                </c:pt>
                <c:pt idx="2">
                  <c:v>5374</c:v>
                </c:pt>
                <c:pt idx="3">
                  <c:v>4106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284760"/>
        <c:axId val="547285152"/>
      </c:barChart>
      <c:catAx>
        <c:axId val="547284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285152"/>
        <c:crosses val="autoZero"/>
        <c:auto val="1"/>
        <c:lblAlgn val="ctr"/>
        <c:lblOffset val="100"/>
        <c:noMultiLvlLbl val="0"/>
      </c:catAx>
      <c:valAx>
        <c:axId val="547285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284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201703</c:v>
                </c:pt>
                <c:pt idx="1">
                  <c:v>201704</c:v>
                </c:pt>
                <c:pt idx="2">
                  <c:v>201705</c:v>
                </c:pt>
                <c:pt idx="3">
                  <c:v>201706</c:v>
                </c:pt>
              </c:numCache>
            </c:numRef>
          </c:cat>
          <c:val>
            <c:numRef>
              <c:f>Sheet1!$B$2:$B$5</c:f>
              <c:numCache>
                <c:formatCode>#,##0.00</c:formatCode>
                <c:ptCount val="4"/>
                <c:pt idx="0">
                  <c:v>107522967.40000001</c:v>
                </c:pt>
                <c:pt idx="1">
                  <c:v>142997234.69999999</c:v>
                </c:pt>
                <c:pt idx="2">
                  <c:v>155107926.30000001</c:v>
                </c:pt>
                <c:pt idx="3">
                  <c:v>228991964.5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9349952"/>
        <c:axId val="439350344"/>
      </c:barChart>
      <c:catAx>
        <c:axId val="43934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350344"/>
        <c:crosses val="autoZero"/>
        <c:auto val="1"/>
        <c:lblAlgn val="ctr"/>
        <c:lblOffset val="100"/>
        <c:noMultiLvlLbl val="0"/>
      </c:catAx>
      <c:valAx>
        <c:axId val="439350344"/>
        <c:scaling>
          <c:orientation val="minMax"/>
        </c:scaling>
        <c:delete val="0"/>
        <c:axPos val="l"/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34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693161695770851"/>
          <c:y val="0.85361643339344273"/>
          <c:w val="9.9237800346164737E-2"/>
          <c:h val="5.20339506501528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Clicks per Month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HONEWeb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201703</c:v>
                </c:pt>
                <c:pt idx="1">
                  <c:v>201704</c:v>
                </c:pt>
                <c:pt idx="2">
                  <c:v>201705</c:v>
                </c:pt>
                <c:pt idx="3">
                  <c:v>201706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460989</c:v>
                </c:pt>
                <c:pt idx="1">
                  <c:v>326720</c:v>
                </c:pt>
                <c:pt idx="2">
                  <c:v>319064</c:v>
                </c:pt>
                <c:pt idx="3">
                  <c:v>368815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LINKWeb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201703</c:v>
                </c:pt>
                <c:pt idx="1">
                  <c:v>201704</c:v>
                </c:pt>
                <c:pt idx="2">
                  <c:v>201705</c:v>
                </c:pt>
                <c:pt idx="3">
                  <c:v>201706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235235</c:v>
                </c:pt>
                <c:pt idx="1">
                  <c:v>207855</c:v>
                </c:pt>
                <c:pt idx="2">
                  <c:v>171025</c:v>
                </c:pt>
                <c:pt idx="3">
                  <c:v>161859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4471160"/>
        <c:axId val="404473904"/>
      </c:barChart>
      <c:catAx>
        <c:axId val="40447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473904"/>
        <c:crosses val="autoZero"/>
        <c:auto val="1"/>
        <c:lblAlgn val="ctr"/>
        <c:lblOffset val="100"/>
        <c:noMultiLvlLbl val="0"/>
      </c:catAx>
      <c:valAx>
        <c:axId val="404473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47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Person Trip per Month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HONEWeb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201703</c:v>
                </c:pt>
                <c:pt idx="1">
                  <c:v>201704</c:v>
                </c:pt>
                <c:pt idx="2">
                  <c:v>201705</c:v>
                </c:pt>
                <c:pt idx="3">
                  <c:v>201706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6248</c:v>
                </c:pt>
                <c:pt idx="1">
                  <c:v>4703</c:v>
                </c:pt>
                <c:pt idx="2">
                  <c:v>5366</c:v>
                </c:pt>
                <c:pt idx="3">
                  <c:v>5108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LINKWeb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201703</c:v>
                </c:pt>
                <c:pt idx="1">
                  <c:v>201704</c:v>
                </c:pt>
                <c:pt idx="2">
                  <c:v>201705</c:v>
                </c:pt>
                <c:pt idx="3">
                  <c:v>201706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13011</c:v>
                </c:pt>
                <c:pt idx="1">
                  <c:v>11726</c:v>
                </c:pt>
                <c:pt idx="2">
                  <c:v>11690</c:v>
                </c:pt>
                <c:pt idx="3">
                  <c:v>10284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6760784"/>
        <c:axId val="556564896"/>
      </c:barChart>
      <c:catAx>
        <c:axId val="54676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564896"/>
        <c:crosses val="autoZero"/>
        <c:auto val="1"/>
        <c:lblAlgn val="ctr"/>
        <c:lblOffset val="100"/>
        <c:noMultiLvlLbl val="0"/>
      </c:catAx>
      <c:valAx>
        <c:axId val="556564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6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2016 Monthly</a:t>
            </a:r>
            <a:r>
              <a:rPr lang="en-US" baseline="0" dirty="0" smtClean="0"/>
              <a:t> Order Volume</a:t>
            </a:r>
            <a:endParaRPr lang="en-US" dirty="0" smtClean="0"/>
          </a:p>
          <a:p>
            <a:pPr>
              <a:defRPr/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812688528664061E-2"/>
          <c:y val="0.14939708428345549"/>
          <c:w val="0.9447275307855677"/>
          <c:h val="0.727149936588045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PC/S &amp; B2B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201603</c:v>
                </c:pt>
                <c:pt idx="1">
                  <c:v>201604</c:v>
                </c:pt>
                <c:pt idx="2">
                  <c:v>201605</c:v>
                </c:pt>
                <c:pt idx="3">
                  <c:v>201606</c:v>
                </c:pt>
                <c:pt idx="4">
                  <c:v>201607</c:v>
                </c:pt>
                <c:pt idx="5">
                  <c:v>201608</c:v>
                </c:pt>
                <c:pt idx="6">
                  <c:v>201609</c:v>
                </c:pt>
                <c:pt idx="7">
                  <c:v>201610</c:v>
                </c:pt>
                <c:pt idx="8">
                  <c:v>201611</c:v>
                </c:pt>
                <c:pt idx="9">
                  <c:v>201612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3482</c:v>
                </c:pt>
                <c:pt idx="1">
                  <c:v>1938</c:v>
                </c:pt>
                <c:pt idx="2">
                  <c:v>2180</c:v>
                </c:pt>
                <c:pt idx="3">
                  <c:v>3974</c:v>
                </c:pt>
                <c:pt idx="4">
                  <c:v>1640</c:v>
                </c:pt>
                <c:pt idx="5">
                  <c:v>1611</c:v>
                </c:pt>
                <c:pt idx="6">
                  <c:v>3355</c:v>
                </c:pt>
                <c:pt idx="7">
                  <c:v>1833</c:v>
                </c:pt>
                <c:pt idx="8">
                  <c:v>2715</c:v>
                </c:pt>
                <c:pt idx="9">
                  <c:v>5650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HONEWeb &amp; LINKWeb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201603</c:v>
                </c:pt>
                <c:pt idx="1">
                  <c:v>201604</c:v>
                </c:pt>
                <c:pt idx="2">
                  <c:v>201605</c:v>
                </c:pt>
                <c:pt idx="3">
                  <c:v>201606</c:v>
                </c:pt>
                <c:pt idx="4">
                  <c:v>201607</c:v>
                </c:pt>
                <c:pt idx="5">
                  <c:v>201608</c:v>
                </c:pt>
                <c:pt idx="6">
                  <c:v>201609</c:v>
                </c:pt>
                <c:pt idx="7">
                  <c:v>201610</c:v>
                </c:pt>
                <c:pt idx="8">
                  <c:v>201611</c:v>
                </c:pt>
                <c:pt idx="9">
                  <c:v>201612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</c:v>
                </c:pt>
                <c:pt idx="1">
                  <c:v>1209</c:v>
                </c:pt>
                <c:pt idx="2">
                  <c:v>1662</c:v>
                </c:pt>
                <c:pt idx="3">
                  <c:v>2443</c:v>
                </c:pt>
                <c:pt idx="4">
                  <c:v>1178</c:v>
                </c:pt>
                <c:pt idx="5">
                  <c:v>1047</c:v>
                </c:pt>
                <c:pt idx="6">
                  <c:v>1811</c:v>
                </c:pt>
                <c:pt idx="7">
                  <c:v>1420</c:v>
                </c:pt>
                <c:pt idx="8">
                  <c:v>1456</c:v>
                </c:pt>
                <c:pt idx="9">
                  <c:v>2470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381960"/>
        <c:axId val="437381568"/>
      </c:barChart>
      <c:catAx>
        <c:axId val="437381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81568"/>
        <c:crosses val="autoZero"/>
        <c:auto val="1"/>
        <c:lblAlgn val="ctr"/>
        <c:lblOffset val="100"/>
        <c:noMultiLvlLbl val="0"/>
      </c:catAx>
      <c:valAx>
        <c:axId val="43738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81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1096092366398889"/>
          <c:y val="9.877327955296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2016 Yearly Order Volume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PC/S &amp; B2B</c:v>
                </c:pt>
                <c:pt idx="1">
                  <c:v>HONEWeb &amp; LINKWeb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28378</c:v>
                </c:pt>
                <c:pt idx="1">
                  <c:v>14706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2017</a:t>
            </a:r>
            <a:r>
              <a:rPr lang="en-US" baseline="0" dirty="0" smtClean="0"/>
              <a:t> Monthly Order Volume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PC/S &amp; B2B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1260</c:v>
                </c:pt>
                <c:pt idx="1">
                  <c:v>1698</c:v>
                </c:pt>
                <c:pt idx="2">
                  <c:v>3360</c:v>
                </c:pt>
                <c:pt idx="3">
                  <c:v>1200</c:v>
                </c:pt>
                <c:pt idx="4">
                  <c:v>1833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HONEWeb &amp; LINKWeb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989</c:v>
                </c:pt>
                <c:pt idx="1">
                  <c:v>1281</c:v>
                </c:pt>
                <c:pt idx="2">
                  <c:v>2037</c:v>
                </c:pt>
                <c:pt idx="3">
                  <c:v>968</c:v>
                </c:pt>
                <c:pt idx="4">
                  <c:v>1233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5295024"/>
        <c:axId val="295295416"/>
      </c:barChart>
      <c:catAx>
        <c:axId val="29529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295416"/>
        <c:crosses val="autoZero"/>
        <c:auto val="1"/>
        <c:lblAlgn val="ctr"/>
        <c:lblOffset val="100"/>
        <c:noMultiLvlLbl val="0"/>
      </c:catAx>
      <c:valAx>
        <c:axId val="295295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29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2017 Yearly Total Order Volume</a:t>
            </a:r>
            <a:endParaRPr lang="en-US" dirty="0"/>
          </a:p>
        </c:rich>
      </c:tx>
      <c:layout>
        <c:manualLayout>
          <c:xMode val="edge"/>
          <c:yMode val="edge"/>
          <c:x val="0.12572145083687963"/>
          <c:y val="0.115513601092233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Order Volume 2017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PC/S &amp; B2B</c:v>
                </c:pt>
                <c:pt idx="1">
                  <c:v>HONEWeb &amp; LINKWeb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9351</c:v>
                </c:pt>
                <c:pt idx="1">
                  <c:v>6508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Order Category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PC/S &amp; B2B</c:v>
                </c:pt>
                <c:pt idx="1">
                  <c:v>HONEWeb/LINKWeb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37729</c:v>
                </c:pt>
                <c:pt idx="1">
                  <c:v>21214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2016 Monthly Order Detail</a:t>
            </a:r>
            <a:r>
              <a:rPr lang="en-US" baseline="0" dirty="0" smtClean="0"/>
              <a:t> S/H/B</a:t>
            </a:r>
            <a:endParaRPr lang="en-US" dirty="0"/>
          </a:p>
        </c:rich>
      </c:tx>
      <c:layout>
        <c:manualLayout>
          <c:xMode val="edge"/>
          <c:yMode val="edge"/>
          <c:x val="0.25157866698454856"/>
          <c:y val="4.51090226661643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581412723626761E-2"/>
          <c:y val="9.3852182687555227E-2"/>
          <c:w val="0.86152594974088736"/>
          <c:h val="0.815661658436679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201603</c:v>
                </c:pt>
                <c:pt idx="1">
                  <c:v>201604</c:v>
                </c:pt>
                <c:pt idx="2">
                  <c:v>201605</c:v>
                </c:pt>
                <c:pt idx="3">
                  <c:v>201606</c:v>
                </c:pt>
                <c:pt idx="4">
                  <c:v>201607</c:v>
                </c:pt>
                <c:pt idx="5">
                  <c:v>201608</c:v>
                </c:pt>
                <c:pt idx="6">
                  <c:v>201609</c:v>
                </c:pt>
                <c:pt idx="7">
                  <c:v>201610</c:v>
                </c:pt>
                <c:pt idx="8">
                  <c:v>201611</c:v>
                </c:pt>
                <c:pt idx="9">
                  <c:v>201612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477</c:v>
                </c:pt>
                <c:pt idx="1">
                  <c:v>321</c:v>
                </c:pt>
                <c:pt idx="2">
                  <c:v>344</c:v>
                </c:pt>
                <c:pt idx="3">
                  <c:v>446</c:v>
                </c:pt>
                <c:pt idx="4">
                  <c:v>267</c:v>
                </c:pt>
                <c:pt idx="5">
                  <c:v>251</c:v>
                </c:pt>
                <c:pt idx="6">
                  <c:v>400</c:v>
                </c:pt>
                <c:pt idx="7">
                  <c:v>365</c:v>
                </c:pt>
                <c:pt idx="8">
                  <c:v>321</c:v>
                </c:pt>
                <c:pt idx="9">
                  <c:v>613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Hardware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201603</c:v>
                </c:pt>
                <c:pt idx="1">
                  <c:v>201604</c:v>
                </c:pt>
                <c:pt idx="2">
                  <c:v>201605</c:v>
                </c:pt>
                <c:pt idx="3">
                  <c:v>201606</c:v>
                </c:pt>
                <c:pt idx="4">
                  <c:v>201607</c:v>
                </c:pt>
                <c:pt idx="5">
                  <c:v>201608</c:v>
                </c:pt>
                <c:pt idx="6">
                  <c:v>201609</c:v>
                </c:pt>
                <c:pt idx="7">
                  <c:v>201610</c:v>
                </c:pt>
                <c:pt idx="8">
                  <c:v>201611</c:v>
                </c:pt>
                <c:pt idx="9">
                  <c:v>201612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2317</c:v>
                </c:pt>
                <c:pt idx="1">
                  <c:v>1452</c:v>
                </c:pt>
                <c:pt idx="2">
                  <c:v>1765</c:v>
                </c:pt>
                <c:pt idx="3">
                  <c:v>2825</c:v>
                </c:pt>
                <c:pt idx="4">
                  <c:v>1384</c:v>
                </c:pt>
                <c:pt idx="5">
                  <c:v>1337</c:v>
                </c:pt>
                <c:pt idx="6">
                  <c:v>2387</c:v>
                </c:pt>
                <c:pt idx="7">
                  <c:v>1457</c:v>
                </c:pt>
                <c:pt idx="8">
                  <c:v>1911</c:v>
                </c:pt>
                <c:pt idx="9">
                  <c:v>3283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Both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201603</c:v>
                </c:pt>
                <c:pt idx="1">
                  <c:v>201604</c:v>
                </c:pt>
                <c:pt idx="2">
                  <c:v>201605</c:v>
                </c:pt>
                <c:pt idx="3">
                  <c:v>201606</c:v>
                </c:pt>
                <c:pt idx="4">
                  <c:v>201607</c:v>
                </c:pt>
                <c:pt idx="5">
                  <c:v>201608</c:v>
                </c:pt>
                <c:pt idx="6">
                  <c:v>201609</c:v>
                </c:pt>
                <c:pt idx="7">
                  <c:v>201610</c:v>
                </c:pt>
                <c:pt idx="8">
                  <c:v>201611</c:v>
                </c:pt>
                <c:pt idx="9">
                  <c:v>201612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2714</c:v>
                </c:pt>
                <c:pt idx="1">
                  <c:v>1372</c:v>
                </c:pt>
                <c:pt idx="2">
                  <c:v>1733</c:v>
                </c:pt>
                <c:pt idx="3">
                  <c:v>3146</c:v>
                </c:pt>
                <c:pt idx="4">
                  <c:v>1168</c:v>
                </c:pt>
                <c:pt idx="5">
                  <c:v>1070</c:v>
                </c:pt>
                <c:pt idx="6">
                  <c:v>2379</c:v>
                </c:pt>
                <c:pt idx="7">
                  <c:v>1431</c:v>
                </c:pt>
                <c:pt idx="8">
                  <c:v>1950</c:v>
                </c:pt>
                <c:pt idx="9">
                  <c:v>4228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112584"/>
        <c:axId val="438112976"/>
      </c:barChart>
      <c:catAx>
        <c:axId val="438112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112976"/>
        <c:crosses val="autoZero"/>
        <c:auto val="1"/>
        <c:lblAlgn val="ctr"/>
        <c:lblOffset val="100"/>
        <c:noMultiLvlLbl val="0"/>
      </c:catAx>
      <c:valAx>
        <c:axId val="438112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112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2016 Yearly Order Detail S/H/B</a:t>
            </a:r>
            <a:endParaRPr lang="en-US" dirty="0"/>
          </a:p>
        </c:rich>
      </c:tx>
      <c:layout>
        <c:manualLayout>
          <c:xMode val="edge"/>
          <c:yMode val="edge"/>
          <c:x val="0.12349214933462702"/>
          <c:y val="6.46687635379414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SHB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Software</c:v>
                </c:pt>
                <c:pt idx="1">
                  <c:v>Hardware</c:v>
                </c:pt>
                <c:pt idx="2">
                  <c:v>Both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3805</c:v>
                </c:pt>
                <c:pt idx="1">
                  <c:v>20118</c:v>
                </c:pt>
                <c:pt idx="2">
                  <c:v>21191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2017 Monthly</a:t>
            </a:r>
            <a:r>
              <a:rPr lang="en-US" baseline="0" dirty="0" smtClean="0"/>
              <a:t> Order Detail S/H/B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728917037544219E-2"/>
          <c:y val="0.10809203973582381"/>
          <c:w val="0.84771396781924002"/>
          <c:h val="0.78769265913151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1701</c:v>
                </c:pt>
                <c:pt idx="1">
                  <c:v>1702</c:v>
                </c:pt>
                <c:pt idx="2">
                  <c:v>1703</c:v>
                </c:pt>
                <c:pt idx="3">
                  <c:v>1704</c:v>
                </c:pt>
                <c:pt idx="4">
                  <c:v>1705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233</c:v>
                </c:pt>
                <c:pt idx="1">
                  <c:v>298</c:v>
                </c:pt>
                <c:pt idx="2">
                  <c:v>340</c:v>
                </c:pt>
                <c:pt idx="3">
                  <c:v>236</c:v>
                </c:pt>
                <c:pt idx="4">
                  <c:v>249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Hardware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1701</c:v>
                </c:pt>
                <c:pt idx="1">
                  <c:v>1702</c:v>
                </c:pt>
                <c:pt idx="2">
                  <c:v>1703</c:v>
                </c:pt>
                <c:pt idx="3">
                  <c:v>1704</c:v>
                </c:pt>
                <c:pt idx="4">
                  <c:v>1705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1131</c:v>
                </c:pt>
                <c:pt idx="1">
                  <c:v>1445</c:v>
                </c:pt>
                <c:pt idx="2">
                  <c:v>2416</c:v>
                </c:pt>
                <c:pt idx="3">
                  <c:v>973</c:v>
                </c:pt>
                <c:pt idx="4">
                  <c:v>1481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Both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1701</c:v>
                </c:pt>
                <c:pt idx="1">
                  <c:v>1702</c:v>
                </c:pt>
                <c:pt idx="2">
                  <c:v>1703</c:v>
                </c:pt>
                <c:pt idx="3">
                  <c:v>1704</c:v>
                </c:pt>
                <c:pt idx="4">
                  <c:v>1705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886</c:v>
                </c:pt>
                <c:pt idx="1">
                  <c:v>1236</c:v>
                </c:pt>
                <c:pt idx="2">
                  <c:v>2614</c:v>
                </c:pt>
                <c:pt idx="3">
                  <c:v>959</c:v>
                </c:pt>
                <c:pt idx="4">
                  <c:v>1340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111016"/>
        <c:axId val="546757864"/>
      </c:barChart>
      <c:catAx>
        <c:axId val="43811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57864"/>
        <c:crosses val="autoZero"/>
        <c:auto val="1"/>
        <c:lblAlgn val="ctr"/>
        <c:lblOffset val="100"/>
        <c:noMultiLvlLbl val="0"/>
      </c:catAx>
      <c:valAx>
        <c:axId val="546757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111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AF6F-EA82-4D71-AC7C-49EFF5FCE49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1217613"/>
            <a:ext cx="4381500" cy="3286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86300"/>
            <a:ext cx="5486400" cy="3833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50363"/>
            <a:ext cx="2971800" cy="487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50363"/>
            <a:ext cx="2971800" cy="487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F6FC9-CB1D-43BF-A6D4-FE301E12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9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F6FC9-CB1D-43BF-A6D4-FE301E1236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good midd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0" y="1668463"/>
            <a:ext cx="91440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blackWhite">
          <a:xfrm>
            <a:off x="0" y="5164138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pic>
        <p:nvPicPr>
          <p:cNvPr id="7" name="Picture 9" descr="ibm_white_logo_300dp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282" b="-32936"/>
          <a:stretch>
            <a:fillRect/>
          </a:stretch>
        </p:blipFill>
        <p:spPr bwMode="invGray">
          <a:xfrm>
            <a:off x="7524750" y="687388"/>
            <a:ext cx="11620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black">
          <a:xfrm>
            <a:off x="2006600" y="1287463"/>
            <a:ext cx="4622800" cy="306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" tIns="18288" rIns="18288" bIns="18288" anchor="ctr"/>
          <a:lstStyle/>
          <a:p>
            <a:pPr marL="342900" indent="-342900" algn="l">
              <a:buClrTx/>
              <a:buFontTx/>
              <a:buNone/>
              <a:defRPr/>
            </a:pPr>
            <a:r>
              <a:rPr lang="en-US" dirty="0">
                <a:latin typeface="Arial" charset="0"/>
                <a:cs typeface="+mn-cs"/>
              </a:rPr>
              <a:t>IBM Global Business Services</a:t>
            </a: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black">
          <a:xfrm flipV="1">
            <a:off x="1863725" y="4217988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black">
          <a:xfrm flipV="1">
            <a:off x="1862138" y="1347788"/>
            <a:ext cx="0" cy="32861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black">
          <a:xfrm>
            <a:off x="7239000" y="6248400"/>
            <a:ext cx="1639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 b="0">
                <a:solidFill>
                  <a:srgbClr val="FFFFFF"/>
                </a:solidFill>
                <a:latin typeface="Arial" charset="0"/>
                <a:cs typeface="Arial" charset="0"/>
              </a:rPr>
              <a:t>© 2005 IBM Corporation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 bwMode="black">
          <a:xfrm>
            <a:off x="390525" y="2493963"/>
            <a:ext cx="7954963" cy="1470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3" y="6221413"/>
            <a:ext cx="2897187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dt" sz="quarter" idx="11"/>
          </p:nvPr>
        </p:nvSpPr>
        <p:spPr>
          <a:xfrm>
            <a:off x="5391150" y="6221413"/>
            <a:ext cx="1619250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fld id="{524122B4-14EB-4833-9281-A281731F6F4B}" type="datetime1">
              <a:rPr lang="en-US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1264B-8525-4574-BF7F-1CB5256335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696E1-14D2-4519-A6A9-FC5EB95CC8FF}" type="datetime1">
              <a:rPr lang="en-US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37300" y="685800"/>
            <a:ext cx="206057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85800"/>
            <a:ext cx="60325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90C04-1562-4B7E-9B55-FD51BED318A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020C8-E6F8-46BE-8A9A-CFC401A49AEA}" type="datetime1">
              <a:rPr lang="en-US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245475" cy="498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39243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295400"/>
            <a:ext cx="39243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41754-39B5-40EB-831A-8966592DC0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05E79-7E0C-43CD-8ADA-7C2310998EDD}" type="datetime1">
              <a:rPr lang="en-US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0D920-59F8-4BE0-AF9A-8E6778E51E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6E8CF-F2C7-42FD-B0E4-5D8AE7C0B4DE}" type="datetime1">
              <a:rPr lang="en-US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3AD0D-2AC0-48C1-924C-89984558780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D18A2-7390-42C6-8005-B3CF534BB4E3}" type="datetime1">
              <a:rPr lang="en-US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3924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295400"/>
            <a:ext cx="3924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3FAEA-5910-4991-A11A-AE7F0B4CA2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934BF-1EC6-41A5-B4A5-BBA4B6411755}" type="datetime1">
              <a:rPr lang="en-US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113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22AD8-C2C8-43DA-A13A-03B7D312DB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A5C9F-E0C9-44EC-A109-222CB9255F0F}" type="datetime1">
              <a:rPr lang="en-US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C6E82B-C3F9-404B-9273-0D0971DCD7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DD93F-CAF9-48A4-A749-868AFBED5DC3}" type="datetime1">
              <a:rPr lang="en-US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BEF4A-2F81-40FB-9136-6568EC1F8A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5CF68-EA37-47B2-8D20-19C4D3D9995E}" type="datetime1">
              <a:rPr lang="en-US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0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63D95-4456-434B-B6F4-04DA4A6B79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17CD-8C75-4FC6-8CCC-99A9C2DBDB9B}" type="datetime1">
              <a:rPr lang="en-US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6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F4872-41F7-40C3-8A0F-494FF5DEBA2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D615F-4E4F-4B0C-9C4F-BC555FA3CB8F}" type="datetime1">
              <a:rPr lang="en-US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crop_of_DM04_12_2_blue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1" b="23769"/>
          <a:stretch>
            <a:fillRect/>
          </a:stretch>
        </p:blipFill>
        <p:spPr bwMode="blackWhite">
          <a:xfrm>
            <a:off x="0" y="6475413"/>
            <a:ext cx="9144000" cy="3937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5" descr="crop_of_DM04_12_2_blu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0" b="52106"/>
          <a:stretch>
            <a:fillRect/>
          </a:stretch>
        </p:blipFill>
        <p:spPr bwMode="blackWhite">
          <a:xfrm>
            <a:off x="1588" y="1588"/>
            <a:ext cx="9144000" cy="381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85800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HONE Squads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black">
          <a:xfrm>
            <a:off x="152400" y="79573"/>
            <a:ext cx="25263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400" b="0" dirty="0">
                <a:solidFill>
                  <a:srgbClr val="FFFFFF"/>
                </a:solidFill>
                <a:latin typeface="Arial" charset="0"/>
                <a:cs typeface="Arial" charset="0"/>
              </a:rPr>
              <a:t>IBM Account - HONE Squads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black">
          <a:xfrm>
            <a:off x="5724525" y="6499225"/>
            <a:ext cx="3306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 b="0">
                <a:solidFill>
                  <a:srgbClr val="FFFFFF"/>
                </a:solidFill>
                <a:latin typeface="Arial" charset="0"/>
                <a:cs typeface="Arial" charset="0"/>
              </a:rPr>
              <a:t>© 2010 IBM Corporation</a:t>
            </a:r>
          </a:p>
        </p:txBody>
      </p:sp>
      <p:pic>
        <p:nvPicPr>
          <p:cNvPr id="1032" name="Picture 10" descr="ibm_light_gray_logo_300dpi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8461375" y="61913"/>
            <a:ext cx="622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0813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fld id="{8DA174A3-B666-4188-8267-E880D94E651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500813"/>
            <a:ext cx="38115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 b="0">
                <a:solidFill>
                  <a:srgbClr val="FFFFF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56238" y="6500813"/>
            <a:ext cx="19462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 b="0">
                <a:solidFill>
                  <a:srgbClr val="FFFFF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9410B4-C551-4946-B554-C99527F1B882}" type="datetime1">
              <a:rPr lang="en-US"/>
              <a:pPr>
                <a:defRPr/>
              </a:pPr>
              <a:t>6/29/2017</a:t>
            </a:fld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black">
          <a:xfrm>
            <a:off x="166255" y="114400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black">
          <a:xfrm>
            <a:off x="990600" y="6480175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1" fontAlgn="base" hangingPunct="1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1" fontAlgn="base" hangingPunct="1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682625" indent="-2238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91281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tx1"/>
          </a:solidFill>
          <a:latin typeface="+mn-lt"/>
          <a:cs typeface="+mn-cs"/>
        </a:defRPr>
      </a:lvl6pPr>
      <a:lvl7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tx1"/>
          </a:solidFill>
          <a:latin typeface="+mn-lt"/>
          <a:cs typeface="+mn-cs"/>
        </a:defRPr>
      </a:lvl7pPr>
      <a:lvl8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tx1"/>
          </a:solidFill>
          <a:latin typeface="+mn-lt"/>
          <a:cs typeface="+mn-cs"/>
        </a:defRPr>
      </a:lvl8pPr>
      <a:lvl9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06" y="2813844"/>
            <a:ext cx="7954963" cy="1470025"/>
          </a:xfrm>
        </p:spPr>
        <p:txBody>
          <a:bodyPr/>
          <a:lstStyle/>
          <a:p>
            <a:r>
              <a:rPr lang="en-US" sz="4000" b="1" dirty="0" smtClean="0">
                <a:latin typeface="+mn-lt"/>
              </a:rPr>
              <a:t>HONE User List Analysis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24122B4-14EB-4833-9281-A281731F6F4B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7"/>
    </mc:Choice>
    <mc:Fallback xmlns="">
      <p:transition spd="slow" advTm="248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706779"/>
              </p:ext>
            </p:extLst>
          </p:nvPr>
        </p:nvGraphicFramePr>
        <p:xfrm>
          <a:off x="54334" y="1371600"/>
          <a:ext cx="8946791" cy="479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54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076185"/>
              </p:ext>
            </p:extLst>
          </p:nvPr>
        </p:nvGraphicFramePr>
        <p:xfrm>
          <a:off x="153988" y="1666620"/>
          <a:ext cx="848995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63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1. There is no order request from </a:t>
            </a:r>
            <a:r>
              <a:rPr lang="en-US" dirty="0" err="1"/>
              <a:t>LINKWeb</a:t>
            </a:r>
            <a:r>
              <a:rPr lang="en-US" dirty="0"/>
              <a:t>, also no ticket from </a:t>
            </a:r>
            <a:r>
              <a:rPr lang="en-US" dirty="0" err="1"/>
              <a:t>LINKWeb</a:t>
            </a:r>
            <a:r>
              <a:rPr lang="en-US" dirty="0"/>
              <a:t> ( 2016-03 - 2017-05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 The major part of total order volume is from PC/S &amp; </a:t>
            </a:r>
            <a:r>
              <a:rPr lang="en-US" dirty="0" smtClean="0"/>
              <a:t>B2B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3. Among 2418 active hone id, only 258 hone id have submitted order ( 2016-03 - 2017-05</a:t>
            </a:r>
            <a:r>
              <a:rPr lang="en-US" dirty="0" smtClean="0"/>
              <a:t>). Among </a:t>
            </a:r>
            <a:r>
              <a:rPr lang="en-US" dirty="0"/>
              <a:t>258 hone id, 56 ids inactive </a:t>
            </a:r>
            <a:r>
              <a:rPr lang="en-US" dirty="0" smtClean="0"/>
              <a:t>now which lost association or no longer existed on RACF DB.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4. For </a:t>
            </a:r>
            <a:r>
              <a:rPr lang="en-US" dirty="0" err="1" smtClean="0"/>
              <a:t>HONEWeb</a:t>
            </a:r>
            <a:r>
              <a:rPr lang="en-US" dirty="0" smtClean="0"/>
              <a:t>, there are only 6 incidents during 2016-03 – 2017-05, 8 incidents during 2017-01 – 2017-05, and all of them are raised by support team.  In this duration, no call from users or ticket from BP.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081016"/>
              </p:ext>
            </p:extLst>
          </p:nvPr>
        </p:nvGraphicFramePr>
        <p:xfrm>
          <a:off x="505522" y="814039"/>
          <a:ext cx="8125522" cy="5163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6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41711"/>
              </p:ext>
            </p:extLst>
          </p:nvPr>
        </p:nvGraphicFramePr>
        <p:xfrm>
          <a:off x="895815" y="1092820"/>
          <a:ext cx="7501053" cy="469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25904769"/>
              </p:ext>
            </p:extLst>
          </p:nvPr>
        </p:nvGraphicFramePr>
        <p:xfrm>
          <a:off x="1025912" y="1237785"/>
          <a:ext cx="7237141" cy="4223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91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928649947"/>
              </p:ext>
            </p:extLst>
          </p:nvPr>
        </p:nvGraphicFramePr>
        <p:xfrm>
          <a:off x="858645" y="1103971"/>
          <a:ext cx="7248292" cy="4357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446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HONE squads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8" y="669073"/>
            <a:ext cx="7713372" cy="565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9"/>
    </mc:Choice>
    <mc:Fallback xmlns="">
      <p:transition spd="slow" advTm="669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255334"/>
              </p:ext>
            </p:extLst>
          </p:nvPr>
        </p:nvGraphicFramePr>
        <p:xfrm>
          <a:off x="634181" y="1165123"/>
          <a:ext cx="7919884" cy="451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92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435419"/>
              </p:ext>
            </p:extLst>
          </p:nvPr>
        </p:nvGraphicFramePr>
        <p:xfrm>
          <a:off x="153988" y="1339052"/>
          <a:ext cx="6755693" cy="436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14755012"/>
              </p:ext>
            </p:extLst>
          </p:nvPr>
        </p:nvGraphicFramePr>
        <p:xfrm>
          <a:off x="6172201" y="317264"/>
          <a:ext cx="2800350" cy="3468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92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178853"/>
              </p:ext>
            </p:extLst>
          </p:nvPr>
        </p:nvGraphicFramePr>
        <p:xfrm>
          <a:off x="153988" y="1228725"/>
          <a:ext cx="6083519" cy="4699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191702697"/>
              </p:ext>
            </p:extLst>
          </p:nvPr>
        </p:nvGraphicFramePr>
        <p:xfrm>
          <a:off x="6100160" y="811145"/>
          <a:ext cx="2986690" cy="417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25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460305"/>
              </p:ext>
            </p:extLst>
          </p:nvPr>
        </p:nvGraphicFramePr>
        <p:xfrm>
          <a:off x="304800" y="1295400"/>
          <a:ext cx="8001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3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201020"/>
              </p:ext>
            </p:extLst>
          </p:nvPr>
        </p:nvGraphicFramePr>
        <p:xfrm>
          <a:off x="153988" y="2094271"/>
          <a:ext cx="8657304" cy="4178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24438025"/>
              </p:ext>
            </p:extLst>
          </p:nvPr>
        </p:nvGraphicFramePr>
        <p:xfrm>
          <a:off x="5760815" y="490801"/>
          <a:ext cx="3283396" cy="230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19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093551"/>
              </p:ext>
            </p:extLst>
          </p:nvPr>
        </p:nvGraphicFramePr>
        <p:xfrm>
          <a:off x="153988" y="1663233"/>
          <a:ext cx="7733179" cy="4635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072096411"/>
              </p:ext>
            </p:extLst>
          </p:nvPr>
        </p:nvGraphicFramePr>
        <p:xfrm>
          <a:off x="6100763" y="519881"/>
          <a:ext cx="3213374" cy="2732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70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902867"/>
              </p:ext>
            </p:extLst>
          </p:nvPr>
        </p:nvGraphicFramePr>
        <p:xfrm>
          <a:off x="657225" y="1368425"/>
          <a:ext cx="793908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20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0D920-59F8-4BE0-AF9A-8E6778E51E1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HONE squads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F6E8CF-F2C7-42FD-B0E4-5D8AE7C0B4DE}" type="datetime1">
              <a:rPr lang="en-US" smtClean="0"/>
              <a:pPr>
                <a:defRPr/>
              </a:pPr>
              <a:t>6/29/2017</a:t>
            </a:fld>
            <a:endParaRPr lang="en-US"/>
          </a:p>
        </p:txBody>
      </p:sp>
      <p:graphicFrame>
        <p:nvGraphicFramePr>
          <p:cNvPr id="7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829"/>
              </p:ext>
            </p:extLst>
          </p:nvPr>
        </p:nvGraphicFramePr>
        <p:xfrm>
          <a:off x="387350" y="787400"/>
          <a:ext cx="7671619" cy="550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86309483"/>
              </p:ext>
            </p:extLst>
          </p:nvPr>
        </p:nvGraphicFramePr>
        <p:xfrm>
          <a:off x="7086600" y="3543300"/>
          <a:ext cx="2453506" cy="2532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0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e_2">
  <a:themeElements>
    <a:clrScheme name="Blue Pearl DeLux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Blue Pearl DeLu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earl DeLux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earl DeLux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one_2" id="{AA3743FE-0410-4BCD-BE5D-A3D8F57DF34F}" vid="{E0DAA1CF-868C-407E-9B5B-F91C512C6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hone_2</Template>
  <TotalTime>1700</TotalTime>
  <Words>267</Words>
  <Application>Microsoft Office PowerPoint</Application>
  <PresentationFormat>On-screen Show (4:3)</PresentationFormat>
  <Paragraphs>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hone_2</vt:lpstr>
      <vt:lpstr>HONE User List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故事点 VS 理想日</dc:title>
  <dc:creator>TING LU</dc:creator>
  <cp:lastModifiedBy>ADMINIBM</cp:lastModifiedBy>
  <cp:revision>166</cp:revision>
  <dcterms:created xsi:type="dcterms:W3CDTF">2017-02-13T15:00:41Z</dcterms:created>
  <dcterms:modified xsi:type="dcterms:W3CDTF">2017-06-29T06:23:54Z</dcterms:modified>
</cp:coreProperties>
</file>