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3" r:id="rId4"/>
    <p:sldId id="258" r:id="rId5"/>
    <p:sldId id="270" r:id="rId6"/>
    <p:sldId id="259" r:id="rId7"/>
    <p:sldId id="260" r:id="rId8"/>
    <p:sldId id="272" r:id="rId9"/>
    <p:sldId id="271" r:id="rId10"/>
    <p:sldId id="267" r:id="rId11"/>
    <p:sldId id="261" r:id="rId12"/>
    <p:sldId id="268" r:id="rId13"/>
    <p:sldId id="262" r:id="rId14"/>
    <p:sldId id="26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69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92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ggingface.co/spaces/PrepStation201/medical-chat-b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ibabussalamsula.ac.id/wp-content/uploads/2024/06/The-Gale-Encyclopedia-of-Medicine-3rd-Edition-staibabussalamsula.ac_.id_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52" y="333138"/>
            <a:ext cx="6864008" cy="833189"/>
          </a:xfrm>
        </p:spPr>
        <p:txBody>
          <a:bodyPr/>
          <a:lstStyle/>
          <a:p>
            <a:r>
              <a:rPr sz="4000" dirty="0"/>
              <a:t>Qwen Medical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241" y="1177008"/>
            <a:ext cx="5826719" cy="1096899"/>
          </a:xfrm>
        </p:spPr>
        <p:txBody>
          <a:bodyPr/>
          <a:lstStyle/>
          <a:p>
            <a:r>
              <a:rPr dirty="0"/>
              <a:t>Fine-Tuned LLM for Healthcare Instruction-Response</a:t>
            </a:r>
            <a:r>
              <a:rPr lang="en-IN" dirty="0"/>
              <a:t> </a:t>
            </a:r>
            <a:r>
              <a:rPr dirty="0"/>
              <a:t>Chat</a:t>
            </a:r>
            <a:r>
              <a:rPr lang="en-IN" dirty="0"/>
              <a:t> using </a:t>
            </a:r>
            <a:r>
              <a:rPr lang="en-IN" b="0" dirty="0">
                <a:solidFill>
                  <a:srgbClr val="00B0F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Qwen2.5-0.5B-Instruct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39CAA-8C0A-8829-D7B3-07270BD29C5F}"/>
              </a:ext>
            </a:extLst>
          </p:cNvPr>
          <p:cNvSpPr txBox="1"/>
          <p:nvPr/>
        </p:nvSpPr>
        <p:spPr>
          <a:xfrm>
            <a:off x="692128" y="5330477"/>
            <a:ext cx="2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 Wankhede</a:t>
            </a:r>
            <a:br>
              <a:rPr lang="en-IN" dirty="0"/>
            </a:br>
            <a:r>
              <a:rPr lang="en-IN" dirty="0"/>
              <a:t>244156017(CICPS)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FD4F-D17C-1006-5B75-69B2D34BCBFA}"/>
              </a:ext>
            </a:extLst>
          </p:cNvPr>
          <p:cNvSpPr txBox="1"/>
          <p:nvPr/>
        </p:nvSpPr>
        <p:spPr>
          <a:xfrm>
            <a:off x="4917234" y="5330478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 :</a:t>
            </a:r>
            <a:br>
              <a:rPr lang="en-IN" dirty="0"/>
            </a:br>
            <a:r>
              <a:rPr lang="en-IN" dirty="0"/>
              <a:t>Prof. Neeraj Kumar Sharma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0BB40-1E87-FA4D-F374-523EBF5F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58" y="2050366"/>
            <a:ext cx="1484243" cy="1378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16"/>
    </mc:Choice>
    <mc:Fallback>
      <p:transition spd="slow" advTm="125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A70C1-C73E-5FA6-695B-DE2A5179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3DA980-97DE-6265-230F-5594F447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6" y="1055761"/>
            <a:ext cx="3392616" cy="2544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806C8-B2C4-746C-F622-D79E3CE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52" y="1055761"/>
            <a:ext cx="3392617" cy="254446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774074-5856-1E2B-D583-62468E74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84" y="4194048"/>
            <a:ext cx="6347714" cy="1608191"/>
          </a:xfrm>
        </p:spPr>
        <p:txBody>
          <a:bodyPr>
            <a:normAutofit/>
          </a:bodyPr>
          <a:lstStyle/>
          <a:p>
            <a:r>
              <a:rPr lang="en-US" dirty="0"/>
              <a:t>Plots training loss vs steps: confirms that loss is decreasing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 learning rate schedule: helps debug training stability.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9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2"/>
    </mc:Choice>
    <mc:Fallback xmlns="">
      <p:transition spd="slow" advTm="23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Clean chatbot-style responses from user prompts</a:t>
            </a:r>
            <a:endParaRPr lang="en-IN" dirty="0"/>
          </a:p>
          <a:p>
            <a:r>
              <a:rPr lang="en-IN" dirty="0"/>
              <a:t>- Model responds with clear, </a:t>
            </a:r>
            <a:r>
              <a:rPr lang="en-IN" dirty="0" err="1"/>
              <a:t>structureed</a:t>
            </a:r>
            <a:r>
              <a:rPr lang="en-IN" dirty="0"/>
              <a:t> medical   	response</a:t>
            </a:r>
            <a:endParaRPr dirty="0"/>
          </a:p>
          <a:p>
            <a:r>
              <a:rPr dirty="0"/>
              <a:t>- Sample Output:</a:t>
            </a:r>
          </a:p>
          <a:p>
            <a:pPr lvl="1"/>
            <a:r>
              <a:rPr dirty="0"/>
              <a:t>  Q: What helps with insomnia?</a:t>
            </a:r>
          </a:p>
          <a:p>
            <a:pPr lvl="1"/>
            <a:r>
              <a:rPr dirty="0"/>
              <a:t>  A: Herbal remedies include valerian, chamomile, and melatonin-rich foods.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7"/>
    </mc:Choice>
    <mc:Fallback xmlns="">
      <p:transition spd="slow" advTm="49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2EDAE-77A9-2B51-6D47-2DF73C87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171B-711F-67E2-4D8A-E7A44514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&amp;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A1DA9-E6BE-D351-7CB8-843852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1758879"/>
            <a:ext cx="6606073" cy="19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Gradio</a:t>
            </a:r>
            <a:r>
              <a:rPr dirty="0"/>
              <a:t> Chatbot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5" y="1488613"/>
            <a:ext cx="6347714" cy="3880773"/>
          </a:xfrm>
          <a:noFill/>
        </p:spPr>
        <p:txBody>
          <a:bodyPr/>
          <a:lstStyle/>
          <a:p>
            <a:r>
              <a:rPr dirty="0"/>
              <a:t>- Interactive interface hosted on Hugging Face</a:t>
            </a:r>
          </a:p>
          <a:p>
            <a:r>
              <a:rPr dirty="0"/>
              <a:t>- Web-based chat powered by fine-tuned model</a:t>
            </a:r>
          </a:p>
          <a:p>
            <a:r>
              <a:rPr dirty="0"/>
              <a:t>- Link: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PrepStation201/medical-chat-bot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63E1F-EB77-F7BA-0E6C-036EFED0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8" y="3666439"/>
            <a:ext cx="6087434" cy="2267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6"/>
    </mc:Choice>
    <mc:Fallback xmlns="">
      <p:transition spd="slow" advTm="118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5274-1C2E-B6DD-C04E-897FDEC9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5727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Demonstrates efficient LLM training using LoRA</a:t>
            </a:r>
          </a:p>
          <a:p>
            <a:r>
              <a:t>- Medical chatbot adapts to domain-specific Q&amp;A</a:t>
            </a:r>
          </a:p>
          <a:p>
            <a:r>
              <a:t>- Resource-light and deployable in real-time</a:t>
            </a:r>
          </a:p>
          <a:p>
            <a:r>
              <a:t>- Great for applied NLP, healthcare automation, education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471DE-C8EB-A011-9896-A596EC5A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D64B-873C-E6FD-B9ED-6A6A815E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07" y="2680995"/>
            <a:ext cx="3113315" cy="1320800"/>
          </a:xfrm>
        </p:spPr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10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Fine-tuned Qwen2.5-0.5B-Instruct model using </a:t>
            </a:r>
            <a:r>
              <a:rPr dirty="0" err="1"/>
              <a:t>LoRA</a:t>
            </a:r>
            <a:endParaRPr dirty="0"/>
          </a:p>
          <a:p>
            <a:r>
              <a:rPr dirty="0"/>
              <a:t>- Trained on custom medical Q&amp;A dataset (instruction-response)</a:t>
            </a:r>
          </a:p>
          <a:p>
            <a:r>
              <a:rPr dirty="0"/>
              <a:t>- Quantized (4-bit) for low-resource training on </a:t>
            </a:r>
            <a:r>
              <a:rPr dirty="0" err="1"/>
              <a:t>Colab</a:t>
            </a:r>
            <a:endParaRPr dirty="0"/>
          </a:p>
          <a:p>
            <a:r>
              <a:rPr dirty="0"/>
              <a:t>- Deployed using </a:t>
            </a:r>
            <a:r>
              <a:rPr dirty="0" err="1"/>
              <a:t>Gradio</a:t>
            </a:r>
            <a:r>
              <a:rPr dirty="0"/>
              <a:t> UI on Hugging Face Spaces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7"/>
    </mc:Choice>
    <mc:Fallback xmlns="">
      <p:transition spd="slow" advTm="358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DCFB2-507E-7171-E290-4BB07482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41" y="1589800"/>
            <a:ext cx="31051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and Libraries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897" y="1488613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Transformer</a:t>
            </a:r>
          </a:p>
          <a:p>
            <a:r>
              <a:rPr lang="en-IN" dirty="0" err="1"/>
              <a:t>Peft</a:t>
            </a:r>
            <a:endParaRPr lang="en-IN" dirty="0"/>
          </a:p>
          <a:p>
            <a:r>
              <a:rPr lang="en-IN" dirty="0" err="1"/>
              <a:t>Trl</a:t>
            </a:r>
            <a:r>
              <a:rPr lang="en-IN" dirty="0"/>
              <a:t>, </a:t>
            </a:r>
            <a:r>
              <a:rPr lang="en-IN" dirty="0" err="1"/>
              <a:t>SFTTrainer</a:t>
            </a:r>
            <a:endParaRPr lang="en-IN" dirty="0"/>
          </a:p>
          <a:p>
            <a:r>
              <a:rPr lang="en-IN" dirty="0" err="1"/>
              <a:t>Bitsandbytes</a:t>
            </a:r>
            <a:r>
              <a:rPr lang="en-IN" dirty="0"/>
              <a:t>, accelerate</a:t>
            </a:r>
          </a:p>
          <a:p>
            <a:r>
              <a:rPr lang="en-IN" dirty="0" err="1"/>
              <a:t>GradioUI</a:t>
            </a:r>
            <a:endParaRPr lang="en-IN" dirty="0"/>
          </a:p>
          <a:p>
            <a:endParaRPr lang="en-IN" dirty="0"/>
          </a:p>
          <a:p>
            <a:r>
              <a:rPr lang="en-IN" dirty="0"/>
              <a:t>Torch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Dataset</a:t>
            </a:r>
          </a:p>
          <a:p>
            <a:r>
              <a:rPr lang="en-IN" dirty="0" err="1"/>
              <a:t>AutoTokenizer</a:t>
            </a:r>
            <a:r>
              <a:rPr lang="en-IN" dirty="0"/>
              <a:t>, </a:t>
            </a:r>
            <a:r>
              <a:rPr lang="en-IN" dirty="0" err="1"/>
              <a:t>AutoModelForCausalLM</a:t>
            </a:r>
            <a:endParaRPr lang="en-IN" dirty="0"/>
          </a:p>
          <a:p>
            <a:r>
              <a:rPr lang="en-IN" dirty="0" err="1"/>
              <a:t>LoraConfig</a:t>
            </a:r>
            <a:r>
              <a:rPr lang="en-IN" dirty="0"/>
              <a:t>, </a:t>
            </a:r>
            <a:r>
              <a:rPr lang="en-IN" dirty="0" err="1"/>
              <a:t>get_peft_model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59"/>
    </mc:Choice>
    <mc:Fallback xmlns="">
      <p:transition spd="slow" advTm="669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D4A94-EBAB-053A-766B-92D226B2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4453-DC54-BBBA-D791-847B02D3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91F0-E8AC-01A9-5A8D-5C2A930B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CSV format: Instruction, Response</a:t>
            </a:r>
            <a:endParaRPr lang="en-IN" dirty="0"/>
          </a:p>
          <a:p>
            <a:r>
              <a:rPr lang="en-IN" dirty="0"/>
              <a:t>- Book : </a:t>
            </a:r>
            <a:r>
              <a:rPr lang="en-IN" dirty="0">
                <a:hlinkClick r:id="rId2"/>
              </a:rPr>
              <a:t>The-Gale-Encyclopedia-of-Medicine-3rd-Edition</a:t>
            </a:r>
            <a:endParaRPr dirty="0"/>
          </a:p>
          <a:p>
            <a:r>
              <a:rPr dirty="0"/>
              <a:t>- Reformatted using [INST] prompt template</a:t>
            </a:r>
          </a:p>
          <a:p>
            <a:r>
              <a:rPr dirty="0"/>
              <a:t>- Tokenized using Qwen tokenizer</a:t>
            </a:r>
          </a:p>
          <a:p>
            <a:r>
              <a:rPr dirty="0"/>
              <a:t>- Example:</a:t>
            </a:r>
          </a:p>
          <a:p>
            <a:pPr lvl="1"/>
            <a:r>
              <a:rPr dirty="0"/>
              <a:t>  [INST] What are herbal remedies for anxiety? [/INST] Chamomile, ashwagandha, etc.</a:t>
            </a:r>
          </a:p>
        </p:txBody>
      </p:sp>
    </p:spTree>
    <p:extLst>
      <p:ext uri="{BB962C8B-B14F-4D97-AF65-F5344CB8AC3E}">
        <p14:creationId xmlns:p14="http://schemas.microsoft.com/office/powerpoint/2010/main" val="9447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80"/>
    </mc:Choice>
    <mc:Fallback xmlns="">
      <p:transition spd="slow" advTm="480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&amp; 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Base: Qwen2.5-0.5B-Instruct</a:t>
            </a:r>
          </a:p>
          <a:p>
            <a:r>
              <a:rPr dirty="0"/>
              <a:t>- Quantized: 4-bit with </a:t>
            </a:r>
            <a:r>
              <a:rPr dirty="0" err="1"/>
              <a:t>bitsandbytes</a:t>
            </a:r>
            <a:endParaRPr dirty="0"/>
          </a:p>
          <a:p>
            <a:r>
              <a:rPr dirty="0"/>
              <a:t>- Fine-tuning method: </a:t>
            </a:r>
            <a:r>
              <a:rPr dirty="0" err="1"/>
              <a:t>LoRA</a:t>
            </a:r>
            <a:r>
              <a:rPr dirty="0"/>
              <a:t> (Low-Rank Adaptation)</a:t>
            </a:r>
          </a:p>
          <a:p>
            <a:r>
              <a:rPr dirty="0"/>
              <a:t>- Trainer: </a:t>
            </a:r>
            <a:r>
              <a:rPr dirty="0" err="1"/>
              <a:t>SFTTrainer</a:t>
            </a:r>
            <a:r>
              <a:rPr dirty="0"/>
              <a:t> (Supervised Fine-Tuning)</a:t>
            </a:r>
          </a:p>
          <a:p>
            <a:r>
              <a:rPr dirty="0"/>
              <a:t>- Loss logged using </a:t>
            </a:r>
            <a:r>
              <a:rPr dirty="0" err="1"/>
              <a:t>TensorBoard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92"/>
    </mc:Choice>
    <mc:Fallback xmlns="">
      <p:transition spd="slow" advTm="327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🧠 What is </a:t>
            </a:r>
            <a:r>
              <a:rPr lang="en-US" b="1" dirty="0" err="1"/>
              <a:t>LoRA</a:t>
            </a:r>
            <a:r>
              <a:rPr lang="en-US" b="1" dirty="0"/>
              <a:t> (Low-Rank Adaptation)?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parameter-efficient fine-tuning</a:t>
            </a:r>
            <a:r>
              <a:rPr lang="en-US" dirty="0"/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Instead of updating all model weights, </a:t>
            </a:r>
            <a:r>
              <a:rPr lang="en-US" dirty="0" err="1"/>
              <a:t>LoRA</a:t>
            </a:r>
            <a:r>
              <a:rPr lang="en-US" dirty="0"/>
              <a:t> inserts </a:t>
            </a:r>
            <a:r>
              <a:rPr lang="en-US" b="1" dirty="0"/>
              <a:t>trainable low-rank matrices</a:t>
            </a:r>
            <a:r>
              <a:rPr lang="en-US" dirty="0"/>
              <a:t> into specific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Saves memory, enables training on low-resource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~0.5–2% of the model parameters are updated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2"/>
    </mc:Choice>
    <mc:Fallback xmlns="">
      <p:transition spd="slow" advTm="201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7631-E2AA-DD92-60BC-114B984A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19B-321D-D67A-188D-663967D2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4678"/>
          </a:xfrm>
        </p:spPr>
        <p:txBody>
          <a:bodyPr/>
          <a:lstStyle/>
          <a:p>
            <a:r>
              <a:rPr lang="en-IN" dirty="0"/>
              <a:t>Tokenization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8D8-6BA1-0509-B013-3E19EB0F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🔤 What is Tokenization?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Converts text into tokens (numbers) that the model understands.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Essential preprocessing step before training a language model.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"Take medicine" → [1012, 3451, 7890]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Tokenized inputs enable numerical training.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20"/>
    </mc:Choice>
    <mc:Fallback xmlns="">
      <p:transition spd="slow" advTm="272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FDB0-F403-D9FE-1AD4-E9D84C20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48DB-852F-C70F-A0BA-BECCFF5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51A-E2FA-DEE0-75F9-8C4B3028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Epochs: 3</a:t>
            </a:r>
            <a:endParaRPr lang="en-IN" dirty="0"/>
          </a:p>
          <a:p>
            <a:r>
              <a:rPr lang="en-IN" dirty="0"/>
              <a:t>- Step 624 </a:t>
            </a:r>
            <a:endParaRPr dirty="0"/>
          </a:p>
          <a:p>
            <a:r>
              <a:rPr dirty="0"/>
              <a:t>- Batch size: 2 (accumulated)</a:t>
            </a:r>
          </a:p>
          <a:p>
            <a:r>
              <a:rPr dirty="0"/>
              <a:t>- Learning rate: 2e-4</a:t>
            </a:r>
            <a:endParaRPr lang="en-IN" dirty="0"/>
          </a:p>
          <a:p>
            <a:r>
              <a:rPr lang="en-IN" dirty="0"/>
              <a:t>- Optimizer : paged_adamw_8bit</a:t>
            </a:r>
            <a:endParaRPr dirty="0"/>
          </a:p>
          <a:p>
            <a:r>
              <a:rPr dirty="0"/>
              <a:t>- Loss steadily decreased → stable convergence</a:t>
            </a:r>
            <a:endParaRPr lang="en-IN" dirty="0"/>
          </a:p>
          <a:p>
            <a:r>
              <a:rPr lang="en-IN" dirty="0"/>
              <a:t>- </a:t>
            </a:r>
            <a:r>
              <a:rPr lang="en-IN" dirty="0" err="1"/>
              <a:t>LoRA</a:t>
            </a:r>
            <a:r>
              <a:rPr lang="en-IN" dirty="0"/>
              <a:t> + 4-bit quantization = memory efficient</a:t>
            </a:r>
            <a:endParaRPr dirty="0"/>
          </a:p>
          <a:p>
            <a:r>
              <a:rPr dirty="0"/>
              <a:t>- </a:t>
            </a:r>
            <a:r>
              <a:rPr dirty="0" err="1"/>
              <a:t>TensorBoard</a:t>
            </a:r>
            <a:r>
              <a:rPr dirty="0"/>
              <a:t>: Visualizes loss &amp; LR schedule</a:t>
            </a:r>
          </a:p>
        </p:txBody>
      </p:sp>
    </p:spTree>
    <p:extLst>
      <p:ext uri="{BB962C8B-B14F-4D97-AF65-F5344CB8AC3E}">
        <p14:creationId xmlns:p14="http://schemas.microsoft.com/office/powerpoint/2010/main" val="29026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90"/>
    </mc:Choice>
    <mc:Fallback xmlns="">
      <p:transition spd="slow" advTm="3189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456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Cascadia Mono SemiBold</vt:lpstr>
      <vt:lpstr>Trebuchet MS</vt:lpstr>
      <vt:lpstr>Wingdings</vt:lpstr>
      <vt:lpstr>Wingdings 3</vt:lpstr>
      <vt:lpstr>Facet</vt:lpstr>
      <vt:lpstr>Qwen Medical Chatbot</vt:lpstr>
      <vt:lpstr>Project Overview</vt:lpstr>
      <vt:lpstr>Project Architecture</vt:lpstr>
      <vt:lpstr>Dependencies and Libraries</vt:lpstr>
      <vt:lpstr>Dataset Preparation</vt:lpstr>
      <vt:lpstr>Model &amp; Training Setup</vt:lpstr>
      <vt:lpstr>LoRA</vt:lpstr>
      <vt:lpstr>Tokenization</vt:lpstr>
      <vt:lpstr>Training Metrics</vt:lpstr>
      <vt:lpstr>PowerPoint Presentation</vt:lpstr>
      <vt:lpstr>Inference &amp; Results</vt:lpstr>
      <vt:lpstr>Inference &amp; Results</vt:lpstr>
      <vt:lpstr>Gradio Chatbot UI</vt:lpstr>
      <vt:lpstr>Demonstration</vt:lpstr>
      <vt:lpstr>Summary</vt:lpstr>
      <vt:lpstr>Thank you 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 Wankhede</dc:creator>
  <cp:keywords/>
  <dc:description>generated using python-pptx</dc:description>
  <cp:lastModifiedBy>Dev Wankhede</cp:lastModifiedBy>
  <cp:revision>9</cp:revision>
  <dcterms:created xsi:type="dcterms:W3CDTF">2013-01-27T09:14:16Z</dcterms:created>
  <dcterms:modified xsi:type="dcterms:W3CDTF">2025-05-09T04:58:22Z</dcterms:modified>
  <cp:category/>
</cp:coreProperties>
</file>