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74B2-8B54-47B0-967D-E8B35474339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C2969-37A8-4725-8D29-86D10FC9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28761-8C97-45D2-BCAD-6B745C429D4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r>
              <a:rPr lang="en-US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l"/>
            <a:r>
              <a:rPr lang="en-US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l"/>
            <a:r>
              <a:rPr lang="en-US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l"/>
            <a:r>
              <a:rPr lang="en-US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l"/>
            <a:r>
              <a:rPr lang="en-US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1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5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just a placeholder side for messages and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2 – Added the animations and it would work on click</a:t>
            </a:r>
          </a:p>
          <a:p>
            <a:r>
              <a:rPr lang="en-US" dirty="0"/>
              <a:t>Slide 3 &amp; 4: Two variants of the same slide for group activity</a:t>
            </a:r>
          </a:p>
          <a:p>
            <a:r>
              <a:rPr lang="en-US" dirty="0"/>
              <a:t>Slide 5:  What lies beneath is “gold” for strategic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1902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2859" y="42354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The Iceberg Theory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7537" y="4528209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9129" y="4377620"/>
            <a:ext cx="377720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" b="2"/>
          <a:stretch/>
        </p:blipFill>
        <p:spPr>
          <a:xfrm>
            <a:off x="0" y="705135"/>
            <a:ext cx="12192000" cy="5799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06" y="1078242"/>
            <a:ext cx="191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10%</a:t>
            </a:r>
          </a:p>
          <a:p>
            <a:pPr algn="ctr"/>
            <a:r>
              <a:rPr lang="en-US" dirty="0"/>
              <a:t>Visible</a:t>
            </a:r>
          </a:p>
          <a:p>
            <a:pPr algn="ctr"/>
            <a:r>
              <a:rPr lang="en-US" dirty="0"/>
              <a:t>(above the water)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043" y="4362231"/>
            <a:ext cx="14231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90%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 Visible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(below the water)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16959" y="1250232"/>
            <a:ext cx="36750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Practices &amp; Artifacts</a:t>
            </a:r>
          </a:p>
          <a:p>
            <a:pPr algn="ctr"/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Music, Food….(observable to the 5 senses)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4224" y="3468576"/>
            <a:ext cx="5891357" cy="2822356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numCol="2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Norms and rules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Personal Experiences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World view and Basic Assumptions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Opinions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Viewpoints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Attitudes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Values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Convictions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Beliefs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5582" y="3126375"/>
            <a:ext cx="2728897" cy="2725943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Culture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Pride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Bias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17" name="Thought Bubble: Cloud 3"/>
          <p:cNvSpPr/>
          <p:nvPr/>
        </p:nvSpPr>
        <p:spPr>
          <a:xfrm>
            <a:off x="2932970" y="2436444"/>
            <a:ext cx="4104438" cy="759655"/>
          </a:xfrm>
          <a:prstGeom prst="cloudCallout">
            <a:avLst>
              <a:gd name="adj1" fmla="val -39148"/>
              <a:gd name="adj2" fmla="val 5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 dirty="0"/>
              <a:t>Strategic communications is looking below the water line</a:t>
            </a:r>
            <a:endParaRPr lang="en-US" sz="1600" b="1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25581" y="2538372"/>
            <a:ext cx="2472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 dirty="0"/>
              <a:t>Relationships</a:t>
            </a:r>
            <a:endParaRPr lang="en-US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6402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6337"/>
          <a:stretch/>
        </p:blipFill>
        <p:spPr>
          <a:xfrm>
            <a:off x="20" y="1782762"/>
            <a:ext cx="12191980" cy="50752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Garamond" panose="02020404030301010803" pitchFamily="18" charset="0"/>
              </a:rPr>
              <a:t>Brookings Executive Education                              </a:t>
            </a:r>
            <a:r>
              <a:rPr lang="en-US"/>
              <a:t>		                </a:t>
            </a:r>
            <a:r>
              <a:rPr lang="en-US">
                <a:latin typeface="Garamond" panose="02020404030301010803" pitchFamily="18" charset="0"/>
              </a:rPr>
              <a:t>University of South Florida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FD11-B1C3-4D4F-AEB3-91004214352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59020" y="45720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What’s beneath your waterline?</a:t>
            </a:r>
            <a:br>
              <a:rPr lang="en-US" altLang="en-US" dirty="0"/>
            </a:br>
            <a:r>
              <a:rPr lang="en-US" altLang="en-US" dirty="0"/>
              <a:t>Group exercise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28300" y="0"/>
            <a:ext cx="16637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7958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988708"/>
            <a:ext cx="9906000" cy="192224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8300" y="0"/>
            <a:ext cx="16637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80000"/>
              </a:lnSpc>
            </a:pPr>
            <a:r>
              <a:rPr lang="en-US" sz="1100">
                <a:solidFill>
                  <a:srgbClr val="FFFFFF"/>
                </a:solidFill>
              </a:rPr>
              <a:t>Brookings Executive Education                              		                University of South Florida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fld id="{10B0FD11-B1C3-4D4F-AEB3-910042143524}" type="slidenum">
              <a:rPr lang="en-US" smtClean="0">
                <a:solidFill>
                  <a:srgbClr val="FFFFFF"/>
                </a:solidFill>
              </a:rPr>
              <a:pPr defTabSz="457200"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What’s beneath your waterline?</a:t>
            </a:r>
            <a:br>
              <a:rPr lang="en-US" altLang="en-US">
                <a:solidFill>
                  <a:schemeClr val="bg1"/>
                </a:solidFill>
              </a:rPr>
            </a:br>
            <a:r>
              <a:rPr lang="en-US" altLang="en-US">
                <a:solidFill>
                  <a:schemeClr val="bg1"/>
                </a:solidFill>
              </a:rPr>
              <a:t>Group exercise </a:t>
            </a:r>
          </a:p>
        </p:txBody>
      </p:sp>
    </p:spTree>
    <p:extLst>
      <p:ext uri="{BB962C8B-B14F-4D97-AF65-F5344CB8AC3E}">
        <p14:creationId xmlns:p14="http://schemas.microsoft.com/office/powerpoint/2010/main" val="28567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65"/>
            <a:ext cx="12192000" cy="75537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i="1" dirty="0">
                <a:solidFill>
                  <a:schemeClr val="accent1">
                    <a:lumMod val="75000"/>
                  </a:schemeClr>
                </a:solidFill>
              </a:rPr>
              <a:t>What lies beneath is “gold” for strategic communications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232"/>
            <a:ext cx="12192000" cy="5742881"/>
          </a:xfrm>
        </p:spPr>
      </p:pic>
      <p:sp>
        <p:nvSpPr>
          <p:cNvPr id="26" name="Arrow: Up 25"/>
          <p:cNvSpPr/>
          <p:nvPr/>
        </p:nvSpPr>
        <p:spPr>
          <a:xfrm>
            <a:off x="1" y="1525370"/>
            <a:ext cx="1174196" cy="1431159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oup 27"/>
          <p:cNvGrpSpPr/>
          <p:nvPr/>
        </p:nvGrpSpPr>
        <p:grpSpPr>
          <a:xfrm>
            <a:off x="9743" y="1206449"/>
            <a:ext cx="1606212" cy="386006"/>
            <a:chOff x="1045787" y="1856795"/>
            <a:chExt cx="2415075" cy="511296"/>
          </a:xfrm>
        </p:grpSpPr>
        <p:sp>
          <p:nvSpPr>
            <p:cNvPr id="29" name="Rectangle 28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Individual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7077" y="3288762"/>
            <a:ext cx="1468957" cy="238419"/>
            <a:chOff x="1045787" y="1856795"/>
            <a:chExt cx="2415075" cy="511296"/>
          </a:xfrm>
        </p:grpSpPr>
        <p:sp>
          <p:nvSpPr>
            <p:cNvPr id="34" name="Rectangle 33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1045787" y="1856795"/>
              <a:ext cx="1491372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Clan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824480" y="1525370"/>
            <a:ext cx="1410239" cy="3860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Arrow: Up 52"/>
          <p:cNvSpPr/>
          <p:nvPr/>
        </p:nvSpPr>
        <p:spPr>
          <a:xfrm>
            <a:off x="1504938" y="1659030"/>
            <a:ext cx="1477758" cy="1695476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4" name="Group 53"/>
          <p:cNvGrpSpPr/>
          <p:nvPr/>
        </p:nvGrpSpPr>
        <p:grpSpPr>
          <a:xfrm>
            <a:off x="1270126" y="1180374"/>
            <a:ext cx="2193014" cy="665258"/>
            <a:chOff x="1045787" y="1856795"/>
            <a:chExt cx="3059156" cy="511296"/>
          </a:xfrm>
        </p:grpSpPr>
        <p:sp>
          <p:nvSpPr>
            <p:cNvPr id="55" name="Rectangle 54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TextBox 55"/>
            <p:cNvSpPr txBox="1"/>
            <p:nvPr/>
          </p:nvSpPr>
          <p:spPr>
            <a:xfrm>
              <a:off x="1045787" y="2002024"/>
              <a:ext cx="3059156" cy="366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Achievement/Guilt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91362" y="3343367"/>
            <a:ext cx="2027392" cy="887296"/>
            <a:chOff x="640464" y="1709378"/>
            <a:chExt cx="2820398" cy="658713"/>
          </a:xfrm>
        </p:grpSpPr>
        <p:sp>
          <p:nvSpPr>
            <p:cNvPr id="58" name="Rectangle 57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640464" y="1709378"/>
              <a:ext cx="2362447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Honor/Shame</a:t>
              </a:r>
            </a:p>
          </p:txBody>
        </p:sp>
      </p:grpSp>
      <p:sp>
        <p:nvSpPr>
          <p:cNvPr id="60" name="Arrow: Up 59"/>
          <p:cNvSpPr/>
          <p:nvPr/>
        </p:nvSpPr>
        <p:spPr>
          <a:xfrm>
            <a:off x="3200086" y="2207135"/>
            <a:ext cx="1267553" cy="1947744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1" name="Group 60"/>
          <p:cNvGrpSpPr/>
          <p:nvPr/>
        </p:nvGrpSpPr>
        <p:grpSpPr>
          <a:xfrm>
            <a:off x="3054254" y="1658199"/>
            <a:ext cx="1620694" cy="637737"/>
            <a:chOff x="1045787" y="1856795"/>
            <a:chExt cx="2436850" cy="844734"/>
          </a:xfrm>
        </p:grpSpPr>
        <p:sp>
          <p:nvSpPr>
            <p:cNvPr id="62" name="Rectangle 61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TextBox 62"/>
            <p:cNvSpPr txBox="1"/>
            <p:nvPr/>
          </p:nvSpPr>
          <p:spPr>
            <a:xfrm>
              <a:off x="1067562" y="2190233"/>
              <a:ext cx="2415075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Transactions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98675" y="4351239"/>
            <a:ext cx="1935187" cy="489031"/>
            <a:chOff x="1045787" y="1601335"/>
            <a:chExt cx="2415075" cy="766758"/>
          </a:xfrm>
        </p:grpSpPr>
        <p:sp>
          <p:nvSpPr>
            <p:cNvPr id="65" name="Rectangle 64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TextBox 65"/>
            <p:cNvSpPr txBox="1"/>
            <p:nvPr/>
          </p:nvSpPr>
          <p:spPr>
            <a:xfrm>
              <a:off x="1045787" y="1601335"/>
              <a:ext cx="2309386" cy="766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Relationships</a:t>
              </a:r>
            </a:p>
          </p:txBody>
        </p:sp>
      </p:grpSp>
      <p:sp>
        <p:nvSpPr>
          <p:cNvPr id="67" name="Arrow: Up 66"/>
          <p:cNvSpPr/>
          <p:nvPr/>
        </p:nvSpPr>
        <p:spPr>
          <a:xfrm>
            <a:off x="4943597" y="1725284"/>
            <a:ext cx="1076682" cy="1510215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8" name="Group 67"/>
          <p:cNvGrpSpPr/>
          <p:nvPr/>
        </p:nvGrpSpPr>
        <p:grpSpPr>
          <a:xfrm>
            <a:off x="4464493" y="1339277"/>
            <a:ext cx="1979501" cy="506354"/>
            <a:chOff x="484516" y="1697384"/>
            <a:chExt cx="2976346" cy="670707"/>
          </a:xfrm>
        </p:grpSpPr>
        <p:sp>
          <p:nvSpPr>
            <p:cNvPr id="69" name="Rectangle 68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TextBox 69"/>
            <p:cNvSpPr txBox="1"/>
            <p:nvPr/>
          </p:nvSpPr>
          <p:spPr>
            <a:xfrm>
              <a:off x="484516" y="1697384"/>
              <a:ext cx="2976346" cy="670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Punitive Justice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19419" y="3369758"/>
            <a:ext cx="2111395" cy="398806"/>
            <a:chOff x="641440" y="1455938"/>
            <a:chExt cx="3008528" cy="1366548"/>
          </a:xfrm>
        </p:grpSpPr>
        <p:sp>
          <p:nvSpPr>
            <p:cNvPr id="72" name="Rectangle 71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TextBox 72"/>
            <p:cNvSpPr txBox="1"/>
            <p:nvPr/>
          </p:nvSpPr>
          <p:spPr>
            <a:xfrm>
              <a:off x="641440" y="1455938"/>
              <a:ext cx="3008528" cy="1366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Restorative Justice</a:t>
              </a:r>
            </a:p>
          </p:txBody>
        </p:sp>
      </p:grpSp>
      <p:sp>
        <p:nvSpPr>
          <p:cNvPr id="74" name="Arrow: Up 73"/>
          <p:cNvSpPr/>
          <p:nvPr/>
        </p:nvSpPr>
        <p:spPr>
          <a:xfrm>
            <a:off x="6789882" y="1793587"/>
            <a:ext cx="1174196" cy="1637134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6" name="Rectangle 75"/>
          <p:cNvSpPr/>
          <p:nvPr/>
        </p:nvSpPr>
        <p:spPr>
          <a:xfrm>
            <a:off x="6693953" y="1471643"/>
            <a:ext cx="1606212" cy="3860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Arrow: Up 80"/>
          <p:cNvSpPr/>
          <p:nvPr/>
        </p:nvSpPr>
        <p:spPr>
          <a:xfrm>
            <a:off x="8403913" y="1725284"/>
            <a:ext cx="1174196" cy="1705437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2" name="Group 81"/>
          <p:cNvGrpSpPr/>
          <p:nvPr/>
        </p:nvGrpSpPr>
        <p:grpSpPr>
          <a:xfrm>
            <a:off x="8162907" y="1458180"/>
            <a:ext cx="1764237" cy="451750"/>
            <a:chOff x="1045787" y="1856795"/>
            <a:chExt cx="2415075" cy="511296"/>
          </a:xfrm>
        </p:grpSpPr>
        <p:sp>
          <p:nvSpPr>
            <p:cNvPr id="83" name="Rectangle 82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TextBox 83"/>
            <p:cNvSpPr txBox="1"/>
            <p:nvPr/>
          </p:nvSpPr>
          <p:spPr>
            <a:xfrm>
              <a:off x="1045787" y="1856795"/>
              <a:ext cx="2415075" cy="352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Talking Points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390883" y="3541940"/>
            <a:ext cx="1215835" cy="450303"/>
            <a:chOff x="1045785" y="1856795"/>
            <a:chExt cx="2415077" cy="511296"/>
          </a:xfrm>
        </p:grpSpPr>
        <p:sp>
          <p:nvSpPr>
            <p:cNvPr id="86" name="Rectangle 85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TextBox 86"/>
            <p:cNvSpPr txBox="1"/>
            <p:nvPr/>
          </p:nvSpPr>
          <p:spPr>
            <a:xfrm>
              <a:off x="1045785" y="1856795"/>
              <a:ext cx="2415075" cy="445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Story</a:t>
              </a:r>
            </a:p>
          </p:txBody>
        </p:sp>
      </p:grpSp>
      <p:sp>
        <p:nvSpPr>
          <p:cNvPr id="88" name="Arrow: Up 87"/>
          <p:cNvSpPr/>
          <p:nvPr/>
        </p:nvSpPr>
        <p:spPr>
          <a:xfrm>
            <a:off x="10048476" y="2042759"/>
            <a:ext cx="1174196" cy="1617251"/>
          </a:xfrm>
          <a:prstGeom prst="up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oup 88"/>
          <p:cNvGrpSpPr/>
          <p:nvPr/>
        </p:nvGrpSpPr>
        <p:grpSpPr>
          <a:xfrm>
            <a:off x="9871339" y="1525370"/>
            <a:ext cx="1774717" cy="517389"/>
            <a:chOff x="1045785" y="1856795"/>
            <a:chExt cx="2668436" cy="511296"/>
          </a:xfrm>
        </p:grpSpPr>
        <p:sp>
          <p:nvSpPr>
            <p:cNvPr id="90" name="Rectangle 89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TextBox 90"/>
            <p:cNvSpPr txBox="1"/>
            <p:nvPr/>
          </p:nvSpPr>
          <p:spPr>
            <a:xfrm>
              <a:off x="1045785" y="1856795"/>
              <a:ext cx="2668436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Bridging Trust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871340" y="3660010"/>
            <a:ext cx="1913170" cy="583669"/>
            <a:chOff x="1045787" y="1856795"/>
            <a:chExt cx="2415075" cy="511296"/>
          </a:xfrm>
        </p:grpSpPr>
        <p:sp>
          <p:nvSpPr>
            <p:cNvPr id="93" name="Rectangle 92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TextBox 93"/>
            <p:cNvSpPr txBox="1"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Bonding Trust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824154" y="3575561"/>
            <a:ext cx="1606212" cy="3860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0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/>
              <a:t>Emotion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92782" y="1474390"/>
            <a:ext cx="1498101" cy="280668"/>
            <a:chOff x="1045787" y="1856795"/>
            <a:chExt cx="2462990" cy="601901"/>
          </a:xfrm>
        </p:grpSpPr>
        <p:sp>
          <p:nvSpPr>
            <p:cNvPr id="97" name="Rectangle 96"/>
            <p:cNvSpPr/>
            <p:nvPr/>
          </p:nvSpPr>
          <p:spPr>
            <a:xfrm>
              <a:off x="1045787" y="1856795"/>
              <a:ext cx="2415075" cy="511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TextBox 97"/>
            <p:cNvSpPr txBox="1"/>
            <p:nvPr/>
          </p:nvSpPr>
          <p:spPr>
            <a:xfrm>
              <a:off x="1182079" y="1887829"/>
              <a:ext cx="2326698" cy="570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0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9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194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This is just a placeholder side for messages and comments</vt:lpstr>
      <vt:lpstr>PowerPoint Presentation</vt:lpstr>
      <vt:lpstr>What’s beneath your waterline? Group exercise </vt:lpstr>
      <vt:lpstr>What’s beneath your waterline? Group exercise </vt:lpstr>
      <vt:lpstr>What lies beneath is “gold” for strategic communications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Farhadi, Adib</dc:creator>
  <cp:lastModifiedBy>Dave, Dhairya</cp:lastModifiedBy>
  <cp:revision>7</cp:revision>
  <dcterms:created xsi:type="dcterms:W3CDTF">2016-09-19T14:10:57Z</dcterms:created>
  <dcterms:modified xsi:type="dcterms:W3CDTF">2016-09-19T15:30:41Z</dcterms:modified>
</cp:coreProperties>
</file>