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5.jpg" ContentType="image/jpg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974B2-8B54-47B0-967D-E8B354743397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C2969-37A8-4725-8D29-86D10FC93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3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328761-8C97-45D2-BCAD-6B745C429D4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/>
            <a:r>
              <a:rPr lang="en-US" altLang="en-US" sz="1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Iceberg Theory</a:t>
            </a:r>
          </a:p>
          <a:p>
            <a:pPr algn="l"/>
            <a:r>
              <a:rPr lang="en-US" altLang="en-US" sz="1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“Below the line” issues</a:t>
            </a:r>
          </a:p>
          <a:p>
            <a:pPr algn="l"/>
            <a:r>
              <a:rPr lang="en-US" altLang="en-US" sz="1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Huge &amp; invisible.</a:t>
            </a:r>
          </a:p>
          <a:p>
            <a:pPr algn="l"/>
            <a:r>
              <a:rPr lang="en-US" altLang="en-US" sz="1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Purposely hidden, or simply</a:t>
            </a:r>
          </a:p>
          <a:p>
            <a:pPr algn="l"/>
            <a:r>
              <a:rPr lang="en-US" altLang="en-US" sz="1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 of awareness</a:t>
            </a:r>
            <a:endParaRPr lang="en-US" sz="12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15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Explain the centrality of culture in Interest Negotiations</a:t>
            </a:r>
          </a:p>
          <a:p>
            <a:pPr eaLnBrk="1" hangingPunct="1"/>
            <a:endParaRPr lang="en-US" altLang="en-US" dirty="0" smtClean="0"/>
          </a:p>
          <a:p>
            <a:r>
              <a:rPr lang="en-US" altLang="en-US" dirty="0" smtClean="0"/>
              <a:t>Clarify </a:t>
            </a:r>
            <a:r>
              <a:rPr lang="en-US" altLang="en-US" i="1" dirty="0" smtClean="0"/>
              <a:t>INTERESTS</a:t>
            </a:r>
            <a:r>
              <a:rPr lang="en-US" altLang="en-US" dirty="0" smtClean="0"/>
              <a:t> Not Positions</a:t>
            </a:r>
          </a:p>
          <a:p>
            <a:pPr lvl="1"/>
            <a:r>
              <a:rPr lang="en-US" altLang="en-US" dirty="0" smtClean="0"/>
              <a:t>Ask why?, why not?</a:t>
            </a:r>
          </a:p>
          <a:p>
            <a:pPr lvl="1"/>
            <a:r>
              <a:rPr lang="en-US" altLang="en-US" dirty="0" smtClean="0"/>
              <a:t>Capitalize on joint interests, reconcile differing interests</a:t>
            </a:r>
          </a:p>
          <a:p>
            <a:pPr lvl="1"/>
            <a:r>
              <a:rPr lang="en-US" altLang="en-US" dirty="0" smtClean="0"/>
              <a:t>Look to CRITERIA and creative OPTIONS to deal with conflicting interests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Invent </a:t>
            </a:r>
            <a:r>
              <a:rPr lang="en-US" altLang="en-US" i="1" dirty="0" smtClean="0"/>
              <a:t>OPTIONS</a:t>
            </a:r>
            <a:r>
              <a:rPr lang="en-US" altLang="en-US" dirty="0" smtClean="0"/>
              <a:t> for Mutual Gain</a:t>
            </a:r>
          </a:p>
          <a:p>
            <a:pPr lvl="1"/>
            <a:r>
              <a:rPr lang="en-US" altLang="en-US" dirty="0" smtClean="0"/>
              <a:t>Separate inventing from deciding</a:t>
            </a:r>
          </a:p>
          <a:p>
            <a:pPr lvl="1"/>
            <a:r>
              <a:rPr lang="en-US" altLang="en-US" dirty="0" smtClean="0"/>
              <a:t>Generate options through “brainstorming”</a:t>
            </a:r>
          </a:p>
          <a:p>
            <a:pPr lvl="2"/>
            <a:r>
              <a:rPr lang="en-US" altLang="en-US" dirty="0" smtClean="0"/>
              <a:t>no evaluation, no commitment, no attributions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1FB42-120F-4A8E-8E7D-0916AF545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6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8902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24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8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3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9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8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0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2CF1-2D3C-4399-93F8-C2648D9E8EFD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D5FE4-3C88-4547-93FC-8AC7BA1B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3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52859" y="42354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The Iceberg Theory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7537" y="4528209"/>
            <a:ext cx="1423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90%</a:t>
            </a:r>
          </a:p>
        </p:txBody>
      </p:sp>
      <p:sp>
        <p:nvSpPr>
          <p:cNvPr id="8" name="Rectangle 7"/>
          <p:cNvSpPr/>
          <p:nvPr/>
        </p:nvSpPr>
        <p:spPr>
          <a:xfrm>
            <a:off x="8079129" y="4377620"/>
            <a:ext cx="3777205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Iceberg Theory</a:t>
            </a:r>
          </a:p>
          <a:p>
            <a:pPr algn="ctr"/>
            <a:r>
              <a:rPr lang="en-US" alt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“Below the line” issues</a:t>
            </a:r>
          </a:p>
          <a:p>
            <a:pPr algn="ctr"/>
            <a:r>
              <a:rPr lang="en-US" alt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Huge &amp; invisible.</a:t>
            </a:r>
          </a:p>
          <a:p>
            <a:pPr algn="ctr"/>
            <a:r>
              <a:rPr lang="en-US" alt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Purposely hidden, or simply</a:t>
            </a:r>
          </a:p>
          <a:p>
            <a:pPr algn="ctr"/>
            <a:r>
              <a:rPr lang="en-US" alt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 of awareness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" b="2"/>
          <a:stretch/>
        </p:blipFill>
        <p:spPr>
          <a:xfrm>
            <a:off x="0" y="705135"/>
            <a:ext cx="12192000" cy="57998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106" y="1078242"/>
            <a:ext cx="1919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10</a:t>
            </a:r>
            <a:r>
              <a:rPr lang="en-US" sz="5400" dirty="0" smtClean="0"/>
              <a:t>%</a:t>
            </a:r>
          </a:p>
          <a:p>
            <a:pPr algn="ctr"/>
            <a:r>
              <a:rPr lang="en-US" dirty="0" smtClean="0"/>
              <a:t>Visible</a:t>
            </a:r>
          </a:p>
          <a:p>
            <a:pPr algn="ctr"/>
            <a:r>
              <a:rPr lang="en-US" dirty="0" smtClean="0"/>
              <a:t>(above the water)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1043" y="4362231"/>
            <a:ext cx="14231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90</a:t>
            </a:r>
            <a:r>
              <a:rPr lang="en-US" sz="5400" dirty="0" smtClean="0">
                <a:solidFill>
                  <a:schemeClr val="bg1"/>
                </a:solidFill>
              </a:rPr>
              <a:t>%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Not Visible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(below the water)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16959" y="1250232"/>
            <a:ext cx="367504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Behavior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Practices &amp; Artifacts</a:t>
            </a:r>
          </a:p>
          <a:p>
            <a:pPr algn="ctr"/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Music, Food….(observable to the 5 senses)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318097" y="3362677"/>
            <a:ext cx="2616866" cy="2928255"/>
          </a:xfrm>
          <a:prstGeom prst="rect">
            <a:avLst/>
          </a:prstGeom>
          <a:scene3d>
            <a:camera prst="isometricOffAxis1Right"/>
            <a:lightRig rig="threePt" dir="t"/>
          </a:scene3d>
          <a:sp3d>
            <a:bevelT w="127000" h="203200"/>
            <a:bevelB w="127000" h="127000"/>
          </a:sp3d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</a:rPr>
              <a:t>Norms and rules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rgbClr val="FF0000"/>
                </a:solidFill>
              </a:rPr>
              <a:t>Personal Experiences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rgbClr val="FF0000"/>
                </a:solidFill>
              </a:rPr>
              <a:t>World view and Basic Assumptions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59278" y="3334201"/>
            <a:ext cx="2728897" cy="2518117"/>
          </a:xfrm>
          <a:prstGeom prst="rect">
            <a:avLst/>
          </a:prstGeom>
          <a:scene3d>
            <a:camera prst="isometricOffAxis1Right"/>
            <a:lightRig rig="threePt" dir="t"/>
          </a:scene3d>
          <a:sp3d>
            <a:bevelT w="127000" h="203200"/>
            <a:bevelB w="127000" h="127000"/>
          </a:sp3d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Opinions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Viewpoints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Attitudes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Values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Convictions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Beliefs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625582" y="3126375"/>
            <a:ext cx="2728897" cy="2518117"/>
          </a:xfrm>
          <a:prstGeom prst="rect">
            <a:avLst/>
          </a:prstGeom>
          <a:scene3d>
            <a:camera prst="isometricOffAxis1Right"/>
            <a:lightRig rig="threePt" dir="t"/>
          </a:scene3d>
          <a:sp3d>
            <a:bevelT w="127000" h="203200"/>
            <a:bevelB w="127000" h="127000"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0000"/>
                </a:solidFill>
              </a:rPr>
              <a:t>Culture</a:t>
            </a:r>
            <a:r>
              <a:rPr lang="en-US" sz="3200" b="1" dirty="0">
                <a:solidFill>
                  <a:srgbClr val="FF0000"/>
                </a:solidFill>
              </a:rPr>
              <a:t/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Behaviors</a:t>
            </a:r>
            <a:r>
              <a:rPr lang="en-US" sz="3200" b="1" dirty="0">
                <a:solidFill>
                  <a:srgbClr val="FF0000"/>
                </a:solidFill>
              </a:rPr>
              <a:t/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rgbClr val="FF0000"/>
                </a:solidFill>
              </a:rPr>
              <a:t>Pride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rgbClr val="FF0000"/>
                </a:solidFill>
              </a:rPr>
              <a:t>Bias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rgbClr val="FF0000"/>
                </a:solidFill>
              </a:rPr>
              <a:t>Practices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rgbClr val="FF0000"/>
                </a:solidFill>
              </a:rPr>
              <a:t>History</a:t>
            </a:r>
          </a:p>
        </p:txBody>
      </p:sp>
      <p:sp>
        <p:nvSpPr>
          <p:cNvPr id="17" name="Thought Bubble: Cloud 3"/>
          <p:cNvSpPr/>
          <p:nvPr/>
        </p:nvSpPr>
        <p:spPr>
          <a:xfrm>
            <a:off x="2932970" y="2436444"/>
            <a:ext cx="4104438" cy="759655"/>
          </a:xfrm>
          <a:prstGeom prst="cloudCallout">
            <a:avLst>
              <a:gd name="adj1" fmla="val -39148"/>
              <a:gd name="adj2" fmla="val 58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b="1" dirty="0"/>
              <a:t>Strategic communications is looking below the water line</a:t>
            </a:r>
            <a:endParaRPr lang="en-US" sz="1600" b="1" dirty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7625582" y="2538372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i="1" dirty="0">
                <a:solidFill>
                  <a:schemeClr val="bg1"/>
                </a:solidFill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64022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negotiations difficult?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Garamond" panose="02020404030301010803" pitchFamily="18" charset="0"/>
              </a:rPr>
              <a:t>Brookings Executive Education                              </a:t>
            </a:r>
            <a:r>
              <a:rPr lang="en-US" smtClean="0"/>
              <a:t>		                </a:t>
            </a:r>
            <a:r>
              <a:rPr lang="en-US" smtClean="0">
                <a:latin typeface="Garamond" panose="02020404030301010803" pitchFamily="18" charset="0"/>
              </a:rPr>
              <a:t>University of South Florida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FD11-B1C3-4D4F-AEB3-910042143524}" type="slidenum">
              <a:rPr lang="en-US" smtClean="0"/>
              <a:t>3</a:t>
            </a:fld>
            <a:endParaRPr lang="en-US"/>
          </a:p>
        </p:txBody>
      </p:sp>
      <p:pic>
        <p:nvPicPr>
          <p:cNvPr id="6" name="Platshållare för innehåll 19" descr="iceber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7850" y="1557339"/>
            <a:ext cx="2160588" cy="4522787"/>
          </a:xfrm>
          <a:prstGeom prst="rect">
            <a:avLst/>
          </a:prstGeom>
        </p:spPr>
      </p:pic>
      <p:pic>
        <p:nvPicPr>
          <p:cNvPr id="7" name="Platshållare för innehåll 19" descr="iceber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414" y="1628776"/>
            <a:ext cx="2160587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latshållare för text 17"/>
          <p:cNvSpPr txBox="1">
            <a:spLocks/>
          </p:cNvSpPr>
          <p:nvPr/>
        </p:nvSpPr>
        <p:spPr>
          <a:xfrm>
            <a:off x="4008439" y="1628775"/>
            <a:ext cx="4681537" cy="433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UcPeriod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UcPeriod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UcPeriod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UcPeriod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altLang="da-DK" sz="2000" dirty="0" smtClean="0"/>
              <a:t>ACTION =&gt; VISIBLE LEVEL 10 %</a:t>
            </a:r>
            <a:endParaRPr lang="sv-SE" altLang="da-DK" sz="2000" dirty="0"/>
          </a:p>
        </p:txBody>
      </p:sp>
      <p:sp>
        <p:nvSpPr>
          <p:cNvPr id="9" name="Höger 16"/>
          <p:cNvSpPr/>
          <p:nvPr/>
        </p:nvSpPr>
        <p:spPr>
          <a:xfrm flipH="1">
            <a:off x="4943475" y="1989139"/>
            <a:ext cx="2089150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sv-SE"/>
          </a:p>
        </p:txBody>
      </p:sp>
      <p:sp>
        <p:nvSpPr>
          <p:cNvPr id="10" name="Höger 14"/>
          <p:cNvSpPr/>
          <p:nvPr/>
        </p:nvSpPr>
        <p:spPr>
          <a:xfrm flipV="1">
            <a:off x="5016501" y="2276475"/>
            <a:ext cx="2016125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sv-SE"/>
          </a:p>
        </p:txBody>
      </p:sp>
      <p:sp>
        <p:nvSpPr>
          <p:cNvPr id="11" name="Platshållare för innehåll 18"/>
          <p:cNvSpPr txBox="1">
            <a:spLocks/>
          </p:cNvSpPr>
          <p:nvPr/>
        </p:nvSpPr>
        <p:spPr>
          <a:xfrm>
            <a:off x="4224339" y="2509838"/>
            <a:ext cx="3887787" cy="35290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UcPeriod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UcPeriod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UcPeriod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UcPeriod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sv-SE" altLang="da-DK" sz="2000" dirty="0" smtClean="0"/>
              <a:t>REACTION =&gt;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sv-SE" altLang="da-DK" sz="2000" dirty="0" smtClean="0"/>
              <a:t> INVISIBLE LEVEL 90%</a:t>
            </a:r>
            <a:endParaRPr lang="sv-SE" altLang="da-DK" dirty="0" smtClean="0"/>
          </a:p>
          <a:p>
            <a:endParaRPr lang="sv-SE" altLang="da-DK" dirty="0" smtClean="0"/>
          </a:p>
          <a:p>
            <a:pPr marL="0" indent="0">
              <a:buNone/>
            </a:pPr>
            <a:r>
              <a:rPr lang="sv-SE" altLang="da-DK" dirty="0" smtClean="0"/>
              <a:t>Norms and rules</a:t>
            </a:r>
          </a:p>
          <a:p>
            <a:pPr marL="0" indent="0">
              <a:buNone/>
            </a:pPr>
            <a:r>
              <a:rPr lang="sv-SE" altLang="da-DK" dirty="0" smtClean="0"/>
              <a:t>Personal experiences</a:t>
            </a:r>
          </a:p>
          <a:p>
            <a:pPr marL="0" indent="0">
              <a:buNone/>
            </a:pPr>
            <a:r>
              <a:rPr lang="sv-SE" altLang="da-DK" dirty="0" smtClean="0"/>
              <a:t>Values</a:t>
            </a:r>
          </a:p>
          <a:p>
            <a:pPr marL="0" indent="0">
              <a:buNone/>
            </a:pPr>
            <a:r>
              <a:rPr lang="sv-SE" altLang="da-DK" dirty="0" smtClean="0"/>
              <a:t>World view and basic assumptions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295776" y="3573463"/>
            <a:ext cx="3744913" cy="0"/>
          </a:xfrm>
          <a:prstGeom prst="straightConnector1">
            <a:avLst/>
          </a:prstGeom>
          <a:ln w="41275" cmpd="sng">
            <a:solidFill>
              <a:srgbClr val="FF0000"/>
            </a:solidFill>
            <a:headEnd w="lg" len="sm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H="1">
            <a:off x="4151313" y="3284538"/>
            <a:ext cx="3816350" cy="0"/>
          </a:xfrm>
          <a:prstGeom prst="straightConnector1">
            <a:avLst/>
          </a:prstGeom>
          <a:ln w="41275" cmpd="sng">
            <a:solidFill>
              <a:srgbClr val="FF0000"/>
            </a:solidFill>
            <a:headEnd w="lg" len="sm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2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Cultural Iceberg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Garamond" panose="02020404030301010803" pitchFamily="18" charset="0"/>
              </a:rPr>
              <a:t>Brookings Executive Education                              </a:t>
            </a:r>
            <a:r>
              <a:rPr lang="en-US" smtClean="0"/>
              <a:t>		                </a:t>
            </a:r>
            <a:r>
              <a:rPr lang="en-US" smtClean="0">
                <a:latin typeface="Garamond" panose="02020404030301010803" pitchFamily="18" charset="0"/>
              </a:rPr>
              <a:t>University of South Florida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FD11-B1C3-4D4F-AEB3-91004214352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3" descr="C:\Users\Tim\Desktop\The Cultural Iceber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9532" y="1909122"/>
            <a:ext cx="7600632" cy="440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82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lbertus Extra Bold" charset="0"/>
              </a:rPr>
              <a:t>THE INTEREST ICEBERG</a:t>
            </a:r>
            <a:br>
              <a:rPr lang="en-US" altLang="en-US" dirty="0">
                <a:latin typeface="Albertus Extra Bold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Garamond" panose="02020404030301010803" pitchFamily="18" charset="0"/>
              </a:rPr>
              <a:t>Brookings Executive Education                              </a:t>
            </a:r>
            <a:r>
              <a:rPr lang="en-US" smtClean="0"/>
              <a:t>		                </a:t>
            </a:r>
            <a:r>
              <a:rPr lang="en-US" smtClean="0">
                <a:latin typeface="Garamond" panose="02020404030301010803" pitchFamily="18" charset="0"/>
              </a:rPr>
              <a:t>University of South Florida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FD11-B1C3-4D4F-AEB3-91004214352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3" descr="Icebe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1844676"/>
            <a:ext cx="5029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715000" y="2438400"/>
            <a:ext cx="2743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i="1" dirty="0"/>
              <a:t>Remedy Requested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562600" y="3048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i="1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15000" y="3692071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i="1" dirty="0"/>
              <a:t>Culture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029200" y="42672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1" dirty="0">
                <a:solidFill>
                  <a:schemeClr val="bg1"/>
                </a:solidFill>
              </a:rPr>
              <a:t>Behaviors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438900" y="4283528"/>
            <a:ext cx="1143000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i="1">
                <a:solidFill>
                  <a:schemeClr val="bg1"/>
                </a:solidFill>
              </a:rPr>
              <a:t>Pride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705600" y="4724400"/>
            <a:ext cx="53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1" dirty="0">
                <a:solidFill>
                  <a:schemeClr val="bg1"/>
                </a:solidFill>
              </a:rPr>
              <a:t>Bias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257800" y="5029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chemeClr val="bg1"/>
                </a:solidFill>
              </a:rPr>
              <a:t>Practices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248400" y="5165724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i="1" dirty="0">
                <a:solidFill>
                  <a:schemeClr val="bg1"/>
                </a:solidFill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6744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24000" y="1408175"/>
            <a:ext cx="9144000" cy="5440680"/>
          </a:xfrm>
          <a:custGeom>
            <a:avLst/>
            <a:gdLst/>
            <a:ahLst/>
            <a:cxnLst/>
            <a:rect l="l" t="t" r="r" b="b"/>
            <a:pathLst>
              <a:path w="9144000" h="5440680">
                <a:moveTo>
                  <a:pt x="0" y="5440680"/>
                </a:moveTo>
                <a:lnTo>
                  <a:pt x="9144000" y="5440680"/>
                </a:lnTo>
                <a:lnTo>
                  <a:pt x="9144000" y="0"/>
                </a:lnTo>
                <a:lnTo>
                  <a:pt x="0" y="0"/>
                </a:lnTo>
                <a:lnTo>
                  <a:pt x="0" y="544068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1417320"/>
            <a:ext cx="9144000" cy="5440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004300" cy="139903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Strategic communications is looking below the water line 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0528300" y="0"/>
            <a:ext cx="16637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2176" y="1380744"/>
            <a:ext cx="7507605" cy="5440680"/>
          </a:xfrm>
          <a:custGeom>
            <a:avLst/>
            <a:gdLst/>
            <a:ahLst/>
            <a:cxnLst/>
            <a:rect l="l" t="t" r="r" b="b"/>
            <a:pathLst>
              <a:path w="7507605" h="5440680">
                <a:moveTo>
                  <a:pt x="0" y="5440680"/>
                </a:moveTo>
                <a:lnTo>
                  <a:pt x="7507224" y="5440680"/>
                </a:lnTo>
                <a:lnTo>
                  <a:pt x="7507224" y="0"/>
                </a:lnTo>
                <a:lnTo>
                  <a:pt x="0" y="0"/>
                </a:lnTo>
                <a:lnTo>
                  <a:pt x="0" y="544068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2176" y="1379933"/>
            <a:ext cx="7507224" cy="5440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36380" y="2400300"/>
            <a:ext cx="1308100" cy="274320"/>
          </a:xfrm>
          <a:custGeom>
            <a:avLst/>
            <a:gdLst/>
            <a:ahLst/>
            <a:cxnLst/>
            <a:rect l="l" t="t" r="r" b="b"/>
            <a:pathLst>
              <a:path w="1308100" h="274319">
                <a:moveTo>
                  <a:pt x="0" y="274320"/>
                </a:moveTo>
                <a:lnTo>
                  <a:pt x="1307592" y="274320"/>
                </a:lnTo>
                <a:lnTo>
                  <a:pt x="1307592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36380" y="2400300"/>
            <a:ext cx="1308100" cy="274320"/>
          </a:xfrm>
          <a:custGeom>
            <a:avLst/>
            <a:gdLst/>
            <a:ahLst/>
            <a:cxnLst/>
            <a:rect l="l" t="t" r="r" b="b"/>
            <a:pathLst>
              <a:path w="1308100" h="274319">
                <a:moveTo>
                  <a:pt x="0" y="274320"/>
                </a:moveTo>
                <a:lnTo>
                  <a:pt x="1307592" y="274320"/>
                </a:lnTo>
                <a:lnTo>
                  <a:pt x="1307592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ln w="9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16898" y="2450029"/>
            <a:ext cx="11703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60" dirty="0">
                <a:latin typeface="Franklin Gothic Book"/>
                <a:cs typeface="Franklin Gothic Book"/>
              </a:rPr>
              <a:t>B</a:t>
            </a:r>
            <a:r>
              <a:rPr sz="1200" spc="45" dirty="0">
                <a:latin typeface="Franklin Gothic Book"/>
                <a:cs typeface="Franklin Gothic Book"/>
              </a:rPr>
              <a:t>R</a:t>
            </a:r>
            <a:r>
              <a:rPr sz="1200" spc="50" dirty="0">
                <a:latin typeface="Franklin Gothic Book"/>
                <a:cs typeface="Franklin Gothic Book"/>
              </a:rPr>
              <a:t>I</a:t>
            </a:r>
            <a:r>
              <a:rPr sz="1200" spc="5" dirty="0">
                <a:latin typeface="Franklin Gothic Book"/>
                <a:cs typeface="Franklin Gothic Book"/>
              </a:rPr>
              <a:t>DG</a:t>
            </a:r>
            <a:r>
              <a:rPr sz="1200" spc="-20" dirty="0">
                <a:latin typeface="Franklin Gothic Book"/>
                <a:cs typeface="Franklin Gothic Book"/>
              </a:rPr>
              <a:t>I</a:t>
            </a:r>
            <a:r>
              <a:rPr sz="1200" dirty="0">
                <a:latin typeface="Franklin Gothic Book"/>
                <a:cs typeface="Franklin Gothic Book"/>
              </a:rPr>
              <a:t>N</a:t>
            </a:r>
            <a:r>
              <a:rPr sz="1200" spc="5" dirty="0">
                <a:latin typeface="Franklin Gothic Book"/>
                <a:cs typeface="Franklin Gothic Book"/>
              </a:rPr>
              <a:t>G</a:t>
            </a:r>
            <a:r>
              <a:rPr sz="1200" spc="-85" dirty="0">
                <a:latin typeface="Franklin Gothic Book"/>
                <a:cs typeface="Franklin Gothic Book"/>
              </a:rPr>
              <a:t> </a:t>
            </a:r>
            <a:r>
              <a:rPr sz="1200" spc="60" dirty="0">
                <a:latin typeface="Franklin Gothic Book"/>
                <a:cs typeface="Franklin Gothic Book"/>
              </a:rPr>
              <a:t>T</a:t>
            </a:r>
            <a:r>
              <a:rPr sz="1200" spc="-30" dirty="0">
                <a:latin typeface="Franklin Gothic Book"/>
                <a:cs typeface="Franklin Gothic Book"/>
              </a:rPr>
              <a:t>R</a:t>
            </a:r>
            <a:r>
              <a:rPr sz="1200" spc="-20" dirty="0">
                <a:latin typeface="Franklin Gothic Book"/>
                <a:cs typeface="Franklin Gothic Book"/>
              </a:rPr>
              <a:t>U</a:t>
            </a:r>
            <a:r>
              <a:rPr sz="1200" spc="25" dirty="0">
                <a:latin typeface="Franklin Gothic Book"/>
                <a:cs typeface="Franklin Gothic Book"/>
              </a:rPr>
              <a:t>S</a:t>
            </a:r>
            <a:r>
              <a:rPr sz="1200" spc="10" dirty="0">
                <a:latin typeface="Franklin Gothic Book"/>
                <a:cs typeface="Franklin Gothic Book"/>
              </a:rPr>
              <a:t>T</a:t>
            </a:r>
            <a:endParaRPr sz="1200">
              <a:latin typeface="Franklin Gothic Book"/>
              <a:cs typeface="Franklin Gothic Boo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35795" y="3506723"/>
            <a:ext cx="1271270" cy="274320"/>
          </a:xfrm>
          <a:custGeom>
            <a:avLst/>
            <a:gdLst/>
            <a:ahLst/>
            <a:cxnLst/>
            <a:rect l="l" t="t" r="r" b="b"/>
            <a:pathLst>
              <a:path w="1271270" h="274320">
                <a:moveTo>
                  <a:pt x="0" y="274319"/>
                </a:moveTo>
                <a:lnTo>
                  <a:pt x="1271016" y="274319"/>
                </a:lnTo>
                <a:lnTo>
                  <a:pt x="1271016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35795" y="3506723"/>
            <a:ext cx="1271270" cy="274320"/>
          </a:xfrm>
          <a:custGeom>
            <a:avLst/>
            <a:gdLst/>
            <a:ahLst/>
            <a:cxnLst/>
            <a:rect l="l" t="t" r="r" b="b"/>
            <a:pathLst>
              <a:path w="1271270" h="274320">
                <a:moveTo>
                  <a:pt x="0" y="274319"/>
                </a:moveTo>
                <a:lnTo>
                  <a:pt x="1271016" y="274319"/>
                </a:lnTo>
                <a:lnTo>
                  <a:pt x="1271016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9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14664" y="3558737"/>
            <a:ext cx="113728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60" dirty="0">
                <a:latin typeface="Franklin Gothic Book"/>
                <a:cs typeface="Franklin Gothic Book"/>
              </a:rPr>
              <a:t>B</a:t>
            </a:r>
            <a:r>
              <a:rPr sz="1200" spc="100" dirty="0">
                <a:latin typeface="Franklin Gothic Book"/>
                <a:cs typeface="Franklin Gothic Book"/>
              </a:rPr>
              <a:t>O</a:t>
            </a:r>
            <a:r>
              <a:rPr sz="1200" dirty="0">
                <a:latin typeface="Franklin Gothic Book"/>
                <a:cs typeface="Franklin Gothic Book"/>
              </a:rPr>
              <a:t>N</a:t>
            </a:r>
            <a:r>
              <a:rPr sz="1200" spc="15" dirty="0">
                <a:latin typeface="Franklin Gothic Book"/>
                <a:cs typeface="Franklin Gothic Book"/>
              </a:rPr>
              <a:t>D</a:t>
            </a:r>
            <a:r>
              <a:rPr sz="1200" spc="-15" dirty="0">
                <a:latin typeface="Franklin Gothic Book"/>
                <a:cs typeface="Franklin Gothic Book"/>
              </a:rPr>
              <a:t>I</a:t>
            </a:r>
            <a:r>
              <a:rPr sz="1200" dirty="0">
                <a:latin typeface="Franklin Gothic Book"/>
                <a:cs typeface="Franklin Gothic Book"/>
              </a:rPr>
              <a:t>N</a:t>
            </a:r>
            <a:r>
              <a:rPr sz="1200" spc="15" dirty="0">
                <a:latin typeface="Franklin Gothic Book"/>
                <a:cs typeface="Franklin Gothic Book"/>
              </a:rPr>
              <a:t>G</a:t>
            </a:r>
            <a:r>
              <a:rPr sz="1200" spc="-85" dirty="0">
                <a:latin typeface="Franklin Gothic Book"/>
                <a:cs typeface="Franklin Gothic Book"/>
              </a:rPr>
              <a:t> </a:t>
            </a:r>
            <a:r>
              <a:rPr sz="1200" spc="60" dirty="0">
                <a:latin typeface="Franklin Gothic Book"/>
                <a:cs typeface="Franklin Gothic Book"/>
              </a:rPr>
              <a:t>T</a:t>
            </a:r>
            <a:r>
              <a:rPr sz="1200" spc="50" dirty="0">
                <a:latin typeface="Franklin Gothic Book"/>
                <a:cs typeface="Franklin Gothic Book"/>
              </a:rPr>
              <a:t>R</a:t>
            </a:r>
            <a:r>
              <a:rPr sz="1200" spc="-15" dirty="0">
                <a:latin typeface="Franklin Gothic Book"/>
                <a:cs typeface="Franklin Gothic Book"/>
              </a:rPr>
              <a:t>U</a:t>
            </a:r>
            <a:r>
              <a:rPr sz="1200" spc="-40" dirty="0">
                <a:latin typeface="Franklin Gothic Book"/>
                <a:cs typeface="Franklin Gothic Book"/>
              </a:rPr>
              <a:t>S</a:t>
            </a:r>
            <a:r>
              <a:rPr sz="1200" spc="10" dirty="0">
                <a:latin typeface="Franklin Gothic Book"/>
                <a:cs typeface="Franklin Gothic Book"/>
              </a:rPr>
              <a:t>T</a:t>
            </a:r>
            <a:endParaRPr sz="1200">
              <a:latin typeface="Franklin Gothic Book"/>
              <a:cs typeface="Franklin Gothic Boo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82484" y="5582411"/>
            <a:ext cx="996950" cy="276999"/>
          </a:xfrm>
          <a:prstGeom prst="rect">
            <a:avLst/>
          </a:prstGeom>
          <a:solidFill>
            <a:srgbClr val="9BBA58"/>
          </a:solidFill>
          <a:ln w="91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 marR="158750"/>
            <a:r>
              <a:rPr spc="-15" dirty="0">
                <a:latin typeface="Franklin Gothic Book"/>
                <a:cs typeface="Franklin Gothic Book"/>
              </a:rPr>
              <a:t>T</a:t>
            </a:r>
            <a:r>
              <a:rPr spc="-25" dirty="0">
                <a:latin typeface="Franklin Gothic Book"/>
                <a:cs typeface="Franklin Gothic Book"/>
              </a:rPr>
              <a:t>R</a:t>
            </a:r>
            <a:r>
              <a:rPr spc="-20" dirty="0">
                <a:latin typeface="Franklin Gothic Book"/>
                <a:cs typeface="Franklin Gothic Book"/>
              </a:rPr>
              <a:t>I</a:t>
            </a:r>
            <a:r>
              <a:rPr spc="-10" dirty="0">
                <a:latin typeface="Franklin Gothic Book"/>
                <a:cs typeface="Franklin Gothic Book"/>
              </a:rPr>
              <a:t>B</a:t>
            </a:r>
            <a:r>
              <a:rPr spc="-30" dirty="0">
                <a:latin typeface="Franklin Gothic Book"/>
                <a:cs typeface="Franklin Gothic Book"/>
              </a:rPr>
              <a:t>A</a:t>
            </a:r>
            <a:r>
              <a:rPr dirty="0">
                <a:latin typeface="Franklin Gothic Book"/>
                <a:cs typeface="Franklin Gothic Book"/>
              </a:rPr>
              <a:t>L </a:t>
            </a:r>
          </a:p>
        </p:txBody>
      </p:sp>
      <p:sp>
        <p:nvSpPr>
          <p:cNvPr id="23" name="object 23"/>
          <p:cNvSpPr/>
          <p:nvPr/>
        </p:nvSpPr>
        <p:spPr>
          <a:xfrm>
            <a:off x="3055620" y="2043684"/>
            <a:ext cx="923925" cy="283845"/>
          </a:xfrm>
          <a:custGeom>
            <a:avLst/>
            <a:gdLst/>
            <a:ahLst/>
            <a:cxnLst/>
            <a:rect l="l" t="t" r="r" b="b"/>
            <a:pathLst>
              <a:path w="923925" h="283844">
                <a:moveTo>
                  <a:pt x="0" y="283463"/>
                </a:moveTo>
                <a:lnTo>
                  <a:pt x="923544" y="283463"/>
                </a:lnTo>
                <a:lnTo>
                  <a:pt x="923544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55620" y="2043684"/>
            <a:ext cx="923925" cy="283845"/>
          </a:xfrm>
          <a:custGeom>
            <a:avLst/>
            <a:gdLst/>
            <a:ahLst/>
            <a:cxnLst/>
            <a:rect l="l" t="t" r="r" b="b"/>
            <a:pathLst>
              <a:path w="923925" h="283844">
                <a:moveTo>
                  <a:pt x="0" y="283463"/>
                </a:moveTo>
                <a:lnTo>
                  <a:pt x="923544" y="283463"/>
                </a:lnTo>
                <a:lnTo>
                  <a:pt x="923544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ln w="9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28264" y="2099761"/>
            <a:ext cx="7994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65" dirty="0">
                <a:latin typeface="Franklin Gothic Book"/>
                <a:cs typeface="Franklin Gothic Book"/>
              </a:rPr>
              <a:t>IN</a:t>
            </a:r>
            <a:r>
              <a:rPr sz="1200" spc="80" dirty="0">
                <a:latin typeface="Franklin Gothic Book"/>
                <a:cs typeface="Franklin Gothic Book"/>
              </a:rPr>
              <a:t>D</a:t>
            </a:r>
            <a:r>
              <a:rPr sz="1200" spc="-15" dirty="0">
                <a:latin typeface="Franklin Gothic Book"/>
                <a:cs typeface="Franklin Gothic Book"/>
              </a:rPr>
              <a:t>I</a:t>
            </a:r>
            <a:r>
              <a:rPr sz="1200" dirty="0">
                <a:latin typeface="Franklin Gothic Book"/>
                <a:cs typeface="Franklin Gothic Book"/>
              </a:rPr>
              <a:t>V</a:t>
            </a:r>
            <a:r>
              <a:rPr sz="1200" spc="-15" dirty="0">
                <a:latin typeface="Franklin Gothic Book"/>
                <a:cs typeface="Franklin Gothic Book"/>
              </a:rPr>
              <a:t>I</a:t>
            </a:r>
            <a:r>
              <a:rPr sz="1200" spc="15" dirty="0">
                <a:latin typeface="Franklin Gothic Book"/>
                <a:cs typeface="Franklin Gothic Book"/>
              </a:rPr>
              <a:t>D</a:t>
            </a:r>
            <a:r>
              <a:rPr sz="1200" spc="-10" dirty="0">
                <a:latin typeface="Franklin Gothic Book"/>
                <a:cs typeface="Franklin Gothic Book"/>
              </a:rPr>
              <a:t>U</a:t>
            </a:r>
            <a:r>
              <a:rPr sz="1200" dirty="0">
                <a:latin typeface="Franklin Gothic Book"/>
                <a:cs typeface="Franklin Gothic Book"/>
              </a:rPr>
              <a:t>A</a:t>
            </a:r>
            <a:r>
              <a:rPr sz="1200" spc="10" dirty="0">
                <a:latin typeface="Franklin Gothic Book"/>
                <a:cs typeface="Franklin Gothic Book"/>
              </a:rPr>
              <a:t>L</a:t>
            </a:r>
            <a:endParaRPr sz="1200">
              <a:latin typeface="Franklin Gothic Book"/>
              <a:cs typeface="Franklin Gothic Book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19627" y="3296411"/>
            <a:ext cx="530860" cy="274320"/>
          </a:xfrm>
          <a:custGeom>
            <a:avLst/>
            <a:gdLst/>
            <a:ahLst/>
            <a:cxnLst/>
            <a:rect l="l" t="t" r="r" b="b"/>
            <a:pathLst>
              <a:path w="530860" h="274320">
                <a:moveTo>
                  <a:pt x="0" y="274320"/>
                </a:moveTo>
                <a:lnTo>
                  <a:pt x="530352" y="274320"/>
                </a:lnTo>
                <a:lnTo>
                  <a:pt x="530352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19627" y="3296411"/>
            <a:ext cx="530860" cy="184666"/>
          </a:xfrm>
          <a:prstGeom prst="rect">
            <a:avLst/>
          </a:prstGeom>
          <a:solidFill>
            <a:srgbClr val="FFFFFF"/>
          </a:solidFill>
          <a:ln w="91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/>
            <a:r>
              <a:rPr sz="1200" spc="90" dirty="0">
                <a:latin typeface="Franklin Gothic Book"/>
                <a:cs typeface="Franklin Gothic Book"/>
              </a:rPr>
              <a:t>C</a:t>
            </a:r>
            <a:r>
              <a:rPr sz="1200" spc="50" dirty="0">
                <a:latin typeface="Franklin Gothic Book"/>
                <a:cs typeface="Franklin Gothic Book"/>
              </a:rPr>
              <a:t>L</a:t>
            </a:r>
            <a:r>
              <a:rPr sz="1200" spc="70" dirty="0">
                <a:latin typeface="Franklin Gothic Book"/>
                <a:cs typeface="Franklin Gothic Book"/>
              </a:rPr>
              <a:t>A</a:t>
            </a:r>
            <a:r>
              <a:rPr sz="1200" spc="15" dirty="0">
                <a:latin typeface="Franklin Gothic Book"/>
                <a:cs typeface="Franklin Gothic Book"/>
              </a:rPr>
              <a:t>N</a:t>
            </a:r>
            <a:endParaRPr sz="1200">
              <a:latin typeface="Franklin Gothic Book"/>
              <a:cs typeface="Franklin Gothic Book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60191" y="2404873"/>
            <a:ext cx="708660" cy="891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8772" y="2446020"/>
            <a:ext cx="576580" cy="768350"/>
          </a:xfrm>
          <a:custGeom>
            <a:avLst/>
            <a:gdLst/>
            <a:ahLst/>
            <a:cxnLst/>
            <a:rect l="l" t="t" r="r" b="b"/>
            <a:pathLst>
              <a:path w="576580" h="768350">
                <a:moveTo>
                  <a:pt x="432053" y="288035"/>
                </a:moveTo>
                <a:lnTo>
                  <a:pt x="144017" y="288035"/>
                </a:lnTo>
                <a:lnTo>
                  <a:pt x="144017" y="768095"/>
                </a:lnTo>
                <a:lnTo>
                  <a:pt x="432053" y="768095"/>
                </a:lnTo>
                <a:lnTo>
                  <a:pt x="432053" y="288035"/>
                </a:lnTo>
                <a:close/>
              </a:path>
              <a:path w="576580" h="768350">
                <a:moveTo>
                  <a:pt x="288035" y="0"/>
                </a:moveTo>
                <a:lnTo>
                  <a:pt x="0" y="288035"/>
                </a:lnTo>
                <a:lnTo>
                  <a:pt x="576072" y="288035"/>
                </a:lnTo>
                <a:lnTo>
                  <a:pt x="2880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28772" y="2446020"/>
            <a:ext cx="576580" cy="768350"/>
          </a:xfrm>
          <a:custGeom>
            <a:avLst/>
            <a:gdLst/>
            <a:ahLst/>
            <a:cxnLst/>
            <a:rect l="l" t="t" r="r" b="b"/>
            <a:pathLst>
              <a:path w="576580" h="768350">
                <a:moveTo>
                  <a:pt x="0" y="288035"/>
                </a:moveTo>
                <a:lnTo>
                  <a:pt x="288035" y="0"/>
                </a:lnTo>
                <a:lnTo>
                  <a:pt x="576072" y="288035"/>
                </a:lnTo>
                <a:lnTo>
                  <a:pt x="432053" y="288035"/>
                </a:lnTo>
                <a:lnTo>
                  <a:pt x="432053" y="768095"/>
                </a:lnTo>
                <a:lnTo>
                  <a:pt x="144017" y="768095"/>
                </a:lnTo>
                <a:lnTo>
                  <a:pt x="144017" y="288035"/>
                </a:lnTo>
                <a:lnTo>
                  <a:pt x="0" y="288035"/>
                </a:lnTo>
                <a:close/>
              </a:path>
            </a:pathLst>
          </a:custGeom>
          <a:ln w="915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96400" y="2633473"/>
            <a:ext cx="699516" cy="8915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364981" y="2674620"/>
            <a:ext cx="567055" cy="768350"/>
          </a:xfrm>
          <a:custGeom>
            <a:avLst/>
            <a:gdLst/>
            <a:ahLst/>
            <a:cxnLst/>
            <a:rect l="l" t="t" r="r" b="b"/>
            <a:pathLst>
              <a:path w="567054" h="768350">
                <a:moveTo>
                  <a:pt x="425196" y="283463"/>
                </a:moveTo>
                <a:lnTo>
                  <a:pt x="141731" y="283463"/>
                </a:lnTo>
                <a:lnTo>
                  <a:pt x="141731" y="768095"/>
                </a:lnTo>
                <a:lnTo>
                  <a:pt x="425196" y="768095"/>
                </a:lnTo>
                <a:lnTo>
                  <a:pt x="425196" y="283463"/>
                </a:lnTo>
                <a:close/>
              </a:path>
              <a:path w="567054" h="768350">
                <a:moveTo>
                  <a:pt x="283464" y="0"/>
                </a:moveTo>
                <a:lnTo>
                  <a:pt x="0" y="283463"/>
                </a:lnTo>
                <a:lnTo>
                  <a:pt x="566927" y="283463"/>
                </a:lnTo>
                <a:lnTo>
                  <a:pt x="2834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64981" y="2674620"/>
            <a:ext cx="567055" cy="768350"/>
          </a:xfrm>
          <a:custGeom>
            <a:avLst/>
            <a:gdLst/>
            <a:ahLst/>
            <a:cxnLst/>
            <a:rect l="l" t="t" r="r" b="b"/>
            <a:pathLst>
              <a:path w="567054" h="768350">
                <a:moveTo>
                  <a:pt x="0" y="283463"/>
                </a:moveTo>
                <a:lnTo>
                  <a:pt x="283464" y="0"/>
                </a:lnTo>
                <a:lnTo>
                  <a:pt x="566927" y="283463"/>
                </a:lnTo>
                <a:lnTo>
                  <a:pt x="425196" y="283463"/>
                </a:lnTo>
                <a:lnTo>
                  <a:pt x="425196" y="768095"/>
                </a:lnTo>
                <a:lnTo>
                  <a:pt x="141731" y="768095"/>
                </a:lnTo>
                <a:lnTo>
                  <a:pt x="141731" y="283463"/>
                </a:lnTo>
                <a:lnTo>
                  <a:pt x="0" y="283463"/>
                </a:lnTo>
                <a:close/>
              </a:path>
            </a:pathLst>
          </a:custGeom>
          <a:ln w="915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41421" y="1787651"/>
            <a:ext cx="1527175" cy="274320"/>
          </a:xfrm>
          <a:custGeom>
            <a:avLst/>
            <a:gdLst/>
            <a:ahLst/>
            <a:cxnLst/>
            <a:rect l="l" t="t" r="r" b="b"/>
            <a:pathLst>
              <a:path w="1527175" h="274319">
                <a:moveTo>
                  <a:pt x="0" y="274320"/>
                </a:moveTo>
                <a:lnTo>
                  <a:pt x="1527047" y="274320"/>
                </a:lnTo>
                <a:lnTo>
                  <a:pt x="1527047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41421" y="1787651"/>
            <a:ext cx="1527175" cy="274320"/>
          </a:xfrm>
          <a:custGeom>
            <a:avLst/>
            <a:gdLst/>
            <a:ahLst/>
            <a:cxnLst/>
            <a:rect l="l" t="t" r="r" b="b"/>
            <a:pathLst>
              <a:path w="1527175" h="274319">
                <a:moveTo>
                  <a:pt x="0" y="274320"/>
                </a:moveTo>
                <a:lnTo>
                  <a:pt x="1527047" y="274320"/>
                </a:lnTo>
                <a:lnTo>
                  <a:pt x="1527047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ln w="9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814953" y="1836490"/>
            <a:ext cx="13811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70" dirty="0">
                <a:latin typeface="Franklin Gothic Book"/>
                <a:cs typeface="Franklin Gothic Book"/>
              </a:rPr>
              <a:t>A</a:t>
            </a:r>
            <a:r>
              <a:rPr sz="1200" spc="90" dirty="0">
                <a:latin typeface="Franklin Gothic Book"/>
                <a:cs typeface="Franklin Gothic Book"/>
              </a:rPr>
              <a:t>C</a:t>
            </a:r>
            <a:r>
              <a:rPr sz="1200" spc="15" dirty="0">
                <a:latin typeface="Franklin Gothic Book"/>
                <a:cs typeface="Franklin Gothic Book"/>
              </a:rPr>
              <a:t>H</a:t>
            </a:r>
            <a:r>
              <a:rPr sz="1200" spc="-10" dirty="0">
                <a:latin typeface="Franklin Gothic Book"/>
                <a:cs typeface="Franklin Gothic Book"/>
              </a:rPr>
              <a:t>I</a:t>
            </a:r>
            <a:r>
              <a:rPr sz="1200" spc="-15" dirty="0">
                <a:latin typeface="Franklin Gothic Book"/>
                <a:cs typeface="Franklin Gothic Book"/>
              </a:rPr>
              <a:t>E</a:t>
            </a:r>
            <a:r>
              <a:rPr sz="1200" spc="-5" dirty="0">
                <a:latin typeface="Franklin Gothic Book"/>
                <a:cs typeface="Franklin Gothic Book"/>
              </a:rPr>
              <a:t>V</a:t>
            </a:r>
            <a:r>
              <a:rPr sz="1200" spc="25" dirty="0">
                <a:latin typeface="Franklin Gothic Book"/>
                <a:cs typeface="Franklin Gothic Book"/>
              </a:rPr>
              <a:t>M</a:t>
            </a:r>
            <a:r>
              <a:rPr sz="1200" spc="-15" dirty="0">
                <a:latin typeface="Franklin Gothic Book"/>
                <a:cs typeface="Franklin Gothic Book"/>
              </a:rPr>
              <a:t>E</a:t>
            </a:r>
            <a:r>
              <a:rPr sz="1200" dirty="0">
                <a:latin typeface="Franklin Gothic Book"/>
                <a:cs typeface="Franklin Gothic Book"/>
              </a:rPr>
              <a:t>N</a:t>
            </a:r>
            <a:r>
              <a:rPr sz="1200" spc="10" dirty="0">
                <a:latin typeface="Franklin Gothic Book"/>
                <a:cs typeface="Franklin Gothic Book"/>
              </a:rPr>
              <a:t>T</a:t>
            </a:r>
            <a:r>
              <a:rPr sz="1200" spc="-105" dirty="0">
                <a:latin typeface="Franklin Gothic Book"/>
                <a:cs typeface="Franklin Gothic Book"/>
              </a:rPr>
              <a:t> </a:t>
            </a:r>
            <a:r>
              <a:rPr sz="1200" spc="95" dirty="0">
                <a:latin typeface="Franklin Gothic Book"/>
                <a:cs typeface="Franklin Gothic Book"/>
              </a:rPr>
              <a:t>/</a:t>
            </a:r>
            <a:r>
              <a:rPr sz="1200" spc="15" dirty="0">
                <a:latin typeface="Franklin Gothic Book"/>
                <a:cs typeface="Franklin Gothic Book"/>
              </a:rPr>
              <a:t>G</a:t>
            </a:r>
            <a:r>
              <a:rPr sz="1200" spc="-15" dirty="0">
                <a:latin typeface="Franklin Gothic Book"/>
                <a:cs typeface="Franklin Gothic Book"/>
              </a:rPr>
              <a:t>UI</a:t>
            </a:r>
            <a:r>
              <a:rPr sz="1200" spc="-90" dirty="0">
                <a:latin typeface="Franklin Gothic Book"/>
                <a:cs typeface="Franklin Gothic Book"/>
              </a:rPr>
              <a:t>L</a:t>
            </a:r>
            <a:r>
              <a:rPr sz="1200" spc="10" dirty="0">
                <a:latin typeface="Franklin Gothic Book"/>
                <a:cs typeface="Franklin Gothic Book"/>
              </a:rPr>
              <a:t>T</a:t>
            </a:r>
            <a:endParaRPr sz="1200">
              <a:latin typeface="Franklin Gothic Book"/>
              <a:cs typeface="Franklin Gothic Book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887723" y="3131820"/>
            <a:ext cx="1225550" cy="274320"/>
          </a:xfrm>
          <a:custGeom>
            <a:avLst/>
            <a:gdLst/>
            <a:ahLst/>
            <a:cxnLst/>
            <a:rect l="l" t="t" r="r" b="b"/>
            <a:pathLst>
              <a:path w="1225550" h="274320">
                <a:moveTo>
                  <a:pt x="0" y="274320"/>
                </a:moveTo>
                <a:lnTo>
                  <a:pt x="1225296" y="274320"/>
                </a:lnTo>
                <a:lnTo>
                  <a:pt x="1225296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87723" y="3131820"/>
            <a:ext cx="1225550" cy="184666"/>
          </a:xfrm>
          <a:prstGeom prst="rect">
            <a:avLst/>
          </a:prstGeom>
          <a:solidFill>
            <a:srgbClr val="FFFFFF"/>
          </a:solidFill>
          <a:ln w="91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/>
            <a:r>
              <a:rPr sz="1200" spc="80" dirty="0">
                <a:latin typeface="Franklin Gothic Book"/>
                <a:cs typeface="Franklin Gothic Book"/>
              </a:rPr>
              <a:t>H</a:t>
            </a:r>
            <a:r>
              <a:rPr sz="1200" spc="100" dirty="0">
                <a:latin typeface="Franklin Gothic Book"/>
                <a:cs typeface="Franklin Gothic Book"/>
              </a:rPr>
              <a:t>O</a:t>
            </a:r>
            <a:r>
              <a:rPr sz="1200" dirty="0">
                <a:latin typeface="Franklin Gothic Book"/>
                <a:cs typeface="Franklin Gothic Book"/>
              </a:rPr>
              <a:t>N</a:t>
            </a:r>
            <a:r>
              <a:rPr sz="1200" spc="25" dirty="0">
                <a:latin typeface="Franklin Gothic Book"/>
                <a:cs typeface="Franklin Gothic Book"/>
              </a:rPr>
              <a:t>O</a:t>
            </a:r>
            <a:r>
              <a:rPr sz="1200" spc="-25" dirty="0">
                <a:latin typeface="Franklin Gothic Book"/>
                <a:cs typeface="Franklin Gothic Book"/>
              </a:rPr>
              <a:t>R</a:t>
            </a:r>
            <a:r>
              <a:rPr sz="1200" spc="25" dirty="0">
                <a:latin typeface="Franklin Gothic Book"/>
                <a:cs typeface="Franklin Gothic Book"/>
              </a:rPr>
              <a:t>/</a:t>
            </a:r>
            <a:r>
              <a:rPr sz="1200" spc="-45" dirty="0">
                <a:latin typeface="Franklin Gothic Book"/>
                <a:cs typeface="Franklin Gothic Book"/>
              </a:rPr>
              <a:t>S</a:t>
            </a:r>
            <a:r>
              <a:rPr sz="1200" spc="15" dirty="0">
                <a:latin typeface="Franklin Gothic Book"/>
                <a:cs typeface="Franklin Gothic Book"/>
              </a:rPr>
              <a:t>H</a:t>
            </a:r>
            <a:r>
              <a:rPr sz="1200" dirty="0">
                <a:latin typeface="Franklin Gothic Book"/>
                <a:cs typeface="Franklin Gothic Book"/>
              </a:rPr>
              <a:t>A</a:t>
            </a:r>
            <a:r>
              <a:rPr sz="1200" spc="-45" dirty="0">
                <a:latin typeface="Franklin Gothic Book"/>
                <a:cs typeface="Franklin Gothic Book"/>
              </a:rPr>
              <a:t>M</a:t>
            </a:r>
            <a:r>
              <a:rPr sz="1200" spc="10" dirty="0">
                <a:latin typeface="Franklin Gothic Book"/>
                <a:cs typeface="Franklin Gothic Book"/>
              </a:rPr>
              <a:t>E</a:t>
            </a:r>
            <a:endParaRPr sz="1200">
              <a:latin typeface="Franklin Gothic Book"/>
              <a:cs typeface="Franklin Gothic Book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102608" y="2093977"/>
            <a:ext cx="708659" cy="891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71188" y="2135123"/>
            <a:ext cx="576580" cy="768350"/>
          </a:xfrm>
          <a:custGeom>
            <a:avLst/>
            <a:gdLst/>
            <a:ahLst/>
            <a:cxnLst/>
            <a:rect l="l" t="t" r="r" b="b"/>
            <a:pathLst>
              <a:path w="576580" h="768350">
                <a:moveTo>
                  <a:pt x="432054" y="288036"/>
                </a:moveTo>
                <a:lnTo>
                  <a:pt x="144018" y="288036"/>
                </a:lnTo>
                <a:lnTo>
                  <a:pt x="144018" y="768096"/>
                </a:lnTo>
                <a:lnTo>
                  <a:pt x="432054" y="768096"/>
                </a:lnTo>
                <a:lnTo>
                  <a:pt x="432054" y="288036"/>
                </a:lnTo>
                <a:close/>
              </a:path>
              <a:path w="576580" h="768350">
                <a:moveTo>
                  <a:pt x="288036" y="0"/>
                </a:moveTo>
                <a:lnTo>
                  <a:pt x="0" y="288036"/>
                </a:lnTo>
                <a:lnTo>
                  <a:pt x="576072" y="288036"/>
                </a:lnTo>
                <a:lnTo>
                  <a:pt x="28803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71188" y="2135123"/>
            <a:ext cx="576580" cy="768350"/>
          </a:xfrm>
          <a:custGeom>
            <a:avLst/>
            <a:gdLst/>
            <a:ahLst/>
            <a:cxnLst/>
            <a:rect l="l" t="t" r="r" b="b"/>
            <a:pathLst>
              <a:path w="576580" h="768350">
                <a:moveTo>
                  <a:pt x="0" y="288036"/>
                </a:moveTo>
                <a:lnTo>
                  <a:pt x="288036" y="0"/>
                </a:lnTo>
                <a:lnTo>
                  <a:pt x="576072" y="288036"/>
                </a:lnTo>
                <a:lnTo>
                  <a:pt x="432054" y="288036"/>
                </a:lnTo>
                <a:lnTo>
                  <a:pt x="432054" y="768096"/>
                </a:lnTo>
                <a:lnTo>
                  <a:pt x="144018" y="768096"/>
                </a:lnTo>
                <a:lnTo>
                  <a:pt x="144018" y="288036"/>
                </a:lnTo>
                <a:lnTo>
                  <a:pt x="0" y="288036"/>
                </a:lnTo>
                <a:close/>
              </a:path>
            </a:pathLst>
          </a:custGeom>
          <a:ln w="915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87924" y="2391156"/>
            <a:ext cx="1198245" cy="283845"/>
          </a:xfrm>
          <a:custGeom>
            <a:avLst/>
            <a:gdLst/>
            <a:ahLst/>
            <a:cxnLst/>
            <a:rect l="l" t="t" r="r" b="b"/>
            <a:pathLst>
              <a:path w="1198245" h="283844">
                <a:moveTo>
                  <a:pt x="0" y="283463"/>
                </a:moveTo>
                <a:lnTo>
                  <a:pt x="1197864" y="283463"/>
                </a:lnTo>
                <a:lnTo>
                  <a:pt x="1197864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487924" y="2391155"/>
            <a:ext cx="1198245" cy="184666"/>
          </a:xfrm>
          <a:prstGeom prst="rect">
            <a:avLst/>
          </a:prstGeom>
          <a:solidFill>
            <a:srgbClr val="FFFFFF"/>
          </a:solidFill>
          <a:ln w="91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1200" spc="60" dirty="0">
                <a:latin typeface="Franklin Gothic Book"/>
                <a:cs typeface="Franklin Gothic Book"/>
              </a:rPr>
              <a:t>T</a:t>
            </a:r>
            <a:r>
              <a:rPr sz="1200" spc="50" dirty="0">
                <a:latin typeface="Franklin Gothic Book"/>
                <a:cs typeface="Franklin Gothic Book"/>
              </a:rPr>
              <a:t>R</a:t>
            </a:r>
            <a:r>
              <a:rPr sz="1200" spc="70" dirty="0">
                <a:latin typeface="Franklin Gothic Book"/>
                <a:cs typeface="Franklin Gothic Book"/>
              </a:rPr>
              <a:t>A</a:t>
            </a:r>
            <a:r>
              <a:rPr sz="1200" dirty="0">
                <a:latin typeface="Franklin Gothic Book"/>
                <a:cs typeface="Franklin Gothic Book"/>
              </a:rPr>
              <a:t>N</a:t>
            </a:r>
            <a:r>
              <a:rPr sz="1200" spc="25" dirty="0">
                <a:latin typeface="Franklin Gothic Book"/>
                <a:cs typeface="Franklin Gothic Book"/>
              </a:rPr>
              <a:t>S</a:t>
            </a:r>
            <a:r>
              <a:rPr sz="1200" spc="-70" dirty="0">
                <a:latin typeface="Franklin Gothic Book"/>
                <a:cs typeface="Franklin Gothic Book"/>
              </a:rPr>
              <a:t>A</a:t>
            </a:r>
            <a:r>
              <a:rPr sz="1200" spc="20" dirty="0">
                <a:latin typeface="Franklin Gothic Book"/>
                <a:cs typeface="Franklin Gothic Book"/>
              </a:rPr>
              <a:t>C</a:t>
            </a:r>
            <a:r>
              <a:rPr sz="1200" spc="-15" dirty="0">
                <a:latin typeface="Franklin Gothic Book"/>
                <a:cs typeface="Franklin Gothic Book"/>
              </a:rPr>
              <a:t>TI</a:t>
            </a:r>
            <a:r>
              <a:rPr sz="1200" spc="25" dirty="0">
                <a:latin typeface="Franklin Gothic Book"/>
                <a:cs typeface="Franklin Gothic Book"/>
              </a:rPr>
              <a:t>O</a:t>
            </a:r>
            <a:r>
              <a:rPr sz="1200" dirty="0">
                <a:latin typeface="Franklin Gothic Book"/>
                <a:cs typeface="Franklin Gothic Book"/>
              </a:rPr>
              <a:t>N</a:t>
            </a:r>
            <a:r>
              <a:rPr sz="1200" spc="10" dirty="0">
                <a:latin typeface="Franklin Gothic Book"/>
                <a:cs typeface="Franklin Gothic Book"/>
              </a:rPr>
              <a:t>S</a:t>
            </a:r>
            <a:endParaRPr sz="1200">
              <a:latin typeface="Franklin Gothic Book"/>
              <a:cs typeface="Franklin Gothic Book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487923" y="3616452"/>
            <a:ext cx="1225550" cy="274320"/>
          </a:xfrm>
          <a:custGeom>
            <a:avLst/>
            <a:gdLst/>
            <a:ahLst/>
            <a:cxnLst/>
            <a:rect l="l" t="t" r="r" b="b"/>
            <a:pathLst>
              <a:path w="1225550" h="274320">
                <a:moveTo>
                  <a:pt x="0" y="274320"/>
                </a:moveTo>
                <a:lnTo>
                  <a:pt x="1225296" y="274320"/>
                </a:lnTo>
                <a:lnTo>
                  <a:pt x="1225296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487923" y="3616452"/>
            <a:ext cx="1225550" cy="184666"/>
          </a:xfrm>
          <a:prstGeom prst="rect">
            <a:avLst/>
          </a:prstGeom>
          <a:solidFill>
            <a:srgbClr val="FFFFFF"/>
          </a:solidFill>
          <a:ln w="91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/>
            <a:r>
              <a:rPr sz="1200" spc="45" dirty="0">
                <a:latin typeface="Franklin Gothic Book"/>
                <a:cs typeface="Franklin Gothic Book"/>
              </a:rPr>
              <a:t>R</a:t>
            </a:r>
            <a:r>
              <a:rPr sz="1200" spc="55" dirty="0">
                <a:latin typeface="Franklin Gothic Book"/>
                <a:cs typeface="Franklin Gothic Book"/>
              </a:rPr>
              <a:t>E</a:t>
            </a:r>
            <a:r>
              <a:rPr sz="1200" spc="50" dirty="0">
                <a:latin typeface="Franklin Gothic Book"/>
                <a:cs typeface="Franklin Gothic Book"/>
              </a:rPr>
              <a:t>L</a:t>
            </a:r>
            <a:r>
              <a:rPr sz="1200" spc="-75" dirty="0">
                <a:latin typeface="Franklin Gothic Book"/>
                <a:cs typeface="Franklin Gothic Book"/>
              </a:rPr>
              <a:t>A</a:t>
            </a:r>
            <a:r>
              <a:rPr sz="1200" spc="-15" dirty="0">
                <a:latin typeface="Franklin Gothic Book"/>
                <a:cs typeface="Franklin Gothic Book"/>
              </a:rPr>
              <a:t>TI</a:t>
            </a:r>
            <a:r>
              <a:rPr sz="1200" spc="25" dirty="0">
                <a:latin typeface="Franklin Gothic Book"/>
                <a:cs typeface="Franklin Gothic Book"/>
              </a:rPr>
              <a:t>O</a:t>
            </a:r>
            <a:r>
              <a:rPr sz="1200" spc="5" dirty="0">
                <a:latin typeface="Franklin Gothic Book"/>
                <a:cs typeface="Franklin Gothic Book"/>
              </a:rPr>
              <a:t>N</a:t>
            </a:r>
            <a:r>
              <a:rPr sz="1200" spc="25" dirty="0">
                <a:latin typeface="Franklin Gothic Book"/>
                <a:cs typeface="Franklin Gothic Book"/>
              </a:rPr>
              <a:t>S</a:t>
            </a:r>
            <a:r>
              <a:rPr sz="1200" spc="-60" dirty="0">
                <a:latin typeface="Franklin Gothic Book"/>
                <a:cs typeface="Franklin Gothic Book"/>
              </a:rPr>
              <a:t>H</a:t>
            </a:r>
            <a:r>
              <a:rPr sz="1200" spc="-15" dirty="0">
                <a:latin typeface="Franklin Gothic Book"/>
                <a:cs typeface="Franklin Gothic Book"/>
              </a:rPr>
              <a:t>I</a:t>
            </a:r>
            <a:r>
              <a:rPr sz="1200" spc="45" dirty="0">
                <a:latin typeface="Franklin Gothic Book"/>
                <a:cs typeface="Franklin Gothic Book"/>
              </a:rPr>
              <a:t>P</a:t>
            </a:r>
            <a:r>
              <a:rPr sz="1200" spc="10" dirty="0">
                <a:latin typeface="Franklin Gothic Book"/>
                <a:cs typeface="Franklin Gothic Book"/>
              </a:rPr>
              <a:t>S</a:t>
            </a:r>
            <a:endParaRPr sz="1200">
              <a:latin typeface="Franklin Gothic Book"/>
              <a:cs typeface="Franklin Gothic Book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647944" y="2697480"/>
            <a:ext cx="708660" cy="891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6523" y="2738627"/>
            <a:ext cx="576580" cy="768350"/>
          </a:xfrm>
          <a:custGeom>
            <a:avLst/>
            <a:gdLst/>
            <a:ahLst/>
            <a:cxnLst/>
            <a:rect l="l" t="t" r="r" b="b"/>
            <a:pathLst>
              <a:path w="576579" h="768350">
                <a:moveTo>
                  <a:pt x="432053" y="288036"/>
                </a:moveTo>
                <a:lnTo>
                  <a:pt x="144017" y="288036"/>
                </a:lnTo>
                <a:lnTo>
                  <a:pt x="144017" y="768096"/>
                </a:lnTo>
                <a:lnTo>
                  <a:pt x="432053" y="768096"/>
                </a:lnTo>
                <a:lnTo>
                  <a:pt x="432053" y="288036"/>
                </a:lnTo>
                <a:close/>
              </a:path>
              <a:path w="576579" h="768350">
                <a:moveTo>
                  <a:pt x="288036" y="0"/>
                </a:moveTo>
                <a:lnTo>
                  <a:pt x="0" y="288036"/>
                </a:lnTo>
                <a:lnTo>
                  <a:pt x="576072" y="288036"/>
                </a:lnTo>
                <a:lnTo>
                  <a:pt x="28803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16523" y="2738627"/>
            <a:ext cx="576580" cy="768350"/>
          </a:xfrm>
          <a:custGeom>
            <a:avLst/>
            <a:gdLst/>
            <a:ahLst/>
            <a:cxnLst/>
            <a:rect l="l" t="t" r="r" b="b"/>
            <a:pathLst>
              <a:path w="576579" h="768350">
                <a:moveTo>
                  <a:pt x="0" y="288036"/>
                </a:moveTo>
                <a:lnTo>
                  <a:pt x="288036" y="0"/>
                </a:lnTo>
                <a:lnTo>
                  <a:pt x="576072" y="288036"/>
                </a:lnTo>
                <a:lnTo>
                  <a:pt x="432053" y="288036"/>
                </a:lnTo>
                <a:lnTo>
                  <a:pt x="432053" y="768096"/>
                </a:lnTo>
                <a:lnTo>
                  <a:pt x="144017" y="768096"/>
                </a:lnTo>
                <a:lnTo>
                  <a:pt x="144017" y="288036"/>
                </a:lnTo>
                <a:lnTo>
                  <a:pt x="0" y="288036"/>
                </a:lnTo>
                <a:close/>
              </a:path>
            </a:pathLst>
          </a:custGeom>
          <a:ln w="915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59524" y="1906524"/>
            <a:ext cx="786765" cy="466725"/>
          </a:xfrm>
          <a:custGeom>
            <a:avLst/>
            <a:gdLst/>
            <a:ahLst/>
            <a:cxnLst/>
            <a:rect l="l" t="t" r="r" b="b"/>
            <a:pathLst>
              <a:path w="786764" h="466725">
                <a:moveTo>
                  <a:pt x="0" y="466343"/>
                </a:moveTo>
                <a:lnTo>
                  <a:pt x="786384" y="466343"/>
                </a:lnTo>
                <a:lnTo>
                  <a:pt x="786384" y="0"/>
                </a:lnTo>
                <a:lnTo>
                  <a:pt x="0" y="0"/>
                </a:lnTo>
                <a:lnTo>
                  <a:pt x="0" y="466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9524" y="1906524"/>
            <a:ext cx="786765" cy="466725"/>
          </a:xfrm>
          <a:custGeom>
            <a:avLst/>
            <a:gdLst/>
            <a:ahLst/>
            <a:cxnLst/>
            <a:rect l="l" t="t" r="r" b="b"/>
            <a:pathLst>
              <a:path w="786764" h="466725">
                <a:moveTo>
                  <a:pt x="0" y="466343"/>
                </a:moveTo>
                <a:lnTo>
                  <a:pt x="786384" y="466343"/>
                </a:lnTo>
                <a:lnTo>
                  <a:pt x="786384" y="0"/>
                </a:lnTo>
                <a:lnTo>
                  <a:pt x="0" y="0"/>
                </a:lnTo>
                <a:lnTo>
                  <a:pt x="0" y="466343"/>
                </a:lnTo>
                <a:close/>
              </a:path>
            </a:pathLst>
          </a:custGeom>
          <a:ln w="9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942202" y="1961587"/>
            <a:ext cx="6496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114" dirty="0">
                <a:latin typeface="Franklin Gothic Book"/>
                <a:cs typeface="Franklin Gothic Book"/>
              </a:rPr>
              <a:t>P</a:t>
            </a:r>
            <a:r>
              <a:rPr sz="1200" spc="50" dirty="0">
                <a:latin typeface="Franklin Gothic Book"/>
                <a:cs typeface="Franklin Gothic Book"/>
              </a:rPr>
              <a:t>U</a:t>
            </a:r>
            <a:r>
              <a:rPr sz="1200" dirty="0">
                <a:latin typeface="Franklin Gothic Book"/>
                <a:cs typeface="Franklin Gothic Book"/>
              </a:rPr>
              <a:t>N</a:t>
            </a:r>
            <a:r>
              <a:rPr sz="1200" spc="55" dirty="0">
                <a:latin typeface="Franklin Gothic Book"/>
                <a:cs typeface="Franklin Gothic Book"/>
              </a:rPr>
              <a:t>I</a:t>
            </a:r>
            <a:r>
              <a:rPr sz="1200" spc="-15" dirty="0">
                <a:latin typeface="Franklin Gothic Book"/>
                <a:cs typeface="Franklin Gothic Book"/>
              </a:rPr>
              <a:t>TI</a:t>
            </a:r>
            <a:r>
              <a:rPr sz="1200" spc="-5" dirty="0">
                <a:latin typeface="Franklin Gothic Book"/>
                <a:cs typeface="Franklin Gothic Book"/>
              </a:rPr>
              <a:t>V</a:t>
            </a:r>
            <a:r>
              <a:rPr sz="1200" spc="5" dirty="0">
                <a:latin typeface="Franklin Gothic Book"/>
                <a:cs typeface="Franklin Gothic Book"/>
              </a:rPr>
              <a:t>E</a:t>
            </a:r>
            <a:endParaRPr sz="1200">
              <a:latin typeface="Franklin Gothic Book"/>
              <a:cs typeface="Franklin Gothic Book"/>
            </a:endParaRPr>
          </a:p>
          <a:p>
            <a:pPr marL="12700"/>
            <a:r>
              <a:rPr sz="1200" spc="45" dirty="0">
                <a:latin typeface="Franklin Gothic Book"/>
                <a:cs typeface="Franklin Gothic Book"/>
              </a:rPr>
              <a:t>J</a:t>
            </a:r>
            <a:r>
              <a:rPr sz="1200" spc="50" dirty="0">
                <a:latin typeface="Franklin Gothic Book"/>
                <a:cs typeface="Franklin Gothic Book"/>
              </a:rPr>
              <a:t>U</a:t>
            </a:r>
            <a:r>
              <a:rPr sz="1200" spc="100" dirty="0">
                <a:latin typeface="Franklin Gothic Book"/>
                <a:cs typeface="Franklin Gothic Book"/>
              </a:rPr>
              <a:t>S</a:t>
            </a:r>
            <a:r>
              <a:rPr sz="1200" spc="-15" dirty="0">
                <a:latin typeface="Franklin Gothic Book"/>
                <a:cs typeface="Franklin Gothic Book"/>
              </a:rPr>
              <a:t>TI</a:t>
            </a:r>
            <a:r>
              <a:rPr sz="1200" spc="15" dirty="0">
                <a:latin typeface="Franklin Gothic Book"/>
                <a:cs typeface="Franklin Gothic Book"/>
              </a:rPr>
              <a:t>C</a:t>
            </a:r>
            <a:r>
              <a:rPr sz="1200" spc="10" dirty="0">
                <a:latin typeface="Franklin Gothic Book"/>
                <a:cs typeface="Franklin Gothic Book"/>
              </a:rPr>
              <a:t>E</a:t>
            </a:r>
            <a:endParaRPr sz="1200">
              <a:latin typeface="Franklin Gothic Book"/>
              <a:cs typeface="Franklin Gothic Book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859524" y="3159251"/>
            <a:ext cx="1061085" cy="457200"/>
          </a:xfrm>
          <a:custGeom>
            <a:avLst/>
            <a:gdLst/>
            <a:ahLst/>
            <a:cxnLst/>
            <a:rect l="l" t="t" r="r" b="b"/>
            <a:pathLst>
              <a:path w="1061085" h="457200">
                <a:moveTo>
                  <a:pt x="0" y="457200"/>
                </a:moveTo>
                <a:lnTo>
                  <a:pt x="1060703" y="457200"/>
                </a:lnTo>
                <a:lnTo>
                  <a:pt x="106070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59524" y="3159251"/>
            <a:ext cx="1061085" cy="457200"/>
          </a:xfrm>
          <a:custGeom>
            <a:avLst/>
            <a:gdLst/>
            <a:ahLst/>
            <a:cxnLst/>
            <a:rect l="l" t="t" r="r" b="b"/>
            <a:pathLst>
              <a:path w="1061085" h="457200">
                <a:moveTo>
                  <a:pt x="0" y="457200"/>
                </a:moveTo>
                <a:lnTo>
                  <a:pt x="1060703" y="457200"/>
                </a:lnTo>
                <a:lnTo>
                  <a:pt x="106070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937122" y="3210251"/>
            <a:ext cx="9239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200" spc="45" dirty="0">
                <a:latin typeface="Franklin Gothic Book"/>
                <a:cs typeface="Franklin Gothic Book"/>
              </a:rPr>
              <a:t>R</a:t>
            </a:r>
            <a:r>
              <a:rPr sz="1200" spc="50" dirty="0">
                <a:latin typeface="Franklin Gothic Book"/>
                <a:cs typeface="Franklin Gothic Book"/>
              </a:rPr>
              <a:t>E</a:t>
            </a:r>
            <a:r>
              <a:rPr sz="1200" spc="25" dirty="0">
                <a:latin typeface="Franklin Gothic Book"/>
                <a:cs typeface="Franklin Gothic Book"/>
              </a:rPr>
              <a:t>S</a:t>
            </a:r>
            <a:r>
              <a:rPr sz="1200" spc="-10" dirty="0">
                <a:latin typeface="Franklin Gothic Book"/>
                <a:cs typeface="Franklin Gothic Book"/>
              </a:rPr>
              <a:t>T</a:t>
            </a:r>
            <a:r>
              <a:rPr sz="1200" spc="20" dirty="0">
                <a:latin typeface="Franklin Gothic Book"/>
                <a:cs typeface="Franklin Gothic Book"/>
              </a:rPr>
              <a:t>O</a:t>
            </a:r>
            <a:r>
              <a:rPr sz="1200" spc="-30" dirty="0">
                <a:latin typeface="Franklin Gothic Book"/>
                <a:cs typeface="Franklin Gothic Book"/>
              </a:rPr>
              <a:t>R</a:t>
            </a:r>
            <a:r>
              <a:rPr sz="1200" spc="-75" dirty="0">
                <a:latin typeface="Franklin Gothic Book"/>
                <a:cs typeface="Franklin Gothic Book"/>
              </a:rPr>
              <a:t>A</a:t>
            </a:r>
            <a:r>
              <a:rPr sz="1200" spc="-15" dirty="0">
                <a:latin typeface="Franklin Gothic Book"/>
                <a:cs typeface="Franklin Gothic Book"/>
              </a:rPr>
              <a:t>TI</a:t>
            </a:r>
            <a:r>
              <a:rPr sz="1200" spc="-5" dirty="0">
                <a:latin typeface="Franklin Gothic Book"/>
                <a:cs typeface="Franklin Gothic Book"/>
              </a:rPr>
              <a:t>V</a:t>
            </a:r>
            <a:r>
              <a:rPr sz="1200" spc="5" dirty="0">
                <a:latin typeface="Franklin Gothic Book"/>
                <a:cs typeface="Franklin Gothic Book"/>
              </a:rPr>
              <a:t>E</a:t>
            </a:r>
            <a:r>
              <a:rPr sz="1200" dirty="0">
                <a:latin typeface="Franklin Gothic Book"/>
                <a:cs typeface="Franklin Gothic Book"/>
              </a:rPr>
              <a:t> </a:t>
            </a:r>
            <a:r>
              <a:rPr sz="1200" spc="50" dirty="0">
                <a:latin typeface="Franklin Gothic Book"/>
                <a:cs typeface="Franklin Gothic Book"/>
              </a:rPr>
              <a:t>JU</a:t>
            </a:r>
            <a:r>
              <a:rPr sz="1200" spc="100" dirty="0">
                <a:latin typeface="Franklin Gothic Book"/>
                <a:cs typeface="Franklin Gothic Book"/>
              </a:rPr>
              <a:t>S</a:t>
            </a:r>
            <a:r>
              <a:rPr sz="1200" spc="-10" dirty="0">
                <a:latin typeface="Franklin Gothic Book"/>
                <a:cs typeface="Franklin Gothic Book"/>
              </a:rPr>
              <a:t>T</a:t>
            </a:r>
            <a:r>
              <a:rPr sz="1200" spc="-20" dirty="0">
                <a:latin typeface="Franklin Gothic Book"/>
                <a:cs typeface="Franklin Gothic Book"/>
              </a:rPr>
              <a:t>I</a:t>
            </a:r>
            <a:r>
              <a:rPr sz="1200" spc="15" dirty="0">
                <a:latin typeface="Franklin Gothic Book"/>
                <a:cs typeface="Franklin Gothic Book"/>
              </a:rPr>
              <a:t>C</a:t>
            </a:r>
            <a:r>
              <a:rPr sz="1200" spc="5" dirty="0">
                <a:latin typeface="Franklin Gothic Book"/>
                <a:cs typeface="Franklin Gothic Book"/>
              </a:rPr>
              <a:t>E</a:t>
            </a:r>
            <a:endParaRPr sz="1200">
              <a:latin typeface="Franklin Gothic Book"/>
              <a:cs typeface="Franklin Gothic Book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873241" y="2322577"/>
            <a:ext cx="699515" cy="8915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41821" y="2363723"/>
            <a:ext cx="567055" cy="768350"/>
          </a:xfrm>
          <a:custGeom>
            <a:avLst/>
            <a:gdLst/>
            <a:ahLst/>
            <a:cxnLst/>
            <a:rect l="l" t="t" r="r" b="b"/>
            <a:pathLst>
              <a:path w="567054" h="768350">
                <a:moveTo>
                  <a:pt x="425195" y="283463"/>
                </a:moveTo>
                <a:lnTo>
                  <a:pt x="141731" y="283463"/>
                </a:lnTo>
                <a:lnTo>
                  <a:pt x="141731" y="768096"/>
                </a:lnTo>
                <a:lnTo>
                  <a:pt x="425195" y="768096"/>
                </a:lnTo>
                <a:lnTo>
                  <a:pt x="425195" y="283463"/>
                </a:lnTo>
                <a:close/>
              </a:path>
              <a:path w="567054" h="768350">
                <a:moveTo>
                  <a:pt x="283463" y="0"/>
                </a:moveTo>
                <a:lnTo>
                  <a:pt x="0" y="283463"/>
                </a:lnTo>
                <a:lnTo>
                  <a:pt x="566927" y="283463"/>
                </a:lnTo>
                <a:lnTo>
                  <a:pt x="2834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41821" y="2363723"/>
            <a:ext cx="567055" cy="768350"/>
          </a:xfrm>
          <a:custGeom>
            <a:avLst/>
            <a:gdLst/>
            <a:ahLst/>
            <a:cxnLst/>
            <a:rect l="l" t="t" r="r" b="b"/>
            <a:pathLst>
              <a:path w="567054" h="768350">
                <a:moveTo>
                  <a:pt x="0" y="283463"/>
                </a:moveTo>
                <a:lnTo>
                  <a:pt x="283463" y="0"/>
                </a:lnTo>
                <a:lnTo>
                  <a:pt x="566927" y="283463"/>
                </a:lnTo>
                <a:lnTo>
                  <a:pt x="425195" y="283463"/>
                </a:lnTo>
                <a:lnTo>
                  <a:pt x="425195" y="768096"/>
                </a:lnTo>
                <a:lnTo>
                  <a:pt x="141731" y="768096"/>
                </a:lnTo>
                <a:lnTo>
                  <a:pt x="141731" y="283463"/>
                </a:lnTo>
                <a:lnTo>
                  <a:pt x="0" y="283463"/>
                </a:lnTo>
                <a:close/>
              </a:path>
            </a:pathLst>
          </a:custGeom>
          <a:ln w="915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03107" y="2061972"/>
            <a:ext cx="585470" cy="274320"/>
          </a:xfrm>
          <a:custGeom>
            <a:avLst/>
            <a:gdLst/>
            <a:ahLst/>
            <a:cxnLst/>
            <a:rect l="l" t="t" r="r" b="b"/>
            <a:pathLst>
              <a:path w="585470" h="274319">
                <a:moveTo>
                  <a:pt x="0" y="274320"/>
                </a:moveTo>
                <a:lnTo>
                  <a:pt x="585216" y="274320"/>
                </a:lnTo>
                <a:lnTo>
                  <a:pt x="585216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103107" y="2061972"/>
            <a:ext cx="585470" cy="274320"/>
          </a:xfrm>
          <a:custGeom>
            <a:avLst/>
            <a:gdLst/>
            <a:ahLst/>
            <a:cxnLst/>
            <a:rect l="l" t="t" r="r" b="b"/>
            <a:pathLst>
              <a:path w="585470" h="274319">
                <a:moveTo>
                  <a:pt x="0" y="274320"/>
                </a:moveTo>
                <a:lnTo>
                  <a:pt x="585216" y="274320"/>
                </a:lnTo>
                <a:lnTo>
                  <a:pt x="585216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ln w="9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187943" y="2110556"/>
            <a:ext cx="4457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50" dirty="0">
                <a:latin typeface="Franklin Gothic Book"/>
                <a:cs typeface="Franklin Gothic Book"/>
              </a:rPr>
              <a:t>L</a:t>
            </a:r>
            <a:r>
              <a:rPr sz="1200" spc="100" dirty="0">
                <a:latin typeface="Franklin Gothic Book"/>
                <a:cs typeface="Franklin Gothic Book"/>
              </a:rPr>
              <a:t>O</a:t>
            </a:r>
            <a:r>
              <a:rPr sz="1200" spc="15" dirty="0">
                <a:latin typeface="Franklin Gothic Book"/>
                <a:cs typeface="Franklin Gothic Book"/>
              </a:rPr>
              <a:t>G</a:t>
            </a:r>
            <a:r>
              <a:rPr sz="1200" spc="-10" dirty="0">
                <a:latin typeface="Franklin Gothic Book"/>
                <a:cs typeface="Franklin Gothic Book"/>
              </a:rPr>
              <a:t>I</a:t>
            </a:r>
            <a:r>
              <a:rPr sz="1200" spc="10" dirty="0">
                <a:latin typeface="Franklin Gothic Book"/>
                <a:cs typeface="Franklin Gothic Book"/>
              </a:rPr>
              <a:t>C</a:t>
            </a:r>
            <a:endParaRPr sz="1200">
              <a:latin typeface="Franklin Gothic Book"/>
              <a:cs typeface="Franklin Gothic Book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084820" y="3159251"/>
            <a:ext cx="795655" cy="274320"/>
          </a:xfrm>
          <a:custGeom>
            <a:avLst/>
            <a:gdLst/>
            <a:ahLst/>
            <a:cxnLst/>
            <a:rect l="l" t="t" r="r" b="b"/>
            <a:pathLst>
              <a:path w="795654" h="274320">
                <a:moveTo>
                  <a:pt x="0" y="274320"/>
                </a:moveTo>
                <a:lnTo>
                  <a:pt x="795527" y="274320"/>
                </a:lnTo>
                <a:lnTo>
                  <a:pt x="795527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84820" y="3159251"/>
            <a:ext cx="795655" cy="274320"/>
          </a:xfrm>
          <a:custGeom>
            <a:avLst/>
            <a:gdLst/>
            <a:ahLst/>
            <a:cxnLst/>
            <a:rect l="l" t="t" r="r" b="b"/>
            <a:pathLst>
              <a:path w="795654" h="274320">
                <a:moveTo>
                  <a:pt x="0" y="274320"/>
                </a:moveTo>
                <a:lnTo>
                  <a:pt x="795527" y="274320"/>
                </a:lnTo>
                <a:lnTo>
                  <a:pt x="795527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ln w="9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8163432" y="3210251"/>
            <a:ext cx="66675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50" dirty="0">
                <a:latin typeface="Franklin Gothic Book"/>
                <a:cs typeface="Franklin Gothic Book"/>
              </a:rPr>
              <a:t>E</a:t>
            </a:r>
            <a:r>
              <a:rPr sz="1200" spc="100" dirty="0">
                <a:latin typeface="Franklin Gothic Book"/>
                <a:cs typeface="Franklin Gothic Book"/>
              </a:rPr>
              <a:t>M</a:t>
            </a:r>
            <a:r>
              <a:rPr sz="1200" spc="20" dirty="0">
                <a:latin typeface="Franklin Gothic Book"/>
                <a:cs typeface="Franklin Gothic Book"/>
              </a:rPr>
              <a:t>O</a:t>
            </a:r>
            <a:r>
              <a:rPr sz="1200" spc="-15" dirty="0">
                <a:latin typeface="Franklin Gothic Book"/>
                <a:cs typeface="Franklin Gothic Book"/>
              </a:rPr>
              <a:t>TI</a:t>
            </a:r>
            <a:r>
              <a:rPr sz="1200" spc="20" dirty="0">
                <a:latin typeface="Franklin Gothic Book"/>
                <a:cs typeface="Franklin Gothic Book"/>
              </a:rPr>
              <a:t>O</a:t>
            </a:r>
            <a:r>
              <a:rPr sz="1200" spc="15" dirty="0">
                <a:latin typeface="Franklin Gothic Book"/>
                <a:cs typeface="Franklin Gothic Book"/>
              </a:rPr>
              <a:t>N</a:t>
            </a:r>
            <a:endParaRPr sz="1200">
              <a:latin typeface="Franklin Gothic Book"/>
              <a:cs typeface="Franklin Gothic Book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098535" y="2322577"/>
            <a:ext cx="699516" cy="8915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167117" y="2363723"/>
            <a:ext cx="567055" cy="768350"/>
          </a:xfrm>
          <a:custGeom>
            <a:avLst/>
            <a:gdLst/>
            <a:ahLst/>
            <a:cxnLst/>
            <a:rect l="l" t="t" r="r" b="b"/>
            <a:pathLst>
              <a:path w="567054" h="768350">
                <a:moveTo>
                  <a:pt x="425195" y="283463"/>
                </a:moveTo>
                <a:lnTo>
                  <a:pt x="141731" y="283463"/>
                </a:lnTo>
                <a:lnTo>
                  <a:pt x="141731" y="768096"/>
                </a:lnTo>
                <a:lnTo>
                  <a:pt x="425195" y="768096"/>
                </a:lnTo>
                <a:lnTo>
                  <a:pt x="425195" y="283463"/>
                </a:lnTo>
                <a:close/>
              </a:path>
              <a:path w="567054" h="768350">
                <a:moveTo>
                  <a:pt x="283463" y="0"/>
                </a:moveTo>
                <a:lnTo>
                  <a:pt x="0" y="283463"/>
                </a:lnTo>
                <a:lnTo>
                  <a:pt x="566927" y="283463"/>
                </a:lnTo>
                <a:lnTo>
                  <a:pt x="2834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67117" y="2363723"/>
            <a:ext cx="567055" cy="768350"/>
          </a:xfrm>
          <a:custGeom>
            <a:avLst/>
            <a:gdLst/>
            <a:ahLst/>
            <a:cxnLst/>
            <a:rect l="l" t="t" r="r" b="b"/>
            <a:pathLst>
              <a:path w="567054" h="768350">
                <a:moveTo>
                  <a:pt x="0" y="283463"/>
                </a:moveTo>
                <a:lnTo>
                  <a:pt x="283463" y="0"/>
                </a:lnTo>
                <a:lnTo>
                  <a:pt x="566927" y="283463"/>
                </a:lnTo>
                <a:lnTo>
                  <a:pt x="425195" y="283463"/>
                </a:lnTo>
                <a:lnTo>
                  <a:pt x="425195" y="768096"/>
                </a:lnTo>
                <a:lnTo>
                  <a:pt x="141731" y="768096"/>
                </a:lnTo>
                <a:lnTo>
                  <a:pt x="141731" y="283463"/>
                </a:lnTo>
                <a:lnTo>
                  <a:pt x="0" y="283463"/>
                </a:lnTo>
                <a:close/>
              </a:path>
            </a:pathLst>
          </a:custGeom>
          <a:ln w="915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697468" y="1531620"/>
            <a:ext cx="1033780" cy="283845"/>
          </a:xfrm>
          <a:custGeom>
            <a:avLst/>
            <a:gdLst/>
            <a:ahLst/>
            <a:cxnLst/>
            <a:rect l="l" t="t" r="r" b="b"/>
            <a:pathLst>
              <a:path w="1033779" h="283844">
                <a:moveTo>
                  <a:pt x="0" y="283463"/>
                </a:moveTo>
                <a:lnTo>
                  <a:pt x="1033272" y="283463"/>
                </a:lnTo>
                <a:lnTo>
                  <a:pt x="1033272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8697468" y="1531619"/>
            <a:ext cx="1033780" cy="184666"/>
          </a:xfrm>
          <a:prstGeom prst="rect">
            <a:avLst/>
          </a:prstGeom>
          <a:solidFill>
            <a:srgbClr val="FFFFFF"/>
          </a:solidFill>
          <a:ln w="91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/>
            <a:r>
              <a:rPr sz="1200" spc="-10" dirty="0">
                <a:latin typeface="Franklin Gothic Book"/>
                <a:cs typeface="Franklin Gothic Book"/>
              </a:rPr>
              <a:t>T</a:t>
            </a:r>
            <a:r>
              <a:rPr sz="1200" spc="65" dirty="0">
                <a:latin typeface="Franklin Gothic Book"/>
                <a:cs typeface="Franklin Gothic Book"/>
              </a:rPr>
              <a:t>A</a:t>
            </a:r>
            <a:r>
              <a:rPr sz="1200" spc="50" dirty="0">
                <a:latin typeface="Franklin Gothic Book"/>
                <a:cs typeface="Franklin Gothic Book"/>
              </a:rPr>
              <a:t>L</a:t>
            </a:r>
            <a:r>
              <a:rPr sz="1200" spc="30" dirty="0">
                <a:latin typeface="Franklin Gothic Book"/>
                <a:cs typeface="Franklin Gothic Book"/>
              </a:rPr>
              <a:t>K</a:t>
            </a:r>
            <a:r>
              <a:rPr sz="1200" spc="-20" dirty="0">
                <a:latin typeface="Franklin Gothic Book"/>
                <a:cs typeface="Franklin Gothic Book"/>
              </a:rPr>
              <a:t>I</a:t>
            </a:r>
            <a:r>
              <a:rPr sz="1200" dirty="0">
                <a:latin typeface="Franklin Gothic Book"/>
                <a:cs typeface="Franklin Gothic Book"/>
              </a:rPr>
              <a:t>N</a:t>
            </a:r>
            <a:r>
              <a:rPr sz="1200" spc="145" dirty="0">
                <a:latin typeface="Franklin Gothic Book"/>
                <a:cs typeface="Franklin Gothic Book"/>
              </a:rPr>
              <a:t>G</a:t>
            </a:r>
            <a:r>
              <a:rPr sz="1200" spc="114" dirty="0">
                <a:latin typeface="Franklin Gothic Book"/>
                <a:cs typeface="Franklin Gothic Book"/>
              </a:rPr>
              <a:t>P</a:t>
            </a:r>
            <a:r>
              <a:rPr sz="1200" spc="-10" dirty="0">
                <a:latin typeface="Franklin Gothic Book"/>
                <a:cs typeface="Franklin Gothic Book"/>
              </a:rPr>
              <a:t>T</a:t>
            </a:r>
            <a:r>
              <a:rPr sz="1200" spc="10" dirty="0">
                <a:latin typeface="Franklin Gothic Book"/>
                <a:cs typeface="Franklin Gothic Book"/>
              </a:rPr>
              <a:t>S</a:t>
            </a:r>
            <a:endParaRPr sz="1200">
              <a:latin typeface="Franklin Gothic Book"/>
              <a:cs typeface="Franklin Gothic Book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688324" y="3863340"/>
            <a:ext cx="612775" cy="274320"/>
          </a:xfrm>
          <a:custGeom>
            <a:avLst/>
            <a:gdLst/>
            <a:ahLst/>
            <a:cxnLst/>
            <a:rect l="l" t="t" r="r" b="b"/>
            <a:pathLst>
              <a:path w="612775" h="274320">
                <a:moveTo>
                  <a:pt x="0" y="274319"/>
                </a:moveTo>
                <a:lnTo>
                  <a:pt x="612648" y="274319"/>
                </a:lnTo>
                <a:lnTo>
                  <a:pt x="61264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688324" y="3863340"/>
            <a:ext cx="612775" cy="274320"/>
          </a:xfrm>
          <a:custGeom>
            <a:avLst/>
            <a:gdLst/>
            <a:ahLst/>
            <a:cxnLst/>
            <a:rect l="l" t="t" r="r" b="b"/>
            <a:pathLst>
              <a:path w="612775" h="274320">
                <a:moveTo>
                  <a:pt x="0" y="274319"/>
                </a:moveTo>
                <a:lnTo>
                  <a:pt x="612648" y="274319"/>
                </a:lnTo>
                <a:lnTo>
                  <a:pt x="61264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9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8773159" y="3915607"/>
            <a:ext cx="4711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100" dirty="0">
                <a:latin typeface="Franklin Gothic Book"/>
                <a:cs typeface="Franklin Gothic Book"/>
              </a:rPr>
              <a:t>S</a:t>
            </a:r>
            <a:r>
              <a:rPr sz="1200" spc="-10" dirty="0">
                <a:latin typeface="Franklin Gothic Book"/>
                <a:cs typeface="Franklin Gothic Book"/>
              </a:rPr>
              <a:t>T</a:t>
            </a:r>
            <a:r>
              <a:rPr sz="1200" spc="25" dirty="0">
                <a:latin typeface="Franklin Gothic Book"/>
                <a:cs typeface="Franklin Gothic Book"/>
              </a:rPr>
              <a:t>O</a:t>
            </a:r>
            <a:r>
              <a:rPr sz="1200" spc="-25" dirty="0">
                <a:latin typeface="Franklin Gothic Book"/>
                <a:cs typeface="Franklin Gothic Book"/>
              </a:rPr>
              <a:t>R</a:t>
            </a:r>
            <a:r>
              <a:rPr sz="1200" spc="10" dirty="0">
                <a:latin typeface="Franklin Gothic Book"/>
                <a:cs typeface="Franklin Gothic Book"/>
              </a:rPr>
              <a:t>Y</a:t>
            </a:r>
            <a:endParaRPr sz="1200">
              <a:latin typeface="Franklin Gothic Book"/>
              <a:cs typeface="Franklin Gothic Book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619744" y="1792223"/>
            <a:ext cx="635507" cy="2153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88323" y="1833373"/>
            <a:ext cx="502920" cy="2030095"/>
          </a:xfrm>
          <a:custGeom>
            <a:avLst/>
            <a:gdLst/>
            <a:ahLst/>
            <a:cxnLst/>
            <a:rect l="l" t="t" r="r" b="b"/>
            <a:pathLst>
              <a:path w="502920" h="2030095">
                <a:moveTo>
                  <a:pt x="377190" y="251460"/>
                </a:moveTo>
                <a:lnTo>
                  <a:pt x="125729" y="251460"/>
                </a:lnTo>
                <a:lnTo>
                  <a:pt x="125729" y="2029967"/>
                </a:lnTo>
                <a:lnTo>
                  <a:pt x="377190" y="2029967"/>
                </a:lnTo>
                <a:lnTo>
                  <a:pt x="377190" y="251460"/>
                </a:lnTo>
                <a:close/>
              </a:path>
              <a:path w="502920" h="2030095">
                <a:moveTo>
                  <a:pt x="251459" y="0"/>
                </a:moveTo>
                <a:lnTo>
                  <a:pt x="0" y="251460"/>
                </a:lnTo>
                <a:lnTo>
                  <a:pt x="502920" y="251460"/>
                </a:lnTo>
                <a:lnTo>
                  <a:pt x="2514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688323" y="1833373"/>
            <a:ext cx="502920" cy="2030095"/>
          </a:xfrm>
          <a:custGeom>
            <a:avLst/>
            <a:gdLst/>
            <a:ahLst/>
            <a:cxnLst/>
            <a:rect l="l" t="t" r="r" b="b"/>
            <a:pathLst>
              <a:path w="502920" h="2030095">
                <a:moveTo>
                  <a:pt x="0" y="251460"/>
                </a:moveTo>
                <a:lnTo>
                  <a:pt x="251459" y="0"/>
                </a:lnTo>
                <a:lnTo>
                  <a:pt x="502920" y="251460"/>
                </a:lnTo>
                <a:lnTo>
                  <a:pt x="377190" y="251460"/>
                </a:lnTo>
                <a:lnTo>
                  <a:pt x="377190" y="2029967"/>
                </a:lnTo>
                <a:lnTo>
                  <a:pt x="125729" y="2029967"/>
                </a:lnTo>
                <a:lnTo>
                  <a:pt x="125729" y="251460"/>
                </a:lnTo>
                <a:lnTo>
                  <a:pt x="0" y="251460"/>
                </a:lnTo>
                <a:close/>
              </a:path>
            </a:pathLst>
          </a:custGeom>
          <a:ln w="915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152400"/>
            <a:ext cx="9004300" cy="1152404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What lies beneath is “gold” for strategic communications </a:t>
            </a:r>
            <a:endParaRPr lang="en-US" altLang="en-US" dirty="0"/>
          </a:p>
        </p:txBody>
      </p:sp>
      <p:sp>
        <p:nvSpPr>
          <p:cNvPr id="78" name="Rectangle 77"/>
          <p:cNvSpPr/>
          <p:nvPr/>
        </p:nvSpPr>
        <p:spPr>
          <a:xfrm>
            <a:off x="10528300" y="0"/>
            <a:ext cx="16637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7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Garamond" panose="02020404030301010803" pitchFamily="18" charset="0"/>
              </a:rPr>
              <a:t>Brookings Executive Education                              </a:t>
            </a:r>
            <a:r>
              <a:rPr lang="en-US" smtClean="0"/>
              <a:t>		                </a:t>
            </a:r>
            <a:r>
              <a:rPr lang="en-US" smtClean="0">
                <a:latin typeface="Garamond" panose="02020404030301010803" pitchFamily="18" charset="0"/>
              </a:rPr>
              <a:t>University of South Florida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FD11-B1C3-4D4F-AEB3-910042143524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44550" y="787400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What’s beneath your waterline?</a:t>
            </a:r>
            <a:br>
              <a:rPr lang="en-US" altLang="en-US" dirty="0" smtClean="0"/>
            </a:br>
            <a:r>
              <a:rPr lang="en-US" altLang="en-US" dirty="0" smtClean="0"/>
              <a:t>Group exercise 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0528300" y="0"/>
            <a:ext cx="16637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8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Widescreen</PresentationFormat>
  <Paragraphs>87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Albertus Extra Bold</vt:lpstr>
      <vt:lpstr>Arial</vt:lpstr>
      <vt:lpstr>Calibri</vt:lpstr>
      <vt:lpstr>Calibri Light</vt:lpstr>
      <vt:lpstr>Franklin Gothic Book</vt:lpstr>
      <vt:lpstr>Garamond</vt:lpstr>
      <vt:lpstr>Wingdings</vt:lpstr>
      <vt:lpstr>Office Theme</vt:lpstr>
      <vt:lpstr>PowerPoint Presentation</vt:lpstr>
      <vt:lpstr>PowerPoint Presentation</vt:lpstr>
      <vt:lpstr>Why is negotiations difficult? </vt:lpstr>
      <vt:lpstr>The Cultural Iceberg</vt:lpstr>
      <vt:lpstr>THE INTEREST ICEBERG </vt:lpstr>
      <vt:lpstr>Strategic communications is looking below the water line </vt:lpstr>
      <vt:lpstr>What lies beneath is “gold” for strategic communications </vt:lpstr>
      <vt:lpstr>What’s beneath your waterline? Group exercise </vt:lpstr>
    </vt:vector>
  </TitlesOfParts>
  <Company>University of South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Farhadi, Adib</dc:creator>
  <cp:lastModifiedBy>Farhadi, Adib</cp:lastModifiedBy>
  <cp:revision>1</cp:revision>
  <dcterms:created xsi:type="dcterms:W3CDTF">2016-09-19T14:10:57Z</dcterms:created>
  <dcterms:modified xsi:type="dcterms:W3CDTF">2016-09-19T14:11:11Z</dcterms:modified>
</cp:coreProperties>
</file>