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Roboto"/>
      <p:regular r:id="rId19"/>
      <p:bold r:id="rId20"/>
      <p:italic r:id="rId21"/>
      <p:boldItalic r:id="rId22"/>
    </p:embeddedFont>
    <p:embeddedFont>
      <p:font typeface="Roboto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k0jeGqSPZuXaX2zIGh3hfmhw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800C67-6264-49F5-A087-044EE7C432AC}">
  <a:tblStyle styleId="{AD800C67-6264-49F5-A087-044EE7C432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boldItalic.fntdata"/><Relationship Id="rId25" Type="http://schemas.openxmlformats.org/officeDocument/2006/relationships/font" Target="fonts/RobotoLigh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salvi96/Prep_Your_Me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github.com/msalvi96/Prep_Your_Me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53" name="Shape 53"/>
        <p:cNvGrpSpPr/>
        <p:nvPr/>
      </p:nvGrpSpPr>
      <p:grpSpPr>
        <a:xfrm>
          <a:off x="0" y="0"/>
          <a:ext cx="0" cy="0"/>
          <a:chOff x="0" y="0"/>
          <a:chExt cx="0" cy="0"/>
        </a:xfrm>
      </p:grpSpPr>
      <p:sp>
        <p:nvSpPr>
          <p:cNvPr id="54" name="Google Shape;54;p1"/>
          <p:cNvSpPr txBox="1"/>
          <p:nvPr/>
        </p:nvSpPr>
        <p:spPr>
          <a:xfrm>
            <a:off x="6260636" y="611775"/>
            <a:ext cx="2529618" cy="32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Roboto Black"/>
                <a:ea typeface="Roboto Black"/>
                <a:cs typeface="Roboto Black"/>
                <a:sym typeface="Roboto Black"/>
              </a:rPr>
              <a:t>Architecture</a:t>
            </a:r>
            <a:endParaRPr b="0" i="0" sz="3000" u="none" cap="none" strike="noStrike">
              <a:solidFill>
                <a:schemeClr val="lt1"/>
              </a:solidFill>
              <a:latin typeface="Roboto Black"/>
              <a:ea typeface="Roboto Black"/>
              <a:cs typeface="Roboto Black"/>
              <a:sym typeface="Roboto Black"/>
            </a:endParaRPr>
          </a:p>
        </p:txBody>
      </p:sp>
      <p:sp>
        <p:nvSpPr>
          <p:cNvPr id="55" name="Google Shape;55;p1"/>
          <p:cNvSpPr txBox="1"/>
          <p:nvPr/>
        </p:nvSpPr>
        <p:spPr>
          <a:xfrm>
            <a:off x="6719050" y="959697"/>
            <a:ext cx="1702800" cy="32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Roboto Light"/>
                <a:ea typeface="Roboto Light"/>
                <a:cs typeface="Roboto Light"/>
                <a:sym typeface="Roboto Light"/>
              </a:rPr>
              <a:t>&amp; Design</a:t>
            </a:r>
            <a:endParaRPr b="0" i="0" sz="3000" u="none" cap="none" strike="noStrike">
              <a:solidFill>
                <a:schemeClr val="lt1"/>
              </a:solidFill>
              <a:latin typeface="Roboto Light"/>
              <a:ea typeface="Roboto Light"/>
              <a:cs typeface="Roboto Light"/>
              <a:sym typeface="Roboto Light"/>
            </a:endParaRPr>
          </a:p>
        </p:txBody>
      </p:sp>
      <p:sp>
        <p:nvSpPr>
          <p:cNvPr id="56" name="Google Shape;56;p1"/>
          <p:cNvSpPr txBox="1"/>
          <p:nvPr/>
        </p:nvSpPr>
        <p:spPr>
          <a:xfrm>
            <a:off x="2987772" y="1420175"/>
            <a:ext cx="3439726" cy="32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F04B4C"/>
                </a:solidFill>
                <a:latin typeface="Roboto Black"/>
                <a:ea typeface="Roboto Black"/>
                <a:cs typeface="Roboto Black"/>
                <a:sym typeface="Roboto Black"/>
              </a:rPr>
              <a:t>Stove &amp; Oven</a:t>
            </a:r>
            <a:endParaRPr b="0" i="0" sz="3000" u="none" cap="none" strike="noStrike">
              <a:solidFill>
                <a:srgbClr val="F04B4C"/>
              </a:solidFill>
              <a:latin typeface="Roboto Black"/>
              <a:ea typeface="Roboto Black"/>
              <a:cs typeface="Roboto Black"/>
              <a:sym typeface="Roboto Black"/>
            </a:endParaRPr>
          </a:p>
        </p:txBody>
      </p:sp>
      <p:cxnSp>
        <p:nvCxnSpPr>
          <p:cNvPr id="57" name="Google Shape;57;p1"/>
          <p:cNvCxnSpPr/>
          <p:nvPr/>
        </p:nvCxnSpPr>
        <p:spPr>
          <a:xfrm rot="10800000">
            <a:off x="925550" y="1907675"/>
            <a:ext cx="7157100" cy="0"/>
          </a:xfrm>
          <a:prstGeom prst="straightConnector1">
            <a:avLst/>
          </a:prstGeom>
          <a:noFill/>
          <a:ln cap="flat" cmpd="sng" w="9525">
            <a:solidFill>
              <a:srgbClr val="CCCCCC"/>
            </a:solidFill>
            <a:prstDash val="solid"/>
            <a:round/>
            <a:headEnd len="sm" w="sm" type="none"/>
            <a:tailEnd len="sm" w="sm" type="none"/>
          </a:ln>
        </p:spPr>
      </p:cxnSp>
      <p:sp>
        <p:nvSpPr>
          <p:cNvPr id="58" name="Google Shape;58;p1"/>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0" name="Google Shape;60;p1"/>
          <p:cNvGraphicFramePr/>
          <p:nvPr/>
        </p:nvGraphicFramePr>
        <p:xfrm>
          <a:off x="3748493" y="2368152"/>
          <a:ext cx="3000000" cy="3000000"/>
        </p:xfrm>
        <a:graphic>
          <a:graphicData uri="http://schemas.openxmlformats.org/drawingml/2006/table">
            <a:tbl>
              <a:tblPr>
                <a:noFill/>
                <a:tableStyleId>{AD800C67-6264-49F5-A087-044EE7C432AC}</a:tableStyleId>
              </a:tblPr>
              <a:tblGrid>
                <a:gridCol w="1810525"/>
              </a:tblGrid>
              <a:tr h="371475">
                <a:tc>
                  <a:txBody>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Calibri"/>
                          <a:ea typeface="Calibri"/>
                          <a:cs typeface="Calibri"/>
                          <a:sym typeface="Calibri"/>
                        </a:rPr>
                        <a:t>Robert Chin</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Calibri"/>
                          <a:ea typeface="Calibri"/>
                          <a:cs typeface="Calibri"/>
                          <a:sym typeface="Calibri"/>
                        </a:rPr>
                        <a:t>Abhijit Amin</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Calibri"/>
                          <a:ea typeface="Calibri"/>
                          <a:cs typeface="Calibri"/>
                          <a:sym typeface="Calibri"/>
                        </a:rPr>
                        <a:t>Mrunal Salvi</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Calibri"/>
                          <a:ea typeface="Calibri"/>
                          <a:cs typeface="Calibri"/>
                          <a:sym typeface="Calibri"/>
                        </a:rPr>
                        <a:t>Tanvi Hanamshet</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Calibri"/>
                          <a:ea typeface="Calibri"/>
                          <a:cs typeface="Calibri"/>
                          <a:sym typeface="Calibri"/>
                        </a:rPr>
                        <a:t>Sadie Stokes</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bl>
          </a:graphicData>
        </a:graphic>
      </p:graphicFrame>
      <p:sp>
        <p:nvSpPr>
          <p:cNvPr id="61" name="Google Shape;61;p1"/>
          <p:cNvSpPr txBox="1"/>
          <p:nvPr/>
        </p:nvSpPr>
        <p:spPr>
          <a:xfrm>
            <a:off x="2022325" y="4418725"/>
            <a:ext cx="56463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Github Repository: </a:t>
            </a:r>
            <a:r>
              <a:rPr lang="en-US" u="sng">
                <a:solidFill>
                  <a:srgbClr val="FFFFFF"/>
                </a:solidFill>
                <a:hlinkClick r:id="rId3"/>
              </a:rPr>
              <a:t>https://github.com/msalvi96/Prep_Your_Meal</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2"/>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C</a:t>
            </a:r>
            <a:endParaRPr b="0" i="0" sz="6000" u="none" cap="none" strike="noStrike">
              <a:solidFill>
                <a:srgbClr val="FFFFFF"/>
              </a:solidFill>
              <a:latin typeface="Roboto Black"/>
              <a:ea typeface="Roboto Black"/>
              <a:cs typeface="Roboto Black"/>
              <a:sym typeface="Roboto Black"/>
            </a:endParaRPr>
          </a:p>
        </p:txBody>
      </p:sp>
      <p:sp>
        <p:nvSpPr>
          <p:cNvPr id="190" name="Google Shape;190;p12"/>
          <p:cNvSpPr txBox="1"/>
          <p:nvPr/>
        </p:nvSpPr>
        <p:spPr>
          <a:xfrm>
            <a:off x="4668600" y="911625"/>
            <a:ext cx="16674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FONT GUIDE</a:t>
            </a:r>
            <a:endParaRPr b="1" i="0" sz="1800" u="none" cap="none" strike="noStrike">
              <a:solidFill>
                <a:srgbClr val="F04B4C"/>
              </a:solidFill>
              <a:latin typeface="Roboto"/>
              <a:ea typeface="Roboto"/>
              <a:cs typeface="Roboto"/>
              <a:sym typeface="Roboto"/>
            </a:endParaRPr>
          </a:p>
        </p:txBody>
      </p:sp>
      <p:cxnSp>
        <p:nvCxnSpPr>
          <p:cNvPr id="191" name="Google Shape;191;p12"/>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92" name="Google Shape;192;p12"/>
          <p:cNvSpPr txBox="1"/>
          <p:nvPr/>
        </p:nvSpPr>
        <p:spPr>
          <a:xfrm>
            <a:off x="840774" y="1837075"/>
            <a:ext cx="7241875" cy="50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rgbClr val="B7B7B7"/>
                </a:solidFill>
                <a:latin typeface="Arial"/>
                <a:ea typeface="Arial"/>
                <a:cs typeface="Arial"/>
                <a:sym typeface="Arial"/>
              </a:rPr>
              <a:t>Below are the fonts we intend to use for our web app and any other communication to keep a consistent brand.</a:t>
            </a:r>
            <a:endParaRPr/>
          </a:p>
        </p:txBody>
      </p:sp>
      <p:sp>
        <p:nvSpPr>
          <p:cNvPr id="193" name="Google Shape;193;p12"/>
          <p:cNvSpPr txBox="1"/>
          <p:nvPr/>
        </p:nvSpPr>
        <p:spPr>
          <a:xfrm>
            <a:off x="840775" y="1547363"/>
            <a:ext cx="2381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Font Usage</a:t>
            </a:r>
            <a:endParaRPr b="1" i="0" sz="1000" u="none" cap="none" strike="noStrike">
              <a:solidFill>
                <a:srgbClr val="2F475B"/>
              </a:solidFill>
              <a:latin typeface="Arial"/>
              <a:ea typeface="Arial"/>
              <a:cs typeface="Arial"/>
              <a:sym typeface="Arial"/>
            </a:endParaRPr>
          </a:p>
        </p:txBody>
      </p:sp>
      <p:sp>
        <p:nvSpPr>
          <p:cNvPr id="194" name="Google Shape;194;p12"/>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8</a:t>
            </a:r>
            <a:endParaRPr b="0" i="0" sz="2400" u="none" cap="none" strike="noStrike">
              <a:solidFill>
                <a:srgbClr val="F04B4C"/>
              </a:solidFill>
              <a:latin typeface="Roboto Black"/>
              <a:ea typeface="Roboto Black"/>
              <a:cs typeface="Roboto Black"/>
              <a:sym typeface="Roboto Black"/>
            </a:endParaRPr>
          </a:p>
        </p:txBody>
      </p:sp>
      <p:sp>
        <p:nvSpPr>
          <p:cNvPr id="197" name="Google Shape;197;p12"/>
          <p:cNvSpPr txBox="1"/>
          <p:nvPr/>
        </p:nvSpPr>
        <p:spPr>
          <a:xfrm>
            <a:off x="1174350" y="290092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04B4C"/>
                </a:solidFill>
                <a:latin typeface="Arial"/>
                <a:ea typeface="Arial"/>
                <a:cs typeface="Arial"/>
                <a:sym typeface="Arial"/>
              </a:rPr>
              <a:t>Roboto</a:t>
            </a:r>
            <a:endParaRPr b="1" i="0" sz="1400" u="none" cap="none" strike="noStrike">
              <a:solidFill>
                <a:srgbClr val="F04B4C"/>
              </a:solidFill>
              <a:latin typeface="Arial"/>
              <a:ea typeface="Arial"/>
              <a:cs typeface="Arial"/>
              <a:sym typeface="Arial"/>
            </a:endParaRPr>
          </a:p>
        </p:txBody>
      </p:sp>
      <p:sp>
        <p:nvSpPr>
          <p:cNvPr id="198" name="Google Shape;198;p12"/>
          <p:cNvSpPr txBox="1"/>
          <p:nvPr/>
        </p:nvSpPr>
        <p:spPr>
          <a:xfrm>
            <a:off x="1179900" y="3553800"/>
            <a:ext cx="2953200" cy="6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ABCDEFGHIJKLMNOPQRSTUVWXYZ</a:t>
            </a:r>
            <a:endParaRPr b="0"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Abcdefghijklmnopqrstuvwxyz</a:t>
            </a:r>
            <a:endParaRPr b="0"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0123456789!@#$%^&amp;*()_+=</a:t>
            </a:r>
            <a:endParaRPr b="0" i="0" sz="1200" u="none" cap="none" strike="noStrike">
              <a:solidFill>
                <a:srgbClr val="2F475B"/>
              </a:solidFill>
              <a:latin typeface="Arial"/>
              <a:ea typeface="Arial"/>
              <a:cs typeface="Arial"/>
              <a:sym typeface="Arial"/>
            </a:endParaRPr>
          </a:p>
        </p:txBody>
      </p:sp>
      <p:sp>
        <p:nvSpPr>
          <p:cNvPr id="199" name="Google Shape;199;p12"/>
          <p:cNvSpPr/>
          <p:nvPr/>
        </p:nvSpPr>
        <p:spPr>
          <a:xfrm flipH="1">
            <a:off x="925550" y="3956550"/>
            <a:ext cx="141300" cy="1413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txBox="1"/>
          <p:nvPr/>
        </p:nvSpPr>
        <p:spPr>
          <a:xfrm>
            <a:off x="1174350" y="313402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39598"/>
                </a:solidFill>
                <a:latin typeface="Arial"/>
                <a:ea typeface="Arial"/>
                <a:cs typeface="Arial"/>
                <a:sym typeface="Arial"/>
              </a:rPr>
              <a:t>Regular</a:t>
            </a:r>
            <a:endParaRPr b="0" i="0" sz="1200" u="none" cap="none" strike="noStrike">
              <a:solidFill>
                <a:srgbClr val="939598"/>
              </a:solidFill>
              <a:latin typeface="Arial"/>
              <a:ea typeface="Arial"/>
              <a:cs typeface="Arial"/>
              <a:sym typeface="Arial"/>
            </a:endParaRPr>
          </a:p>
        </p:txBody>
      </p:sp>
      <p:sp>
        <p:nvSpPr>
          <p:cNvPr id="201" name="Google Shape;201;p12"/>
          <p:cNvSpPr txBox="1"/>
          <p:nvPr/>
        </p:nvSpPr>
        <p:spPr>
          <a:xfrm>
            <a:off x="5123900" y="282307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04B4C"/>
                </a:solidFill>
                <a:latin typeface="Arial"/>
                <a:ea typeface="Arial"/>
                <a:cs typeface="Arial"/>
                <a:sym typeface="Arial"/>
              </a:rPr>
              <a:t>Roboto</a:t>
            </a:r>
            <a:endParaRPr b="1" i="0" sz="1400" u="none" cap="none" strike="noStrike">
              <a:solidFill>
                <a:srgbClr val="F04B4C"/>
              </a:solidFill>
              <a:latin typeface="Arial"/>
              <a:ea typeface="Arial"/>
              <a:cs typeface="Arial"/>
              <a:sym typeface="Arial"/>
            </a:endParaRPr>
          </a:p>
        </p:txBody>
      </p:sp>
      <p:sp>
        <p:nvSpPr>
          <p:cNvPr id="202" name="Google Shape;202;p12"/>
          <p:cNvSpPr txBox="1"/>
          <p:nvPr/>
        </p:nvSpPr>
        <p:spPr>
          <a:xfrm>
            <a:off x="5129450" y="3553800"/>
            <a:ext cx="2953200" cy="6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ABCDEFGHIJKLMNOPQRSTUVWXYZ</a:t>
            </a:r>
            <a:endParaRPr b="1"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Abcdefghijklmnopqrstuvwxyz</a:t>
            </a:r>
            <a:endParaRPr b="1"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0123456789!@#$%^&amp;*()_+=</a:t>
            </a:r>
            <a:endParaRPr b="1" i="0" sz="1200" u="none" cap="none" strike="noStrike">
              <a:solidFill>
                <a:srgbClr val="2F475B"/>
              </a:solidFill>
              <a:latin typeface="Arial"/>
              <a:ea typeface="Arial"/>
              <a:cs typeface="Arial"/>
              <a:sym typeface="Arial"/>
            </a:endParaRPr>
          </a:p>
        </p:txBody>
      </p:sp>
      <p:sp>
        <p:nvSpPr>
          <p:cNvPr id="203" name="Google Shape;203;p12"/>
          <p:cNvSpPr/>
          <p:nvPr/>
        </p:nvSpPr>
        <p:spPr>
          <a:xfrm flipH="1">
            <a:off x="4875100" y="3956550"/>
            <a:ext cx="141300" cy="1413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nvSpPr>
        <p:spPr>
          <a:xfrm>
            <a:off x="5123900" y="305617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39598"/>
                </a:solidFill>
                <a:latin typeface="Arial"/>
                <a:ea typeface="Arial"/>
                <a:cs typeface="Arial"/>
                <a:sym typeface="Arial"/>
              </a:rPr>
              <a:t>Bold</a:t>
            </a:r>
            <a:endParaRPr b="0" i="0" sz="1200" u="none" cap="none" strike="noStrike">
              <a:solidFill>
                <a:srgbClr val="93959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208" name="Shape 208"/>
        <p:cNvGrpSpPr/>
        <p:nvPr/>
      </p:nvGrpSpPr>
      <p:grpSpPr>
        <a:xfrm>
          <a:off x="0" y="0"/>
          <a:ext cx="0" cy="0"/>
          <a:chOff x="0" y="0"/>
          <a:chExt cx="0" cy="0"/>
        </a:xfrm>
      </p:grpSpPr>
      <p:sp>
        <p:nvSpPr>
          <p:cNvPr id="209" name="Google Shape;209;p13"/>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
          <p:cNvSpPr txBox="1"/>
          <p:nvPr/>
        </p:nvSpPr>
        <p:spPr>
          <a:xfrm>
            <a:off x="1915568" y="1955615"/>
            <a:ext cx="511263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600" u="none" cap="none" strike="noStrike">
                <a:solidFill>
                  <a:srgbClr val="F2F2F2"/>
                </a:solidFill>
                <a:latin typeface="Arial"/>
                <a:ea typeface="Arial"/>
                <a:cs typeface="Arial"/>
                <a:sym typeface="Arial"/>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5" name="Shape 65"/>
        <p:cNvGrpSpPr/>
        <p:nvPr/>
      </p:nvGrpSpPr>
      <p:grpSpPr>
        <a:xfrm>
          <a:off x="0" y="0"/>
          <a:ext cx="0" cy="0"/>
          <a:chOff x="0" y="0"/>
          <a:chExt cx="0" cy="0"/>
        </a:xfrm>
      </p:grpSpPr>
      <p:sp>
        <p:nvSpPr>
          <p:cNvPr id="66" name="Google Shape;66;p2"/>
          <p:cNvSpPr txBox="1"/>
          <p:nvPr/>
        </p:nvSpPr>
        <p:spPr>
          <a:xfrm>
            <a:off x="3797764" y="911625"/>
            <a:ext cx="2663886"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INTRODUCTION</a:t>
            </a:r>
            <a:endParaRPr b="1" i="0" sz="1800" u="none" cap="none" strike="noStrike">
              <a:solidFill>
                <a:srgbClr val="F04B4C"/>
              </a:solidFill>
              <a:latin typeface="Roboto"/>
              <a:ea typeface="Roboto"/>
              <a:cs typeface="Roboto"/>
              <a:sym typeface="Roboto"/>
            </a:endParaRPr>
          </a:p>
        </p:txBody>
      </p:sp>
      <p:cxnSp>
        <p:nvCxnSpPr>
          <p:cNvPr id="67" name="Google Shape;67;p2"/>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68" name="Google Shape;68;p2"/>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589950" y="1775404"/>
            <a:ext cx="776646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t>In this presentation we are going to discuss the architectural and design aspects of our web application. We also present a high level architecture diagram of how the system would work and what components would it comprise of.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76" name="Google Shape;76;p3"/>
          <p:cNvSpPr txBox="1"/>
          <p:nvPr/>
        </p:nvSpPr>
        <p:spPr>
          <a:xfrm>
            <a:off x="2890039" y="911625"/>
            <a:ext cx="3571612"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ROLES AND RESPONSIBILITIES</a:t>
            </a:r>
            <a:endParaRPr b="1" i="0" sz="1800" u="none" cap="none" strike="noStrike">
              <a:solidFill>
                <a:srgbClr val="F04B4C"/>
              </a:solidFill>
              <a:latin typeface="Roboto"/>
              <a:ea typeface="Roboto"/>
              <a:cs typeface="Roboto"/>
              <a:sym typeface="Roboto"/>
            </a:endParaRPr>
          </a:p>
        </p:txBody>
      </p:sp>
      <p:cxnSp>
        <p:nvCxnSpPr>
          <p:cNvPr id="77" name="Google Shape;77;p3"/>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78" name="Google Shape;78;p3"/>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1</a:t>
            </a:r>
            <a:endParaRPr b="0" i="0" sz="2400" u="none" cap="none" strike="noStrike">
              <a:solidFill>
                <a:srgbClr val="F04B4C"/>
              </a:solidFill>
              <a:latin typeface="Roboto Black"/>
              <a:ea typeface="Roboto Black"/>
              <a:cs typeface="Roboto Black"/>
              <a:sym typeface="Roboto Black"/>
            </a:endParaRPr>
          </a:p>
        </p:txBody>
      </p:sp>
      <p:graphicFrame>
        <p:nvGraphicFramePr>
          <p:cNvPr id="81" name="Google Shape;81;p3"/>
          <p:cNvGraphicFramePr/>
          <p:nvPr/>
        </p:nvGraphicFramePr>
        <p:xfrm>
          <a:off x="1605519" y="1580074"/>
          <a:ext cx="3000000" cy="3000000"/>
        </p:xfrm>
        <a:graphic>
          <a:graphicData uri="http://schemas.openxmlformats.org/drawingml/2006/table">
            <a:tbl>
              <a:tblPr>
                <a:noFill/>
                <a:tableStyleId>{AD800C67-6264-49F5-A087-044EE7C432AC}</a:tableStyleId>
              </a:tblPr>
              <a:tblGrid>
                <a:gridCol w="1498600"/>
                <a:gridCol w="4207300"/>
              </a:tblGrid>
              <a:tr h="350350">
                <a:tc>
                  <a:txBody>
                    <a:bodyPr/>
                    <a:lstStyle/>
                    <a:p>
                      <a:pPr indent="0" lvl="0" marL="0" marR="0" rtl="0" algn="l">
                        <a:lnSpc>
                          <a:spcPct val="100000"/>
                        </a:lnSpc>
                        <a:spcBef>
                          <a:spcPts val="0"/>
                        </a:spcBef>
                        <a:spcAft>
                          <a:spcPts val="0"/>
                        </a:spcAft>
                        <a:buNone/>
                      </a:pPr>
                      <a:r>
                        <a:rPr b="1" i="0" lang="en-US" sz="1800" u="none" cap="none" strike="noStrike">
                          <a:solidFill>
                            <a:srgbClr val="F2F2F2"/>
                          </a:solidFill>
                          <a:latin typeface="Calibri"/>
                          <a:ea typeface="Calibri"/>
                          <a:cs typeface="Calibri"/>
                          <a:sym typeface="Calibri"/>
                        </a:rPr>
                        <a:t>Name</a:t>
                      </a:r>
                      <a:endParaRPr sz="1400" u="none" cap="none" strike="noStrike">
                        <a:solidFill>
                          <a:srgbClr val="F2F2F2"/>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2F475B"/>
                    </a:solidFill>
                  </a:tcPr>
                </a:tc>
                <a:tc>
                  <a:txBody>
                    <a:bodyPr/>
                    <a:lstStyle/>
                    <a:p>
                      <a:pPr indent="0" lvl="0" marL="0" marR="0" rtl="0" algn="l">
                        <a:lnSpc>
                          <a:spcPct val="100000"/>
                        </a:lnSpc>
                        <a:spcBef>
                          <a:spcPts val="0"/>
                        </a:spcBef>
                        <a:spcAft>
                          <a:spcPts val="0"/>
                        </a:spcAft>
                        <a:buNone/>
                      </a:pPr>
                      <a:r>
                        <a:rPr b="1" i="0" lang="en-US" sz="1800" u="none" cap="none" strike="noStrike">
                          <a:solidFill>
                            <a:srgbClr val="F2F2F2"/>
                          </a:solidFill>
                          <a:latin typeface="Calibri"/>
                          <a:ea typeface="Calibri"/>
                          <a:cs typeface="Calibri"/>
                          <a:sym typeface="Calibri"/>
                        </a:rPr>
                        <a:t>Role</a:t>
                      </a:r>
                      <a:endParaRPr sz="1400" u="none" cap="none" strike="noStrike">
                        <a:solidFill>
                          <a:srgbClr val="F2F2F2"/>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2F475B"/>
                    </a:solidFill>
                  </a:tcPr>
                </a:tc>
              </a:tr>
              <a:tr h="292550">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Robert Chin</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PM / Tester</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Abhijit Amin</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BA</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Mrunal Salvi</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Source Code Manager / Backend Developer</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Tanvi Hanamshet</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Frontend Dev</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36700">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Sadie Stokes</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i="0" lang="en-US" sz="1400" u="none" cap="none" strike="noStrike">
                          <a:solidFill>
                            <a:srgbClr val="2F475B"/>
                          </a:solidFill>
                          <a:latin typeface="Calibri"/>
                          <a:ea typeface="Calibri"/>
                          <a:cs typeface="Calibri"/>
                          <a:sym typeface="Calibri"/>
                        </a:rPr>
                        <a:t>Architect/Frontend Dev</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4"/>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87" name="Google Shape;87;p4"/>
          <p:cNvSpPr txBox="1"/>
          <p:nvPr/>
        </p:nvSpPr>
        <p:spPr>
          <a:xfrm>
            <a:off x="3797764" y="911625"/>
            <a:ext cx="2663886"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MAJOR COMPONENTS</a:t>
            </a:r>
            <a:endParaRPr b="1" i="0" sz="1800" u="none" cap="none" strike="noStrike">
              <a:solidFill>
                <a:srgbClr val="F04B4C"/>
              </a:solidFill>
              <a:latin typeface="Roboto"/>
              <a:ea typeface="Roboto"/>
              <a:cs typeface="Roboto"/>
              <a:sym typeface="Roboto"/>
            </a:endParaRPr>
          </a:p>
        </p:txBody>
      </p:sp>
      <p:cxnSp>
        <p:nvCxnSpPr>
          <p:cNvPr id="88" name="Google Shape;88;p4"/>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89" name="Google Shape;89;p4"/>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2</a:t>
            </a:r>
            <a:endParaRPr b="0" i="0" sz="2400" u="none" cap="none" strike="noStrike">
              <a:solidFill>
                <a:srgbClr val="F04B4C"/>
              </a:solidFill>
              <a:latin typeface="Roboto Black"/>
              <a:ea typeface="Roboto Black"/>
              <a:cs typeface="Roboto Black"/>
              <a:sym typeface="Roboto Black"/>
            </a:endParaRPr>
          </a:p>
        </p:txBody>
      </p:sp>
      <p:sp>
        <p:nvSpPr>
          <p:cNvPr id="92" name="Google Shape;92;p4"/>
          <p:cNvSpPr txBox="1"/>
          <p:nvPr/>
        </p:nvSpPr>
        <p:spPr>
          <a:xfrm>
            <a:off x="925550" y="1701985"/>
            <a:ext cx="3479589"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MongoDB</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Express.js</a:t>
            </a:r>
            <a:r>
              <a:rPr b="0" i="0" lang="en-US" sz="1400" u="none" cap="none" strike="noStrike">
                <a:solidFill>
                  <a:srgbClr val="2F475B"/>
                </a:solidFill>
                <a:latin typeface="Arial"/>
                <a:ea typeface="Arial"/>
                <a:cs typeface="Arial"/>
                <a:sym typeface="Arial"/>
              </a:rPr>
              <a:t> </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Spoonacular Recipe API</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Google Sign In Authentication</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React Components</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JXML, CSS Design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98" name="Google Shape;98;p5"/>
          <p:cNvSpPr txBox="1"/>
          <p:nvPr/>
        </p:nvSpPr>
        <p:spPr>
          <a:xfrm>
            <a:off x="3493769" y="450300"/>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PHYSICAL ARCHITECTURE</a:t>
            </a:r>
            <a:endParaRPr b="1" i="0" sz="1800" u="none" cap="none" strike="noStrike">
              <a:solidFill>
                <a:srgbClr val="F04B4C"/>
              </a:solidFill>
              <a:latin typeface="Roboto"/>
              <a:ea typeface="Roboto"/>
              <a:cs typeface="Roboto"/>
              <a:sym typeface="Roboto"/>
            </a:endParaRPr>
          </a:p>
        </p:txBody>
      </p:sp>
      <p:cxnSp>
        <p:nvCxnSpPr>
          <p:cNvPr id="99" name="Google Shape;99;p5"/>
          <p:cNvCxnSpPr/>
          <p:nvPr/>
        </p:nvCxnSpPr>
        <p:spPr>
          <a:xfrm rot="10800000">
            <a:off x="993450" y="792725"/>
            <a:ext cx="7157100" cy="0"/>
          </a:xfrm>
          <a:prstGeom prst="straightConnector1">
            <a:avLst/>
          </a:prstGeom>
          <a:noFill/>
          <a:ln cap="flat" cmpd="sng" w="9525">
            <a:solidFill>
              <a:srgbClr val="CCCCCC"/>
            </a:solidFill>
            <a:prstDash val="solid"/>
            <a:round/>
            <a:headEnd len="sm" w="sm" type="none"/>
            <a:tailEnd len="sm" w="sm" type="none"/>
          </a:ln>
        </p:spPr>
      </p:cxnSp>
      <p:sp>
        <p:nvSpPr>
          <p:cNvPr id="100" name="Google Shape;100;p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txBox="1"/>
          <p:nvPr/>
        </p:nvSpPr>
        <p:spPr>
          <a:xfrm>
            <a:off x="7140150" y="22110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3</a:t>
            </a:r>
            <a:endParaRPr b="0" i="0" sz="2400" u="none" cap="none" strike="noStrike">
              <a:solidFill>
                <a:srgbClr val="F04B4C"/>
              </a:solidFill>
              <a:latin typeface="Roboto Black"/>
              <a:ea typeface="Roboto Black"/>
              <a:cs typeface="Roboto Black"/>
              <a:sym typeface="Roboto Black"/>
            </a:endParaRPr>
          </a:p>
        </p:txBody>
      </p:sp>
      <p:pic>
        <p:nvPicPr>
          <p:cNvPr id="103" name="Google Shape;103;p5"/>
          <p:cNvPicPr preferRelativeResize="0"/>
          <p:nvPr/>
        </p:nvPicPr>
        <p:blipFill>
          <a:blip r:embed="rId3">
            <a:alphaModFix/>
          </a:blip>
          <a:stretch>
            <a:fillRect/>
          </a:stretch>
        </p:blipFill>
        <p:spPr>
          <a:xfrm>
            <a:off x="1830200" y="988725"/>
            <a:ext cx="5238175" cy="397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6"/>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09" name="Google Shape;109;p6"/>
          <p:cNvSpPr txBox="1"/>
          <p:nvPr/>
        </p:nvSpPr>
        <p:spPr>
          <a:xfrm>
            <a:off x="3430669" y="911625"/>
            <a:ext cx="3030981"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LOGICAL ARCHITECTURE</a:t>
            </a:r>
            <a:endParaRPr b="1" i="0" sz="1800" u="none" cap="none" strike="noStrike">
              <a:solidFill>
                <a:srgbClr val="F04B4C"/>
              </a:solidFill>
              <a:latin typeface="Roboto"/>
              <a:ea typeface="Roboto"/>
              <a:cs typeface="Roboto"/>
              <a:sym typeface="Roboto"/>
            </a:endParaRPr>
          </a:p>
        </p:txBody>
      </p:sp>
      <p:cxnSp>
        <p:nvCxnSpPr>
          <p:cNvPr id="110" name="Google Shape;110;p6"/>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11" name="Google Shape;111;p6"/>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4</a:t>
            </a:r>
            <a:endParaRPr b="0" i="0" sz="2400" u="none" cap="none" strike="noStrike">
              <a:solidFill>
                <a:srgbClr val="F04B4C"/>
              </a:solidFill>
              <a:latin typeface="Roboto Black"/>
              <a:ea typeface="Roboto Black"/>
              <a:cs typeface="Roboto Black"/>
              <a:sym typeface="Roboto Black"/>
            </a:endParaRPr>
          </a:p>
        </p:txBody>
      </p:sp>
      <p:sp>
        <p:nvSpPr>
          <p:cNvPr id="114" name="Google Shape;114;p6"/>
          <p:cNvSpPr/>
          <p:nvPr/>
        </p:nvSpPr>
        <p:spPr>
          <a:xfrm>
            <a:off x="2189221" y="1715842"/>
            <a:ext cx="527281" cy="901012"/>
          </a:xfrm>
          <a:prstGeom prst="flowChartMagneticDisk">
            <a:avLst/>
          </a:prstGeom>
          <a:solidFill>
            <a:srgbClr val="BFBFBF"/>
          </a:solidFill>
          <a:ln cap="flat" cmpd="sng" w="12700">
            <a:solidFill>
              <a:srgbClr val="2F47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6"/>
          <p:cNvSpPr/>
          <p:nvPr/>
        </p:nvSpPr>
        <p:spPr>
          <a:xfrm>
            <a:off x="3430669" y="1715842"/>
            <a:ext cx="2069080" cy="901005"/>
          </a:xfrm>
          <a:prstGeom prst="rect">
            <a:avLst/>
          </a:prstGeom>
          <a:solidFill>
            <a:schemeClr val="lt1"/>
          </a:solidFill>
          <a:ln cap="flat" cmpd="sng" w="12700">
            <a:solidFill>
              <a:srgbClr val="2F47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rgbClr val="2F475B"/>
                </a:solidFill>
                <a:latin typeface="Arial"/>
                <a:ea typeface="Arial"/>
                <a:cs typeface="Arial"/>
                <a:sym typeface="Arial"/>
              </a:rPr>
              <a:t>Authentication/</a:t>
            </a:r>
            <a:endParaRPr/>
          </a:p>
          <a:p>
            <a:pPr indent="0" lvl="0" marL="0" marR="0" rtl="0" algn="ctr">
              <a:lnSpc>
                <a:spcPct val="100000"/>
              </a:lnSpc>
              <a:spcBef>
                <a:spcPts val="0"/>
              </a:spcBef>
              <a:spcAft>
                <a:spcPts val="0"/>
              </a:spcAft>
              <a:buNone/>
            </a:pPr>
            <a:r>
              <a:rPr b="0" i="0" lang="en-US" sz="1100" u="none" cap="none" strike="noStrike">
                <a:solidFill>
                  <a:srgbClr val="2F475B"/>
                </a:solidFill>
                <a:latin typeface="Arial"/>
                <a:ea typeface="Arial"/>
                <a:cs typeface="Arial"/>
                <a:sym typeface="Arial"/>
              </a:rPr>
              <a:t>Authorization</a:t>
            </a:r>
            <a:endParaRPr/>
          </a:p>
        </p:txBody>
      </p:sp>
      <p:cxnSp>
        <p:nvCxnSpPr>
          <p:cNvPr id="116" name="Google Shape;116;p6"/>
          <p:cNvCxnSpPr>
            <a:stCxn id="114" idx="4"/>
            <a:endCxn id="115" idx="1"/>
          </p:cNvCxnSpPr>
          <p:nvPr/>
        </p:nvCxnSpPr>
        <p:spPr>
          <a:xfrm>
            <a:off x="2716502" y="2166348"/>
            <a:ext cx="714300" cy="0"/>
          </a:xfrm>
          <a:prstGeom prst="straightConnector1">
            <a:avLst/>
          </a:prstGeom>
          <a:noFill/>
          <a:ln cap="flat" cmpd="sng" w="9525">
            <a:solidFill>
              <a:srgbClr val="2F475B"/>
            </a:solidFill>
            <a:prstDash val="solid"/>
            <a:round/>
            <a:headEnd len="sm" w="sm" type="none"/>
            <a:tailEnd len="sm" w="sm" type="none"/>
          </a:ln>
        </p:spPr>
      </p:cxnSp>
      <p:sp>
        <p:nvSpPr>
          <p:cNvPr id="117" name="Google Shape;117;p6"/>
          <p:cNvSpPr/>
          <p:nvPr/>
        </p:nvSpPr>
        <p:spPr>
          <a:xfrm>
            <a:off x="3430669" y="2977820"/>
            <a:ext cx="2069080" cy="901005"/>
          </a:xfrm>
          <a:prstGeom prst="rect">
            <a:avLst/>
          </a:prstGeom>
          <a:solidFill>
            <a:schemeClr val="lt1"/>
          </a:solidFill>
          <a:ln cap="flat" cmpd="sng" w="12700">
            <a:solidFill>
              <a:srgbClr val="2F475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rgbClr val="2F475B"/>
                </a:solidFill>
                <a:latin typeface="Arial"/>
                <a:ea typeface="Arial"/>
                <a:cs typeface="Arial"/>
                <a:sym typeface="Arial"/>
              </a:rPr>
              <a:t>Stove &amp; Oven</a:t>
            </a:r>
            <a:endParaRPr/>
          </a:p>
        </p:txBody>
      </p:sp>
      <p:sp>
        <p:nvSpPr>
          <p:cNvPr id="118" name="Google Shape;118;p6"/>
          <p:cNvSpPr/>
          <p:nvPr/>
        </p:nvSpPr>
        <p:spPr>
          <a:xfrm>
            <a:off x="3751043" y="4432313"/>
            <a:ext cx="1428332" cy="460454"/>
          </a:xfrm>
          <a:prstGeom prst="rect">
            <a:avLst/>
          </a:prstGeom>
          <a:solidFill>
            <a:srgbClr val="2F475B"/>
          </a:solidFill>
          <a:ln cap="flat" cmpd="sng" w="25400">
            <a:solidFill>
              <a:srgbClr val="2F47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Client</a:t>
            </a:r>
            <a:endParaRPr/>
          </a:p>
          <a:p>
            <a:pPr indent="0" lvl="0" marL="0" marR="0" rtl="0" algn="ctr">
              <a:lnSpc>
                <a:spcPct val="100000"/>
              </a:lnSpc>
              <a:spcBef>
                <a:spcPts val="0"/>
              </a:spcBef>
              <a:spcAft>
                <a:spcPts val="0"/>
              </a:spcAft>
              <a:buNone/>
            </a:pPr>
            <a:r>
              <a:rPr b="0" i="0" lang="en-US" sz="700" u="none" cap="none" strike="noStrike">
                <a:solidFill>
                  <a:schemeClr val="lt1"/>
                </a:solidFill>
                <a:latin typeface="Arial"/>
                <a:ea typeface="Arial"/>
                <a:cs typeface="Arial"/>
                <a:sym typeface="Arial"/>
              </a:rPr>
              <a:t>(Web Browser)</a:t>
            </a:r>
            <a:endParaRPr/>
          </a:p>
        </p:txBody>
      </p:sp>
      <p:sp>
        <p:nvSpPr>
          <p:cNvPr id="119" name="Google Shape;119;p6"/>
          <p:cNvSpPr/>
          <p:nvPr/>
        </p:nvSpPr>
        <p:spPr>
          <a:xfrm>
            <a:off x="3650370" y="3574253"/>
            <a:ext cx="688581" cy="203049"/>
          </a:xfrm>
          <a:prstGeom prst="rect">
            <a:avLst/>
          </a:prstGeom>
          <a:solidFill>
            <a:srgbClr val="2F475B"/>
          </a:solidFill>
          <a:ln cap="flat" cmpd="sng" w="25400">
            <a:solidFill>
              <a:srgbClr val="2F47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 u="none" cap="none" strike="noStrike">
                <a:solidFill>
                  <a:schemeClr val="lt1"/>
                </a:solidFill>
                <a:latin typeface="Arial"/>
                <a:ea typeface="Arial"/>
                <a:cs typeface="Arial"/>
                <a:sym typeface="Arial"/>
              </a:rPr>
              <a:t>Business Logic</a:t>
            </a:r>
            <a:endParaRPr b="0" i="0" sz="700" u="none" cap="none" strike="noStrike">
              <a:solidFill>
                <a:schemeClr val="lt1"/>
              </a:solidFill>
              <a:latin typeface="Arial"/>
              <a:ea typeface="Arial"/>
              <a:cs typeface="Arial"/>
              <a:sym typeface="Arial"/>
            </a:endParaRPr>
          </a:p>
        </p:txBody>
      </p:sp>
      <p:sp>
        <p:nvSpPr>
          <p:cNvPr id="120" name="Google Shape;120;p6"/>
          <p:cNvSpPr/>
          <p:nvPr/>
        </p:nvSpPr>
        <p:spPr>
          <a:xfrm>
            <a:off x="4558651" y="3574253"/>
            <a:ext cx="688581" cy="203049"/>
          </a:xfrm>
          <a:prstGeom prst="rect">
            <a:avLst/>
          </a:prstGeom>
          <a:solidFill>
            <a:srgbClr val="2F475B"/>
          </a:solidFill>
          <a:ln cap="flat" cmpd="sng" w="25400">
            <a:solidFill>
              <a:srgbClr val="2F47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 u="none" cap="none" strike="noStrike">
                <a:solidFill>
                  <a:schemeClr val="lt1"/>
                </a:solidFill>
                <a:latin typeface="Arial"/>
                <a:ea typeface="Arial"/>
                <a:cs typeface="Arial"/>
                <a:sym typeface="Arial"/>
              </a:rPr>
              <a:t>Web Portal</a:t>
            </a:r>
            <a:endParaRPr b="0" i="0" sz="700" u="none" cap="none" strike="noStrike">
              <a:solidFill>
                <a:schemeClr val="lt1"/>
              </a:solidFill>
              <a:latin typeface="Arial"/>
              <a:ea typeface="Arial"/>
              <a:cs typeface="Arial"/>
              <a:sym typeface="Arial"/>
            </a:endParaRPr>
          </a:p>
        </p:txBody>
      </p:sp>
      <p:sp>
        <p:nvSpPr>
          <p:cNvPr id="121" name="Google Shape;121;p6"/>
          <p:cNvSpPr txBox="1"/>
          <p:nvPr/>
        </p:nvSpPr>
        <p:spPr>
          <a:xfrm>
            <a:off x="2152848" y="2152993"/>
            <a:ext cx="631555"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600">
                <a:solidFill>
                  <a:srgbClr val="2F475B"/>
                </a:solidFill>
              </a:rPr>
              <a:t>MongoDB</a:t>
            </a:r>
            <a:endParaRPr/>
          </a:p>
        </p:txBody>
      </p:sp>
      <p:cxnSp>
        <p:nvCxnSpPr>
          <p:cNvPr id="122" name="Google Shape;122;p6"/>
          <p:cNvCxnSpPr>
            <a:stCxn id="118" idx="0"/>
            <a:endCxn id="117" idx="2"/>
          </p:cNvCxnSpPr>
          <p:nvPr/>
        </p:nvCxnSpPr>
        <p:spPr>
          <a:xfrm rot="10800000">
            <a:off x="4465209" y="3878813"/>
            <a:ext cx="0" cy="553500"/>
          </a:xfrm>
          <a:prstGeom prst="straightConnector1">
            <a:avLst/>
          </a:prstGeom>
          <a:noFill/>
          <a:ln cap="flat" cmpd="sng" w="9525">
            <a:solidFill>
              <a:srgbClr val="2F475B"/>
            </a:solidFill>
            <a:prstDash val="solid"/>
            <a:round/>
            <a:headEnd len="sm" w="sm" type="none"/>
            <a:tailEnd len="sm" w="sm" type="none"/>
          </a:ln>
        </p:spPr>
      </p:cxnSp>
      <p:sp>
        <p:nvSpPr>
          <p:cNvPr id="123" name="Google Shape;123;p6"/>
          <p:cNvSpPr txBox="1"/>
          <p:nvPr/>
        </p:nvSpPr>
        <p:spPr>
          <a:xfrm>
            <a:off x="4422645" y="4068063"/>
            <a:ext cx="631555"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 u="none" cap="none" strike="noStrike">
                <a:solidFill>
                  <a:srgbClr val="2F475B"/>
                </a:solidFill>
                <a:latin typeface="Arial"/>
                <a:ea typeface="Arial"/>
                <a:cs typeface="Arial"/>
                <a:sym typeface="Arial"/>
              </a:rPr>
              <a:t>JSON</a:t>
            </a:r>
            <a:endParaRPr/>
          </a:p>
        </p:txBody>
      </p:sp>
      <p:sp>
        <p:nvSpPr>
          <p:cNvPr id="124" name="Google Shape;124;p6"/>
          <p:cNvSpPr/>
          <p:nvPr/>
        </p:nvSpPr>
        <p:spPr>
          <a:xfrm>
            <a:off x="4144836" y="3283490"/>
            <a:ext cx="688581" cy="203049"/>
          </a:xfrm>
          <a:prstGeom prst="rect">
            <a:avLst/>
          </a:prstGeom>
          <a:solidFill>
            <a:srgbClr val="2F475B"/>
          </a:solidFill>
          <a:ln cap="flat" cmpd="sng" w="25400">
            <a:solidFill>
              <a:srgbClr val="2F47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600" u="none" cap="none" strike="noStrike">
                <a:solidFill>
                  <a:schemeClr val="lt1"/>
                </a:solidFill>
                <a:latin typeface="Arial"/>
                <a:ea typeface="Arial"/>
                <a:cs typeface="Arial"/>
                <a:sym typeface="Arial"/>
              </a:rPr>
              <a:t>RECIPE API</a:t>
            </a:r>
            <a:endParaRPr b="0" i="0" sz="700" u="none" cap="none" strike="noStrike">
              <a:solidFill>
                <a:schemeClr val="lt1"/>
              </a:solidFill>
              <a:latin typeface="Arial"/>
              <a:ea typeface="Arial"/>
              <a:cs typeface="Arial"/>
              <a:sym typeface="Arial"/>
            </a:endParaRPr>
          </a:p>
        </p:txBody>
      </p:sp>
      <p:cxnSp>
        <p:nvCxnSpPr>
          <p:cNvPr id="125" name="Google Shape;125;p6"/>
          <p:cNvCxnSpPr>
            <a:stCxn id="117" idx="0"/>
            <a:endCxn id="115" idx="2"/>
          </p:cNvCxnSpPr>
          <p:nvPr/>
        </p:nvCxnSpPr>
        <p:spPr>
          <a:xfrm rot="10800000">
            <a:off x="4465209" y="2616920"/>
            <a:ext cx="0" cy="360900"/>
          </a:xfrm>
          <a:prstGeom prst="straightConnector1">
            <a:avLst/>
          </a:prstGeom>
          <a:noFill/>
          <a:ln cap="flat" cmpd="sng" w="9525">
            <a:solidFill>
              <a:srgbClr val="2F475B"/>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8"/>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31" name="Google Shape;131;p8"/>
          <p:cNvSpPr txBox="1"/>
          <p:nvPr/>
        </p:nvSpPr>
        <p:spPr>
          <a:xfrm>
            <a:off x="3472744" y="563525"/>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TECHNOLOGY STACK</a:t>
            </a:r>
            <a:endParaRPr b="1" i="0" sz="1800" u="none" cap="none" strike="noStrike">
              <a:solidFill>
                <a:srgbClr val="F04B4C"/>
              </a:solidFill>
              <a:latin typeface="Roboto"/>
              <a:ea typeface="Roboto"/>
              <a:cs typeface="Roboto"/>
              <a:sym typeface="Roboto"/>
            </a:endParaRPr>
          </a:p>
        </p:txBody>
      </p:sp>
      <p:cxnSp>
        <p:nvCxnSpPr>
          <p:cNvPr id="132" name="Google Shape;132;p8"/>
          <p:cNvCxnSpPr/>
          <p:nvPr/>
        </p:nvCxnSpPr>
        <p:spPr>
          <a:xfrm rot="10800000">
            <a:off x="993450" y="1096600"/>
            <a:ext cx="7157100" cy="0"/>
          </a:xfrm>
          <a:prstGeom prst="straightConnector1">
            <a:avLst/>
          </a:prstGeom>
          <a:noFill/>
          <a:ln cap="flat" cmpd="sng" w="9525">
            <a:solidFill>
              <a:srgbClr val="CCCCCC"/>
            </a:solidFill>
            <a:prstDash val="solid"/>
            <a:round/>
            <a:headEnd len="sm" w="sm" type="none"/>
            <a:tailEnd len="sm" w="sm" type="none"/>
          </a:ln>
        </p:spPr>
      </p:cxnSp>
      <p:sp>
        <p:nvSpPr>
          <p:cNvPr id="133" name="Google Shape;133;p8"/>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txBox="1"/>
          <p:nvPr/>
        </p:nvSpPr>
        <p:spPr>
          <a:xfrm>
            <a:off x="7311425" y="448925"/>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5</a:t>
            </a:r>
            <a:endParaRPr b="0" i="0" sz="2400" u="none" cap="none" strike="noStrike">
              <a:solidFill>
                <a:srgbClr val="F04B4C"/>
              </a:solidFill>
              <a:latin typeface="Roboto Black"/>
              <a:ea typeface="Roboto Black"/>
              <a:cs typeface="Roboto Black"/>
              <a:sym typeface="Roboto Black"/>
            </a:endParaRPr>
          </a:p>
        </p:txBody>
      </p:sp>
      <p:sp>
        <p:nvSpPr>
          <p:cNvPr id="136" name="Google Shape;136;p8"/>
          <p:cNvSpPr txBox="1"/>
          <p:nvPr/>
        </p:nvSpPr>
        <p:spPr>
          <a:xfrm>
            <a:off x="5039250" y="1350374"/>
            <a:ext cx="3479700" cy="1264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MongoDB</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rgbClr val="2F475B"/>
                </a:solidFill>
              </a:rPr>
              <a:t>Express.js</a:t>
            </a:r>
            <a:endParaRPr>
              <a:solidFill>
                <a:srgbClr val="2F475B"/>
              </a:solidFill>
            </a:endParaRPr>
          </a:p>
          <a:p>
            <a:pPr indent="-285750" lvl="0" marL="285750" marR="0" rtl="0" algn="l">
              <a:lnSpc>
                <a:spcPct val="100000"/>
              </a:lnSpc>
              <a:spcBef>
                <a:spcPts val="0"/>
              </a:spcBef>
              <a:spcAft>
                <a:spcPts val="0"/>
              </a:spcAft>
              <a:buClr>
                <a:srgbClr val="2F475B"/>
              </a:buClr>
              <a:buSzPts val="1400"/>
              <a:buChar char="•"/>
            </a:pPr>
            <a:r>
              <a:rPr lang="en-US">
                <a:solidFill>
                  <a:srgbClr val="2F475B"/>
                </a:solidFill>
              </a:rPr>
              <a:t>React.js</a:t>
            </a:r>
            <a:endParaRPr>
              <a:solidFill>
                <a:srgbClr val="2F475B"/>
              </a:solidFill>
            </a:endParaRPr>
          </a:p>
          <a:p>
            <a:pPr indent="-285750" lvl="0" marL="285750" marR="0" rtl="0" algn="l">
              <a:lnSpc>
                <a:spcPct val="100000"/>
              </a:lnSpc>
              <a:spcBef>
                <a:spcPts val="0"/>
              </a:spcBef>
              <a:spcAft>
                <a:spcPts val="0"/>
              </a:spcAft>
              <a:buClr>
                <a:srgbClr val="2F475B"/>
              </a:buClr>
              <a:buSzPts val="1400"/>
              <a:buChar char="•"/>
            </a:pPr>
            <a:r>
              <a:rPr lang="en-US">
                <a:solidFill>
                  <a:srgbClr val="2F475B"/>
                </a:solidFill>
              </a:rPr>
              <a:t>Node.js</a:t>
            </a:r>
            <a:endParaRPr>
              <a:solidFill>
                <a:srgbClr val="2F475B"/>
              </a:solidFill>
            </a:endParaRPr>
          </a:p>
        </p:txBody>
      </p:sp>
      <p:sp>
        <p:nvSpPr>
          <p:cNvPr id="137" name="Google Shape;137;p8"/>
          <p:cNvSpPr txBox="1"/>
          <p:nvPr/>
        </p:nvSpPr>
        <p:spPr>
          <a:xfrm>
            <a:off x="993450" y="1423800"/>
            <a:ext cx="40458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 have decided to follow the MERN stack model to develop our web application.</a:t>
            </a:r>
            <a:endParaRPr/>
          </a:p>
        </p:txBody>
      </p:sp>
      <p:pic>
        <p:nvPicPr>
          <p:cNvPr id="138" name="Google Shape;138;p8"/>
          <p:cNvPicPr preferRelativeResize="0"/>
          <p:nvPr/>
        </p:nvPicPr>
        <p:blipFill>
          <a:blip r:embed="rId3">
            <a:alphaModFix/>
          </a:blip>
          <a:stretch>
            <a:fillRect/>
          </a:stretch>
        </p:blipFill>
        <p:spPr>
          <a:xfrm>
            <a:off x="1351463" y="2513272"/>
            <a:ext cx="6441067" cy="17381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0"/>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44" name="Google Shape;144;p10"/>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1800">
                <a:solidFill>
                  <a:srgbClr val="F04B4C"/>
                </a:solidFill>
                <a:latin typeface="Roboto"/>
                <a:ea typeface="Roboto"/>
                <a:cs typeface="Roboto"/>
                <a:sym typeface="Roboto"/>
              </a:rPr>
              <a:t>GOVERNANCE AND SOURCE</a:t>
            </a:r>
            <a:r>
              <a:rPr b="1" i="0" lang="en-US" sz="1800" u="none" cap="none" strike="noStrike">
                <a:solidFill>
                  <a:srgbClr val="F04B4C"/>
                </a:solidFill>
                <a:latin typeface="Roboto"/>
                <a:ea typeface="Roboto"/>
                <a:cs typeface="Roboto"/>
                <a:sym typeface="Roboto"/>
              </a:rPr>
              <a:t> CONTROL</a:t>
            </a:r>
            <a:endParaRPr b="1" i="0" sz="1800" u="none" cap="none" strike="noStrike">
              <a:solidFill>
                <a:srgbClr val="F04B4C"/>
              </a:solidFill>
              <a:latin typeface="Roboto"/>
              <a:ea typeface="Roboto"/>
              <a:cs typeface="Roboto"/>
              <a:sym typeface="Roboto"/>
            </a:endParaRPr>
          </a:p>
        </p:txBody>
      </p:sp>
      <p:cxnSp>
        <p:nvCxnSpPr>
          <p:cNvPr id="145" name="Google Shape;145;p10"/>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46" name="Google Shape;146;p10"/>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6</a:t>
            </a:r>
            <a:endParaRPr b="0" i="0" sz="2400" u="none" cap="none" strike="noStrike">
              <a:solidFill>
                <a:srgbClr val="F04B4C"/>
              </a:solidFill>
              <a:latin typeface="Roboto Black"/>
              <a:ea typeface="Roboto Black"/>
              <a:cs typeface="Roboto Black"/>
              <a:sym typeface="Roboto Black"/>
            </a:endParaRPr>
          </a:p>
        </p:txBody>
      </p:sp>
      <p:pic>
        <p:nvPicPr>
          <p:cNvPr id="149" name="Google Shape;149;p10"/>
          <p:cNvPicPr preferRelativeResize="0"/>
          <p:nvPr/>
        </p:nvPicPr>
        <p:blipFill>
          <a:blip r:embed="rId3">
            <a:alphaModFix/>
          </a:blip>
          <a:stretch>
            <a:fillRect/>
          </a:stretch>
        </p:blipFill>
        <p:spPr>
          <a:xfrm>
            <a:off x="1438300" y="1560388"/>
            <a:ext cx="1332175" cy="1332175"/>
          </a:xfrm>
          <a:prstGeom prst="rect">
            <a:avLst/>
          </a:prstGeom>
          <a:noFill/>
          <a:ln>
            <a:noFill/>
          </a:ln>
        </p:spPr>
      </p:pic>
      <p:sp>
        <p:nvSpPr>
          <p:cNvPr id="150" name="Google Shape;150;p10"/>
          <p:cNvSpPr txBox="1"/>
          <p:nvPr/>
        </p:nvSpPr>
        <p:spPr>
          <a:xfrm>
            <a:off x="2984200" y="1870375"/>
            <a:ext cx="51903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Repository Link - </a:t>
            </a:r>
            <a:r>
              <a:rPr lang="en-US" u="sng">
                <a:solidFill>
                  <a:schemeClr val="hlink"/>
                </a:solidFill>
                <a:hlinkClick r:id="rId4"/>
              </a:rPr>
              <a:t>https://github.com/msalvi96/Prep_Your_Meal</a:t>
            </a:r>
            <a:endParaRPr/>
          </a:p>
        </p:txBody>
      </p:sp>
      <p:sp>
        <p:nvSpPr>
          <p:cNvPr id="151" name="Google Shape;151;p10"/>
          <p:cNvSpPr txBox="1"/>
          <p:nvPr/>
        </p:nvSpPr>
        <p:spPr>
          <a:xfrm>
            <a:off x="3086100" y="2934125"/>
            <a:ext cx="5088300" cy="15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 plan to have weekly standup meetings on Wednesday to plan our sprints. Similarly we also plan to have a Sprint review meeting just as the sprint is coming to an end to review team’s work during that particular sprint. That being said, we will constantly keep the team updated using group messages on Whatsapp.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1"/>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B</a:t>
            </a:r>
            <a:endParaRPr b="0" i="0" sz="6000" u="none" cap="none" strike="noStrike">
              <a:solidFill>
                <a:srgbClr val="FFFFFF"/>
              </a:solidFill>
              <a:latin typeface="Roboto Black"/>
              <a:ea typeface="Roboto Black"/>
              <a:cs typeface="Roboto Black"/>
              <a:sym typeface="Roboto Black"/>
            </a:endParaRPr>
          </a:p>
        </p:txBody>
      </p:sp>
      <p:sp>
        <p:nvSpPr>
          <p:cNvPr id="157" name="Google Shape;157;p11"/>
          <p:cNvSpPr txBox="1"/>
          <p:nvPr/>
        </p:nvSpPr>
        <p:spPr>
          <a:xfrm>
            <a:off x="4668600" y="911625"/>
            <a:ext cx="16674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COLOR GUIDE</a:t>
            </a:r>
            <a:endParaRPr b="1" i="0" sz="1800" u="none" cap="none" strike="noStrike">
              <a:solidFill>
                <a:srgbClr val="F04B4C"/>
              </a:solidFill>
              <a:latin typeface="Roboto"/>
              <a:ea typeface="Roboto"/>
              <a:cs typeface="Roboto"/>
              <a:sym typeface="Roboto"/>
            </a:endParaRPr>
          </a:p>
        </p:txBody>
      </p:sp>
      <p:cxnSp>
        <p:nvCxnSpPr>
          <p:cNvPr id="158" name="Google Shape;158;p11"/>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59" name="Google Shape;159;p11"/>
          <p:cNvSpPr txBox="1"/>
          <p:nvPr/>
        </p:nvSpPr>
        <p:spPr>
          <a:xfrm>
            <a:off x="840774" y="1837075"/>
            <a:ext cx="7241875" cy="50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Below are the color combinations we intend to use for our web app and any other communication to keep a consistent brand.</a:t>
            </a:r>
            <a:endParaRPr b="0" i="0" sz="1000" u="none" cap="none" strike="noStrike">
              <a:solidFill>
                <a:srgbClr val="B7B7B7"/>
              </a:solidFill>
              <a:latin typeface="Arial"/>
              <a:ea typeface="Arial"/>
              <a:cs typeface="Arial"/>
              <a:sym typeface="Arial"/>
            </a:endParaRPr>
          </a:p>
        </p:txBody>
      </p:sp>
      <p:sp>
        <p:nvSpPr>
          <p:cNvPr id="160" name="Google Shape;160;p11"/>
          <p:cNvSpPr txBox="1"/>
          <p:nvPr/>
        </p:nvSpPr>
        <p:spPr>
          <a:xfrm>
            <a:off x="840775" y="1547363"/>
            <a:ext cx="2381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Color combinations</a:t>
            </a:r>
            <a:endParaRPr b="1" i="0" sz="1000" u="none" cap="none" strike="noStrike">
              <a:solidFill>
                <a:srgbClr val="2F475B"/>
              </a:solidFill>
              <a:latin typeface="Arial"/>
              <a:ea typeface="Arial"/>
              <a:cs typeface="Arial"/>
              <a:sym typeface="Arial"/>
            </a:endParaRPr>
          </a:p>
        </p:txBody>
      </p:sp>
      <p:sp>
        <p:nvSpPr>
          <p:cNvPr id="161" name="Google Shape;161;p11"/>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7</a:t>
            </a:r>
            <a:endParaRPr b="0" i="0" sz="2400" u="none" cap="none" strike="noStrike">
              <a:solidFill>
                <a:srgbClr val="F04B4C"/>
              </a:solidFill>
              <a:latin typeface="Roboto Black"/>
              <a:ea typeface="Roboto Black"/>
              <a:cs typeface="Roboto Black"/>
              <a:sym typeface="Roboto Black"/>
            </a:endParaRPr>
          </a:p>
        </p:txBody>
      </p:sp>
      <p:sp>
        <p:nvSpPr>
          <p:cNvPr id="164" name="Google Shape;164;p11"/>
          <p:cNvSpPr/>
          <p:nvPr/>
        </p:nvSpPr>
        <p:spPr>
          <a:xfrm>
            <a:off x="1144575" y="2996851"/>
            <a:ext cx="650100" cy="845400"/>
          </a:xfrm>
          <a:prstGeom prst="rect">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txBox="1"/>
          <p:nvPr/>
        </p:nvSpPr>
        <p:spPr>
          <a:xfrm>
            <a:off x="1077525" y="2588340"/>
            <a:ext cx="6783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Primary</a:t>
            </a:r>
            <a:endParaRPr b="1" i="0" sz="1000" u="none" cap="none" strike="noStrike">
              <a:solidFill>
                <a:srgbClr val="2F475B"/>
              </a:solidFill>
              <a:latin typeface="Arial"/>
              <a:ea typeface="Arial"/>
              <a:cs typeface="Arial"/>
              <a:sym typeface="Arial"/>
            </a:endParaRPr>
          </a:p>
        </p:txBody>
      </p:sp>
      <p:sp>
        <p:nvSpPr>
          <p:cNvPr id="166" name="Google Shape;166;p11"/>
          <p:cNvSpPr txBox="1"/>
          <p:nvPr/>
        </p:nvSpPr>
        <p:spPr>
          <a:xfrm>
            <a:off x="1077525" y="4007201"/>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#2e475b</a:t>
            </a:r>
            <a:endParaRPr b="0" i="0" sz="1000" u="none" cap="none" strike="noStrike">
              <a:solidFill>
                <a:srgbClr val="B7B7B7"/>
              </a:solidFill>
              <a:latin typeface="Arial"/>
              <a:ea typeface="Arial"/>
              <a:cs typeface="Arial"/>
              <a:sym typeface="Arial"/>
            </a:endParaRPr>
          </a:p>
        </p:txBody>
      </p:sp>
      <p:sp>
        <p:nvSpPr>
          <p:cNvPr id="167" name="Google Shape;167;p11"/>
          <p:cNvSpPr txBox="1"/>
          <p:nvPr/>
        </p:nvSpPr>
        <p:spPr>
          <a:xfrm>
            <a:off x="2042475" y="29779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86 %</a:t>
            </a:r>
            <a:endParaRPr b="1" i="0" sz="1000" u="none" cap="none" strike="noStrike">
              <a:solidFill>
                <a:srgbClr val="2F475B"/>
              </a:solidFill>
              <a:latin typeface="Arial"/>
              <a:ea typeface="Arial"/>
              <a:cs typeface="Arial"/>
              <a:sym typeface="Arial"/>
            </a:endParaRPr>
          </a:p>
        </p:txBody>
      </p:sp>
      <p:sp>
        <p:nvSpPr>
          <p:cNvPr id="168" name="Google Shape;168;p11"/>
          <p:cNvSpPr txBox="1"/>
          <p:nvPr/>
        </p:nvSpPr>
        <p:spPr>
          <a:xfrm>
            <a:off x="2042475" y="31864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66%</a:t>
            </a:r>
            <a:endParaRPr b="1" i="0" sz="1000" u="none" cap="none" strike="noStrike">
              <a:solidFill>
                <a:srgbClr val="2F475B"/>
              </a:solidFill>
              <a:latin typeface="Arial"/>
              <a:ea typeface="Arial"/>
              <a:cs typeface="Arial"/>
              <a:sym typeface="Arial"/>
            </a:endParaRPr>
          </a:p>
        </p:txBody>
      </p:sp>
      <p:sp>
        <p:nvSpPr>
          <p:cNvPr id="169" name="Google Shape;169;p11"/>
          <p:cNvSpPr txBox="1"/>
          <p:nvPr/>
        </p:nvSpPr>
        <p:spPr>
          <a:xfrm>
            <a:off x="2042475" y="342320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45%</a:t>
            </a:r>
            <a:endParaRPr b="1" i="0" sz="1000" u="none" cap="none" strike="noStrike">
              <a:solidFill>
                <a:srgbClr val="2F475B"/>
              </a:solidFill>
              <a:latin typeface="Arial"/>
              <a:ea typeface="Arial"/>
              <a:cs typeface="Arial"/>
              <a:sym typeface="Arial"/>
            </a:endParaRPr>
          </a:p>
        </p:txBody>
      </p:sp>
      <p:sp>
        <p:nvSpPr>
          <p:cNvPr id="170" name="Google Shape;170;p11"/>
          <p:cNvSpPr txBox="1"/>
          <p:nvPr/>
        </p:nvSpPr>
        <p:spPr>
          <a:xfrm>
            <a:off x="2042475" y="36280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31% </a:t>
            </a:r>
            <a:endParaRPr b="1" i="0" sz="1000" u="none" cap="none" strike="noStrike">
              <a:solidFill>
                <a:srgbClr val="2F475B"/>
              </a:solidFill>
              <a:latin typeface="Arial"/>
              <a:ea typeface="Arial"/>
              <a:cs typeface="Arial"/>
              <a:sym typeface="Arial"/>
            </a:endParaRPr>
          </a:p>
        </p:txBody>
      </p:sp>
      <p:sp>
        <p:nvSpPr>
          <p:cNvPr id="171" name="Google Shape;171;p11"/>
          <p:cNvSpPr/>
          <p:nvPr/>
        </p:nvSpPr>
        <p:spPr>
          <a:xfrm>
            <a:off x="3444325" y="2996851"/>
            <a:ext cx="650100" cy="845400"/>
          </a:xfrm>
          <a:prstGeom prst="rect">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txBox="1"/>
          <p:nvPr/>
        </p:nvSpPr>
        <p:spPr>
          <a:xfrm>
            <a:off x="3292525" y="2583248"/>
            <a:ext cx="9537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Secondary</a:t>
            </a:r>
            <a:endParaRPr b="1" i="0" sz="1000" u="none" cap="none" strike="noStrike">
              <a:solidFill>
                <a:srgbClr val="2F475B"/>
              </a:solidFill>
              <a:latin typeface="Arial"/>
              <a:ea typeface="Arial"/>
              <a:cs typeface="Arial"/>
              <a:sym typeface="Arial"/>
            </a:endParaRPr>
          </a:p>
        </p:txBody>
      </p:sp>
      <p:sp>
        <p:nvSpPr>
          <p:cNvPr id="173" name="Google Shape;173;p11"/>
          <p:cNvSpPr txBox="1"/>
          <p:nvPr/>
        </p:nvSpPr>
        <p:spPr>
          <a:xfrm>
            <a:off x="3377275" y="4007201"/>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#f04b4c</a:t>
            </a:r>
            <a:endParaRPr b="0" i="0" sz="1000" u="none" cap="none" strike="noStrike">
              <a:solidFill>
                <a:srgbClr val="B7B7B7"/>
              </a:solidFill>
              <a:latin typeface="Arial"/>
              <a:ea typeface="Arial"/>
              <a:cs typeface="Arial"/>
              <a:sym typeface="Arial"/>
            </a:endParaRPr>
          </a:p>
        </p:txBody>
      </p:sp>
      <p:sp>
        <p:nvSpPr>
          <p:cNvPr id="174" name="Google Shape;174;p11"/>
          <p:cNvSpPr txBox="1"/>
          <p:nvPr/>
        </p:nvSpPr>
        <p:spPr>
          <a:xfrm>
            <a:off x="4342225" y="29779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0 %</a:t>
            </a:r>
            <a:endParaRPr b="1" i="0" sz="1000" u="none" cap="none" strike="noStrike">
              <a:solidFill>
                <a:srgbClr val="2F475B"/>
              </a:solidFill>
              <a:latin typeface="Arial"/>
              <a:ea typeface="Arial"/>
              <a:cs typeface="Arial"/>
              <a:sym typeface="Arial"/>
            </a:endParaRPr>
          </a:p>
        </p:txBody>
      </p:sp>
      <p:sp>
        <p:nvSpPr>
          <p:cNvPr id="175" name="Google Shape;175;p11"/>
          <p:cNvSpPr txBox="1"/>
          <p:nvPr/>
        </p:nvSpPr>
        <p:spPr>
          <a:xfrm>
            <a:off x="4342225" y="31864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86%</a:t>
            </a:r>
            <a:endParaRPr b="1" i="0" sz="1000" u="none" cap="none" strike="noStrike">
              <a:solidFill>
                <a:srgbClr val="2F475B"/>
              </a:solidFill>
              <a:latin typeface="Arial"/>
              <a:ea typeface="Arial"/>
              <a:cs typeface="Arial"/>
              <a:sym typeface="Arial"/>
            </a:endParaRPr>
          </a:p>
        </p:txBody>
      </p:sp>
      <p:sp>
        <p:nvSpPr>
          <p:cNvPr id="176" name="Google Shape;176;p11"/>
          <p:cNvSpPr txBox="1"/>
          <p:nvPr/>
        </p:nvSpPr>
        <p:spPr>
          <a:xfrm>
            <a:off x="4342225" y="342320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70%</a:t>
            </a:r>
            <a:endParaRPr b="1" i="0" sz="1000" u="none" cap="none" strike="noStrike">
              <a:solidFill>
                <a:srgbClr val="2F475B"/>
              </a:solidFill>
              <a:latin typeface="Arial"/>
              <a:ea typeface="Arial"/>
              <a:cs typeface="Arial"/>
              <a:sym typeface="Arial"/>
            </a:endParaRPr>
          </a:p>
        </p:txBody>
      </p:sp>
      <p:sp>
        <p:nvSpPr>
          <p:cNvPr id="177" name="Google Shape;177;p11"/>
          <p:cNvSpPr txBox="1"/>
          <p:nvPr/>
        </p:nvSpPr>
        <p:spPr>
          <a:xfrm>
            <a:off x="4342225" y="36280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0% </a:t>
            </a:r>
            <a:endParaRPr b="1" i="0" sz="1000" u="none" cap="none" strike="noStrike">
              <a:solidFill>
                <a:srgbClr val="2F475B"/>
              </a:solidFill>
              <a:latin typeface="Arial"/>
              <a:ea typeface="Arial"/>
              <a:cs typeface="Arial"/>
              <a:sym typeface="Arial"/>
            </a:endParaRPr>
          </a:p>
        </p:txBody>
      </p:sp>
      <p:sp>
        <p:nvSpPr>
          <p:cNvPr id="178" name="Google Shape;178;p11"/>
          <p:cNvSpPr/>
          <p:nvPr/>
        </p:nvSpPr>
        <p:spPr>
          <a:xfrm>
            <a:off x="5847925" y="2949576"/>
            <a:ext cx="650100" cy="845400"/>
          </a:xfrm>
          <a:prstGeom prst="rect">
            <a:avLst/>
          </a:prstGeom>
          <a:solidFill>
            <a:srgbClr val="9395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txBox="1"/>
          <p:nvPr/>
        </p:nvSpPr>
        <p:spPr>
          <a:xfrm>
            <a:off x="5696125" y="2583248"/>
            <a:ext cx="9537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Additional</a:t>
            </a:r>
            <a:endParaRPr b="1" i="0" sz="1000" u="none" cap="none" strike="noStrike">
              <a:solidFill>
                <a:srgbClr val="2F475B"/>
              </a:solidFill>
              <a:latin typeface="Arial"/>
              <a:ea typeface="Arial"/>
              <a:cs typeface="Arial"/>
              <a:sym typeface="Arial"/>
            </a:endParaRPr>
          </a:p>
        </p:txBody>
      </p:sp>
      <p:sp>
        <p:nvSpPr>
          <p:cNvPr id="180" name="Google Shape;180;p11"/>
          <p:cNvSpPr txBox="1"/>
          <p:nvPr/>
        </p:nvSpPr>
        <p:spPr>
          <a:xfrm>
            <a:off x="5780875" y="3959926"/>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#939598</a:t>
            </a:r>
            <a:endParaRPr b="0" i="0" sz="1000" u="none" cap="none" strike="noStrike">
              <a:solidFill>
                <a:srgbClr val="B7B7B7"/>
              </a:solidFill>
              <a:latin typeface="Arial"/>
              <a:ea typeface="Arial"/>
              <a:cs typeface="Arial"/>
              <a:sym typeface="Arial"/>
            </a:endParaRPr>
          </a:p>
        </p:txBody>
      </p:sp>
      <p:sp>
        <p:nvSpPr>
          <p:cNvPr id="181" name="Google Shape;181;p11"/>
          <p:cNvSpPr txBox="1"/>
          <p:nvPr/>
        </p:nvSpPr>
        <p:spPr>
          <a:xfrm>
            <a:off x="6745825" y="29306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0 %</a:t>
            </a:r>
            <a:endParaRPr b="1" i="0" sz="1000" u="none" cap="none" strike="noStrike">
              <a:solidFill>
                <a:srgbClr val="2F475B"/>
              </a:solidFill>
              <a:latin typeface="Arial"/>
              <a:ea typeface="Arial"/>
              <a:cs typeface="Arial"/>
              <a:sym typeface="Arial"/>
            </a:endParaRPr>
          </a:p>
        </p:txBody>
      </p:sp>
      <p:sp>
        <p:nvSpPr>
          <p:cNvPr id="182" name="Google Shape;182;p11"/>
          <p:cNvSpPr txBox="1"/>
          <p:nvPr/>
        </p:nvSpPr>
        <p:spPr>
          <a:xfrm>
            <a:off x="6745825" y="31391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0%</a:t>
            </a:r>
            <a:endParaRPr b="1" i="0" sz="1000" u="none" cap="none" strike="noStrike">
              <a:solidFill>
                <a:srgbClr val="2F475B"/>
              </a:solidFill>
              <a:latin typeface="Arial"/>
              <a:ea typeface="Arial"/>
              <a:cs typeface="Arial"/>
              <a:sym typeface="Arial"/>
            </a:endParaRPr>
          </a:p>
        </p:txBody>
      </p:sp>
      <p:sp>
        <p:nvSpPr>
          <p:cNvPr id="183" name="Google Shape;183;p11"/>
          <p:cNvSpPr txBox="1"/>
          <p:nvPr/>
        </p:nvSpPr>
        <p:spPr>
          <a:xfrm>
            <a:off x="6745825" y="337592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0%</a:t>
            </a:r>
            <a:endParaRPr b="1" i="0" sz="1000" u="none" cap="none" strike="noStrike">
              <a:solidFill>
                <a:srgbClr val="2F475B"/>
              </a:solidFill>
              <a:latin typeface="Arial"/>
              <a:ea typeface="Arial"/>
              <a:cs typeface="Arial"/>
              <a:sym typeface="Arial"/>
            </a:endParaRPr>
          </a:p>
        </p:txBody>
      </p:sp>
      <p:sp>
        <p:nvSpPr>
          <p:cNvPr id="184" name="Google Shape;184;p11"/>
          <p:cNvSpPr txBox="1"/>
          <p:nvPr/>
        </p:nvSpPr>
        <p:spPr>
          <a:xfrm>
            <a:off x="6745825" y="35807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50% </a:t>
            </a:r>
            <a:endParaRPr b="1" i="0" sz="1000" u="none" cap="none" strike="noStrike">
              <a:solidFill>
                <a:srgbClr val="2F475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Sadie Stokes</dc:creator>
</cp:coreProperties>
</file>