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Black"/>
      <p:bold r:id="rId21"/>
      <p:boldItalic r:id="rId22"/>
    </p:embeddedFont>
    <p:embeddedFont>
      <p:font typeface="Roboto"/>
      <p:regular r:id="rId23"/>
      <p:bold r:id="rId24"/>
      <p:italic r:id="rId25"/>
      <p:boldItalic r:id="rId26"/>
    </p:embeddedFont>
    <p:embeddedFont>
      <p:font typeface="Roboto Ligh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iDL1L4ibZJ4SwvgknmmShvazMz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951EFF6-31DD-4FAD-840B-583AB0E2091B}">
  <a:tblStyle styleId="{9951EFF6-31DD-4FAD-840B-583AB0E2091B}"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lack-boldItalic.fntdata"/><Relationship Id="rId21" Type="http://schemas.openxmlformats.org/officeDocument/2006/relationships/font" Target="fonts/RobotoBlack-bold.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obotoLight-bold.fntdata"/><Relationship Id="rId27" Type="http://schemas.openxmlformats.org/officeDocument/2006/relationships/font" Target="fonts/Roboto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RobotoLigh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6176071063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6176071063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6176071063_1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6176071063_1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6176071063_1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6176071063_1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176071063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617607106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24"/>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46" name="Google Shape;46;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msalvi96/Prep_Your_Mea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hyperlink" Target="https://github.com/msalvi96/Prep_Your_Mea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F475B"/>
        </a:solidFill>
      </p:bgPr>
    </p:bg>
    <p:spTree>
      <p:nvGrpSpPr>
        <p:cNvPr id="53" name="Shape 53"/>
        <p:cNvGrpSpPr/>
        <p:nvPr/>
      </p:nvGrpSpPr>
      <p:grpSpPr>
        <a:xfrm>
          <a:off x="0" y="0"/>
          <a:ext cx="0" cy="0"/>
          <a:chOff x="0" y="0"/>
          <a:chExt cx="0" cy="0"/>
        </a:xfrm>
      </p:grpSpPr>
      <p:sp>
        <p:nvSpPr>
          <p:cNvPr id="54" name="Google Shape;54;p1"/>
          <p:cNvSpPr txBox="1"/>
          <p:nvPr/>
        </p:nvSpPr>
        <p:spPr>
          <a:xfrm>
            <a:off x="6260636" y="611775"/>
            <a:ext cx="2529618" cy="32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lt1"/>
                </a:solidFill>
                <a:latin typeface="Roboto Black"/>
                <a:ea typeface="Roboto Black"/>
                <a:cs typeface="Roboto Black"/>
                <a:sym typeface="Roboto Black"/>
              </a:rPr>
              <a:t>Architecture</a:t>
            </a:r>
            <a:endParaRPr b="0" i="0" sz="3000" u="none" cap="none" strike="noStrike">
              <a:solidFill>
                <a:schemeClr val="lt1"/>
              </a:solidFill>
              <a:latin typeface="Roboto Black"/>
              <a:ea typeface="Roboto Black"/>
              <a:cs typeface="Roboto Black"/>
              <a:sym typeface="Roboto Black"/>
            </a:endParaRPr>
          </a:p>
        </p:txBody>
      </p:sp>
      <p:sp>
        <p:nvSpPr>
          <p:cNvPr id="55" name="Google Shape;55;p1"/>
          <p:cNvSpPr txBox="1"/>
          <p:nvPr/>
        </p:nvSpPr>
        <p:spPr>
          <a:xfrm>
            <a:off x="6719050" y="959697"/>
            <a:ext cx="1702800" cy="327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lt1"/>
                </a:solidFill>
                <a:latin typeface="Roboto Light"/>
                <a:ea typeface="Roboto Light"/>
                <a:cs typeface="Roboto Light"/>
                <a:sym typeface="Roboto Light"/>
              </a:rPr>
              <a:t>&amp; Design</a:t>
            </a:r>
            <a:endParaRPr b="0" i="0" sz="3000" u="none" cap="none" strike="noStrike">
              <a:solidFill>
                <a:schemeClr val="lt1"/>
              </a:solidFill>
              <a:latin typeface="Roboto Light"/>
              <a:ea typeface="Roboto Light"/>
              <a:cs typeface="Roboto Light"/>
              <a:sym typeface="Roboto Light"/>
            </a:endParaRPr>
          </a:p>
        </p:txBody>
      </p:sp>
      <p:sp>
        <p:nvSpPr>
          <p:cNvPr id="56" name="Google Shape;56;p1"/>
          <p:cNvSpPr txBox="1"/>
          <p:nvPr/>
        </p:nvSpPr>
        <p:spPr>
          <a:xfrm>
            <a:off x="2987772" y="1420175"/>
            <a:ext cx="3439726" cy="32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0" lang="en-US" sz="3000" u="none" cap="none" strike="noStrike">
                <a:solidFill>
                  <a:srgbClr val="F04B4C"/>
                </a:solidFill>
                <a:latin typeface="Roboto Black"/>
                <a:ea typeface="Roboto Black"/>
                <a:cs typeface="Roboto Black"/>
                <a:sym typeface="Roboto Black"/>
              </a:rPr>
              <a:t>Stove &amp; Oven</a:t>
            </a:r>
            <a:endParaRPr b="0" i="0" sz="3000" u="none" cap="none" strike="noStrike">
              <a:solidFill>
                <a:srgbClr val="F04B4C"/>
              </a:solidFill>
              <a:latin typeface="Roboto Black"/>
              <a:ea typeface="Roboto Black"/>
              <a:cs typeface="Roboto Black"/>
              <a:sym typeface="Roboto Black"/>
            </a:endParaRPr>
          </a:p>
        </p:txBody>
      </p:sp>
      <p:cxnSp>
        <p:nvCxnSpPr>
          <p:cNvPr id="57" name="Google Shape;57;p1"/>
          <p:cNvCxnSpPr/>
          <p:nvPr/>
        </p:nvCxnSpPr>
        <p:spPr>
          <a:xfrm rot="10800000">
            <a:off x="925550" y="1907675"/>
            <a:ext cx="7157100" cy="0"/>
          </a:xfrm>
          <a:prstGeom prst="straightConnector1">
            <a:avLst/>
          </a:prstGeom>
          <a:noFill/>
          <a:ln cap="flat" cmpd="sng" w="9525">
            <a:solidFill>
              <a:srgbClr val="CCCCCC"/>
            </a:solidFill>
            <a:prstDash val="solid"/>
            <a:round/>
            <a:headEnd len="sm" w="sm" type="none"/>
            <a:tailEnd len="sm" w="sm" type="none"/>
          </a:ln>
        </p:spPr>
      </p:cxnSp>
      <p:sp>
        <p:nvSpPr>
          <p:cNvPr id="58" name="Google Shape;58;p1"/>
          <p:cNvSpPr/>
          <p:nvPr/>
        </p:nvSpPr>
        <p:spPr>
          <a:xfrm flipH="1">
            <a:off x="7879200" y="3878825"/>
            <a:ext cx="1264800" cy="1264800"/>
          </a:xfrm>
          <a:prstGeom prst="rtTriangle">
            <a:avLst/>
          </a:prstGeom>
          <a:solidFill>
            <a:srgbClr val="F0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
          <p:cNvSpPr/>
          <p:nvPr/>
        </p:nvSpPr>
        <p:spPr>
          <a:xfrm rot="5400000">
            <a:off x="0" y="0"/>
            <a:ext cx="1179900" cy="1179900"/>
          </a:xfrm>
          <a:prstGeom prst="rtTriangle">
            <a:avLst/>
          </a:prstGeom>
          <a:solidFill>
            <a:srgbClr val="F0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60" name="Google Shape;60;p1"/>
          <p:cNvGraphicFramePr/>
          <p:nvPr/>
        </p:nvGraphicFramePr>
        <p:xfrm>
          <a:off x="3748493" y="2368152"/>
          <a:ext cx="3000000" cy="3000000"/>
        </p:xfrm>
        <a:graphic>
          <a:graphicData uri="http://schemas.openxmlformats.org/drawingml/2006/table">
            <a:tbl>
              <a:tblPr>
                <a:noFill/>
                <a:tableStyleId>{9951EFF6-31DD-4FAD-840B-583AB0E2091B}</a:tableStyleId>
              </a:tblPr>
              <a:tblGrid>
                <a:gridCol w="1810525"/>
              </a:tblGrid>
              <a:tr h="3714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Robert Chin</a:t>
                      </a:r>
                      <a:endParaRPr sz="1400" u="none" cap="none" strike="noStrike">
                        <a:solidFill>
                          <a:schemeClr val="lt1"/>
                        </a:solidFill>
                      </a:endParaRPr>
                    </a:p>
                  </a:txBody>
                  <a:tcPr marT="47625" marB="47625"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2F475B"/>
                    </a:solidFill>
                  </a:tcPr>
                </a:tc>
              </a:tr>
              <a:tr h="3714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Abhijit Amin</a:t>
                      </a:r>
                      <a:endParaRPr sz="1400" u="none" cap="none" strike="noStrike">
                        <a:solidFill>
                          <a:schemeClr val="lt1"/>
                        </a:solidFill>
                      </a:endParaRPr>
                    </a:p>
                  </a:txBody>
                  <a:tcPr marT="47625" marB="47625"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2F475B"/>
                    </a:solidFill>
                  </a:tcPr>
                </a:tc>
              </a:tr>
              <a:tr h="3714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Mrunal Salvi</a:t>
                      </a:r>
                      <a:endParaRPr sz="1400" u="none" cap="none" strike="noStrike">
                        <a:solidFill>
                          <a:schemeClr val="lt1"/>
                        </a:solidFill>
                      </a:endParaRPr>
                    </a:p>
                  </a:txBody>
                  <a:tcPr marT="47625" marB="47625"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2F475B"/>
                    </a:solidFill>
                  </a:tcPr>
                </a:tc>
              </a:tr>
              <a:tr h="3714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Tanvi Hanamshet</a:t>
                      </a:r>
                      <a:endParaRPr sz="1400" u="none" cap="none" strike="noStrike">
                        <a:solidFill>
                          <a:schemeClr val="lt1"/>
                        </a:solidFill>
                      </a:endParaRPr>
                    </a:p>
                  </a:txBody>
                  <a:tcPr marT="47625" marB="47625"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2F475B"/>
                    </a:solidFill>
                  </a:tcPr>
                </a:tc>
              </a:tr>
              <a:tr h="3714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Sadie Stokes</a:t>
                      </a:r>
                      <a:endParaRPr sz="1400" u="none" cap="none" strike="noStrike">
                        <a:solidFill>
                          <a:schemeClr val="lt1"/>
                        </a:solidFill>
                      </a:endParaRPr>
                    </a:p>
                  </a:txBody>
                  <a:tcPr marT="47625" marB="47625"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2F475B"/>
                    </a:solidFill>
                  </a:tcPr>
                </a:tc>
              </a:tr>
            </a:tbl>
          </a:graphicData>
        </a:graphic>
      </p:graphicFrame>
      <p:sp>
        <p:nvSpPr>
          <p:cNvPr id="61" name="Google Shape;61;p1"/>
          <p:cNvSpPr txBox="1"/>
          <p:nvPr/>
        </p:nvSpPr>
        <p:spPr>
          <a:xfrm>
            <a:off x="2022325" y="4418725"/>
            <a:ext cx="5646300" cy="3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Arial"/>
                <a:ea typeface="Arial"/>
                <a:cs typeface="Arial"/>
                <a:sym typeface="Arial"/>
              </a:rPr>
              <a:t>Github Repository: </a:t>
            </a:r>
            <a:r>
              <a:rPr b="0" i="0" lang="en-US" sz="1400" u="sng" cap="none" strike="noStrike">
                <a:solidFill>
                  <a:srgbClr val="FFFFFF"/>
                </a:solidFill>
                <a:latin typeface="Arial"/>
                <a:ea typeface="Arial"/>
                <a:cs typeface="Arial"/>
                <a:sym typeface="Arial"/>
                <a:hlinkClick r:id="rId3"/>
              </a:rPr>
              <a:t>https://github.com/msalvi96/Prep_Your_Meal</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1"/>
          <p:cNvSpPr txBox="1"/>
          <p:nvPr/>
        </p:nvSpPr>
        <p:spPr>
          <a:xfrm>
            <a:off x="7311426" y="461650"/>
            <a:ext cx="863100" cy="88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Roboto Black"/>
                <a:ea typeface="Roboto Black"/>
                <a:cs typeface="Roboto Black"/>
                <a:sym typeface="Roboto Black"/>
              </a:rPr>
              <a:t>B</a:t>
            </a:r>
            <a:endParaRPr b="0" i="0" sz="6000" u="none" cap="none" strike="noStrike">
              <a:solidFill>
                <a:srgbClr val="FFFFFF"/>
              </a:solidFill>
              <a:latin typeface="Roboto Black"/>
              <a:ea typeface="Roboto Black"/>
              <a:cs typeface="Roboto Black"/>
              <a:sym typeface="Roboto Black"/>
            </a:endParaRPr>
          </a:p>
        </p:txBody>
      </p:sp>
      <p:sp>
        <p:nvSpPr>
          <p:cNvPr id="157" name="Google Shape;157;p11"/>
          <p:cNvSpPr txBox="1"/>
          <p:nvPr/>
        </p:nvSpPr>
        <p:spPr>
          <a:xfrm>
            <a:off x="4668600" y="911625"/>
            <a:ext cx="1667400" cy="279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F04B4C"/>
                </a:solidFill>
                <a:latin typeface="Roboto"/>
                <a:ea typeface="Roboto"/>
                <a:cs typeface="Roboto"/>
                <a:sym typeface="Roboto"/>
              </a:rPr>
              <a:t>COLOR GUIDE</a:t>
            </a:r>
            <a:endParaRPr b="1" i="0" sz="1800" u="none" cap="none" strike="noStrike">
              <a:solidFill>
                <a:srgbClr val="F04B4C"/>
              </a:solidFill>
              <a:latin typeface="Roboto"/>
              <a:ea typeface="Roboto"/>
              <a:cs typeface="Roboto"/>
              <a:sym typeface="Roboto"/>
            </a:endParaRPr>
          </a:p>
        </p:txBody>
      </p:sp>
      <p:cxnSp>
        <p:nvCxnSpPr>
          <p:cNvPr id="158" name="Google Shape;158;p11"/>
          <p:cNvCxnSpPr/>
          <p:nvPr/>
        </p:nvCxnSpPr>
        <p:spPr>
          <a:xfrm rot="10800000">
            <a:off x="925550" y="1420150"/>
            <a:ext cx="7157100" cy="0"/>
          </a:xfrm>
          <a:prstGeom prst="straightConnector1">
            <a:avLst/>
          </a:prstGeom>
          <a:noFill/>
          <a:ln cap="flat" cmpd="sng" w="9525">
            <a:solidFill>
              <a:srgbClr val="CCCCCC"/>
            </a:solidFill>
            <a:prstDash val="solid"/>
            <a:round/>
            <a:headEnd len="sm" w="sm" type="none"/>
            <a:tailEnd len="sm" w="sm" type="none"/>
          </a:ln>
        </p:spPr>
      </p:cxnSp>
      <p:sp>
        <p:nvSpPr>
          <p:cNvPr id="159" name="Google Shape;159;p11"/>
          <p:cNvSpPr txBox="1"/>
          <p:nvPr/>
        </p:nvSpPr>
        <p:spPr>
          <a:xfrm>
            <a:off x="840774" y="1837075"/>
            <a:ext cx="7241875" cy="50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B7B7B7"/>
                </a:solidFill>
                <a:latin typeface="Arial"/>
                <a:ea typeface="Arial"/>
                <a:cs typeface="Arial"/>
                <a:sym typeface="Arial"/>
              </a:rPr>
              <a:t>Below are the color combinations we intend to use for our web app and any other communication to keep a consistent brand.</a:t>
            </a:r>
            <a:endParaRPr b="0" i="0" sz="1000" u="none" cap="none" strike="noStrike">
              <a:solidFill>
                <a:srgbClr val="B7B7B7"/>
              </a:solidFill>
              <a:latin typeface="Arial"/>
              <a:ea typeface="Arial"/>
              <a:cs typeface="Arial"/>
              <a:sym typeface="Arial"/>
            </a:endParaRPr>
          </a:p>
        </p:txBody>
      </p:sp>
      <p:sp>
        <p:nvSpPr>
          <p:cNvPr id="160" name="Google Shape;160;p11"/>
          <p:cNvSpPr txBox="1"/>
          <p:nvPr/>
        </p:nvSpPr>
        <p:spPr>
          <a:xfrm>
            <a:off x="840775" y="1547363"/>
            <a:ext cx="2381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Color combinations</a:t>
            </a:r>
            <a:endParaRPr b="1" i="0" sz="1000" u="none" cap="none" strike="noStrike">
              <a:solidFill>
                <a:srgbClr val="2F475B"/>
              </a:solidFill>
              <a:latin typeface="Arial"/>
              <a:ea typeface="Arial"/>
              <a:cs typeface="Arial"/>
              <a:sym typeface="Arial"/>
            </a:endParaRPr>
          </a:p>
        </p:txBody>
      </p:sp>
      <p:sp>
        <p:nvSpPr>
          <p:cNvPr id="161" name="Google Shape;161;p11"/>
          <p:cNvSpPr/>
          <p:nvPr/>
        </p:nvSpPr>
        <p:spPr>
          <a:xfrm flipH="1">
            <a:off x="7879200" y="3878825"/>
            <a:ext cx="1264800" cy="12648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1"/>
          <p:cNvSpPr/>
          <p:nvPr/>
        </p:nvSpPr>
        <p:spPr>
          <a:xfrm rot="5400000">
            <a:off x="0" y="0"/>
            <a:ext cx="1179900" cy="11799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1"/>
          <p:cNvSpPr txBox="1"/>
          <p:nvPr/>
        </p:nvSpPr>
        <p:spPr>
          <a:xfrm>
            <a:off x="7108600" y="842350"/>
            <a:ext cx="493500" cy="508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04B4C"/>
                </a:solidFill>
                <a:latin typeface="Roboto Black"/>
                <a:ea typeface="Roboto Black"/>
                <a:cs typeface="Roboto Black"/>
                <a:sym typeface="Roboto Black"/>
              </a:rPr>
              <a:t>7</a:t>
            </a:r>
            <a:endParaRPr b="0" i="0" sz="2400" u="none" cap="none" strike="noStrike">
              <a:solidFill>
                <a:srgbClr val="F04B4C"/>
              </a:solidFill>
              <a:latin typeface="Roboto Black"/>
              <a:ea typeface="Roboto Black"/>
              <a:cs typeface="Roboto Black"/>
              <a:sym typeface="Roboto Black"/>
            </a:endParaRPr>
          </a:p>
        </p:txBody>
      </p:sp>
      <p:sp>
        <p:nvSpPr>
          <p:cNvPr id="164" name="Google Shape;164;p11"/>
          <p:cNvSpPr/>
          <p:nvPr/>
        </p:nvSpPr>
        <p:spPr>
          <a:xfrm>
            <a:off x="1144575" y="2996851"/>
            <a:ext cx="650100" cy="845400"/>
          </a:xfrm>
          <a:prstGeom prst="rect">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1"/>
          <p:cNvSpPr txBox="1"/>
          <p:nvPr/>
        </p:nvSpPr>
        <p:spPr>
          <a:xfrm>
            <a:off x="1077525" y="2588340"/>
            <a:ext cx="6783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Primary</a:t>
            </a:r>
            <a:endParaRPr b="1" i="0" sz="1000" u="none" cap="none" strike="noStrike">
              <a:solidFill>
                <a:srgbClr val="2F475B"/>
              </a:solidFill>
              <a:latin typeface="Arial"/>
              <a:ea typeface="Arial"/>
              <a:cs typeface="Arial"/>
              <a:sym typeface="Arial"/>
            </a:endParaRPr>
          </a:p>
        </p:txBody>
      </p:sp>
      <p:sp>
        <p:nvSpPr>
          <p:cNvPr id="166" name="Google Shape;166;p11"/>
          <p:cNvSpPr txBox="1"/>
          <p:nvPr/>
        </p:nvSpPr>
        <p:spPr>
          <a:xfrm>
            <a:off x="1077525" y="4007201"/>
            <a:ext cx="784200" cy="201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B7B7B7"/>
                </a:solidFill>
                <a:latin typeface="Arial"/>
                <a:ea typeface="Arial"/>
                <a:cs typeface="Arial"/>
                <a:sym typeface="Arial"/>
              </a:rPr>
              <a:t>#2e475b</a:t>
            </a:r>
            <a:endParaRPr b="0" i="0" sz="1000" u="none" cap="none" strike="noStrike">
              <a:solidFill>
                <a:srgbClr val="B7B7B7"/>
              </a:solidFill>
              <a:latin typeface="Arial"/>
              <a:ea typeface="Arial"/>
              <a:cs typeface="Arial"/>
              <a:sym typeface="Arial"/>
            </a:endParaRPr>
          </a:p>
        </p:txBody>
      </p:sp>
      <p:sp>
        <p:nvSpPr>
          <p:cNvPr id="167" name="Google Shape;167;p11"/>
          <p:cNvSpPr txBox="1"/>
          <p:nvPr/>
        </p:nvSpPr>
        <p:spPr>
          <a:xfrm>
            <a:off x="2042475" y="2977951"/>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C: 86 %</a:t>
            </a:r>
            <a:endParaRPr b="1" i="0" sz="1000" u="none" cap="none" strike="noStrike">
              <a:solidFill>
                <a:srgbClr val="2F475B"/>
              </a:solidFill>
              <a:latin typeface="Arial"/>
              <a:ea typeface="Arial"/>
              <a:cs typeface="Arial"/>
              <a:sym typeface="Arial"/>
            </a:endParaRPr>
          </a:p>
        </p:txBody>
      </p:sp>
      <p:sp>
        <p:nvSpPr>
          <p:cNvPr id="168" name="Google Shape;168;p11"/>
          <p:cNvSpPr txBox="1"/>
          <p:nvPr/>
        </p:nvSpPr>
        <p:spPr>
          <a:xfrm>
            <a:off x="2042475" y="3186451"/>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M: 66%</a:t>
            </a:r>
            <a:endParaRPr b="1" i="0" sz="1000" u="none" cap="none" strike="noStrike">
              <a:solidFill>
                <a:srgbClr val="2F475B"/>
              </a:solidFill>
              <a:latin typeface="Arial"/>
              <a:ea typeface="Arial"/>
              <a:cs typeface="Arial"/>
              <a:sym typeface="Arial"/>
            </a:endParaRPr>
          </a:p>
        </p:txBody>
      </p:sp>
      <p:sp>
        <p:nvSpPr>
          <p:cNvPr id="169" name="Google Shape;169;p11"/>
          <p:cNvSpPr txBox="1"/>
          <p:nvPr/>
        </p:nvSpPr>
        <p:spPr>
          <a:xfrm>
            <a:off x="2042475" y="3423201"/>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Y: 45%</a:t>
            </a:r>
            <a:endParaRPr b="1" i="0" sz="1000" u="none" cap="none" strike="noStrike">
              <a:solidFill>
                <a:srgbClr val="2F475B"/>
              </a:solidFill>
              <a:latin typeface="Arial"/>
              <a:ea typeface="Arial"/>
              <a:cs typeface="Arial"/>
              <a:sym typeface="Arial"/>
            </a:endParaRPr>
          </a:p>
        </p:txBody>
      </p:sp>
      <p:sp>
        <p:nvSpPr>
          <p:cNvPr id="170" name="Google Shape;170;p11"/>
          <p:cNvSpPr txBox="1"/>
          <p:nvPr/>
        </p:nvSpPr>
        <p:spPr>
          <a:xfrm>
            <a:off x="2042475" y="3628051"/>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K: 31% </a:t>
            </a:r>
            <a:endParaRPr b="1" i="0" sz="1000" u="none" cap="none" strike="noStrike">
              <a:solidFill>
                <a:srgbClr val="2F475B"/>
              </a:solidFill>
              <a:latin typeface="Arial"/>
              <a:ea typeface="Arial"/>
              <a:cs typeface="Arial"/>
              <a:sym typeface="Arial"/>
            </a:endParaRPr>
          </a:p>
        </p:txBody>
      </p:sp>
      <p:sp>
        <p:nvSpPr>
          <p:cNvPr id="171" name="Google Shape;171;p11"/>
          <p:cNvSpPr/>
          <p:nvPr/>
        </p:nvSpPr>
        <p:spPr>
          <a:xfrm>
            <a:off x="3444325" y="2996851"/>
            <a:ext cx="650100" cy="845400"/>
          </a:xfrm>
          <a:prstGeom prst="rect">
            <a:avLst/>
          </a:prstGeom>
          <a:solidFill>
            <a:srgbClr val="F0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1"/>
          <p:cNvSpPr txBox="1"/>
          <p:nvPr/>
        </p:nvSpPr>
        <p:spPr>
          <a:xfrm>
            <a:off x="3292525" y="2583248"/>
            <a:ext cx="9537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Secondary</a:t>
            </a:r>
            <a:endParaRPr b="1" i="0" sz="1000" u="none" cap="none" strike="noStrike">
              <a:solidFill>
                <a:srgbClr val="2F475B"/>
              </a:solidFill>
              <a:latin typeface="Arial"/>
              <a:ea typeface="Arial"/>
              <a:cs typeface="Arial"/>
              <a:sym typeface="Arial"/>
            </a:endParaRPr>
          </a:p>
        </p:txBody>
      </p:sp>
      <p:sp>
        <p:nvSpPr>
          <p:cNvPr id="173" name="Google Shape;173;p11"/>
          <p:cNvSpPr txBox="1"/>
          <p:nvPr/>
        </p:nvSpPr>
        <p:spPr>
          <a:xfrm>
            <a:off x="3377275" y="4007201"/>
            <a:ext cx="784200" cy="201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B7B7B7"/>
                </a:solidFill>
                <a:latin typeface="Arial"/>
                <a:ea typeface="Arial"/>
                <a:cs typeface="Arial"/>
                <a:sym typeface="Arial"/>
              </a:rPr>
              <a:t>#f04b4c</a:t>
            </a:r>
            <a:endParaRPr b="0" i="0" sz="1000" u="none" cap="none" strike="noStrike">
              <a:solidFill>
                <a:srgbClr val="B7B7B7"/>
              </a:solidFill>
              <a:latin typeface="Arial"/>
              <a:ea typeface="Arial"/>
              <a:cs typeface="Arial"/>
              <a:sym typeface="Arial"/>
            </a:endParaRPr>
          </a:p>
        </p:txBody>
      </p:sp>
      <p:sp>
        <p:nvSpPr>
          <p:cNvPr id="174" name="Google Shape;174;p11"/>
          <p:cNvSpPr txBox="1"/>
          <p:nvPr/>
        </p:nvSpPr>
        <p:spPr>
          <a:xfrm>
            <a:off x="4342225" y="2977951"/>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C: 0 %</a:t>
            </a:r>
            <a:endParaRPr b="1" i="0" sz="1000" u="none" cap="none" strike="noStrike">
              <a:solidFill>
                <a:srgbClr val="2F475B"/>
              </a:solidFill>
              <a:latin typeface="Arial"/>
              <a:ea typeface="Arial"/>
              <a:cs typeface="Arial"/>
              <a:sym typeface="Arial"/>
            </a:endParaRPr>
          </a:p>
        </p:txBody>
      </p:sp>
      <p:sp>
        <p:nvSpPr>
          <p:cNvPr id="175" name="Google Shape;175;p11"/>
          <p:cNvSpPr txBox="1"/>
          <p:nvPr/>
        </p:nvSpPr>
        <p:spPr>
          <a:xfrm>
            <a:off x="4342225" y="3186451"/>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M: 86%</a:t>
            </a:r>
            <a:endParaRPr b="1" i="0" sz="1000" u="none" cap="none" strike="noStrike">
              <a:solidFill>
                <a:srgbClr val="2F475B"/>
              </a:solidFill>
              <a:latin typeface="Arial"/>
              <a:ea typeface="Arial"/>
              <a:cs typeface="Arial"/>
              <a:sym typeface="Arial"/>
            </a:endParaRPr>
          </a:p>
        </p:txBody>
      </p:sp>
      <p:sp>
        <p:nvSpPr>
          <p:cNvPr id="176" name="Google Shape;176;p11"/>
          <p:cNvSpPr txBox="1"/>
          <p:nvPr/>
        </p:nvSpPr>
        <p:spPr>
          <a:xfrm>
            <a:off x="4342225" y="3423201"/>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Y: 70%</a:t>
            </a:r>
            <a:endParaRPr b="1" i="0" sz="1000" u="none" cap="none" strike="noStrike">
              <a:solidFill>
                <a:srgbClr val="2F475B"/>
              </a:solidFill>
              <a:latin typeface="Arial"/>
              <a:ea typeface="Arial"/>
              <a:cs typeface="Arial"/>
              <a:sym typeface="Arial"/>
            </a:endParaRPr>
          </a:p>
        </p:txBody>
      </p:sp>
      <p:sp>
        <p:nvSpPr>
          <p:cNvPr id="177" name="Google Shape;177;p11"/>
          <p:cNvSpPr txBox="1"/>
          <p:nvPr/>
        </p:nvSpPr>
        <p:spPr>
          <a:xfrm>
            <a:off x="4342225" y="3628051"/>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K: 0% </a:t>
            </a:r>
            <a:endParaRPr b="1" i="0" sz="1000" u="none" cap="none" strike="noStrike">
              <a:solidFill>
                <a:srgbClr val="2F475B"/>
              </a:solidFill>
              <a:latin typeface="Arial"/>
              <a:ea typeface="Arial"/>
              <a:cs typeface="Arial"/>
              <a:sym typeface="Arial"/>
            </a:endParaRPr>
          </a:p>
        </p:txBody>
      </p:sp>
      <p:sp>
        <p:nvSpPr>
          <p:cNvPr id="178" name="Google Shape;178;p11"/>
          <p:cNvSpPr/>
          <p:nvPr/>
        </p:nvSpPr>
        <p:spPr>
          <a:xfrm>
            <a:off x="5847925" y="2949576"/>
            <a:ext cx="650100" cy="845400"/>
          </a:xfrm>
          <a:prstGeom prst="rect">
            <a:avLst/>
          </a:prstGeom>
          <a:solidFill>
            <a:srgbClr val="9395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1"/>
          <p:cNvSpPr txBox="1"/>
          <p:nvPr/>
        </p:nvSpPr>
        <p:spPr>
          <a:xfrm>
            <a:off x="5696125" y="2583248"/>
            <a:ext cx="9537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Additional</a:t>
            </a:r>
            <a:endParaRPr b="1" i="0" sz="1000" u="none" cap="none" strike="noStrike">
              <a:solidFill>
                <a:srgbClr val="2F475B"/>
              </a:solidFill>
              <a:latin typeface="Arial"/>
              <a:ea typeface="Arial"/>
              <a:cs typeface="Arial"/>
              <a:sym typeface="Arial"/>
            </a:endParaRPr>
          </a:p>
        </p:txBody>
      </p:sp>
      <p:sp>
        <p:nvSpPr>
          <p:cNvPr id="180" name="Google Shape;180;p11"/>
          <p:cNvSpPr txBox="1"/>
          <p:nvPr/>
        </p:nvSpPr>
        <p:spPr>
          <a:xfrm>
            <a:off x="5780875" y="3959926"/>
            <a:ext cx="784200" cy="201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rgbClr val="B7B7B7"/>
                </a:solidFill>
                <a:latin typeface="Arial"/>
                <a:ea typeface="Arial"/>
                <a:cs typeface="Arial"/>
                <a:sym typeface="Arial"/>
              </a:rPr>
              <a:t>#939598</a:t>
            </a:r>
            <a:endParaRPr b="0" i="0" sz="1000" u="none" cap="none" strike="noStrike">
              <a:solidFill>
                <a:srgbClr val="B7B7B7"/>
              </a:solidFill>
              <a:latin typeface="Arial"/>
              <a:ea typeface="Arial"/>
              <a:cs typeface="Arial"/>
              <a:sym typeface="Arial"/>
            </a:endParaRPr>
          </a:p>
        </p:txBody>
      </p:sp>
      <p:sp>
        <p:nvSpPr>
          <p:cNvPr id="181" name="Google Shape;181;p11"/>
          <p:cNvSpPr txBox="1"/>
          <p:nvPr/>
        </p:nvSpPr>
        <p:spPr>
          <a:xfrm>
            <a:off x="6745825" y="2930676"/>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C: 0 %</a:t>
            </a:r>
            <a:endParaRPr b="1" i="0" sz="1000" u="none" cap="none" strike="noStrike">
              <a:solidFill>
                <a:srgbClr val="2F475B"/>
              </a:solidFill>
              <a:latin typeface="Arial"/>
              <a:ea typeface="Arial"/>
              <a:cs typeface="Arial"/>
              <a:sym typeface="Arial"/>
            </a:endParaRPr>
          </a:p>
        </p:txBody>
      </p:sp>
      <p:sp>
        <p:nvSpPr>
          <p:cNvPr id="182" name="Google Shape;182;p11"/>
          <p:cNvSpPr txBox="1"/>
          <p:nvPr/>
        </p:nvSpPr>
        <p:spPr>
          <a:xfrm>
            <a:off x="6745825" y="3139176"/>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M: 0%</a:t>
            </a:r>
            <a:endParaRPr b="1" i="0" sz="1000" u="none" cap="none" strike="noStrike">
              <a:solidFill>
                <a:srgbClr val="2F475B"/>
              </a:solidFill>
              <a:latin typeface="Arial"/>
              <a:ea typeface="Arial"/>
              <a:cs typeface="Arial"/>
              <a:sym typeface="Arial"/>
            </a:endParaRPr>
          </a:p>
        </p:txBody>
      </p:sp>
      <p:sp>
        <p:nvSpPr>
          <p:cNvPr id="183" name="Google Shape;183;p11"/>
          <p:cNvSpPr txBox="1"/>
          <p:nvPr/>
        </p:nvSpPr>
        <p:spPr>
          <a:xfrm>
            <a:off x="6745825" y="3375926"/>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Y: 0%</a:t>
            </a:r>
            <a:endParaRPr b="1" i="0" sz="1000" u="none" cap="none" strike="noStrike">
              <a:solidFill>
                <a:srgbClr val="2F475B"/>
              </a:solidFill>
              <a:latin typeface="Arial"/>
              <a:ea typeface="Arial"/>
              <a:cs typeface="Arial"/>
              <a:sym typeface="Arial"/>
            </a:endParaRPr>
          </a:p>
        </p:txBody>
      </p:sp>
      <p:sp>
        <p:nvSpPr>
          <p:cNvPr id="184" name="Google Shape;184;p11"/>
          <p:cNvSpPr txBox="1"/>
          <p:nvPr/>
        </p:nvSpPr>
        <p:spPr>
          <a:xfrm>
            <a:off x="6745825" y="3580776"/>
            <a:ext cx="863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K: 50% </a:t>
            </a:r>
            <a:endParaRPr b="1" i="0" sz="1000" u="none" cap="none" strike="noStrike">
              <a:solidFill>
                <a:srgbClr val="2F475B"/>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12"/>
          <p:cNvSpPr txBox="1"/>
          <p:nvPr/>
        </p:nvSpPr>
        <p:spPr>
          <a:xfrm>
            <a:off x="7311426" y="461650"/>
            <a:ext cx="863100" cy="88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Roboto Black"/>
                <a:ea typeface="Roboto Black"/>
                <a:cs typeface="Roboto Black"/>
                <a:sym typeface="Roboto Black"/>
              </a:rPr>
              <a:t>C</a:t>
            </a:r>
            <a:endParaRPr b="0" i="0" sz="6000" u="none" cap="none" strike="noStrike">
              <a:solidFill>
                <a:srgbClr val="FFFFFF"/>
              </a:solidFill>
              <a:latin typeface="Roboto Black"/>
              <a:ea typeface="Roboto Black"/>
              <a:cs typeface="Roboto Black"/>
              <a:sym typeface="Roboto Black"/>
            </a:endParaRPr>
          </a:p>
        </p:txBody>
      </p:sp>
      <p:sp>
        <p:nvSpPr>
          <p:cNvPr id="190" name="Google Shape;190;p12"/>
          <p:cNvSpPr txBox="1"/>
          <p:nvPr/>
        </p:nvSpPr>
        <p:spPr>
          <a:xfrm>
            <a:off x="4668600" y="911625"/>
            <a:ext cx="1667400" cy="279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F04B4C"/>
                </a:solidFill>
                <a:latin typeface="Roboto"/>
                <a:ea typeface="Roboto"/>
                <a:cs typeface="Roboto"/>
                <a:sym typeface="Roboto"/>
              </a:rPr>
              <a:t>FONT GUIDE</a:t>
            </a:r>
            <a:endParaRPr b="1" i="0" sz="1800" u="none" cap="none" strike="noStrike">
              <a:solidFill>
                <a:srgbClr val="F04B4C"/>
              </a:solidFill>
              <a:latin typeface="Roboto"/>
              <a:ea typeface="Roboto"/>
              <a:cs typeface="Roboto"/>
              <a:sym typeface="Roboto"/>
            </a:endParaRPr>
          </a:p>
        </p:txBody>
      </p:sp>
      <p:cxnSp>
        <p:nvCxnSpPr>
          <p:cNvPr id="191" name="Google Shape;191;p12"/>
          <p:cNvCxnSpPr/>
          <p:nvPr/>
        </p:nvCxnSpPr>
        <p:spPr>
          <a:xfrm rot="10800000">
            <a:off x="925550" y="1420150"/>
            <a:ext cx="7157100" cy="0"/>
          </a:xfrm>
          <a:prstGeom prst="straightConnector1">
            <a:avLst/>
          </a:prstGeom>
          <a:noFill/>
          <a:ln cap="flat" cmpd="sng" w="9525">
            <a:solidFill>
              <a:srgbClr val="CCCCCC"/>
            </a:solidFill>
            <a:prstDash val="solid"/>
            <a:round/>
            <a:headEnd len="sm" w="sm" type="none"/>
            <a:tailEnd len="sm" w="sm" type="none"/>
          </a:ln>
        </p:spPr>
      </p:cxnSp>
      <p:sp>
        <p:nvSpPr>
          <p:cNvPr id="192" name="Google Shape;192;p12"/>
          <p:cNvSpPr txBox="1"/>
          <p:nvPr/>
        </p:nvSpPr>
        <p:spPr>
          <a:xfrm>
            <a:off x="840774" y="1837075"/>
            <a:ext cx="7241875" cy="50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B7B7B7"/>
                </a:solidFill>
                <a:latin typeface="Arial"/>
                <a:ea typeface="Arial"/>
                <a:cs typeface="Arial"/>
                <a:sym typeface="Arial"/>
              </a:rPr>
              <a:t>Below are the fonts we intend to use for our web app and any other communication to keep a consistent brand.</a:t>
            </a:r>
            <a:endParaRPr b="0" i="0" sz="1400" u="none" cap="none" strike="noStrike">
              <a:solidFill>
                <a:srgbClr val="000000"/>
              </a:solidFill>
              <a:latin typeface="Arial"/>
              <a:ea typeface="Arial"/>
              <a:cs typeface="Arial"/>
              <a:sym typeface="Arial"/>
            </a:endParaRPr>
          </a:p>
        </p:txBody>
      </p:sp>
      <p:sp>
        <p:nvSpPr>
          <p:cNvPr id="193" name="Google Shape;193;p12"/>
          <p:cNvSpPr txBox="1"/>
          <p:nvPr/>
        </p:nvSpPr>
        <p:spPr>
          <a:xfrm>
            <a:off x="840775" y="1547363"/>
            <a:ext cx="23811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2F475B"/>
                </a:solidFill>
                <a:latin typeface="Arial"/>
                <a:ea typeface="Arial"/>
                <a:cs typeface="Arial"/>
                <a:sym typeface="Arial"/>
              </a:rPr>
              <a:t>Font Usage</a:t>
            </a:r>
            <a:endParaRPr b="1" i="0" sz="1000" u="none" cap="none" strike="noStrike">
              <a:solidFill>
                <a:srgbClr val="2F475B"/>
              </a:solidFill>
              <a:latin typeface="Arial"/>
              <a:ea typeface="Arial"/>
              <a:cs typeface="Arial"/>
              <a:sym typeface="Arial"/>
            </a:endParaRPr>
          </a:p>
        </p:txBody>
      </p:sp>
      <p:sp>
        <p:nvSpPr>
          <p:cNvPr id="194" name="Google Shape;194;p12"/>
          <p:cNvSpPr/>
          <p:nvPr/>
        </p:nvSpPr>
        <p:spPr>
          <a:xfrm flipH="1">
            <a:off x="7879200" y="3878825"/>
            <a:ext cx="1264800" cy="12648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2"/>
          <p:cNvSpPr/>
          <p:nvPr/>
        </p:nvSpPr>
        <p:spPr>
          <a:xfrm rot="5400000">
            <a:off x="0" y="0"/>
            <a:ext cx="1179900" cy="11799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2"/>
          <p:cNvSpPr txBox="1"/>
          <p:nvPr/>
        </p:nvSpPr>
        <p:spPr>
          <a:xfrm>
            <a:off x="7108600" y="842350"/>
            <a:ext cx="493500" cy="508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04B4C"/>
                </a:solidFill>
                <a:latin typeface="Roboto Black"/>
                <a:ea typeface="Roboto Black"/>
                <a:cs typeface="Roboto Black"/>
                <a:sym typeface="Roboto Black"/>
              </a:rPr>
              <a:t>8</a:t>
            </a:r>
            <a:endParaRPr b="0" i="0" sz="2400" u="none" cap="none" strike="noStrike">
              <a:solidFill>
                <a:srgbClr val="F04B4C"/>
              </a:solidFill>
              <a:latin typeface="Roboto Black"/>
              <a:ea typeface="Roboto Black"/>
              <a:cs typeface="Roboto Black"/>
              <a:sym typeface="Roboto Black"/>
            </a:endParaRPr>
          </a:p>
        </p:txBody>
      </p:sp>
      <p:sp>
        <p:nvSpPr>
          <p:cNvPr id="197" name="Google Shape;197;p12"/>
          <p:cNvSpPr txBox="1"/>
          <p:nvPr/>
        </p:nvSpPr>
        <p:spPr>
          <a:xfrm>
            <a:off x="1174350" y="2900925"/>
            <a:ext cx="13566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04B4C"/>
                </a:solidFill>
                <a:latin typeface="Arial"/>
                <a:ea typeface="Arial"/>
                <a:cs typeface="Arial"/>
                <a:sym typeface="Arial"/>
              </a:rPr>
              <a:t>Roboto</a:t>
            </a:r>
            <a:endParaRPr b="1" i="0" sz="1400" u="none" cap="none" strike="noStrike">
              <a:solidFill>
                <a:srgbClr val="F04B4C"/>
              </a:solidFill>
              <a:latin typeface="Arial"/>
              <a:ea typeface="Arial"/>
              <a:cs typeface="Arial"/>
              <a:sym typeface="Arial"/>
            </a:endParaRPr>
          </a:p>
        </p:txBody>
      </p:sp>
      <p:sp>
        <p:nvSpPr>
          <p:cNvPr id="198" name="Google Shape;198;p12"/>
          <p:cNvSpPr txBox="1"/>
          <p:nvPr/>
        </p:nvSpPr>
        <p:spPr>
          <a:xfrm>
            <a:off x="1179900" y="3553800"/>
            <a:ext cx="2953200" cy="6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2F475B"/>
                </a:solidFill>
                <a:latin typeface="Arial"/>
                <a:ea typeface="Arial"/>
                <a:cs typeface="Arial"/>
                <a:sym typeface="Arial"/>
              </a:rPr>
              <a:t>ABCDEFGHIJKLMNOPQRSTUVWXYZ</a:t>
            </a:r>
            <a:endParaRPr b="0" i="0" sz="1200" u="none" cap="none" strike="noStrike">
              <a:solidFill>
                <a:srgbClr val="2F475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2F475B"/>
                </a:solidFill>
                <a:latin typeface="Arial"/>
                <a:ea typeface="Arial"/>
                <a:cs typeface="Arial"/>
                <a:sym typeface="Arial"/>
              </a:rPr>
              <a:t>Abcdefghijklmnopqrstuvwxyz</a:t>
            </a:r>
            <a:endParaRPr b="0" i="0" sz="1200" u="none" cap="none" strike="noStrike">
              <a:solidFill>
                <a:srgbClr val="2F475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2F475B"/>
                </a:solidFill>
                <a:latin typeface="Arial"/>
                <a:ea typeface="Arial"/>
                <a:cs typeface="Arial"/>
                <a:sym typeface="Arial"/>
              </a:rPr>
              <a:t>0123456789!@#$%^&amp;*()_+=</a:t>
            </a:r>
            <a:endParaRPr b="0" i="0" sz="1200" u="none" cap="none" strike="noStrike">
              <a:solidFill>
                <a:srgbClr val="2F475B"/>
              </a:solidFill>
              <a:latin typeface="Arial"/>
              <a:ea typeface="Arial"/>
              <a:cs typeface="Arial"/>
              <a:sym typeface="Arial"/>
            </a:endParaRPr>
          </a:p>
        </p:txBody>
      </p:sp>
      <p:sp>
        <p:nvSpPr>
          <p:cNvPr id="199" name="Google Shape;199;p12"/>
          <p:cNvSpPr/>
          <p:nvPr/>
        </p:nvSpPr>
        <p:spPr>
          <a:xfrm flipH="1">
            <a:off x="925550" y="3956550"/>
            <a:ext cx="141300" cy="1413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2"/>
          <p:cNvSpPr txBox="1"/>
          <p:nvPr/>
        </p:nvSpPr>
        <p:spPr>
          <a:xfrm>
            <a:off x="1174350" y="3134025"/>
            <a:ext cx="13566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939598"/>
                </a:solidFill>
                <a:latin typeface="Arial"/>
                <a:ea typeface="Arial"/>
                <a:cs typeface="Arial"/>
                <a:sym typeface="Arial"/>
              </a:rPr>
              <a:t>Regular</a:t>
            </a:r>
            <a:endParaRPr b="0" i="0" sz="1200" u="none" cap="none" strike="noStrike">
              <a:solidFill>
                <a:srgbClr val="939598"/>
              </a:solidFill>
              <a:latin typeface="Arial"/>
              <a:ea typeface="Arial"/>
              <a:cs typeface="Arial"/>
              <a:sym typeface="Arial"/>
            </a:endParaRPr>
          </a:p>
        </p:txBody>
      </p:sp>
      <p:sp>
        <p:nvSpPr>
          <p:cNvPr id="201" name="Google Shape;201;p12"/>
          <p:cNvSpPr txBox="1"/>
          <p:nvPr/>
        </p:nvSpPr>
        <p:spPr>
          <a:xfrm>
            <a:off x="5123900" y="2823075"/>
            <a:ext cx="13566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04B4C"/>
                </a:solidFill>
                <a:latin typeface="Arial"/>
                <a:ea typeface="Arial"/>
                <a:cs typeface="Arial"/>
                <a:sym typeface="Arial"/>
              </a:rPr>
              <a:t>Roboto</a:t>
            </a:r>
            <a:endParaRPr b="1" i="0" sz="1400" u="none" cap="none" strike="noStrike">
              <a:solidFill>
                <a:srgbClr val="F04B4C"/>
              </a:solidFill>
              <a:latin typeface="Arial"/>
              <a:ea typeface="Arial"/>
              <a:cs typeface="Arial"/>
              <a:sym typeface="Arial"/>
            </a:endParaRPr>
          </a:p>
        </p:txBody>
      </p:sp>
      <p:sp>
        <p:nvSpPr>
          <p:cNvPr id="202" name="Google Shape;202;p12"/>
          <p:cNvSpPr txBox="1"/>
          <p:nvPr/>
        </p:nvSpPr>
        <p:spPr>
          <a:xfrm>
            <a:off x="5129450" y="3553800"/>
            <a:ext cx="2953200" cy="6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2F475B"/>
                </a:solidFill>
                <a:latin typeface="Arial"/>
                <a:ea typeface="Arial"/>
                <a:cs typeface="Arial"/>
                <a:sym typeface="Arial"/>
              </a:rPr>
              <a:t>ABCDEFGHIJKLMNOPQRSTUVWXYZ</a:t>
            </a:r>
            <a:endParaRPr b="1" i="0" sz="1200" u="none" cap="none" strike="noStrike">
              <a:solidFill>
                <a:srgbClr val="2F475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2F475B"/>
                </a:solidFill>
                <a:latin typeface="Arial"/>
                <a:ea typeface="Arial"/>
                <a:cs typeface="Arial"/>
                <a:sym typeface="Arial"/>
              </a:rPr>
              <a:t>Abcdefghijklmnopqrstuvwxyz</a:t>
            </a:r>
            <a:endParaRPr b="1" i="0" sz="1200" u="none" cap="none" strike="noStrike">
              <a:solidFill>
                <a:srgbClr val="2F475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2F475B"/>
                </a:solidFill>
                <a:latin typeface="Arial"/>
                <a:ea typeface="Arial"/>
                <a:cs typeface="Arial"/>
                <a:sym typeface="Arial"/>
              </a:rPr>
              <a:t>0123456789!@#$%^&amp;*()_+=</a:t>
            </a:r>
            <a:endParaRPr b="1" i="0" sz="1200" u="none" cap="none" strike="noStrike">
              <a:solidFill>
                <a:srgbClr val="2F475B"/>
              </a:solidFill>
              <a:latin typeface="Arial"/>
              <a:ea typeface="Arial"/>
              <a:cs typeface="Arial"/>
              <a:sym typeface="Arial"/>
            </a:endParaRPr>
          </a:p>
        </p:txBody>
      </p:sp>
      <p:sp>
        <p:nvSpPr>
          <p:cNvPr id="203" name="Google Shape;203;p12"/>
          <p:cNvSpPr/>
          <p:nvPr/>
        </p:nvSpPr>
        <p:spPr>
          <a:xfrm flipH="1">
            <a:off x="4875100" y="3956550"/>
            <a:ext cx="141300" cy="1413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2"/>
          <p:cNvSpPr txBox="1"/>
          <p:nvPr/>
        </p:nvSpPr>
        <p:spPr>
          <a:xfrm>
            <a:off x="5123900" y="3056175"/>
            <a:ext cx="1356600" cy="2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939598"/>
                </a:solidFill>
                <a:latin typeface="Arial"/>
                <a:ea typeface="Arial"/>
                <a:cs typeface="Arial"/>
                <a:sym typeface="Arial"/>
              </a:rPr>
              <a:t>Bold</a:t>
            </a:r>
            <a:endParaRPr b="0" i="0" sz="1200" u="none" cap="none" strike="noStrike">
              <a:solidFill>
                <a:srgbClr val="939598"/>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F475B"/>
        </a:solidFill>
      </p:bgPr>
    </p:bg>
    <p:spTree>
      <p:nvGrpSpPr>
        <p:cNvPr id="208" name="Shape 208"/>
        <p:cNvGrpSpPr/>
        <p:nvPr/>
      </p:nvGrpSpPr>
      <p:grpSpPr>
        <a:xfrm>
          <a:off x="0" y="0"/>
          <a:ext cx="0" cy="0"/>
          <a:chOff x="0" y="0"/>
          <a:chExt cx="0" cy="0"/>
        </a:xfrm>
      </p:grpSpPr>
      <p:sp>
        <p:nvSpPr>
          <p:cNvPr id="209" name="Google Shape;209;p13"/>
          <p:cNvSpPr/>
          <p:nvPr/>
        </p:nvSpPr>
        <p:spPr>
          <a:xfrm flipH="1">
            <a:off x="7879200" y="3878825"/>
            <a:ext cx="1264800" cy="1264800"/>
          </a:xfrm>
          <a:prstGeom prst="rtTriangle">
            <a:avLst/>
          </a:prstGeom>
          <a:solidFill>
            <a:srgbClr val="F0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3"/>
          <p:cNvSpPr/>
          <p:nvPr/>
        </p:nvSpPr>
        <p:spPr>
          <a:xfrm rot="5400000">
            <a:off x="0" y="0"/>
            <a:ext cx="1179900" cy="1179900"/>
          </a:xfrm>
          <a:prstGeom prst="rtTriangle">
            <a:avLst/>
          </a:prstGeom>
          <a:solidFill>
            <a:srgbClr val="F0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3"/>
          <p:cNvSpPr txBox="1"/>
          <p:nvPr/>
        </p:nvSpPr>
        <p:spPr>
          <a:xfrm>
            <a:off x="1915568" y="1955615"/>
            <a:ext cx="5112631"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F2F2F2"/>
                </a:solidFill>
                <a:latin typeface="Arial"/>
                <a:ea typeface="Arial"/>
                <a:cs typeface="Arial"/>
                <a:sym typeface="Arial"/>
              </a:rPr>
              <a:t>QUESTIONS?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F475B"/>
        </a:solidFill>
      </p:bgPr>
    </p:bg>
    <p:spTree>
      <p:nvGrpSpPr>
        <p:cNvPr id="215" name="Shape 215"/>
        <p:cNvGrpSpPr/>
        <p:nvPr/>
      </p:nvGrpSpPr>
      <p:grpSpPr>
        <a:xfrm>
          <a:off x="0" y="0"/>
          <a:ext cx="0" cy="0"/>
          <a:chOff x="0" y="0"/>
          <a:chExt cx="0" cy="0"/>
        </a:xfrm>
      </p:grpSpPr>
      <p:sp>
        <p:nvSpPr>
          <p:cNvPr id="216" name="Google Shape;216;g6176071063_1_0"/>
          <p:cNvSpPr/>
          <p:nvPr/>
        </p:nvSpPr>
        <p:spPr>
          <a:xfrm flipH="1">
            <a:off x="7879200" y="3878825"/>
            <a:ext cx="1264800" cy="1264800"/>
          </a:xfrm>
          <a:prstGeom prst="rtTriangle">
            <a:avLst/>
          </a:prstGeom>
          <a:solidFill>
            <a:srgbClr val="F0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6176071063_1_0"/>
          <p:cNvSpPr/>
          <p:nvPr/>
        </p:nvSpPr>
        <p:spPr>
          <a:xfrm rot="5400000">
            <a:off x="0" y="0"/>
            <a:ext cx="1179900" cy="1179900"/>
          </a:xfrm>
          <a:prstGeom prst="rtTriangle">
            <a:avLst/>
          </a:prstGeom>
          <a:solidFill>
            <a:srgbClr val="F04B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6176071063_1_0"/>
          <p:cNvSpPr txBox="1"/>
          <p:nvPr/>
        </p:nvSpPr>
        <p:spPr>
          <a:xfrm>
            <a:off x="1915568" y="1955615"/>
            <a:ext cx="51126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600">
                <a:solidFill>
                  <a:srgbClr val="F2F2F2"/>
                </a:solidFill>
              </a:rPr>
              <a:t>Backup Slides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g6176071063_1_25"/>
          <p:cNvSpPr txBox="1"/>
          <p:nvPr/>
        </p:nvSpPr>
        <p:spPr>
          <a:xfrm>
            <a:off x="7311426" y="461650"/>
            <a:ext cx="863100" cy="88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Roboto Black"/>
                <a:ea typeface="Roboto Black"/>
                <a:cs typeface="Roboto Black"/>
                <a:sym typeface="Roboto Black"/>
              </a:rPr>
              <a:t>A</a:t>
            </a:r>
            <a:endParaRPr b="0" i="0" sz="6000" u="none" cap="none" strike="noStrike">
              <a:solidFill>
                <a:srgbClr val="FFFFFF"/>
              </a:solidFill>
              <a:latin typeface="Roboto Black"/>
              <a:ea typeface="Roboto Black"/>
              <a:cs typeface="Roboto Black"/>
              <a:sym typeface="Roboto Black"/>
            </a:endParaRPr>
          </a:p>
        </p:txBody>
      </p:sp>
      <p:sp>
        <p:nvSpPr>
          <p:cNvPr id="224" name="Google Shape;224;g6176071063_1_25"/>
          <p:cNvSpPr txBox="1"/>
          <p:nvPr/>
        </p:nvSpPr>
        <p:spPr>
          <a:xfrm>
            <a:off x="1795938" y="911625"/>
            <a:ext cx="4665900" cy="279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lang="en-US" sz="1800">
                <a:solidFill>
                  <a:srgbClr val="F04B4C"/>
                </a:solidFill>
                <a:latin typeface="Roboto"/>
                <a:ea typeface="Roboto"/>
                <a:cs typeface="Roboto"/>
                <a:sym typeface="Roboto"/>
              </a:rPr>
              <a:t>Project Plan / Sprint Planning</a:t>
            </a:r>
            <a:endParaRPr b="1" i="0" sz="1800" u="none" cap="none" strike="noStrike">
              <a:solidFill>
                <a:srgbClr val="F04B4C"/>
              </a:solidFill>
              <a:latin typeface="Roboto"/>
              <a:ea typeface="Roboto"/>
              <a:cs typeface="Roboto"/>
              <a:sym typeface="Roboto"/>
            </a:endParaRPr>
          </a:p>
        </p:txBody>
      </p:sp>
      <p:cxnSp>
        <p:nvCxnSpPr>
          <p:cNvPr id="225" name="Google Shape;225;g6176071063_1_25"/>
          <p:cNvCxnSpPr/>
          <p:nvPr/>
        </p:nvCxnSpPr>
        <p:spPr>
          <a:xfrm rot="10800000">
            <a:off x="925550" y="1420150"/>
            <a:ext cx="7157100" cy="0"/>
          </a:xfrm>
          <a:prstGeom prst="straightConnector1">
            <a:avLst/>
          </a:prstGeom>
          <a:noFill/>
          <a:ln cap="flat" cmpd="sng" w="9525">
            <a:solidFill>
              <a:srgbClr val="CCCCCC"/>
            </a:solidFill>
            <a:prstDash val="solid"/>
            <a:round/>
            <a:headEnd len="sm" w="sm" type="none"/>
            <a:tailEnd len="sm" w="sm" type="none"/>
          </a:ln>
        </p:spPr>
      </p:cxnSp>
      <p:sp>
        <p:nvSpPr>
          <p:cNvPr id="226" name="Google Shape;226;g6176071063_1_25"/>
          <p:cNvSpPr/>
          <p:nvPr/>
        </p:nvSpPr>
        <p:spPr>
          <a:xfrm flipH="1">
            <a:off x="7879200" y="3878825"/>
            <a:ext cx="1264800" cy="12648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6176071063_1_25"/>
          <p:cNvSpPr/>
          <p:nvPr/>
        </p:nvSpPr>
        <p:spPr>
          <a:xfrm rot="5400000">
            <a:off x="0" y="0"/>
            <a:ext cx="1179900" cy="11799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6176071063_1_25"/>
          <p:cNvSpPr txBox="1"/>
          <p:nvPr/>
        </p:nvSpPr>
        <p:spPr>
          <a:xfrm>
            <a:off x="7108600" y="842350"/>
            <a:ext cx="493500" cy="508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04B4C"/>
              </a:solidFill>
              <a:latin typeface="Roboto Black"/>
              <a:ea typeface="Roboto Black"/>
              <a:cs typeface="Roboto Black"/>
              <a:sym typeface="Roboto Black"/>
            </a:endParaRPr>
          </a:p>
        </p:txBody>
      </p:sp>
      <p:sp>
        <p:nvSpPr>
          <p:cNvPr id="229" name="Google Shape;229;g6176071063_1_25"/>
          <p:cNvSpPr txBox="1"/>
          <p:nvPr/>
        </p:nvSpPr>
        <p:spPr>
          <a:xfrm>
            <a:off x="1053200" y="1943100"/>
            <a:ext cx="6784500" cy="20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Link to Project Plan / Sprint Planning: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Comments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US"/>
              <a:t>At this time, User Stories are very high level to allow for later decisions / design to be made during implementation</a:t>
            </a:r>
            <a:endParaRPr/>
          </a:p>
          <a:p>
            <a:pPr indent="-317500" lvl="0" marL="457200" rtl="0" algn="l">
              <a:spcBef>
                <a:spcPts val="0"/>
              </a:spcBef>
              <a:spcAft>
                <a:spcPts val="0"/>
              </a:spcAft>
              <a:buSzPts val="1400"/>
              <a:buAutoNum type="arabicPeriod"/>
            </a:pPr>
            <a:r>
              <a:rPr lang="en-US"/>
              <a:t>We’ve slotted a single user story for the first sprint (but it will probably slip to the next sprint, to first setup web application infrastructure)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g6176071063_1_44"/>
          <p:cNvSpPr txBox="1"/>
          <p:nvPr/>
        </p:nvSpPr>
        <p:spPr>
          <a:xfrm>
            <a:off x="7311426" y="461650"/>
            <a:ext cx="863100" cy="88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Roboto Black"/>
                <a:ea typeface="Roboto Black"/>
                <a:cs typeface="Roboto Black"/>
                <a:sym typeface="Roboto Black"/>
              </a:rPr>
              <a:t>A</a:t>
            </a:r>
            <a:endParaRPr b="0" i="0" sz="6000" u="none" cap="none" strike="noStrike">
              <a:solidFill>
                <a:srgbClr val="FFFFFF"/>
              </a:solidFill>
              <a:latin typeface="Roboto Black"/>
              <a:ea typeface="Roboto Black"/>
              <a:cs typeface="Roboto Black"/>
              <a:sym typeface="Roboto Black"/>
            </a:endParaRPr>
          </a:p>
        </p:txBody>
      </p:sp>
      <p:sp>
        <p:nvSpPr>
          <p:cNvPr id="235" name="Google Shape;235;g6176071063_1_44"/>
          <p:cNvSpPr txBox="1"/>
          <p:nvPr/>
        </p:nvSpPr>
        <p:spPr>
          <a:xfrm>
            <a:off x="1795938" y="911625"/>
            <a:ext cx="4665900" cy="279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lang="en-US" sz="1800">
                <a:solidFill>
                  <a:srgbClr val="F04B4C"/>
                </a:solidFill>
                <a:latin typeface="Roboto"/>
                <a:ea typeface="Roboto"/>
                <a:cs typeface="Roboto"/>
                <a:sym typeface="Roboto"/>
              </a:rPr>
              <a:t>Test Plan</a:t>
            </a:r>
            <a:endParaRPr b="1" i="0" sz="1800" u="none" cap="none" strike="noStrike">
              <a:solidFill>
                <a:srgbClr val="F04B4C"/>
              </a:solidFill>
              <a:latin typeface="Roboto"/>
              <a:ea typeface="Roboto"/>
              <a:cs typeface="Roboto"/>
              <a:sym typeface="Roboto"/>
            </a:endParaRPr>
          </a:p>
        </p:txBody>
      </p:sp>
      <p:cxnSp>
        <p:nvCxnSpPr>
          <p:cNvPr id="236" name="Google Shape;236;g6176071063_1_44"/>
          <p:cNvCxnSpPr/>
          <p:nvPr/>
        </p:nvCxnSpPr>
        <p:spPr>
          <a:xfrm rot="10800000">
            <a:off x="925550" y="1420150"/>
            <a:ext cx="7157100" cy="0"/>
          </a:xfrm>
          <a:prstGeom prst="straightConnector1">
            <a:avLst/>
          </a:prstGeom>
          <a:noFill/>
          <a:ln cap="flat" cmpd="sng" w="9525">
            <a:solidFill>
              <a:srgbClr val="CCCCCC"/>
            </a:solidFill>
            <a:prstDash val="solid"/>
            <a:round/>
            <a:headEnd len="sm" w="sm" type="none"/>
            <a:tailEnd len="sm" w="sm" type="none"/>
          </a:ln>
        </p:spPr>
      </p:cxnSp>
      <p:sp>
        <p:nvSpPr>
          <p:cNvPr id="237" name="Google Shape;237;g6176071063_1_44"/>
          <p:cNvSpPr/>
          <p:nvPr/>
        </p:nvSpPr>
        <p:spPr>
          <a:xfrm flipH="1">
            <a:off x="7879200" y="3878825"/>
            <a:ext cx="1264800" cy="12648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6176071063_1_44"/>
          <p:cNvSpPr/>
          <p:nvPr/>
        </p:nvSpPr>
        <p:spPr>
          <a:xfrm rot="5400000">
            <a:off x="0" y="0"/>
            <a:ext cx="1179900" cy="11799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6176071063_1_44"/>
          <p:cNvSpPr txBox="1"/>
          <p:nvPr/>
        </p:nvSpPr>
        <p:spPr>
          <a:xfrm>
            <a:off x="7108600" y="842350"/>
            <a:ext cx="493500" cy="508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04B4C"/>
              </a:solidFill>
              <a:latin typeface="Roboto Black"/>
              <a:ea typeface="Roboto Black"/>
              <a:cs typeface="Roboto Black"/>
              <a:sym typeface="Roboto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65" name="Shape 65"/>
        <p:cNvGrpSpPr/>
        <p:nvPr/>
      </p:nvGrpSpPr>
      <p:grpSpPr>
        <a:xfrm>
          <a:off x="0" y="0"/>
          <a:ext cx="0" cy="0"/>
          <a:chOff x="0" y="0"/>
          <a:chExt cx="0" cy="0"/>
        </a:xfrm>
      </p:grpSpPr>
      <p:sp>
        <p:nvSpPr>
          <p:cNvPr id="66" name="Google Shape;66;p2"/>
          <p:cNvSpPr txBox="1"/>
          <p:nvPr/>
        </p:nvSpPr>
        <p:spPr>
          <a:xfrm>
            <a:off x="3797764" y="911625"/>
            <a:ext cx="2663886" cy="279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F04B4C"/>
                </a:solidFill>
                <a:latin typeface="Roboto"/>
                <a:ea typeface="Roboto"/>
                <a:cs typeface="Roboto"/>
                <a:sym typeface="Roboto"/>
              </a:rPr>
              <a:t>INTRODUCTION</a:t>
            </a:r>
            <a:endParaRPr b="1" i="0" sz="1800" u="none" cap="none" strike="noStrike">
              <a:solidFill>
                <a:srgbClr val="F04B4C"/>
              </a:solidFill>
              <a:latin typeface="Roboto"/>
              <a:ea typeface="Roboto"/>
              <a:cs typeface="Roboto"/>
              <a:sym typeface="Roboto"/>
            </a:endParaRPr>
          </a:p>
        </p:txBody>
      </p:sp>
      <p:cxnSp>
        <p:nvCxnSpPr>
          <p:cNvPr id="67" name="Google Shape;67;p2"/>
          <p:cNvCxnSpPr/>
          <p:nvPr/>
        </p:nvCxnSpPr>
        <p:spPr>
          <a:xfrm rot="10800000">
            <a:off x="925550" y="1420150"/>
            <a:ext cx="7157100" cy="0"/>
          </a:xfrm>
          <a:prstGeom prst="straightConnector1">
            <a:avLst/>
          </a:prstGeom>
          <a:noFill/>
          <a:ln cap="flat" cmpd="sng" w="9525">
            <a:solidFill>
              <a:srgbClr val="CCCCCC"/>
            </a:solidFill>
            <a:prstDash val="solid"/>
            <a:round/>
            <a:headEnd len="sm" w="sm" type="none"/>
            <a:tailEnd len="sm" w="sm" type="none"/>
          </a:ln>
        </p:spPr>
      </p:cxnSp>
      <p:sp>
        <p:nvSpPr>
          <p:cNvPr id="68" name="Google Shape;68;p2"/>
          <p:cNvSpPr/>
          <p:nvPr/>
        </p:nvSpPr>
        <p:spPr>
          <a:xfrm flipH="1">
            <a:off x="7879200" y="3878825"/>
            <a:ext cx="1264800" cy="12648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rot="5400000">
            <a:off x="0" y="0"/>
            <a:ext cx="1179900" cy="11799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txBox="1"/>
          <p:nvPr/>
        </p:nvSpPr>
        <p:spPr>
          <a:xfrm>
            <a:off x="589950" y="1775404"/>
            <a:ext cx="7766465"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 this presentation we are going to discuss the architectural and design aspects of our web application. We also present a high level architecture diagram of how the system would work and what components would it comprise of.</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3"/>
          <p:cNvSpPr txBox="1"/>
          <p:nvPr/>
        </p:nvSpPr>
        <p:spPr>
          <a:xfrm>
            <a:off x="7311426" y="461650"/>
            <a:ext cx="863100" cy="88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Roboto Black"/>
                <a:ea typeface="Roboto Black"/>
                <a:cs typeface="Roboto Black"/>
                <a:sym typeface="Roboto Black"/>
              </a:rPr>
              <a:t>A</a:t>
            </a:r>
            <a:endParaRPr b="0" i="0" sz="6000" u="none" cap="none" strike="noStrike">
              <a:solidFill>
                <a:srgbClr val="FFFFFF"/>
              </a:solidFill>
              <a:latin typeface="Roboto Black"/>
              <a:ea typeface="Roboto Black"/>
              <a:cs typeface="Roboto Black"/>
              <a:sym typeface="Roboto Black"/>
            </a:endParaRPr>
          </a:p>
        </p:txBody>
      </p:sp>
      <p:sp>
        <p:nvSpPr>
          <p:cNvPr id="76" name="Google Shape;76;p3"/>
          <p:cNvSpPr txBox="1"/>
          <p:nvPr/>
        </p:nvSpPr>
        <p:spPr>
          <a:xfrm>
            <a:off x="2890039" y="911625"/>
            <a:ext cx="3571612" cy="279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F04B4C"/>
                </a:solidFill>
                <a:latin typeface="Roboto"/>
                <a:ea typeface="Roboto"/>
                <a:cs typeface="Roboto"/>
                <a:sym typeface="Roboto"/>
              </a:rPr>
              <a:t>ROLES AND RESPONSIBILITIES</a:t>
            </a:r>
            <a:endParaRPr b="1" i="0" sz="1800" u="none" cap="none" strike="noStrike">
              <a:solidFill>
                <a:srgbClr val="F04B4C"/>
              </a:solidFill>
              <a:latin typeface="Roboto"/>
              <a:ea typeface="Roboto"/>
              <a:cs typeface="Roboto"/>
              <a:sym typeface="Roboto"/>
            </a:endParaRPr>
          </a:p>
        </p:txBody>
      </p:sp>
      <p:cxnSp>
        <p:nvCxnSpPr>
          <p:cNvPr id="77" name="Google Shape;77;p3"/>
          <p:cNvCxnSpPr/>
          <p:nvPr/>
        </p:nvCxnSpPr>
        <p:spPr>
          <a:xfrm rot="10800000">
            <a:off x="925550" y="1420150"/>
            <a:ext cx="7157100" cy="0"/>
          </a:xfrm>
          <a:prstGeom prst="straightConnector1">
            <a:avLst/>
          </a:prstGeom>
          <a:noFill/>
          <a:ln cap="flat" cmpd="sng" w="9525">
            <a:solidFill>
              <a:srgbClr val="CCCCCC"/>
            </a:solidFill>
            <a:prstDash val="solid"/>
            <a:round/>
            <a:headEnd len="sm" w="sm" type="none"/>
            <a:tailEnd len="sm" w="sm" type="none"/>
          </a:ln>
        </p:spPr>
      </p:cxnSp>
      <p:sp>
        <p:nvSpPr>
          <p:cNvPr id="78" name="Google Shape;78;p3"/>
          <p:cNvSpPr/>
          <p:nvPr/>
        </p:nvSpPr>
        <p:spPr>
          <a:xfrm flipH="1">
            <a:off x="7879200" y="3878825"/>
            <a:ext cx="1264800" cy="12648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
          <p:cNvSpPr/>
          <p:nvPr/>
        </p:nvSpPr>
        <p:spPr>
          <a:xfrm rot="5400000">
            <a:off x="0" y="0"/>
            <a:ext cx="1179900" cy="11799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
          <p:cNvSpPr txBox="1"/>
          <p:nvPr/>
        </p:nvSpPr>
        <p:spPr>
          <a:xfrm>
            <a:off x="7108600" y="842350"/>
            <a:ext cx="493500" cy="508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04B4C"/>
                </a:solidFill>
                <a:latin typeface="Roboto Black"/>
                <a:ea typeface="Roboto Black"/>
                <a:cs typeface="Roboto Black"/>
                <a:sym typeface="Roboto Black"/>
              </a:rPr>
              <a:t>1</a:t>
            </a:r>
            <a:endParaRPr b="0" i="0" sz="2400" u="none" cap="none" strike="noStrike">
              <a:solidFill>
                <a:srgbClr val="F04B4C"/>
              </a:solidFill>
              <a:latin typeface="Roboto Black"/>
              <a:ea typeface="Roboto Black"/>
              <a:cs typeface="Roboto Black"/>
              <a:sym typeface="Roboto Black"/>
            </a:endParaRPr>
          </a:p>
        </p:txBody>
      </p:sp>
      <p:graphicFrame>
        <p:nvGraphicFramePr>
          <p:cNvPr id="81" name="Google Shape;81;p3"/>
          <p:cNvGraphicFramePr/>
          <p:nvPr/>
        </p:nvGraphicFramePr>
        <p:xfrm>
          <a:off x="1605519" y="1580074"/>
          <a:ext cx="3000000" cy="3000000"/>
        </p:xfrm>
        <a:graphic>
          <a:graphicData uri="http://schemas.openxmlformats.org/drawingml/2006/table">
            <a:tbl>
              <a:tblPr>
                <a:noFill/>
                <a:tableStyleId>{9951EFF6-31DD-4FAD-840B-583AB0E2091B}</a:tableStyleId>
              </a:tblPr>
              <a:tblGrid>
                <a:gridCol w="1498600"/>
                <a:gridCol w="4207300"/>
              </a:tblGrid>
              <a:tr h="350350">
                <a:tc>
                  <a:txBody>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2F2F2"/>
                          </a:solidFill>
                          <a:latin typeface="Calibri"/>
                          <a:ea typeface="Calibri"/>
                          <a:cs typeface="Calibri"/>
                          <a:sym typeface="Calibri"/>
                        </a:rPr>
                        <a:t>Name</a:t>
                      </a:r>
                      <a:endParaRPr sz="1400" u="none" cap="none" strike="noStrike">
                        <a:solidFill>
                          <a:srgbClr val="F2F2F2"/>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2F475B"/>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2F2F2"/>
                          </a:solidFill>
                          <a:latin typeface="Calibri"/>
                          <a:ea typeface="Calibri"/>
                          <a:cs typeface="Calibri"/>
                          <a:sym typeface="Calibri"/>
                        </a:rPr>
                        <a:t>Role</a:t>
                      </a:r>
                      <a:endParaRPr sz="1400" u="none" cap="none" strike="noStrike">
                        <a:solidFill>
                          <a:srgbClr val="F2F2F2"/>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2F475B"/>
                    </a:solidFill>
                  </a:tcPr>
                </a:tc>
              </a:tr>
              <a:tr h="292550">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2F475B"/>
                          </a:solidFill>
                          <a:latin typeface="Calibri"/>
                          <a:ea typeface="Calibri"/>
                          <a:cs typeface="Calibri"/>
                          <a:sym typeface="Calibri"/>
                        </a:rPr>
                        <a:t>Robert Chin</a:t>
                      </a:r>
                      <a:endParaRPr sz="1100" u="none" cap="none" strike="noStrike">
                        <a:solidFill>
                          <a:srgbClr val="2F475B"/>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2F475B"/>
                          </a:solidFill>
                          <a:latin typeface="Calibri"/>
                          <a:ea typeface="Calibri"/>
                          <a:cs typeface="Calibri"/>
                          <a:sym typeface="Calibri"/>
                        </a:rPr>
                        <a:t>PM / Tester</a:t>
                      </a:r>
                      <a:endParaRPr sz="1100" u="none" cap="none" strike="noStrike">
                        <a:solidFill>
                          <a:srgbClr val="2F475B"/>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92550">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2F475B"/>
                          </a:solidFill>
                          <a:latin typeface="Calibri"/>
                          <a:ea typeface="Calibri"/>
                          <a:cs typeface="Calibri"/>
                          <a:sym typeface="Calibri"/>
                        </a:rPr>
                        <a:t>Abhijit Amin</a:t>
                      </a:r>
                      <a:endParaRPr sz="1100" u="none" cap="none" strike="noStrike">
                        <a:solidFill>
                          <a:srgbClr val="2F475B"/>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2F475B"/>
                          </a:solidFill>
                          <a:latin typeface="Calibri"/>
                          <a:ea typeface="Calibri"/>
                          <a:cs typeface="Calibri"/>
                          <a:sym typeface="Calibri"/>
                        </a:rPr>
                        <a:t>BA</a:t>
                      </a:r>
                      <a:endParaRPr sz="1100" u="none" cap="none" strike="noStrike">
                        <a:solidFill>
                          <a:srgbClr val="2F475B"/>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92550">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2F475B"/>
                          </a:solidFill>
                          <a:latin typeface="Calibri"/>
                          <a:ea typeface="Calibri"/>
                          <a:cs typeface="Calibri"/>
                          <a:sym typeface="Calibri"/>
                        </a:rPr>
                        <a:t>Mrunal Salvi</a:t>
                      </a:r>
                      <a:endParaRPr sz="1100" u="none" cap="none" strike="noStrike">
                        <a:solidFill>
                          <a:srgbClr val="2F475B"/>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2F475B"/>
                          </a:solidFill>
                          <a:latin typeface="Calibri"/>
                          <a:ea typeface="Calibri"/>
                          <a:cs typeface="Calibri"/>
                          <a:sym typeface="Calibri"/>
                        </a:rPr>
                        <a:t>Source Code Manager / Backend Developer</a:t>
                      </a:r>
                      <a:endParaRPr sz="1100" u="none" cap="none" strike="noStrike">
                        <a:solidFill>
                          <a:srgbClr val="2F475B"/>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292550">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2F475B"/>
                          </a:solidFill>
                          <a:latin typeface="Calibri"/>
                          <a:ea typeface="Calibri"/>
                          <a:cs typeface="Calibri"/>
                          <a:sym typeface="Calibri"/>
                        </a:rPr>
                        <a:t>Tanvi Hanamshet</a:t>
                      </a:r>
                      <a:endParaRPr sz="1100" u="none" cap="none" strike="noStrike">
                        <a:solidFill>
                          <a:srgbClr val="2F475B"/>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2F475B"/>
                          </a:solidFill>
                          <a:latin typeface="Calibri"/>
                          <a:ea typeface="Calibri"/>
                          <a:cs typeface="Calibri"/>
                          <a:sym typeface="Calibri"/>
                        </a:rPr>
                        <a:t>Frontend Dev</a:t>
                      </a:r>
                      <a:endParaRPr sz="1100" u="none" cap="none" strike="noStrike">
                        <a:solidFill>
                          <a:srgbClr val="2F475B"/>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r h="336700">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2F475B"/>
                          </a:solidFill>
                          <a:latin typeface="Calibri"/>
                          <a:ea typeface="Calibri"/>
                          <a:cs typeface="Calibri"/>
                          <a:sym typeface="Calibri"/>
                        </a:rPr>
                        <a:t>Sadie Stokes</a:t>
                      </a:r>
                      <a:endParaRPr sz="1100" u="none" cap="none" strike="noStrike">
                        <a:solidFill>
                          <a:srgbClr val="2F475B"/>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2F475B"/>
                          </a:solidFill>
                          <a:latin typeface="Calibri"/>
                          <a:ea typeface="Calibri"/>
                          <a:cs typeface="Calibri"/>
                          <a:sym typeface="Calibri"/>
                        </a:rPr>
                        <a:t>Architect/Frontend Dev</a:t>
                      </a:r>
                      <a:endParaRPr sz="1100" u="none" cap="none" strike="noStrike">
                        <a:solidFill>
                          <a:srgbClr val="2F475B"/>
                        </a:solidFill>
                      </a:endParaRPr>
                    </a:p>
                  </a:txBody>
                  <a:tcPr marT="47625" marB="47625" marR="95250" marL="95250">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4"/>
          <p:cNvSpPr txBox="1"/>
          <p:nvPr/>
        </p:nvSpPr>
        <p:spPr>
          <a:xfrm>
            <a:off x="7311426" y="461650"/>
            <a:ext cx="863100" cy="88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Roboto Black"/>
                <a:ea typeface="Roboto Black"/>
                <a:cs typeface="Roboto Black"/>
                <a:sym typeface="Roboto Black"/>
              </a:rPr>
              <a:t>A</a:t>
            </a:r>
            <a:endParaRPr b="0" i="0" sz="6000" u="none" cap="none" strike="noStrike">
              <a:solidFill>
                <a:srgbClr val="FFFFFF"/>
              </a:solidFill>
              <a:latin typeface="Roboto Black"/>
              <a:ea typeface="Roboto Black"/>
              <a:cs typeface="Roboto Black"/>
              <a:sym typeface="Roboto Black"/>
            </a:endParaRPr>
          </a:p>
        </p:txBody>
      </p:sp>
      <p:sp>
        <p:nvSpPr>
          <p:cNvPr id="87" name="Google Shape;87;p4"/>
          <p:cNvSpPr txBox="1"/>
          <p:nvPr/>
        </p:nvSpPr>
        <p:spPr>
          <a:xfrm>
            <a:off x="3797764" y="911625"/>
            <a:ext cx="2663886" cy="279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F04B4C"/>
                </a:solidFill>
                <a:latin typeface="Roboto"/>
                <a:ea typeface="Roboto"/>
                <a:cs typeface="Roboto"/>
                <a:sym typeface="Roboto"/>
              </a:rPr>
              <a:t>MAJOR COMPONENTS</a:t>
            </a:r>
            <a:endParaRPr b="1" i="0" sz="1800" u="none" cap="none" strike="noStrike">
              <a:solidFill>
                <a:srgbClr val="F04B4C"/>
              </a:solidFill>
              <a:latin typeface="Roboto"/>
              <a:ea typeface="Roboto"/>
              <a:cs typeface="Roboto"/>
              <a:sym typeface="Roboto"/>
            </a:endParaRPr>
          </a:p>
        </p:txBody>
      </p:sp>
      <p:cxnSp>
        <p:nvCxnSpPr>
          <p:cNvPr id="88" name="Google Shape;88;p4"/>
          <p:cNvCxnSpPr/>
          <p:nvPr/>
        </p:nvCxnSpPr>
        <p:spPr>
          <a:xfrm rot="10800000">
            <a:off x="925550" y="1420150"/>
            <a:ext cx="7157100" cy="0"/>
          </a:xfrm>
          <a:prstGeom prst="straightConnector1">
            <a:avLst/>
          </a:prstGeom>
          <a:noFill/>
          <a:ln cap="flat" cmpd="sng" w="9525">
            <a:solidFill>
              <a:srgbClr val="CCCCCC"/>
            </a:solidFill>
            <a:prstDash val="solid"/>
            <a:round/>
            <a:headEnd len="sm" w="sm" type="none"/>
            <a:tailEnd len="sm" w="sm" type="none"/>
          </a:ln>
        </p:spPr>
      </p:cxnSp>
      <p:sp>
        <p:nvSpPr>
          <p:cNvPr id="89" name="Google Shape;89;p4"/>
          <p:cNvSpPr/>
          <p:nvPr/>
        </p:nvSpPr>
        <p:spPr>
          <a:xfrm flipH="1">
            <a:off x="7879200" y="3878825"/>
            <a:ext cx="1264800" cy="12648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
          <p:cNvSpPr/>
          <p:nvPr/>
        </p:nvSpPr>
        <p:spPr>
          <a:xfrm rot="5400000">
            <a:off x="0" y="0"/>
            <a:ext cx="1179900" cy="11799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
          <p:cNvSpPr txBox="1"/>
          <p:nvPr/>
        </p:nvSpPr>
        <p:spPr>
          <a:xfrm>
            <a:off x="7108600" y="842350"/>
            <a:ext cx="493500" cy="508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04B4C"/>
                </a:solidFill>
                <a:latin typeface="Roboto Black"/>
                <a:ea typeface="Roboto Black"/>
                <a:cs typeface="Roboto Black"/>
                <a:sym typeface="Roboto Black"/>
              </a:rPr>
              <a:t>2</a:t>
            </a:r>
            <a:endParaRPr b="0" i="0" sz="2400" u="none" cap="none" strike="noStrike">
              <a:solidFill>
                <a:srgbClr val="F04B4C"/>
              </a:solidFill>
              <a:latin typeface="Roboto Black"/>
              <a:ea typeface="Roboto Black"/>
              <a:cs typeface="Roboto Black"/>
              <a:sym typeface="Roboto Black"/>
            </a:endParaRPr>
          </a:p>
        </p:txBody>
      </p:sp>
      <p:sp>
        <p:nvSpPr>
          <p:cNvPr id="92" name="Google Shape;92;p4"/>
          <p:cNvSpPr txBox="1"/>
          <p:nvPr/>
        </p:nvSpPr>
        <p:spPr>
          <a:xfrm>
            <a:off x="925550" y="1701985"/>
            <a:ext cx="3479589" cy="138499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2F475B"/>
                </a:solidFill>
                <a:latin typeface="Arial"/>
                <a:ea typeface="Arial"/>
                <a:cs typeface="Arial"/>
                <a:sym typeface="Arial"/>
              </a:rPr>
              <a:t>MongoDB</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2F475B"/>
                </a:solidFill>
                <a:latin typeface="Arial"/>
                <a:ea typeface="Arial"/>
                <a:cs typeface="Arial"/>
                <a:sym typeface="Arial"/>
              </a:rPr>
              <a:t>Express.js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2F475B"/>
                </a:solidFill>
                <a:latin typeface="Arial"/>
                <a:ea typeface="Arial"/>
                <a:cs typeface="Arial"/>
                <a:sym typeface="Arial"/>
              </a:rPr>
              <a:t>Spoonacular Recipe API</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2F475B"/>
                </a:solidFill>
                <a:latin typeface="Arial"/>
                <a:ea typeface="Arial"/>
                <a:cs typeface="Arial"/>
                <a:sym typeface="Arial"/>
              </a:rPr>
              <a:t>Google Sign In Authentication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2F475B"/>
                </a:solidFill>
                <a:latin typeface="Arial"/>
                <a:ea typeface="Arial"/>
                <a:cs typeface="Arial"/>
                <a:sym typeface="Arial"/>
              </a:rPr>
              <a:t>React Components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2F475B"/>
                </a:solidFill>
                <a:latin typeface="Arial"/>
                <a:ea typeface="Arial"/>
                <a:cs typeface="Arial"/>
                <a:sym typeface="Arial"/>
              </a:rPr>
              <a:t>JXML, CSS Design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8"/>
          <p:cNvSpPr txBox="1"/>
          <p:nvPr/>
        </p:nvSpPr>
        <p:spPr>
          <a:xfrm>
            <a:off x="7311426" y="461650"/>
            <a:ext cx="863100" cy="88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Roboto Black"/>
                <a:ea typeface="Roboto Black"/>
                <a:cs typeface="Roboto Black"/>
                <a:sym typeface="Roboto Black"/>
              </a:rPr>
              <a:t>A</a:t>
            </a:r>
            <a:endParaRPr b="0" i="0" sz="6000" u="none" cap="none" strike="noStrike">
              <a:solidFill>
                <a:srgbClr val="FFFFFF"/>
              </a:solidFill>
              <a:latin typeface="Roboto Black"/>
              <a:ea typeface="Roboto Black"/>
              <a:cs typeface="Roboto Black"/>
              <a:sym typeface="Roboto Black"/>
            </a:endParaRPr>
          </a:p>
        </p:txBody>
      </p:sp>
      <p:sp>
        <p:nvSpPr>
          <p:cNvPr id="98" name="Google Shape;98;p8"/>
          <p:cNvSpPr txBox="1"/>
          <p:nvPr/>
        </p:nvSpPr>
        <p:spPr>
          <a:xfrm>
            <a:off x="3472744" y="563525"/>
            <a:ext cx="3030900" cy="279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F04B4C"/>
                </a:solidFill>
                <a:latin typeface="Roboto"/>
                <a:ea typeface="Roboto"/>
                <a:cs typeface="Roboto"/>
                <a:sym typeface="Roboto"/>
              </a:rPr>
              <a:t>TECHNOLOGY STACK</a:t>
            </a:r>
            <a:endParaRPr b="1" i="0" sz="1800" u="none" cap="none" strike="noStrike">
              <a:solidFill>
                <a:srgbClr val="F04B4C"/>
              </a:solidFill>
              <a:latin typeface="Roboto"/>
              <a:ea typeface="Roboto"/>
              <a:cs typeface="Roboto"/>
              <a:sym typeface="Roboto"/>
            </a:endParaRPr>
          </a:p>
        </p:txBody>
      </p:sp>
      <p:cxnSp>
        <p:nvCxnSpPr>
          <p:cNvPr id="99" name="Google Shape;99;p8"/>
          <p:cNvCxnSpPr/>
          <p:nvPr/>
        </p:nvCxnSpPr>
        <p:spPr>
          <a:xfrm rot="10800000">
            <a:off x="993450" y="1096600"/>
            <a:ext cx="7157100" cy="0"/>
          </a:xfrm>
          <a:prstGeom prst="straightConnector1">
            <a:avLst/>
          </a:prstGeom>
          <a:noFill/>
          <a:ln cap="flat" cmpd="sng" w="9525">
            <a:solidFill>
              <a:srgbClr val="CCCCCC"/>
            </a:solidFill>
            <a:prstDash val="solid"/>
            <a:round/>
            <a:headEnd len="sm" w="sm" type="none"/>
            <a:tailEnd len="sm" w="sm" type="none"/>
          </a:ln>
        </p:spPr>
      </p:cxnSp>
      <p:sp>
        <p:nvSpPr>
          <p:cNvPr id="100" name="Google Shape;100;p8"/>
          <p:cNvSpPr/>
          <p:nvPr/>
        </p:nvSpPr>
        <p:spPr>
          <a:xfrm flipH="1">
            <a:off x="7879200" y="3878825"/>
            <a:ext cx="1264800" cy="12648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8"/>
          <p:cNvSpPr/>
          <p:nvPr/>
        </p:nvSpPr>
        <p:spPr>
          <a:xfrm rot="5400000">
            <a:off x="0" y="0"/>
            <a:ext cx="1179900" cy="11799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8"/>
          <p:cNvSpPr txBox="1"/>
          <p:nvPr/>
        </p:nvSpPr>
        <p:spPr>
          <a:xfrm>
            <a:off x="7311425" y="448925"/>
            <a:ext cx="493500" cy="508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04B4C"/>
                </a:solidFill>
                <a:latin typeface="Roboto Black"/>
                <a:ea typeface="Roboto Black"/>
                <a:cs typeface="Roboto Black"/>
                <a:sym typeface="Roboto Black"/>
              </a:rPr>
              <a:t>5</a:t>
            </a:r>
            <a:endParaRPr b="0" i="0" sz="2400" u="none" cap="none" strike="noStrike">
              <a:solidFill>
                <a:srgbClr val="F04B4C"/>
              </a:solidFill>
              <a:latin typeface="Roboto Black"/>
              <a:ea typeface="Roboto Black"/>
              <a:cs typeface="Roboto Black"/>
              <a:sym typeface="Roboto Black"/>
            </a:endParaRPr>
          </a:p>
        </p:txBody>
      </p:sp>
      <p:sp>
        <p:nvSpPr>
          <p:cNvPr id="103" name="Google Shape;103;p8"/>
          <p:cNvSpPr txBox="1"/>
          <p:nvPr/>
        </p:nvSpPr>
        <p:spPr>
          <a:xfrm>
            <a:off x="5039250" y="1350374"/>
            <a:ext cx="3479700" cy="12648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2F475B"/>
                </a:solidFill>
                <a:latin typeface="Arial"/>
                <a:ea typeface="Arial"/>
                <a:cs typeface="Arial"/>
                <a:sym typeface="Arial"/>
              </a:rPr>
              <a:t>MongoDB</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2F475B"/>
                </a:solidFill>
                <a:latin typeface="Arial"/>
                <a:ea typeface="Arial"/>
                <a:cs typeface="Arial"/>
                <a:sym typeface="Arial"/>
              </a:rPr>
              <a:t>Express.js</a:t>
            </a:r>
            <a:endParaRPr b="0" i="0" sz="1400" u="none" cap="none" strike="noStrike">
              <a:solidFill>
                <a:srgbClr val="2F475B"/>
              </a:solidFill>
              <a:latin typeface="Arial"/>
              <a:ea typeface="Arial"/>
              <a:cs typeface="Arial"/>
              <a:sym typeface="Arial"/>
            </a:endParaRPr>
          </a:p>
          <a:p>
            <a:pPr indent="-285750" lvl="0" marL="285750" marR="0" rtl="0" algn="l">
              <a:lnSpc>
                <a:spcPct val="100000"/>
              </a:lnSpc>
              <a:spcBef>
                <a:spcPts val="0"/>
              </a:spcBef>
              <a:spcAft>
                <a:spcPts val="0"/>
              </a:spcAft>
              <a:buClr>
                <a:srgbClr val="2F475B"/>
              </a:buClr>
              <a:buSzPts val="1400"/>
              <a:buFont typeface="Arial"/>
              <a:buChar char="•"/>
            </a:pPr>
            <a:r>
              <a:rPr b="0" i="0" lang="en-US" sz="1400" u="none" cap="none" strike="noStrike">
                <a:solidFill>
                  <a:srgbClr val="2F475B"/>
                </a:solidFill>
                <a:latin typeface="Arial"/>
                <a:ea typeface="Arial"/>
                <a:cs typeface="Arial"/>
                <a:sym typeface="Arial"/>
              </a:rPr>
              <a:t>React.js</a:t>
            </a:r>
            <a:endParaRPr b="0" i="0" sz="1400" u="none" cap="none" strike="noStrike">
              <a:solidFill>
                <a:srgbClr val="2F475B"/>
              </a:solidFill>
              <a:latin typeface="Arial"/>
              <a:ea typeface="Arial"/>
              <a:cs typeface="Arial"/>
              <a:sym typeface="Arial"/>
            </a:endParaRPr>
          </a:p>
          <a:p>
            <a:pPr indent="-285750" lvl="0" marL="285750" marR="0" rtl="0" algn="l">
              <a:lnSpc>
                <a:spcPct val="100000"/>
              </a:lnSpc>
              <a:spcBef>
                <a:spcPts val="0"/>
              </a:spcBef>
              <a:spcAft>
                <a:spcPts val="0"/>
              </a:spcAft>
              <a:buClr>
                <a:srgbClr val="2F475B"/>
              </a:buClr>
              <a:buSzPts val="1400"/>
              <a:buFont typeface="Arial"/>
              <a:buChar char="•"/>
            </a:pPr>
            <a:r>
              <a:rPr b="0" i="0" lang="en-US" sz="1400" u="none" cap="none" strike="noStrike">
                <a:solidFill>
                  <a:srgbClr val="2F475B"/>
                </a:solidFill>
                <a:latin typeface="Arial"/>
                <a:ea typeface="Arial"/>
                <a:cs typeface="Arial"/>
                <a:sym typeface="Arial"/>
              </a:rPr>
              <a:t>Node.js</a:t>
            </a:r>
            <a:endParaRPr b="0" i="0" sz="1400" u="none" cap="none" strike="noStrike">
              <a:solidFill>
                <a:srgbClr val="2F475B"/>
              </a:solidFill>
              <a:latin typeface="Arial"/>
              <a:ea typeface="Arial"/>
              <a:cs typeface="Arial"/>
              <a:sym typeface="Arial"/>
            </a:endParaRPr>
          </a:p>
        </p:txBody>
      </p:sp>
      <p:sp>
        <p:nvSpPr>
          <p:cNvPr id="104" name="Google Shape;104;p8"/>
          <p:cNvSpPr txBox="1"/>
          <p:nvPr/>
        </p:nvSpPr>
        <p:spPr>
          <a:xfrm>
            <a:off x="993450" y="1423800"/>
            <a:ext cx="4045800" cy="50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We have decided to follow the MERN stack model to develop our web application.</a:t>
            </a:r>
            <a:endParaRPr b="0" i="0" sz="1400" u="none" cap="none" strike="noStrike">
              <a:solidFill>
                <a:srgbClr val="000000"/>
              </a:solidFill>
              <a:latin typeface="Arial"/>
              <a:ea typeface="Arial"/>
              <a:cs typeface="Arial"/>
              <a:sym typeface="Arial"/>
            </a:endParaRPr>
          </a:p>
        </p:txBody>
      </p:sp>
      <p:pic>
        <p:nvPicPr>
          <p:cNvPr id="105" name="Google Shape;105;p8"/>
          <p:cNvPicPr preferRelativeResize="0"/>
          <p:nvPr/>
        </p:nvPicPr>
        <p:blipFill rotWithShape="1">
          <a:blip r:embed="rId3">
            <a:alphaModFix/>
          </a:blip>
          <a:srcRect b="0" l="0" r="0" t="0"/>
          <a:stretch/>
        </p:blipFill>
        <p:spPr>
          <a:xfrm>
            <a:off x="1351463" y="2513272"/>
            <a:ext cx="6441067" cy="17381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6"/>
          <p:cNvSpPr txBox="1"/>
          <p:nvPr/>
        </p:nvSpPr>
        <p:spPr>
          <a:xfrm>
            <a:off x="7311426" y="461650"/>
            <a:ext cx="863100" cy="88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Roboto Black"/>
                <a:ea typeface="Roboto Black"/>
                <a:cs typeface="Roboto Black"/>
                <a:sym typeface="Roboto Black"/>
              </a:rPr>
              <a:t>A</a:t>
            </a:r>
            <a:endParaRPr b="0" i="0" sz="6000" u="none" cap="none" strike="noStrike">
              <a:solidFill>
                <a:srgbClr val="FFFFFF"/>
              </a:solidFill>
              <a:latin typeface="Roboto Black"/>
              <a:ea typeface="Roboto Black"/>
              <a:cs typeface="Roboto Black"/>
              <a:sym typeface="Roboto Black"/>
            </a:endParaRPr>
          </a:p>
        </p:txBody>
      </p:sp>
      <p:sp>
        <p:nvSpPr>
          <p:cNvPr id="111" name="Google Shape;111;p6"/>
          <p:cNvSpPr txBox="1"/>
          <p:nvPr/>
        </p:nvSpPr>
        <p:spPr>
          <a:xfrm>
            <a:off x="3430669" y="911625"/>
            <a:ext cx="3030981" cy="279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F04B4C"/>
                </a:solidFill>
                <a:latin typeface="Roboto"/>
                <a:ea typeface="Roboto"/>
                <a:cs typeface="Roboto"/>
                <a:sym typeface="Roboto"/>
              </a:rPr>
              <a:t>LOGICAL ARCHITECTURE</a:t>
            </a:r>
            <a:endParaRPr b="1" i="0" sz="1800" u="none" cap="none" strike="noStrike">
              <a:solidFill>
                <a:srgbClr val="F04B4C"/>
              </a:solidFill>
              <a:latin typeface="Roboto"/>
              <a:ea typeface="Roboto"/>
              <a:cs typeface="Roboto"/>
              <a:sym typeface="Roboto"/>
            </a:endParaRPr>
          </a:p>
        </p:txBody>
      </p:sp>
      <p:cxnSp>
        <p:nvCxnSpPr>
          <p:cNvPr id="112" name="Google Shape;112;p6"/>
          <p:cNvCxnSpPr/>
          <p:nvPr/>
        </p:nvCxnSpPr>
        <p:spPr>
          <a:xfrm rot="10800000">
            <a:off x="925550" y="1420150"/>
            <a:ext cx="7157100" cy="0"/>
          </a:xfrm>
          <a:prstGeom prst="straightConnector1">
            <a:avLst/>
          </a:prstGeom>
          <a:noFill/>
          <a:ln cap="flat" cmpd="sng" w="9525">
            <a:solidFill>
              <a:srgbClr val="CCCCCC"/>
            </a:solidFill>
            <a:prstDash val="solid"/>
            <a:round/>
            <a:headEnd len="sm" w="sm" type="none"/>
            <a:tailEnd len="sm" w="sm" type="none"/>
          </a:ln>
        </p:spPr>
      </p:cxnSp>
      <p:sp>
        <p:nvSpPr>
          <p:cNvPr id="113" name="Google Shape;113;p6"/>
          <p:cNvSpPr/>
          <p:nvPr/>
        </p:nvSpPr>
        <p:spPr>
          <a:xfrm flipH="1">
            <a:off x="7879200" y="3878825"/>
            <a:ext cx="1264800" cy="12648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6"/>
          <p:cNvSpPr/>
          <p:nvPr/>
        </p:nvSpPr>
        <p:spPr>
          <a:xfrm rot="5400000">
            <a:off x="0" y="0"/>
            <a:ext cx="1179900" cy="11799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6"/>
          <p:cNvSpPr txBox="1"/>
          <p:nvPr/>
        </p:nvSpPr>
        <p:spPr>
          <a:xfrm>
            <a:off x="7108600" y="842350"/>
            <a:ext cx="493500" cy="508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04B4C"/>
                </a:solidFill>
                <a:latin typeface="Roboto Black"/>
                <a:ea typeface="Roboto Black"/>
                <a:cs typeface="Roboto Black"/>
                <a:sym typeface="Roboto Black"/>
              </a:rPr>
              <a:t>4</a:t>
            </a:r>
            <a:endParaRPr b="0" i="0" sz="2400" u="none" cap="none" strike="noStrike">
              <a:solidFill>
                <a:srgbClr val="F04B4C"/>
              </a:solidFill>
              <a:latin typeface="Roboto Black"/>
              <a:ea typeface="Roboto Black"/>
              <a:cs typeface="Roboto Black"/>
              <a:sym typeface="Roboto Black"/>
            </a:endParaRPr>
          </a:p>
        </p:txBody>
      </p:sp>
      <p:pic>
        <p:nvPicPr>
          <p:cNvPr id="116" name="Google Shape;116;p6"/>
          <p:cNvPicPr preferRelativeResize="0"/>
          <p:nvPr/>
        </p:nvPicPr>
        <p:blipFill>
          <a:blip r:embed="rId3">
            <a:alphaModFix/>
          </a:blip>
          <a:stretch>
            <a:fillRect/>
          </a:stretch>
        </p:blipFill>
        <p:spPr>
          <a:xfrm>
            <a:off x="3082403" y="1332300"/>
            <a:ext cx="3106881" cy="36588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5"/>
          <p:cNvSpPr txBox="1"/>
          <p:nvPr/>
        </p:nvSpPr>
        <p:spPr>
          <a:xfrm>
            <a:off x="7311426" y="461650"/>
            <a:ext cx="863100" cy="88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Roboto Black"/>
                <a:ea typeface="Roboto Black"/>
                <a:cs typeface="Roboto Black"/>
                <a:sym typeface="Roboto Black"/>
              </a:rPr>
              <a:t>A</a:t>
            </a:r>
            <a:endParaRPr b="0" i="0" sz="6000" u="none" cap="none" strike="noStrike">
              <a:solidFill>
                <a:srgbClr val="FFFFFF"/>
              </a:solidFill>
              <a:latin typeface="Roboto Black"/>
              <a:ea typeface="Roboto Black"/>
              <a:cs typeface="Roboto Black"/>
              <a:sym typeface="Roboto Black"/>
            </a:endParaRPr>
          </a:p>
        </p:txBody>
      </p:sp>
      <p:sp>
        <p:nvSpPr>
          <p:cNvPr id="122" name="Google Shape;122;p5"/>
          <p:cNvSpPr txBox="1"/>
          <p:nvPr/>
        </p:nvSpPr>
        <p:spPr>
          <a:xfrm>
            <a:off x="3493769" y="450300"/>
            <a:ext cx="3030900" cy="279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F04B4C"/>
                </a:solidFill>
                <a:latin typeface="Roboto"/>
                <a:ea typeface="Roboto"/>
                <a:cs typeface="Roboto"/>
                <a:sym typeface="Roboto"/>
              </a:rPr>
              <a:t>PHYSICAL ARCHITECTURE</a:t>
            </a:r>
            <a:endParaRPr b="1" i="0" sz="1800" u="none" cap="none" strike="noStrike">
              <a:solidFill>
                <a:srgbClr val="F04B4C"/>
              </a:solidFill>
              <a:latin typeface="Roboto"/>
              <a:ea typeface="Roboto"/>
              <a:cs typeface="Roboto"/>
              <a:sym typeface="Roboto"/>
            </a:endParaRPr>
          </a:p>
        </p:txBody>
      </p:sp>
      <p:cxnSp>
        <p:nvCxnSpPr>
          <p:cNvPr id="123" name="Google Shape;123;p5"/>
          <p:cNvCxnSpPr/>
          <p:nvPr/>
        </p:nvCxnSpPr>
        <p:spPr>
          <a:xfrm rot="10800000">
            <a:off x="993450" y="792725"/>
            <a:ext cx="7157100" cy="0"/>
          </a:xfrm>
          <a:prstGeom prst="straightConnector1">
            <a:avLst/>
          </a:prstGeom>
          <a:noFill/>
          <a:ln cap="flat" cmpd="sng" w="9525">
            <a:solidFill>
              <a:srgbClr val="CCCCCC"/>
            </a:solidFill>
            <a:prstDash val="solid"/>
            <a:round/>
            <a:headEnd len="sm" w="sm" type="none"/>
            <a:tailEnd len="sm" w="sm" type="none"/>
          </a:ln>
        </p:spPr>
      </p:cxnSp>
      <p:sp>
        <p:nvSpPr>
          <p:cNvPr id="124" name="Google Shape;124;p5"/>
          <p:cNvSpPr/>
          <p:nvPr/>
        </p:nvSpPr>
        <p:spPr>
          <a:xfrm flipH="1">
            <a:off x="7879200" y="3878825"/>
            <a:ext cx="1264800" cy="12648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
          <p:cNvSpPr/>
          <p:nvPr/>
        </p:nvSpPr>
        <p:spPr>
          <a:xfrm rot="5400000">
            <a:off x="0" y="0"/>
            <a:ext cx="1179900" cy="11799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
          <p:cNvSpPr txBox="1"/>
          <p:nvPr/>
        </p:nvSpPr>
        <p:spPr>
          <a:xfrm>
            <a:off x="7140150" y="221100"/>
            <a:ext cx="493500" cy="508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04B4C"/>
                </a:solidFill>
                <a:latin typeface="Roboto Black"/>
                <a:ea typeface="Roboto Black"/>
                <a:cs typeface="Roboto Black"/>
                <a:sym typeface="Roboto Black"/>
              </a:rPr>
              <a:t>3</a:t>
            </a:r>
            <a:endParaRPr b="0" i="0" sz="2400" u="none" cap="none" strike="noStrike">
              <a:solidFill>
                <a:srgbClr val="F04B4C"/>
              </a:solidFill>
              <a:latin typeface="Roboto Black"/>
              <a:ea typeface="Roboto Black"/>
              <a:cs typeface="Roboto Black"/>
              <a:sym typeface="Roboto Black"/>
            </a:endParaRPr>
          </a:p>
        </p:txBody>
      </p:sp>
      <p:pic>
        <p:nvPicPr>
          <p:cNvPr id="127" name="Google Shape;127;p5"/>
          <p:cNvPicPr preferRelativeResize="0"/>
          <p:nvPr/>
        </p:nvPicPr>
        <p:blipFill>
          <a:blip r:embed="rId3">
            <a:alphaModFix/>
          </a:blip>
          <a:stretch>
            <a:fillRect/>
          </a:stretch>
        </p:blipFill>
        <p:spPr>
          <a:xfrm>
            <a:off x="2995621" y="882000"/>
            <a:ext cx="3954514" cy="41090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0"/>
          <p:cNvSpPr txBox="1"/>
          <p:nvPr/>
        </p:nvSpPr>
        <p:spPr>
          <a:xfrm>
            <a:off x="7311426" y="461650"/>
            <a:ext cx="863100" cy="88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Roboto Black"/>
                <a:ea typeface="Roboto Black"/>
                <a:cs typeface="Roboto Black"/>
                <a:sym typeface="Roboto Black"/>
              </a:rPr>
              <a:t>A</a:t>
            </a:r>
            <a:endParaRPr b="0" i="0" sz="6000" u="none" cap="none" strike="noStrike">
              <a:solidFill>
                <a:srgbClr val="FFFFFF"/>
              </a:solidFill>
              <a:latin typeface="Roboto Black"/>
              <a:ea typeface="Roboto Black"/>
              <a:cs typeface="Roboto Black"/>
              <a:sym typeface="Roboto Black"/>
            </a:endParaRPr>
          </a:p>
        </p:txBody>
      </p:sp>
      <p:sp>
        <p:nvSpPr>
          <p:cNvPr id="133" name="Google Shape;133;p10"/>
          <p:cNvSpPr txBox="1"/>
          <p:nvPr/>
        </p:nvSpPr>
        <p:spPr>
          <a:xfrm>
            <a:off x="1795938" y="911625"/>
            <a:ext cx="4665900" cy="279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F04B4C"/>
                </a:solidFill>
                <a:latin typeface="Roboto"/>
                <a:ea typeface="Roboto"/>
                <a:cs typeface="Roboto"/>
                <a:sym typeface="Roboto"/>
              </a:rPr>
              <a:t>GOVERNANCE AND SOURCE CONTROL</a:t>
            </a:r>
            <a:endParaRPr b="1" i="0" sz="1800" u="none" cap="none" strike="noStrike">
              <a:solidFill>
                <a:srgbClr val="F04B4C"/>
              </a:solidFill>
              <a:latin typeface="Roboto"/>
              <a:ea typeface="Roboto"/>
              <a:cs typeface="Roboto"/>
              <a:sym typeface="Roboto"/>
            </a:endParaRPr>
          </a:p>
        </p:txBody>
      </p:sp>
      <p:cxnSp>
        <p:nvCxnSpPr>
          <p:cNvPr id="134" name="Google Shape;134;p10"/>
          <p:cNvCxnSpPr/>
          <p:nvPr/>
        </p:nvCxnSpPr>
        <p:spPr>
          <a:xfrm rot="10800000">
            <a:off x="925550" y="1420150"/>
            <a:ext cx="7157100" cy="0"/>
          </a:xfrm>
          <a:prstGeom prst="straightConnector1">
            <a:avLst/>
          </a:prstGeom>
          <a:noFill/>
          <a:ln cap="flat" cmpd="sng" w="9525">
            <a:solidFill>
              <a:srgbClr val="CCCCCC"/>
            </a:solidFill>
            <a:prstDash val="solid"/>
            <a:round/>
            <a:headEnd len="sm" w="sm" type="none"/>
            <a:tailEnd len="sm" w="sm" type="none"/>
          </a:ln>
        </p:spPr>
      </p:cxnSp>
      <p:sp>
        <p:nvSpPr>
          <p:cNvPr id="135" name="Google Shape;135;p10"/>
          <p:cNvSpPr/>
          <p:nvPr/>
        </p:nvSpPr>
        <p:spPr>
          <a:xfrm flipH="1">
            <a:off x="7879200" y="3878825"/>
            <a:ext cx="1264800" cy="12648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0"/>
          <p:cNvSpPr/>
          <p:nvPr/>
        </p:nvSpPr>
        <p:spPr>
          <a:xfrm rot="5400000">
            <a:off x="0" y="0"/>
            <a:ext cx="1179900" cy="11799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0"/>
          <p:cNvSpPr txBox="1"/>
          <p:nvPr/>
        </p:nvSpPr>
        <p:spPr>
          <a:xfrm>
            <a:off x="7108600" y="842350"/>
            <a:ext cx="493500" cy="508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04B4C"/>
                </a:solidFill>
                <a:latin typeface="Roboto Black"/>
                <a:ea typeface="Roboto Black"/>
                <a:cs typeface="Roboto Black"/>
                <a:sym typeface="Roboto Black"/>
              </a:rPr>
              <a:t>6</a:t>
            </a:r>
            <a:endParaRPr b="0" i="0" sz="2400" u="none" cap="none" strike="noStrike">
              <a:solidFill>
                <a:srgbClr val="F04B4C"/>
              </a:solidFill>
              <a:latin typeface="Roboto Black"/>
              <a:ea typeface="Roboto Black"/>
              <a:cs typeface="Roboto Black"/>
              <a:sym typeface="Roboto Black"/>
            </a:endParaRPr>
          </a:p>
        </p:txBody>
      </p:sp>
      <p:pic>
        <p:nvPicPr>
          <p:cNvPr id="138" name="Google Shape;138;p10"/>
          <p:cNvPicPr preferRelativeResize="0"/>
          <p:nvPr/>
        </p:nvPicPr>
        <p:blipFill rotWithShape="1">
          <a:blip r:embed="rId3">
            <a:alphaModFix/>
          </a:blip>
          <a:srcRect b="0" l="0" r="0" t="0"/>
          <a:stretch/>
        </p:blipFill>
        <p:spPr>
          <a:xfrm>
            <a:off x="1438300" y="1560388"/>
            <a:ext cx="1332175" cy="1332175"/>
          </a:xfrm>
          <a:prstGeom prst="rect">
            <a:avLst/>
          </a:prstGeom>
          <a:noFill/>
          <a:ln>
            <a:noFill/>
          </a:ln>
        </p:spPr>
      </p:pic>
      <p:sp>
        <p:nvSpPr>
          <p:cNvPr id="139" name="Google Shape;139;p10"/>
          <p:cNvSpPr txBox="1"/>
          <p:nvPr/>
        </p:nvSpPr>
        <p:spPr>
          <a:xfrm>
            <a:off x="2984200" y="1870375"/>
            <a:ext cx="5190300" cy="71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Repository Link - </a:t>
            </a:r>
            <a:r>
              <a:rPr b="0" i="0" lang="en-US" sz="1400" u="sng" cap="none" strike="noStrike">
                <a:solidFill>
                  <a:schemeClr val="hlink"/>
                </a:solidFill>
                <a:latin typeface="Arial"/>
                <a:ea typeface="Arial"/>
                <a:cs typeface="Arial"/>
                <a:sym typeface="Arial"/>
                <a:hlinkClick r:id="rId4"/>
              </a:rPr>
              <a:t>https://github.com/msalvi96/Prep_Your_Meal</a:t>
            </a:r>
            <a:endParaRPr b="0" i="0" sz="1400" u="none" cap="none" strike="noStrike">
              <a:solidFill>
                <a:srgbClr val="000000"/>
              </a:solidFill>
              <a:latin typeface="Arial"/>
              <a:ea typeface="Arial"/>
              <a:cs typeface="Arial"/>
              <a:sym typeface="Arial"/>
            </a:endParaRPr>
          </a:p>
        </p:txBody>
      </p:sp>
      <p:sp>
        <p:nvSpPr>
          <p:cNvPr id="140" name="Google Shape;140;p10"/>
          <p:cNvSpPr txBox="1"/>
          <p:nvPr/>
        </p:nvSpPr>
        <p:spPr>
          <a:xfrm>
            <a:off x="3086100" y="2934125"/>
            <a:ext cx="5088300" cy="150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We plan to have weekly standup meetings on Wednesday to plan our sprints. Similarly we also plan to have a Sprint review meeting just as the sprint is coming to an end to review team’s work during that particular sprint. That being said, we will constantly keep the team updated using group messages on Whatsapp.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g6176071063_0_5"/>
          <p:cNvSpPr txBox="1"/>
          <p:nvPr/>
        </p:nvSpPr>
        <p:spPr>
          <a:xfrm>
            <a:off x="7311426" y="461650"/>
            <a:ext cx="863100" cy="88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Roboto Black"/>
                <a:ea typeface="Roboto Black"/>
                <a:cs typeface="Roboto Black"/>
                <a:sym typeface="Roboto Black"/>
              </a:rPr>
              <a:t>A</a:t>
            </a:r>
            <a:endParaRPr b="0" i="0" sz="6000" u="none" cap="none" strike="noStrike">
              <a:solidFill>
                <a:srgbClr val="FFFFFF"/>
              </a:solidFill>
              <a:latin typeface="Roboto Black"/>
              <a:ea typeface="Roboto Black"/>
              <a:cs typeface="Roboto Black"/>
              <a:sym typeface="Roboto Black"/>
            </a:endParaRPr>
          </a:p>
        </p:txBody>
      </p:sp>
      <p:sp>
        <p:nvSpPr>
          <p:cNvPr id="146" name="Google Shape;146;g6176071063_0_5"/>
          <p:cNvSpPr txBox="1"/>
          <p:nvPr/>
        </p:nvSpPr>
        <p:spPr>
          <a:xfrm>
            <a:off x="1795938" y="911625"/>
            <a:ext cx="4665900" cy="279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lang="en-US" sz="1800">
                <a:solidFill>
                  <a:srgbClr val="F04B4C"/>
                </a:solidFill>
                <a:latin typeface="Roboto"/>
                <a:ea typeface="Roboto"/>
                <a:cs typeface="Roboto"/>
                <a:sym typeface="Roboto"/>
              </a:rPr>
              <a:t>Wireframe</a:t>
            </a:r>
            <a:endParaRPr b="1" i="0" sz="1800" u="none" cap="none" strike="noStrike">
              <a:solidFill>
                <a:srgbClr val="F04B4C"/>
              </a:solidFill>
              <a:latin typeface="Roboto"/>
              <a:ea typeface="Roboto"/>
              <a:cs typeface="Roboto"/>
              <a:sym typeface="Roboto"/>
            </a:endParaRPr>
          </a:p>
        </p:txBody>
      </p:sp>
      <p:cxnSp>
        <p:nvCxnSpPr>
          <p:cNvPr id="147" name="Google Shape;147;g6176071063_0_5"/>
          <p:cNvCxnSpPr/>
          <p:nvPr/>
        </p:nvCxnSpPr>
        <p:spPr>
          <a:xfrm rot="10800000">
            <a:off x="925550" y="1420150"/>
            <a:ext cx="7157100" cy="0"/>
          </a:xfrm>
          <a:prstGeom prst="straightConnector1">
            <a:avLst/>
          </a:prstGeom>
          <a:noFill/>
          <a:ln cap="flat" cmpd="sng" w="9525">
            <a:solidFill>
              <a:srgbClr val="CCCCCC"/>
            </a:solidFill>
            <a:prstDash val="solid"/>
            <a:round/>
            <a:headEnd len="sm" w="sm" type="none"/>
            <a:tailEnd len="sm" w="sm" type="none"/>
          </a:ln>
        </p:spPr>
      </p:cxnSp>
      <p:sp>
        <p:nvSpPr>
          <p:cNvPr id="148" name="Google Shape;148;g6176071063_0_5"/>
          <p:cNvSpPr/>
          <p:nvPr/>
        </p:nvSpPr>
        <p:spPr>
          <a:xfrm flipH="1">
            <a:off x="7879200" y="3878825"/>
            <a:ext cx="1264800" cy="1264800"/>
          </a:xfrm>
          <a:prstGeom prst="rtTriangle">
            <a:avLst/>
          </a:prstGeom>
          <a:solidFill>
            <a:srgbClr val="2F47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6176071063_0_5"/>
          <p:cNvSpPr/>
          <p:nvPr/>
        </p:nvSpPr>
        <p:spPr>
          <a:xfrm rot="5400000">
            <a:off x="0" y="0"/>
            <a:ext cx="1179900" cy="1179900"/>
          </a:xfrm>
          <a:prstGeom prst="rtTriangl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6176071063_0_5"/>
          <p:cNvSpPr txBox="1"/>
          <p:nvPr/>
        </p:nvSpPr>
        <p:spPr>
          <a:xfrm>
            <a:off x="7108600" y="842350"/>
            <a:ext cx="493500" cy="508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F04B4C"/>
                </a:solidFill>
                <a:latin typeface="Roboto Black"/>
                <a:ea typeface="Roboto Black"/>
                <a:cs typeface="Roboto Black"/>
                <a:sym typeface="Roboto Black"/>
              </a:rPr>
              <a:t>7</a:t>
            </a:r>
            <a:endParaRPr b="0" i="0" sz="2400" u="none" cap="none" strike="noStrike">
              <a:solidFill>
                <a:srgbClr val="F04B4C"/>
              </a:solidFill>
              <a:latin typeface="Roboto Black"/>
              <a:ea typeface="Roboto Black"/>
              <a:cs typeface="Roboto Black"/>
              <a:sym typeface="Roboto Black"/>
            </a:endParaRPr>
          </a:p>
        </p:txBody>
      </p:sp>
      <p:pic>
        <p:nvPicPr>
          <p:cNvPr id="151" name="Google Shape;151;g6176071063_0_5"/>
          <p:cNvPicPr preferRelativeResize="0"/>
          <p:nvPr/>
        </p:nvPicPr>
        <p:blipFill>
          <a:blip r:embed="rId3">
            <a:alphaModFix/>
          </a:blip>
          <a:stretch>
            <a:fillRect/>
          </a:stretch>
        </p:blipFill>
        <p:spPr>
          <a:xfrm>
            <a:off x="3121669" y="1343325"/>
            <a:ext cx="2769510" cy="3647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Sadie Stokes</dc:creator>
</cp:coreProperties>
</file>