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4.wmf" ContentType="image/x-wmf"/>
  <Override PartName="/ppt/media/image3.png" ContentType="image/png"/>
  <Override PartName="/ppt/media/image2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7160" y="3940920"/>
            <a:ext cx="868212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640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2716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740960" y="1584360"/>
            <a:ext cx="5654160" cy="45115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740960" y="1584360"/>
            <a:ext cx="5654160" cy="4511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27160" y="274680"/>
            <a:ext cx="7923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2716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640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27160" y="3940920"/>
            <a:ext cx="868212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27160" y="3940920"/>
            <a:ext cx="868212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640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2716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740960" y="1584360"/>
            <a:ext cx="5654160" cy="45115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740960" y="1584360"/>
            <a:ext cx="5654160" cy="4511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27160" y="274680"/>
            <a:ext cx="7923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2716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640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27160" y="3940920"/>
            <a:ext cx="868212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27160" y="3940920"/>
            <a:ext cx="868212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640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2716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740960" y="1584360"/>
            <a:ext cx="5654160" cy="45115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740960" y="1584360"/>
            <a:ext cx="5654160" cy="4511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27160" y="274680"/>
            <a:ext cx="7923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716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45115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6400" y="394092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716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6400" y="1584360"/>
            <a:ext cx="423684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7160" y="3940920"/>
            <a:ext cx="8682120" cy="21517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123840" y="1364400"/>
            <a:ext cx="5775840" cy="20098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LevelPresentation Title Line 1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Presentation Title Line 2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15920" y="4898520"/>
            <a:ext cx="5783760" cy="12556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LevelPresenter’s Name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Presenter’s Title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Presenter’s Department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23840" y="3512520"/>
            <a:ext cx="5775840" cy="12042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LevelSubtitle Line 1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Subtitle Line 2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CoverSlide_Header_01.png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974880"/>
          </a:xfrm>
          <a:prstGeom prst="rect">
            <a:avLst/>
          </a:prstGeom>
          <a:ln>
            <a:noFill/>
          </a:ln>
        </p:spPr>
      </p:pic>
      <p:pic>
        <p:nvPicPr>
          <p:cNvPr id="5" name="Picture 15" descr=""/>
          <p:cNvPicPr/>
          <p:nvPr/>
        </p:nvPicPr>
        <p:blipFill>
          <a:blip r:embed="rId4"/>
          <a:stretch/>
        </p:blipFill>
        <p:spPr>
          <a:xfrm>
            <a:off x="0" y="6272640"/>
            <a:ext cx="9143640" cy="585000"/>
          </a:xfrm>
          <a:prstGeom prst="rect">
            <a:avLst/>
          </a:prstGeom>
          <a:ln>
            <a:noFill/>
          </a:ln>
        </p:spPr>
      </p:pic>
      <p:pic>
        <p:nvPicPr>
          <p:cNvPr id="6" name="Picture 16" descr=""/>
          <p:cNvPicPr/>
          <p:nvPr/>
        </p:nvPicPr>
        <p:blipFill>
          <a:blip r:embed="rId5"/>
          <a:stretch/>
        </p:blipFill>
        <p:spPr>
          <a:xfrm>
            <a:off x="235800" y="282960"/>
            <a:ext cx="1933560" cy="82836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6046920" y="6520320"/>
            <a:ext cx="2937960" cy="200880"/>
          </a:xfrm>
          <a:prstGeom prst="rect">
            <a:avLst/>
          </a:prstGeom>
        </p:spPr>
        <p:txBody>
          <a:bodyPr anchor="ctr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PT_Template_Footer.png" descr=""/>
          <p:cNvPicPr/>
          <p:nvPr/>
        </p:nvPicPr>
        <p:blipFill>
          <a:blip r:embed="rId2"/>
          <a:stretch/>
        </p:blipFill>
        <p:spPr>
          <a:xfrm>
            <a:off x="0" y="6272640"/>
            <a:ext cx="9143640" cy="585000"/>
          </a:xfrm>
          <a:prstGeom prst="rect">
            <a:avLst/>
          </a:prstGeom>
          <a:ln>
            <a:noFill/>
          </a:ln>
        </p:spPr>
      </p:pic>
      <p:pic>
        <p:nvPicPr>
          <p:cNvPr id="44" name="PPT_Template_Header.png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9748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sldNum"/>
          </p:nvPr>
        </p:nvSpPr>
        <p:spPr>
          <a:xfrm>
            <a:off x="8708400" y="6529680"/>
            <a:ext cx="369720" cy="218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F65DE2B-56B4-440B-9182-622E852F872B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 Slide Title Line 1</a:t>
            </a: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 Slide Title Line 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27160" y="1585800"/>
            <a:ext cx="8691120" cy="80460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LevelInsert Subhead Line 1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 Subhead Line 2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227160" y="2558880"/>
            <a:ext cx="8691120" cy="35348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LevelInsert Bullets Here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PT_Template_Footer.png" descr=""/>
          <p:cNvPicPr/>
          <p:nvPr/>
        </p:nvPicPr>
        <p:blipFill>
          <a:blip r:embed="rId2"/>
          <a:stretch/>
        </p:blipFill>
        <p:spPr>
          <a:xfrm>
            <a:off x="0" y="6272640"/>
            <a:ext cx="9143640" cy="585000"/>
          </a:xfrm>
          <a:prstGeom prst="rect">
            <a:avLst/>
          </a:prstGeom>
          <a:ln>
            <a:noFill/>
          </a:ln>
        </p:spPr>
      </p:pic>
      <p:pic>
        <p:nvPicPr>
          <p:cNvPr id="84" name="PPT_Template_Header.png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97488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227160" y="1584360"/>
            <a:ext cx="8682120" cy="45115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LevelInsert Text Here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 Text Here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 Text Here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 Text Here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 Text Here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227160" y="274680"/>
            <a:ext cx="7923240" cy="1142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 Slide Title Line 1</a:t>
            </a: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 Slide Title Line 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708400" y="6529680"/>
            <a:ext cx="369720" cy="218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AF629FC-8F73-46A0-83C5-EE506DB3C367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Java_(programming_language)" TargetMode="External"/><Relationship Id="rId2" Type="http://schemas.openxmlformats.org/officeDocument/2006/relationships/hyperlink" Target="https://en.wikipedia.org/wiki/Application_programming_interface" TargetMode="External"/><Relationship Id="rId3" Type="http://schemas.openxmlformats.org/officeDocument/2006/relationships/hyperlink" Target="https://en.wikipedia.org/wiki/Remote_method_invocation" TargetMode="External"/><Relationship Id="rId4" Type="http://schemas.openxmlformats.org/officeDocument/2006/relationships/hyperlink" Target="https://en.wikipedia.org/wiki/Remote_procedure_call" TargetMode="External"/><Relationship Id="rId5" Type="http://schemas.openxmlformats.org/officeDocument/2006/relationships/hyperlink" Target="https://en.wikipedia.org/wiki/Serialization#Java" TargetMode="External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23840" y="1364400"/>
            <a:ext cx="5775840" cy="20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Remote Method Invocation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15920" y="4898520"/>
            <a:ext cx="5783760" cy="12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Presented by: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Tanvir Talukder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Prerakkumar Doshi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123840" y="3512520"/>
            <a:ext cx="5775840" cy="120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CPE 545 – Communication Middleware and Software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Fall 2016 – Professor Mousavi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9E33311-0B70-4719-BBCC-08DAAC93F6C9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27160" y="274680"/>
            <a:ext cx="7923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Concept Demonstration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65560" y="1443960"/>
            <a:ext cx="1539720" cy="805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6797880" y="1443960"/>
            <a:ext cx="1583640" cy="805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565560" y="2250000"/>
            <a:ext cx="1539720" cy="456840"/>
          </a:xfrm>
          <a:prstGeom prst="rect">
            <a:avLst/>
          </a:prstGeom>
          <a:solidFill>
            <a:srgbClr val="ffc000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Object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6797880" y="2250000"/>
            <a:ext cx="1583640" cy="456840"/>
          </a:xfrm>
          <a:prstGeom prst="rect">
            <a:avLst/>
          </a:prstGeom>
          <a:solidFill>
            <a:srgbClr val="ffc000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Object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2105640" y="1443960"/>
            <a:ext cx="962280" cy="1262880"/>
          </a:xfrm>
          <a:prstGeom prst="rect">
            <a:avLst/>
          </a:prstGeom>
          <a:solidFill>
            <a:srgbClr val="92d050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5618880" y="1443960"/>
            <a:ext cx="1178640" cy="1262880"/>
          </a:xfrm>
          <a:prstGeom prst="rect">
            <a:avLst/>
          </a:prstGeom>
          <a:solidFill>
            <a:srgbClr val="92d050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Skeleton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3067920" y="4114800"/>
            <a:ext cx="2706840" cy="1287000"/>
          </a:xfrm>
          <a:prstGeom prst="rect">
            <a:avLst/>
          </a:prstGeom>
          <a:solidFill>
            <a:schemeClr val="accent2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RMI Registry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>
            <a:off x="2586960" y="3099600"/>
            <a:ext cx="101016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Lookup “RMI://&lt;IP Address:Port&gt;/ClassList” (3)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1"/>
          <p:cNvSpPr/>
          <p:nvPr/>
        </p:nvSpPr>
        <p:spPr>
          <a:xfrm>
            <a:off x="3067920" y="1682640"/>
            <a:ext cx="255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12"/>
          <p:cNvSpPr/>
          <p:nvPr/>
        </p:nvSpPr>
        <p:spPr>
          <a:xfrm flipH="1">
            <a:off x="3067920" y="2346840"/>
            <a:ext cx="255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13"/>
          <p:cNvSpPr/>
          <p:nvPr/>
        </p:nvSpPr>
        <p:spPr>
          <a:xfrm>
            <a:off x="6949440" y="4114800"/>
            <a:ext cx="1806480" cy="1396800"/>
          </a:xfrm>
          <a:prstGeom prst="rect">
            <a:avLst/>
          </a:prstGeom>
          <a:solidFill>
            <a:schemeClr val="accent4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List (Object Registry)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4"/>
          <p:cNvSpPr/>
          <p:nvPr/>
        </p:nvSpPr>
        <p:spPr>
          <a:xfrm>
            <a:off x="5113440" y="3089880"/>
            <a:ext cx="101016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Rebind(RMI://&lt;IP Address:Port&gt;/ClassList, skeleton) (1)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5"/>
          <p:cNvSpPr/>
          <p:nvPr/>
        </p:nvSpPr>
        <p:spPr>
          <a:xfrm>
            <a:off x="6579360" y="3520800"/>
            <a:ext cx="101016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Initiliaze list of students 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6"/>
          <p:cNvSpPr/>
          <p:nvPr/>
        </p:nvSpPr>
        <p:spPr>
          <a:xfrm flipH="1" rot="16200000">
            <a:off x="5651280" y="3515760"/>
            <a:ext cx="2106000" cy="489600"/>
          </a:xfrm>
          <a:prstGeom prst="bentConnector2">
            <a:avLst/>
          </a:prstGeom>
          <a:noFill/>
          <a:ln>
            <a:round/>
            <a:headEnd len="med" type="arrow" w="med"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17"/>
          <p:cNvSpPr/>
          <p:nvPr/>
        </p:nvSpPr>
        <p:spPr>
          <a:xfrm flipH="1" rot="16200000">
            <a:off x="1801800" y="3492360"/>
            <a:ext cx="2050920" cy="480960"/>
          </a:xfrm>
          <a:prstGeom prst="bentConnector2">
            <a:avLst/>
          </a:prstGeom>
          <a:noFill/>
          <a:ln>
            <a:round/>
            <a:headEnd len="med" type="arrow" w="med"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CustomShape 18"/>
          <p:cNvSpPr/>
          <p:nvPr/>
        </p:nvSpPr>
        <p:spPr>
          <a:xfrm rot="5400000">
            <a:off x="4966200" y="3516120"/>
            <a:ext cx="2050920" cy="432720"/>
          </a:xfrm>
          <a:prstGeom prst="bentConnector2">
            <a:avLst/>
          </a:prstGeom>
          <a:noFill/>
          <a:ln>
            <a:round/>
            <a:headEnd len="med" type="arrow" w="med"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19"/>
          <p:cNvSpPr/>
          <p:nvPr/>
        </p:nvSpPr>
        <p:spPr>
          <a:xfrm>
            <a:off x="3837960" y="1159560"/>
            <a:ext cx="101016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LastNameLookup(firstName) (4)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0"/>
          <p:cNvSpPr/>
          <p:nvPr/>
        </p:nvSpPr>
        <p:spPr>
          <a:xfrm>
            <a:off x="3844440" y="2478600"/>
            <a:ext cx="101016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StudentList (5)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27160" y="1584360"/>
            <a:ext cx="8682120" cy="451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Thank You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3009EFC-602B-4624-8C1A-D93AD6F5BBC6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F22C0C6-7DE4-4826-A923-FF62DB6242C2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27160" y="274680"/>
            <a:ext cx="7923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Agenda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227160" y="1082880"/>
            <a:ext cx="8691120" cy="50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 Definition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Remote Method Invocation Client-Server Architecture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Remote Method Invocation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Stub and Skeleton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Approach to writing Java RMI Program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Server Design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Client Design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Design Demonstration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AAB461E-EC19-4BA2-8656-1693A23146FA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27160" y="274680"/>
            <a:ext cx="7923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 Definition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27160" y="1083600"/>
            <a:ext cx="8691120" cy="501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Demonstrate the Java RMI project using the same syntax on the both client and server side and get the full name of student when you provide the first name.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Server – Store the student full name and provide method to look up for last name and once we provide that it returns Full name or a list of full names.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Client – query for the last name and Display the received Information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3D382A8-76DA-4F3C-828E-21A929B46E21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27160" y="274680"/>
            <a:ext cx="7923240" cy="65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RMI Client-Server Architecture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870120" y="1355400"/>
            <a:ext cx="7178400" cy="40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D41A517-2C44-4224-A4A6-6A3EC20C71C0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27160" y="274680"/>
            <a:ext cx="7923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Remote Method Invocation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227160" y="1299240"/>
            <a:ext cx="8691120" cy="32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 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Remote Method Invocation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(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RMI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is a 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1"/>
              </a:rPr>
              <a:t>Java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API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that performs 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remote method invocation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the object-oriented equivalent of 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4"/>
              </a:rPr>
              <a:t>remote procedure calls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(RPC), with support for direct transfer of 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5"/>
              </a:rPr>
              <a:t>serialized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Java classes and </a:t>
            </a:r>
            <a:r>
              <a:rPr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distributed garbage collection (DGC)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Remote Method Invocation (Java RMI) enables the programmer to create distributed Java technology-based to Java technology-based applications, in which the methods of remote Java objects can be invoked from other Java virtual machines*, possibly on different hosts. RMI uses object serialization to marshal and unmarshal parameters and does not truncate types, supporting true object-oriented polymorphism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7" name="Picture 5" descr=""/>
          <p:cNvPicPr/>
          <p:nvPr/>
        </p:nvPicPr>
        <p:blipFill>
          <a:blip r:embed="rId6"/>
          <a:stretch/>
        </p:blipFill>
        <p:spPr>
          <a:xfrm>
            <a:off x="502920" y="4863960"/>
            <a:ext cx="8051040" cy="10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495E809-4D19-4739-8E77-BA0DDAE6E6A0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27160" y="274680"/>
            <a:ext cx="7923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Stub and Skeleton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227160" y="1299240"/>
            <a:ext cx="8691120" cy="479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stub is an object, acts as a gateway for the client side. All the outgoing requests are routed through it.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initiates a connection with remote Java Virtual Machine (JVM)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skeleton is an object, acts as a gateway for the server side object. All the incoming requests are routed through it. When the skeleton receives the incoming request, it does the following tasks: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invokes the method on the actual remote object, and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writes and transmits (marshals) the result to the caller.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FACD875-7F80-4869-BD40-5B3E7D40C28E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27160" y="274680"/>
            <a:ext cx="7923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Approach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227160" y="1299240"/>
            <a:ext cx="8691120" cy="479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remote interface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Provide the implementation of the remote interface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Compile the implementation class, create the stub and skeleton objects using RMIC tool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Start the registry service by RMIregistry tool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and start the remote application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and start the client application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815796C-7771-40D7-8298-BCC93AF9422A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27160" y="274680"/>
            <a:ext cx="7923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Server Design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227160" y="1299240"/>
            <a:ext cx="8691120" cy="479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 List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Name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Last Name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Server creates the array list to store student information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Takes input from the user and stores the information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Creates the server object and bind it to the registry over port 5000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Handle the method invocation for lastname(“firstName”).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708400" y="6529680"/>
            <a:ext cx="369720" cy="2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F784F2B-E3CF-4717-98E6-9ED088488978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27160" y="274680"/>
            <a:ext cx="7923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Client Design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227160" y="1299240"/>
            <a:ext cx="8691120" cy="479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Lookup server object over port 5000 on server machine’s IP address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Take input from the user for the “First Name”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Call the method lastName() using the stub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Print the received information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no matching information, output: “No student matching provided name”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one match, output: “First Name, Last Name”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more than one match, output list of students who’s first names match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36464</TotalTime>
  <Application>LibreOffice/5.0.6.2$Linux_X86_64 LibreOffice_project/00m0$Build-2</Application>
  <Paragraphs>78</Paragraphs>
  <Company>Stevens Institute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2013-11-01T14:42:31Z</dcterms:created>
  <dc:creator>Laura Bubeck</dc:creator>
  <dc:language>en-US</dc:language>
  <cp:lastPrinted>2014-07-29T20:42:09Z</cp:lastPrinted>
  <dcterms:modified xsi:type="dcterms:W3CDTF">2016-12-05T20:14:52Z</dcterms:modified>
  <cp:revision>626</cp:revision>
  <dc:title>143 Years of Innovation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Stevens Institute of Technology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