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69" r:id="rId4"/>
    <p:sldId id="273" r:id="rId5"/>
    <p:sldId id="275" r:id="rId6"/>
    <p:sldId id="271" r:id="rId7"/>
    <p:sldId id="276" r:id="rId8"/>
    <p:sldId id="278" r:id="rId9"/>
    <p:sldId id="274" r:id="rId10"/>
    <p:sldId id="277" r:id="rId11"/>
    <p:sldId id="279" r:id="rId12"/>
    <p:sldId id="272" r:id="rId13"/>
    <p:sldId id="283" r:id="rId14"/>
    <p:sldId id="281" r:id="rId15"/>
    <p:sldId id="284" r:id="rId16"/>
    <p:sldId id="285" r:id="rId17"/>
    <p:sldId id="268" r:id="rId18"/>
    <p:sldId id="265"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U GANGA" initials="RG" lastIdx="1" clrIdx="0">
    <p:extLst>
      <p:ext uri="{19B8F6BF-5375-455C-9EA6-DF929625EA0E}">
        <p15:presenceInfo xmlns:p15="http://schemas.microsoft.com/office/powerpoint/2012/main" userId="842f76aea291a4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C9308-61B4-4351-B2B4-ECCF0D4FCC3E}" v="53" dt="2024-10-13T04:31:04.604"/>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21T08:32:05.279" idx="1">
    <p:pos x="7657" y="599"/>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55896-1B23-4D24-B330-383EE4A3D15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2C176B34-DFE2-4B84-8AB9-BCB1F373A23C}" type="pres">
      <dgm:prSet presAssocID="{AF655896-1B23-4D24-B330-383EE4A3D158}" presName="Name0" presStyleCnt="0">
        <dgm:presLayoutVars>
          <dgm:dir/>
          <dgm:animLvl val="lvl"/>
          <dgm:resizeHandles val="exact"/>
        </dgm:presLayoutVars>
      </dgm:prSet>
      <dgm:spPr/>
    </dgm:pt>
  </dgm:ptLst>
  <dgm:cxnLst>
    <dgm:cxn modelId="{90190778-3CDC-4076-A302-E5F8366AC0C7}" type="presOf" srcId="{AF655896-1B23-4D24-B330-383EE4A3D158}" destId="{2C176B34-DFE2-4B84-8AB9-BCB1F373A23C}"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263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960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089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152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43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69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805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37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rerana-2002/Early-Detection-of-Lifestyle-Diseases-Using-Machine-Learn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google.com/document/d/1o9ftcC5pmSzziHVu19L22jvIiNrkM99FijQiWLKGxm8/edit?usp=sharing"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who.int/news-room/fact-sheets/detail/noncommunicable-diseases" TargetMode="External"/><Relationship Id="rId3" Type="http://schemas.openxmlformats.org/officeDocument/2006/relationships/hyperlink" Target="https://openai.com/research/gpt-2" TargetMode="External"/><Relationship Id="rId7" Type="http://schemas.openxmlformats.org/officeDocument/2006/relationships/hyperlink" Target="https://doi.org/10.1007/s10916-020-01641-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i.org/10.1186/s12913-019-4568-7" TargetMode="External"/><Relationship Id="rId5" Type="http://schemas.openxmlformats.org/officeDocument/2006/relationships/hyperlink" Target="https://doi.org/10.1016/j.ijmedinf.2020.104235" TargetMode="External"/><Relationship Id="rId4" Type="http://schemas.openxmlformats.org/officeDocument/2006/relationships/hyperlink" Target="https://doi.org/10.1186/s12967-019-02231-7" TargetMode="External"/><Relationship Id="rId9" Type="http://schemas.openxmlformats.org/officeDocument/2006/relationships/hyperlink" Target="https://www.cdc.gov/cd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THE POWER OF DATA IN ENHANCING NON-COMMUNICABLE DISEASE MONITORING AND CARE USING GENERATIVE AI</a:t>
            </a:r>
            <a:endParaRPr lang="en-US"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22589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523613555"/>
              </p:ext>
            </p:extLst>
          </p:nvPr>
        </p:nvGraphicFramePr>
        <p:xfrm>
          <a:off x="564233" y="2887950"/>
          <a:ext cx="5158459" cy="3291900"/>
        </p:xfrm>
        <a:graphic>
          <a:graphicData uri="http://schemas.openxmlformats.org/drawingml/2006/table">
            <a:tbl>
              <a:tblPr firstRow="1" bandRow="1">
                <a:noFill/>
                <a:tableStyleId>{57690726-49DA-4552-BDEB-330DD8EA8BD9}</a:tableStyleId>
              </a:tblPr>
              <a:tblGrid>
                <a:gridCol w="1984874">
                  <a:extLst>
                    <a:ext uri="{9D8B030D-6E8A-4147-A177-3AD203B41FA5}">
                      <a16:colId xmlns:a16="http://schemas.microsoft.com/office/drawing/2014/main" val="20000"/>
                    </a:ext>
                  </a:extLst>
                </a:gridCol>
                <a:gridCol w="3173585">
                  <a:extLst>
                    <a:ext uri="{9D8B030D-6E8A-4147-A177-3AD203B41FA5}">
                      <a16:colId xmlns:a16="http://schemas.microsoft.com/office/drawing/2014/main" val="20001"/>
                    </a:ext>
                  </a:extLst>
                </a:gridCol>
              </a:tblGrid>
              <a:tr h="17743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43568">
                <a:tc>
                  <a:txBody>
                    <a:bodyPr/>
                    <a:lstStyle/>
                    <a:p>
                      <a:pPr marL="0" marR="0" lvl="0" indent="0" algn="ctr" rtl="0">
                        <a:spcBef>
                          <a:spcPts val="0"/>
                        </a:spcBef>
                        <a:spcAft>
                          <a:spcPts val="0"/>
                        </a:spcAft>
                        <a:buFont typeface="+mj-lt"/>
                        <a:buNone/>
                      </a:pPr>
                      <a:r>
                        <a:rPr lang="en-IN" sz="1800" u="none" strike="noStrike" cap="none"/>
                        <a:t>20211CSD0191    </a:t>
                      </a:r>
                      <a:endParaRPr lang="en-IN" sz="1800" u="none" strike="noStrike" cap="none" dirty="0"/>
                    </a:p>
                    <a:p>
                      <a:pPr marL="0" marR="0" lvl="0" indent="0" algn="ctr" rtl="0">
                        <a:spcBef>
                          <a:spcPts val="0"/>
                        </a:spcBef>
                        <a:spcAft>
                          <a:spcPts val="0"/>
                        </a:spcAft>
                        <a:buFont typeface="+mj-lt"/>
                        <a:buNone/>
                      </a:pPr>
                      <a:r>
                        <a:rPr lang="en-IN" sz="1800" u="none" strike="noStrike" cap="none" dirty="0"/>
                        <a:t>20211CSD0077</a:t>
                      </a:r>
                    </a:p>
                    <a:p>
                      <a:pPr marL="0" marR="0" lvl="0" indent="0" algn="ctr" rtl="0">
                        <a:spcBef>
                          <a:spcPts val="0"/>
                        </a:spcBef>
                        <a:spcAft>
                          <a:spcPts val="0"/>
                        </a:spcAft>
                        <a:buFont typeface="+mj-lt"/>
                        <a:buNone/>
                      </a:pPr>
                      <a:r>
                        <a:rPr lang="en-IN" sz="1800" u="none" strike="noStrike" cap="none" dirty="0"/>
                        <a:t>20211CSD0194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IN" sz="1800" u="none" strike="noStrike" cap="none" dirty="0"/>
                    </a:p>
                    <a:p>
                      <a:pPr marL="0" marR="0" lvl="0" indent="0" algn="ctr" rtl="0">
                        <a:spcBef>
                          <a:spcPts val="0"/>
                        </a:spcBef>
                        <a:spcAft>
                          <a:spcPts val="0"/>
                        </a:spcAft>
                        <a:buNone/>
                      </a:pPr>
                      <a:r>
                        <a:rPr lang="en-IN" sz="1800" u="none" strike="noStrike" cap="none" dirty="0"/>
                        <a:t>KUSUMITHA P </a:t>
                      </a:r>
                    </a:p>
                    <a:p>
                      <a:pPr marL="0" marR="0" lvl="0" indent="0" algn="ctr" rtl="0">
                        <a:spcBef>
                          <a:spcPts val="0"/>
                        </a:spcBef>
                        <a:spcAft>
                          <a:spcPts val="0"/>
                        </a:spcAft>
                        <a:buNone/>
                      </a:pPr>
                      <a:r>
                        <a:rPr lang="en-IN" sz="1800" u="none" strike="noStrike" cap="none" dirty="0"/>
                        <a:t>PRERANA V RAO</a:t>
                      </a:r>
                    </a:p>
                    <a:p>
                      <a:pPr marL="0" marR="0" lvl="0" indent="0" algn="ctr" rtl="0">
                        <a:spcBef>
                          <a:spcPts val="0"/>
                        </a:spcBef>
                        <a:spcAft>
                          <a:spcPts val="0"/>
                        </a:spcAft>
                        <a:buNone/>
                      </a:pPr>
                      <a:r>
                        <a:rPr lang="en-IN" sz="1800" u="none" strike="noStrike" cap="none" dirty="0"/>
                        <a:t>SAMPADA VIKRANT KABULE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7743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7743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7743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7743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5972022" y="2376919"/>
            <a:ext cx="5514300" cy="2449081"/>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RIYA SANJESH</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sz="2800" dirty="0"/>
              <a:t>Proposed Method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377952" y="1036320"/>
            <a:ext cx="10960608" cy="5547042"/>
          </a:xfrm>
          <a:prstGeom prst="rect">
            <a:avLst/>
          </a:prstGeom>
          <a:noFill/>
          <a:ln>
            <a:noFill/>
          </a:ln>
        </p:spPr>
        <p:txBody>
          <a:bodyPr spcFirstLastPara="1" wrap="square" lIns="91425" tIns="45700" rIns="91425" bIns="45700" anchor="t" anchorCtr="0">
            <a:noAutofit/>
          </a:bodyPr>
          <a:lstStyle/>
          <a:p>
            <a:pPr marL="76200" indent="0">
              <a:lnSpc>
                <a:spcPct val="150000"/>
              </a:lnSpc>
              <a:spcAft>
                <a:spcPts val="800"/>
              </a:spcAft>
              <a:buNone/>
            </a:pPr>
            <a:r>
              <a:rPr lang="en-IN" sz="1400" b="1" u="sng" kern="100" dirty="0">
                <a:effectLst/>
                <a:latin typeface="+mn-lt"/>
                <a:ea typeface="Calibri" panose="020F0502020204030204" pitchFamily="34" charset="0"/>
                <a:cs typeface="Times New Roman" panose="02020603050405020304" pitchFamily="18" charset="0"/>
              </a:rPr>
              <a:t>METHOD: </a:t>
            </a:r>
            <a:r>
              <a:rPr lang="en-IN" sz="1400" kern="100" dirty="0">
                <a:effectLst/>
                <a:latin typeface="+mn-lt"/>
                <a:ea typeface="Calibri" panose="020F0502020204030204" pitchFamily="34" charset="0"/>
                <a:cs typeface="Times New Roman" panose="02020603050405020304" pitchFamily="18" charset="0"/>
              </a:rPr>
              <a:t>This method builds upon integrating Generative AI techniques with machine learning frameworks, while utilizing </a:t>
            </a:r>
            <a:r>
              <a:rPr lang="en-IN" sz="1400" kern="100" dirty="0" err="1">
                <a:effectLst/>
                <a:latin typeface="+mn-lt"/>
                <a:ea typeface="Calibri" panose="020F0502020204030204" pitchFamily="34" charset="0"/>
                <a:cs typeface="Times New Roman" panose="02020603050405020304" pitchFamily="18" charset="0"/>
              </a:rPr>
              <a:t>realworld</a:t>
            </a:r>
            <a:r>
              <a:rPr lang="en-IN" sz="1400" kern="100" dirty="0">
                <a:effectLst/>
                <a:latin typeface="+mn-lt"/>
                <a:ea typeface="Calibri" panose="020F0502020204030204" pitchFamily="34" charset="0"/>
                <a:cs typeface="Times New Roman" panose="02020603050405020304" pitchFamily="18" charset="0"/>
              </a:rPr>
              <a:t> datasets sourced from Kaggle. These datasets contain comprehensive health and lifestyle related data, which will be used to train and test predictive models for early disease detection. The Kaggle datasets will enable the system to identify risk patterns in lifestyle diseases such as diabetes, heart disease, and hypertension.</a:t>
            </a:r>
          </a:p>
          <a:p>
            <a:pPr marL="76200" indent="0">
              <a:lnSpc>
                <a:spcPct val="150000"/>
              </a:lnSpc>
              <a:spcAft>
                <a:spcPts val="800"/>
              </a:spcAft>
              <a:buNone/>
            </a:pPr>
            <a:r>
              <a:rPr lang="en-IN" sz="1400" b="1" kern="100" dirty="0">
                <a:effectLst/>
                <a:latin typeface="+mn-lt"/>
                <a:ea typeface="Calibri" panose="020F0502020204030204" pitchFamily="34" charset="0"/>
                <a:cs typeface="Times New Roman" panose="02020603050405020304" pitchFamily="18" charset="0"/>
              </a:rPr>
              <a:t> 1.</a:t>
            </a:r>
            <a:r>
              <a:rPr lang="en-IN" sz="1400" b="1" u="sng" kern="100" dirty="0">
                <a:effectLst/>
                <a:latin typeface="+mn-lt"/>
                <a:ea typeface="Calibri" panose="020F0502020204030204" pitchFamily="34" charset="0"/>
                <a:cs typeface="Times New Roman" panose="02020603050405020304" pitchFamily="18" charset="0"/>
              </a:rPr>
              <a:t>DATA COLLECTION FROM KAGGLE</a:t>
            </a:r>
          </a:p>
          <a:p>
            <a:pPr>
              <a:lnSpc>
                <a:spcPct val="150000"/>
              </a:lnSpc>
              <a:spcAft>
                <a:spcPts val="800"/>
              </a:spcAft>
              <a:buFont typeface="Arial" panose="020B0604020202020204" pitchFamily="34" charset="0"/>
              <a:buChar char="•"/>
            </a:pPr>
            <a:r>
              <a:rPr lang="en-IN" sz="1400" kern="100" dirty="0">
                <a:effectLst/>
                <a:latin typeface="+mn-lt"/>
                <a:ea typeface="Calibri" panose="020F0502020204030204" pitchFamily="34" charset="0"/>
                <a:cs typeface="Times New Roman" panose="02020603050405020304" pitchFamily="18" charset="0"/>
              </a:rPr>
              <a:t> Kaggle Datasets: The project will utilize relevant datasets from Kaggle  </a:t>
            </a:r>
          </a:p>
          <a:p>
            <a:pPr>
              <a:lnSpc>
                <a:spcPct val="150000"/>
              </a:lnSpc>
              <a:spcAft>
                <a:spcPts val="800"/>
              </a:spcAft>
              <a:buFont typeface="Arial" panose="020B0604020202020204" pitchFamily="34" charset="0"/>
              <a:buChar char="•"/>
            </a:pPr>
            <a:r>
              <a:rPr lang="en-IN" sz="1400" kern="100" dirty="0">
                <a:effectLst/>
                <a:latin typeface="+mn-lt"/>
                <a:ea typeface="Calibri" panose="020F0502020204030204" pitchFamily="34" charset="0"/>
                <a:cs typeface="Times New Roman" panose="02020603050405020304" pitchFamily="18" charset="0"/>
              </a:rPr>
              <a:t>  The datasets will form the basis for training the machine learning models to predict the risk of lifestyle diseases.</a:t>
            </a:r>
          </a:p>
          <a:p>
            <a:pPr marL="76200" indent="0">
              <a:lnSpc>
                <a:spcPct val="150000"/>
              </a:lnSpc>
              <a:spcAft>
                <a:spcPts val="800"/>
              </a:spcAft>
              <a:buNone/>
            </a:pPr>
            <a:r>
              <a:rPr lang="en-IN" sz="1400" b="1" kern="100" dirty="0">
                <a:effectLst/>
                <a:latin typeface="+mn-lt"/>
                <a:ea typeface="Calibri" panose="020F0502020204030204" pitchFamily="34" charset="0"/>
                <a:cs typeface="Times New Roman" panose="02020603050405020304" pitchFamily="18" charset="0"/>
              </a:rPr>
              <a:t> 2.</a:t>
            </a:r>
            <a:r>
              <a:rPr lang="en-IN" sz="1400" b="1" u="sng" kern="100" dirty="0">
                <a:effectLst/>
                <a:latin typeface="+mn-lt"/>
                <a:ea typeface="Calibri" panose="020F0502020204030204" pitchFamily="34" charset="0"/>
                <a:cs typeface="Times New Roman" panose="02020603050405020304" pitchFamily="18" charset="0"/>
              </a:rPr>
              <a:t>SYNTHETIC DATA GENERATION WITH GENERATIVE AI</a:t>
            </a:r>
          </a:p>
          <a:p>
            <a:pPr>
              <a:lnSpc>
                <a:spcPct val="150000"/>
              </a:lnSpc>
              <a:spcAft>
                <a:spcPts val="800"/>
              </a:spcAft>
              <a:buFont typeface="Arial" panose="020B0604020202020204" pitchFamily="34" charset="0"/>
              <a:buChar char="•"/>
            </a:pPr>
            <a:r>
              <a:rPr lang="en-IN" sz="1400" kern="100" dirty="0">
                <a:effectLst/>
                <a:latin typeface="+mn-lt"/>
                <a:ea typeface="Calibri" panose="020F0502020204030204" pitchFamily="34" charset="0"/>
                <a:cs typeface="Times New Roman" panose="02020603050405020304" pitchFamily="18" charset="0"/>
              </a:rPr>
              <a:t>Problem: Kaggle datasets, although rich, may not cover rare diseases or represent all population segments. </a:t>
            </a:r>
          </a:p>
          <a:p>
            <a:pPr>
              <a:lnSpc>
                <a:spcPct val="150000"/>
              </a:lnSpc>
              <a:spcAft>
                <a:spcPts val="800"/>
              </a:spcAft>
              <a:buFont typeface="Arial" panose="020B0604020202020204" pitchFamily="34" charset="0"/>
              <a:buChar char="•"/>
            </a:pPr>
            <a:r>
              <a:rPr lang="en-IN" sz="1400" kern="100" dirty="0">
                <a:effectLst/>
                <a:latin typeface="+mn-lt"/>
                <a:ea typeface="Calibri" panose="020F0502020204030204" pitchFamily="34" charset="0"/>
                <a:cs typeface="Times New Roman" panose="02020603050405020304" pitchFamily="18" charset="0"/>
              </a:rPr>
              <a:t>Solution: Generative AI will generate synthetic patient data, enhancing the existing dataset by simulating diverse patient profiles and scenarios not fully captured in the Kaggle data. This will improve the robustness of the model, making it more capable of handling unseen </a:t>
            </a:r>
            <a:r>
              <a:rPr lang="en-IN" sz="1400" kern="100" dirty="0" err="1">
                <a:effectLst/>
                <a:latin typeface="+mn-lt"/>
                <a:ea typeface="Calibri" panose="020F0502020204030204" pitchFamily="34" charset="0"/>
                <a:cs typeface="Times New Roman" panose="02020603050405020304" pitchFamily="18" charset="0"/>
              </a:rPr>
              <a:t>cases.Generative</a:t>
            </a:r>
            <a:r>
              <a:rPr lang="en-IN" sz="1400" kern="100" dirty="0">
                <a:effectLst/>
                <a:latin typeface="+mn-lt"/>
                <a:ea typeface="Calibri" panose="020F0502020204030204" pitchFamily="34" charset="0"/>
                <a:cs typeface="Times New Roman" panose="02020603050405020304" pitchFamily="18" charset="0"/>
              </a:rPr>
              <a:t> Adversarial Networks (GANs) will be employed to augment the dataset with realistic, synthetic patient data.</a:t>
            </a:r>
          </a:p>
          <a:p>
            <a:pPr marL="76200" indent="0">
              <a:lnSpc>
                <a:spcPct val="150000"/>
              </a:lnSpc>
              <a:spcAft>
                <a:spcPts val="800"/>
              </a:spcAft>
              <a:buNone/>
            </a:pPr>
            <a:r>
              <a:rPr lang="en-IN" sz="1400" kern="100" dirty="0">
                <a:effectLst/>
                <a:latin typeface="+mn-lt"/>
                <a:ea typeface="Calibri" panose="020F0502020204030204" pitchFamily="34" charset="0"/>
                <a:cs typeface="Times New Roman" panose="02020603050405020304" pitchFamily="18" charset="0"/>
              </a:rPr>
              <a:t> </a:t>
            </a:r>
          </a:p>
          <a:p>
            <a:pPr marL="7620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sz="16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616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sz="2800" dirty="0"/>
              <a:t>Proposed Method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353568" y="914400"/>
            <a:ext cx="11521440" cy="4913376"/>
          </a:xfrm>
          <a:prstGeom prst="rect">
            <a:avLst/>
          </a:prstGeom>
          <a:noFill/>
          <a:ln>
            <a:noFill/>
          </a:ln>
        </p:spPr>
        <p:txBody>
          <a:bodyPr spcFirstLastPara="1" wrap="square" lIns="91425" tIns="45700" rIns="91425" bIns="45700" anchor="t" anchorCtr="0">
            <a:noAutofit/>
          </a:bodyPr>
          <a:lstStyle/>
          <a:p>
            <a:pPr marL="76200" indent="0">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3</a:t>
            </a:r>
            <a:r>
              <a:rPr lang="en-IN" sz="1600" b="1" kern="100" dirty="0">
                <a:effectLst/>
                <a:latin typeface="+mn-lt"/>
                <a:ea typeface="Calibri" panose="020F0502020204030204" pitchFamily="34" charset="0"/>
                <a:cs typeface="Times New Roman" panose="02020603050405020304" pitchFamily="18" charset="0"/>
              </a:rPr>
              <a:t>. PREDICTIVE MODELING USING  DATA</a:t>
            </a:r>
          </a:p>
          <a:p>
            <a:pPr>
              <a:spcAft>
                <a:spcPts val="800"/>
              </a:spcAft>
            </a:pPr>
            <a:r>
              <a:rPr lang="en-IN" sz="1400" kern="100" dirty="0">
                <a:effectLst/>
                <a:latin typeface="+mn-lt"/>
                <a:ea typeface="Calibri" panose="020F0502020204030204" pitchFamily="34" charset="0"/>
                <a:cs typeface="Times New Roman" panose="02020603050405020304" pitchFamily="18" charset="0"/>
              </a:rPr>
              <a:t>Data Preprocessing: The  datasets will be cleaned, normalized, and features engineered for the machine learning models using tools like Pandas and NumPy.</a:t>
            </a:r>
          </a:p>
          <a:p>
            <a:pPr>
              <a:spcAft>
                <a:spcPts val="800"/>
              </a:spcAft>
            </a:pPr>
            <a:r>
              <a:rPr lang="en-IN" sz="1400" kern="100" dirty="0">
                <a:effectLst/>
                <a:latin typeface="+mn-lt"/>
                <a:ea typeface="Calibri" panose="020F0502020204030204" pitchFamily="34" charset="0"/>
                <a:cs typeface="Times New Roman" panose="02020603050405020304" pitchFamily="18" charset="0"/>
              </a:rPr>
              <a:t> Model Selection: Algorithms such as Random Forest, Logistic Regression, and Neural Networks will be trained on the Kaggle datasets. Generative models will assist in predicting disease onset by enhancing the training process with additional synthetic data.</a:t>
            </a:r>
          </a:p>
          <a:p>
            <a:pPr>
              <a:spcAft>
                <a:spcPts val="800"/>
              </a:spcAft>
            </a:pPr>
            <a:r>
              <a:rPr lang="en-IN" sz="1400" kern="100" dirty="0">
                <a:effectLst/>
                <a:latin typeface="+mn-lt"/>
                <a:ea typeface="Calibri" panose="020F0502020204030204" pitchFamily="34" charset="0"/>
                <a:cs typeface="Times New Roman" panose="02020603050405020304" pitchFamily="18" charset="0"/>
              </a:rPr>
              <a:t> Frameworks: Models will be built using TensorFlow and </a:t>
            </a:r>
            <a:r>
              <a:rPr lang="en-IN" sz="1400" kern="100" dirty="0" err="1">
                <a:effectLst/>
                <a:latin typeface="+mn-lt"/>
                <a:ea typeface="Calibri" panose="020F0502020204030204" pitchFamily="34" charset="0"/>
                <a:cs typeface="Times New Roman" panose="02020603050405020304" pitchFamily="18" charset="0"/>
              </a:rPr>
              <a:t>Scikitlearn</a:t>
            </a:r>
            <a:r>
              <a:rPr lang="en-IN" sz="1400" kern="100" dirty="0">
                <a:effectLst/>
                <a:latin typeface="+mn-lt"/>
                <a:ea typeface="Calibri" panose="020F0502020204030204" pitchFamily="34" charset="0"/>
                <a:cs typeface="Times New Roman" panose="02020603050405020304" pitchFamily="18" charset="0"/>
              </a:rPr>
              <a:t> for training and hyperparameter tuning.</a:t>
            </a:r>
          </a:p>
          <a:p>
            <a:pPr marL="76200" indent="0">
              <a:spcAft>
                <a:spcPts val="800"/>
              </a:spcAft>
              <a:buNone/>
            </a:pPr>
            <a:r>
              <a:rPr lang="en-IN" sz="1400" kern="100" dirty="0">
                <a:effectLst/>
                <a:latin typeface="+mn-lt"/>
                <a:ea typeface="Calibri" panose="020F0502020204030204" pitchFamily="34" charset="0"/>
                <a:cs typeface="Times New Roman" panose="02020603050405020304" pitchFamily="18" charset="0"/>
              </a:rPr>
              <a:t> </a:t>
            </a:r>
            <a:r>
              <a:rPr lang="en-IN" sz="1400" b="1" kern="100" dirty="0">
                <a:effectLst/>
                <a:latin typeface="+mn-lt"/>
                <a:ea typeface="Calibri" panose="020F0502020204030204" pitchFamily="34" charset="0"/>
                <a:cs typeface="Times New Roman" panose="02020603050405020304" pitchFamily="18" charset="0"/>
              </a:rPr>
              <a:t>4. REALTIME DISEASE PREDICTION AND CONTINUOUS MONITORING</a:t>
            </a:r>
          </a:p>
          <a:p>
            <a:pPr>
              <a:spcAft>
                <a:spcPts val="800"/>
              </a:spcAft>
            </a:pPr>
            <a:r>
              <a:rPr lang="en-IN" sz="1400" kern="100" dirty="0">
                <a:effectLst/>
                <a:latin typeface="+mn-lt"/>
                <a:ea typeface="Calibri" panose="020F0502020204030204" pitchFamily="34" charset="0"/>
                <a:cs typeface="Times New Roman" panose="02020603050405020304" pitchFamily="18" charset="0"/>
              </a:rPr>
              <a:t> Risk Assessment Outputs: The model will generate personalized risk scores for diseases like diabetes and heart disease, which will be updated dynamically as new data is collected.</a:t>
            </a:r>
          </a:p>
          <a:p>
            <a:pPr marL="76200" indent="0">
              <a:spcAft>
                <a:spcPts val="800"/>
              </a:spcAft>
              <a:buNone/>
            </a:pPr>
            <a:r>
              <a:rPr lang="en-IN" sz="1400" b="1" kern="100" dirty="0">
                <a:effectLst/>
                <a:latin typeface="+mn-lt"/>
                <a:ea typeface="Calibri" panose="020F0502020204030204" pitchFamily="34" charset="0"/>
                <a:cs typeface="Times New Roman" panose="02020603050405020304" pitchFamily="18" charset="0"/>
              </a:rPr>
              <a:t> 5. PERSONALIZED HEALTHCARE RECOMMENDATIONS</a:t>
            </a:r>
          </a:p>
          <a:p>
            <a:pPr>
              <a:spcAft>
                <a:spcPts val="800"/>
              </a:spcAft>
              <a:buFont typeface="Arial" panose="020B0604020202020204" pitchFamily="34" charset="0"/>
              <a:buChar char="•"/>
            </a:pPr>
            <a:r>
              <a:rPr lang="en-IN" sz="1400" kern="100" dirty="0">
                <a:effectLst/>
                <a:latin typeface="+mn-lt"/>
                <a:ea typeface="Calibri" panose="020F0502020204030204" pitchFamily="34" charset="0"/>
                <a:cs typeface="Times New Roman" panose="02020603050405020304" pitchFamily="18" charset="0"/>
              </a:rPr>
              <a:t> Data Driven Interventions: Based on the model’s predictions using Kaggle data, personalized healthcare recommendations will be provided to users, including lifestyle adjustments (e.g., changes in diet, exercise) and medical consultations if </a:t>
            </a:r>
            <a:r>
              <a:rPr lang="en-IN" sz="1400" kern="100" dirty="0" err="1">
                <a:effectLst/>
                <a:latin typeface="+mn-lt"/>
                <a:ea typeface="Calibri" panose="020F0502020204030204" pitchFamily="34" charset="0"/>
                <a:cs typeface="Times New Roman" panose="02020603050405020304" pitchFamily="18" charset="0"/>
              </a:rPr>
              <a:t>highrisk</a:t>
            </a:r>
            <a:r>
              <a:rPr lang="en-IN" sz="1400" kern="100" dirty="0">
                <a:effectLst/>
                <a:latin typeface="+mn-lt"/>
                <a:ea typeface="Calibri" panose="020F0502020204030204" pitchFamily="34" charset="0"/>
                <a:cs typeface="Times New Roman" panose="02020603050405020304" pitchFamily="18" charset="0"/>
              </a:rPr>
              <a:t> factors are detected.</a:t>
            </a:r>
          </a:p>
          <a:p>
            <a:pPr>
              <a:spcAft>
                <a:spcPts val="800"/>
              </a:spcAft>
              <a:buFont typeface="Arial" panose="020B0604020202020204" pitchFamily="34" charset="0"/>
              <a:buChar char="•"/>
            </a:pPr>
            <a:r>
              <a:rPr lang="en-IN" sz="1400" kern="100" dirty="0">
                <a:effectLst/>
                <a:latin typeface="+mn-lt"/>
                <a:ea typeface="Calibri" panose="020F0502020204030204" pitchFamily="34" charset="0"/>
                <a:cs typeface="Times New Roman" panose="02020603050405020304" pitchFamily="18" charset="0"/>
              </a:rPr>
              <a:t> By using Kaggle datasets in conjunction with Generative AI techniques, the proposed system will offer a powerful and scalable solution for the early detection of lifestyle diseases, improving accuracy and providing actionable insights for preventive healthcare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31888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800" i="1" dirty="0">
                <a:latin typeface="Cambria" panose="02040503050406030204" pitchFamily="18" charset="0"/>
                <a:ea typeface="Cambria" panose="02040503050406030204" pitchFamily="18" charset="0"/>
              </a:rPr>
              <a:t>SOFTWARE  REQUIREMENTS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390144" y="914400"/>
            <a:ext cx="11497056" cy="5230368"/>
          </a:xfrm>
          <a:prstGeom prst="rect">
            <a:avLst/>
          </a:prstGeom>
          <a:noFill/>
          <a:ln>
            <a:noFill/>
          </a:ln>
        </p:spPr>
        <p:txBody>
          <a:bodyPr spcFirstLastPara="1" wrap="square" lIns="91425" tIns="45700" rIns="91425" bIns="45700" anchor="t" anchorCtr="0">
            <a:noAutofit/>
          </a:bodyPr>
          <a:lstStyle/>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1200" b="1" dirty="0">
                <a:latin typeface="+mj-lt"/>
                <a:ea typeface="Cambria" panose="02040503050406030204" pitchFamily="18" charset="0"/>
              </a:rPr>
              <a:t> </a:t>
            </a:r>
            <a:r>
              <a:rPr lang="en-US" sz="1800" b="1" dirty="0">
                <a:latin typeface="+mn-lt"/>
                <a:ea typeface="Cambria" panose="02040503050406030204" pitchFamily="18" charset="0"/>
              </a:rPr>
              <a:t>Operating System: </a:t>
            </a:r>
            <a:r>
              <a:rPr lang="en-US" sz="1800" dirty="0">
                <a:latin typeface="+mn-lt"/>
                <a:ea typeface="Cambria" panose="02040503050406030204" pitchFamily="18" charset="0"/>
              </a:rPr>
              <a:t>Supported Platforms: Windows</a:t>
            </a:r>
          </a:p>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1800" b="1" dirty="0">
                <a:latin typeface="+mn-lt"/>
                <a:ea typeface="Cambria" panose="02040503050406030204" pitchFamily="18" charset="0"/>
              </a:rPr>
              <a:t> Programming Languages</a:t>
            </a:r>
            <a:r>
              <a:rPr lang="en-US" sz="1800" dirty="0">
                <a:latin typeface="+mn-lt"/>
                <a:ea typeface="Cambria" panose="02040503050406030204" pitchFamily="18" charset="0"/>
              </a:rPr>
              <a:t>: </a:t>
            </a:r>
          </a:p>
          <a:p>
            <a:pPr marL="152400" lvl="0" indent="0" rtl="0">
              <a:lnSpc>
                <a:spcPct val="200000"/>
              </a:lnSpc>
              <a:spcBef>
                <a:spcPts val="0"/>
              </a:spcBef>
              <a:spcAft>
                <a:spcPts val="0"/>
              </a:spcAft>
              <a:buClr>
                <a:schemeClr val="dk1"/>
              </a:buClr>
              <a:buSzPct val="100000"/>
              <a:buNone/>
            </a:pPr>
            <a:r>
              <a:rPr lang="en-US" sz="1800" dirty="0">
                <a:latin typeface="+mn-lt"/>
                <a:ea typeface="Cambria" panose="02040503050406030204" pitchFamily="18" charset="0"/>
              </a:rPr>
              <a:t>     Python (Primary Language)- Widely used for machine learning, data processing, and AI model development.  R (Optional)   - Used for statistical analysis, If       needed.</a:t>
            </a:r>
          </a:p>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1800" dirty="0">
                <a:latin typeface="+mn-lt"/>
                <a:ea typeface="Cambria" panose="02040503050406030204" pitchFamily="18" charset="0"/>
              </a:rPr>
              <a:t> </a:t>
            </a:r>
            <a:r>
              <a:rPr lang="en-US" sz="1800" b="1" dirty="0">
                <a:latin typeface="+mn-lt"/>
                <a:ea typeface="Cambria" panose="02040503050406030204" pitchFamily="18" charset="0"/>
              </a:rPr>
              <a:t>Machine Learning Frameworks: </a:t>
            </a:r>
          </a:p>
          <a:p>
            <a:pPr marL="152400" lvl="0" indent="0" rtl="0">
              <a:lnSpc>
                <a:spcPct val="200000"/>
              </a:lnSpc>
              <a:spcBef>
                <a:spcPts val="0"/>
              </a:spcBef>
              <a:spcAft>
                <a:spcPts val="0"/>
              </a:spcAft>
              <a:buClr>
                <a:schemeClr val="dk1"/>
              </a:buClr>
              <a:buSzPct val="100000"/>
              <a:buNone/>
            </a:pPr>
            <a:r>
              <a:rPr lang="en-US" sz="1800" b="1" dirty="0">
                <a:latin typeface="+mn-lt"/>
                <a:ea typeface="Cambria" panose="02040503050406030204" pitchFamily="18" charset="0"/>
              </a:rPr>
              <a:t>     </a:t>
            </a:r>
            <a:r>
              <a:rPr lang="en-US" sz="1800" dirty="0">
                <a:latin typeface="+mn-lt"/>
                <a:ea typeface="Cambria" panose="02040503050406030204" pitchFamily="18" charset="0"/>
              </a:rPr>
              <a:t>TensorFlow - For developing, training, and deploying machine learning models, especially deep learning models.</a:t>
            </a:r>
          </a:p>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1800" dirty="0">
                <a:latin typeface="+mn-lt"/>
                <a:ea typeface="Cambria" panose="02040503050406030204" pitchFamily="18" charset="0"/>
              </a:rPr>
              <a:t> Scikit-learn - For traditional ML algorithms like Random Forest and Logistic Regression.</a:t>
            </a:r>
          </a:p>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1800" dirty="0">
                <a:latin typeface="+mn-lt"/>
                <a:ea typeface="Cambria" panose="02040503050406030204" pitchFamily="18" charset="0"/>
              </a:rPr>
              <a:t> </a:t>
            </a:r>
            <a:r>
              <a:rPr lang="en-US" sz="1800" dirty="0" err="1">
                <a:latin typeface="+mn-lt"/>
                <a:ea typeface="Cambria" panose="02040503050406030204" pitchFamily="18" charset="0"/>
              </a:rPr>
              <a:t>PyTorch</a:t>
            </a:r>
            <a:r>
              <a:rPr lang="en-US" sz="1800" dirty="0">
                <a:latin typeface="+mn-lt"/>
                <a:ea typeface="Cambria" panose="02040503050406030204" pitchFamily="18" charset="0"/>
              </a:rPr>
              <a:t> (Optional)  - Another deep learning framework that can be used as an alternative to TensorFlow</a:t>
            </a:r>
            <a:r>
              <a:rPr lang="en-US" sz="1200" dirty="0">
                <a:latin typeface="+mn-lt"/>
                <a:ea typeface="Cambria" panose="02040503050406030204" pitchFamily="18" charset="0"/>
              </a:rPr>
              <a:t>.</a:t>
            </a:r>
          </a:p>
          <a:p>
            <a:pPr marL="323850" lvl="0" indent="-171450" rtl="0">
              <a:lnSpc>
                <a:spcPct val="200000"/>
              </a:lnSpc>
              <a:spcBef>
                <a:spcPts val="0"/>
              </a:spcBef>
              <a:spcAft>
                <a:spcPts val="0"/>
              </a:spcAft>
              <a:buClr>
                <a:schemeClr val="dk1"/>
              </a:buClr>
              <a:buSzPct val="100000"/>
              <a:buFont typeface="Wingdings" panose="05000000000000000000" pitchFamily="2" charset="2"/>
              <a:buChar char="v"/>
            </a:pPr>
            <a:endParaRPr lang="en-US" sz="1200" dirty="0">
              <a:latin typeface="+mn-lt"/>
              <a:ea typeface="Cambria" panose="02040503050406030204" pitchFamily="18" charset="0"/>
            </a:endParaRPr>
          </a:p>
          <a:p>
            <a:pPr marL="152400" lvl="0" indent="0" algn="just" rtl="0">
              <a:lnSpc>
                <a:spcPct val="200000"/>
              </a:lnSpc>
              <a:spcBef>
                <a:spcPts val="0"/>
              </a:spcBef>
              <a:spcAft>
                <a:spcPts val="0"/>
              </a:spcAft>
              <a:buClr>
                <a:schemeClr val="dk1"/>
              </a:buClr>
              <a:buSzPct val="100000"/>
              <a:buNone/>
            </a:pPr>
            <a:r>
              <a:rPr lang="en-US" sz="1200" dirty="0">
                <a:latin typeface="Bookman Old Style" panose="02050604050505020204" pitchFamily="18" charset="0"/>
                <a:ea typeface="Cambria" panose="02040503050406030204" pitchFamily="18" charset="0"/>
              </a:rPr>
              <a:t> </a:t>
            </a:r>
          </a:p>
        </p:txBody>
      </p:sp>
      <p:sp>
        <p:nvSpPr>
          <p:cNvPr id="2" name="AutoShape 2" descr="A detailed architecture diagram for early detection of lifestyle diseases using Generative AI with Kaggle datasets. The diagram includes multiple components: Kaggle datasets as the data source, data preprocessing (cleaning, normalization, and feature engineering) using tools like Pandas and NumPy, synthetic data generation with Generative Adversarial Networks (GANs), machine learning models for disease prediction (Random Forest, Logistic Regression, Neural Networks), real-time monitoring using IoT devices, personalized risk assessment, and data-driven healthcare recommendations. It also shows cloud deployment using TensorFlow and Scikit-learn frameworks.">
            <a:extLst>
              <a:ext uri="{FF2B5EF4-FFF2-40B4-BE49-F238E27FC236}">
                <a16:creationId xmlns:a16="http://schemas.microsoft.com/office/drawing/2014/main" id="{DB51E2DD-3D0A-0786-395D-C74B62D356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3883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7B05-18F0-960F-67CD-5E6E685B3430}"/>
              </a:ext>
            </a:extLst>
          </p:cNvPr>
          <p:cNvSpPr>
            <a:spLocks noGrp="1"/>
          </p:cNvSpPr>
          <p:nvPr>
            <p:ph type="title"/>
          </p:nvPr>
        </p:nvSpPr>
        <p:spPr/>
        <p:txBody>
          <a:bodyPr/>
          <a:lstStyle/>
          <a:p>
            <a:r>
              <a:rPr lang="en-IN" dirty="0"/>
              <a:t>SOFTWARE REQUIREMENTS</a:t>
            </a:r>
          </a:p>
        </p:txBody>
      </p:sp>
      <p:sp>
        <p:nvSpPr>
          <p:cNvPr id="3" name="Text Placeholder 2">
            <a:extLst>
              <a:ext uri="{FF2B5EF4-FFF2-40B4-BE49-F238E27FC236}">
                <a16:creationId xmlns:a16="http://schemas.microsoft.com/office/drawing/2014/main" id="{13457BB1-3D61-6BE1-B3ED-D9298696429D}"/>
              </a:ext>
            </a:extLst>
          </p:cNvPr>
          <p:cNvSpPr>
            <a:spLocks noGrp="1"/>
          </p:cNvSpPr>
          <p:nvPr>
            <p:ph type="body" idx="1"/>
          </p:nvPr>
        </p:nvSpPr>
        <p:spPr/>
        <p:txBody>
          <a:bodyPr>
            <a:normAutofit fontScale="85000" lnSpcReduction="10000"/>
          </a:bodyPr>
          <a:lstStyle/>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2400" b="1" dirty="0">
                <a:latin typeface="+mn-lt"/>
                <a:ea typeface="Cambria" panose="02040503050406030204" pitchFamily="18" charset="0"/>
              </a:rPr>
              <a:t>Data Preprocessing and Analysis Tools: </a:t>
            </a:r>
          </a:p>
          <a:p>
            <a:pPr marL="152400" lvl="0" indent="0" rtl="0">
              <a:lnSpc>
                <a:spcPct val="200000"/>
              </a:lnSpc>
              <a:spcBef>
                <a:spcPts val="0"/>
              </a:spcBef>
              <a:spcAft>
                <a:spcPts val="0"/>
              </a:spcAft>
              <a:buClr>
                <a:schemeClr val="dk1"/>
              </a:buClr>
              <a:buSzPct val="100000"/>
              <a:buNone/>
            </a:pPr>
            <a:r>
              <a:rPr lang="en-US" sz="2400" b="1" dirty="0">
                <a:latin typeface="+mn-lt"/>
                <a:ea typeface="Cambria" panose="02040503050406030204" pitchFamily="18" charset="0"/>
              </a:rPr>
              <a:t>     </a:t>
            </a:r>
            <a:r>
              <a:rPr lang="en-US" sz="2400" dirty="0">
                <a:latin typeface="+mn-lt"/>
                <a:ea typeface="Cambria" panose="02040503050406030204" pitchFamily="18" charset="0"/>
              </a:rPr>
              <a:t>Pandas - For data manipulation, cleaning, and analysis.</a:t>
            </a:r>
          </a:p>
          <a:p>
            <a:pPr marL="152400" lvl="0" indent="0" rtl="0">
              <a:lnSpc>
                <a:spcPct val="200000"/>
              </a:lnSpc>
              <a:spcBef>
                <a:spcPts val="0"/>
              </a:spcBef>
              <a:spcAft>
                <a:spcPts val="0"/>
              </a:spcAft>
              <a:buClr>
                <a:schemeClr val="dk1"/>
              </a:buClr>
              <a:buSzPct val="100000"/>
              <a:buNone/>
            </a:pPr>
            <a:r>
              <a:rPr lang="en-US" sz="2400" dirty="0">
                <a:latin typeface="+mn-lt"/>
                <a:ea typeface="Cambria" panose="02040503050406030204" pitchFamily="18" charset="0"/>
              </a:rPr>
              <a:t>     NumPy  - For numerical operations and handling arrays/matrices in machine learning      workflows.</a:t>
            </a:r>
          </a:p>
          <a:p>
            <a:pPr marL="152400" lvl="0" indent="0" rtl="0">
              <a:lnSpc>
                <a:spcPct val="200000"/>
              </a:lnSpc>
              <a:spcBef>
                <a:spcPts val="0"/>
              </a:spcBef>
              <a:spcAft>
                <a:spcPts val="0"/>
              </a:spcAft>
              <a:buClr>
                <a:schemeClr val="dk1"/>
              </a:buClr>
              <a:buSzPct val="100000"/>
              <a:buNone/>
            </a:pPr>
            <a:r>
              <a:rPr lang="en-US" sz="2400" dirty="0">
                <a:latin typeface="+mn-lt"/>
                <a:ea typeface="Cambria" panose="02040503050406030204" pitchFamily="18" charset="0"/>
              </a:rPr>
              <a:t>    Matplotlib/Seaborn - For data visualization.</a:t>
            </a:r>
          </a:p>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2400" b="1" dirty="0">
                <a:latin typeface="+mn-lt"/>
                <a:ea typeface="Cambria" panose="02040503050406030204" pitchFamily="18" charset="0"/>
              </a:rPr>
              <a:t> Generative AI Tools:</a:t>
            </a:r>
            <a:r>
              <a:rPr lang="en-US" sz="2400" dirty="0">
                <a:latin typeface="+mn-lt"/>
                <a:ea typeface="Cambria" panose="02040503050406030204" pitchFamily="18" charset="0"/>
              </a:rPr>
              <a:t> Generative Adversarial Networks (GANs) - Used for synthetic data generation.</a:t>
            </a:r>
          </a:p>
          <a:p>
            <a:pPr marL="323850" lvl="0" indent="-171450" rtl="0">
              <a:lnSpc>
                <a:spcPct val="200000"/>
              </a:lnSpc>
              <a:spcBef>
                <a:spcPts val="0"/>
              </a:spcBef>
              <a:spcAft>
                <a:spcPts val="0"/>
              </a:spcAft>
              <a:buClr>
                <a:schemeClr val="dk1"/>
              </a:buClr>
              <a:buSzPct val="100000"/>
              <a:buFont typeface="Wingdings" panose="05000000000000000000" pitchFamily="2" charset="2"/>
              <a:buChar char="v"/>
            </a:pPr>
            <a:r>
              <a:rPr lang="en-US" sz="2400" dirty="0">
                <a:latin typeface="+mn-lt"/>
                <a:ea typeface="Cambria" panose="02040503050406030204" pitchFamily="18" charset="0"/>
              </a:rPr>
              <a:t> </a:t>
            </a:r>
            <a:r>
              <a:rPr lang="en-US" sz="2400" dirty="0" err="1">
                <a:latin typeface="+mn-lt"/>
                <a:ea typeface="Cambria" panose="02040503050406030204" pitchFamily="18" charset="0"/>
              </a:rPr>
              <a:t>Keras</a:t>
            </a:r>
            <a:r>
              <a:rPr lang="en-US" sz="2400" dirty="0">
                <a:latin typeface="+mn-lt"/>
                <a:ea typeface="Cambria" panose="02040503050406030204" pitchFamily="18" charset="0"/>
              </a:rPr>
              <a:t> (API for TensorFlow) - For simplifying the building and training of neural networks.</a:t>
            </a:r>
          </a:p>
          <a:p>
            <a:endParaRPr lang="en-IN" dirty="0"/>
          </a:p>
        </p:txBody>
      </p:sp>
    </p:spTree>
    <p:extLst>
      <p:ext uri="{BB962C8B-B14F-4D97-AF65-F5344CB8AC3E}">
        <p14:creationId xmlns:p14="http://schemas.microsoft.com/office/powerpoint/2010/main" val="194152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800" i="1" dirty="0">
                <a:latin typeface="Cambria" panose="02040503050406030204" pitchFamily="18" charset="0"/>
                <a:ea typeface="Cambria" panose="02040503050406030204" pitchFamily="18" charset="0"/>
              </a:rPr>
              <a:t>SOFTWARE  REQUIREMENTS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62000" y="952500"/>
            <a:ext cx="10668000" cy="4953000"/>
          </a:xfrm>
          <a:prstGeom prst="rect">
            <a:avLst/>
          </a:prstGeom>
          <a:noFill/>
          <a:ln>
            <a:noFill/>
          </a:ln>
        </p:spPr>
        <p:txBody>
          <a:bodyPr spcFirstLastPara="1" wrap="square" lIns="91425" tIns="45700" rIns="91425" bIns="45700" anchor="t" anchorCtr="0">
            <a:normAutofit/>
          </a:bodyPr>
          <a:lstStyle/>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v"/>
            </a:pPr>
            <a:r>
              <a:rPr lang="en-US" sz="1400" b="1" dirty="0">
                <a:latin typeface="Cambria" panose="02040503050406030204" pitchFamily="18" charset="0"/>
                <a:ea typeface="Cambria" panose="02040503050406030204" pitchFamily="18" charset="0"/>
              </a:rPr>
              <a:t> Development Environment</a:t>
            </a:r>
            <a:r>
              <a:rPr lang="en-US" sz="1400" dirty="0">
                <a:latin typeface="Cambria" panose="02040503050406030204" pitchFamily="18" charset="0"/>
                <a:ea typeface="Cambria" panose="02040503050406030204" pitchFamily="18" charset="0"/>
              </a:rPr>
              <a:t>: </a:t>
            </a:r>
          </a:p>
          <a:p>
            <a:pPr marL="152400" lvl="0" indent="0" algn="just" rtl="0">
              <a:lnSpc>
                <a:spcPct val="20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Jupyter</a:t>
            </a:r>
            <a:r>
              <a:rPr lang="en-US" sz="1400" dirty="0">
                <a:latin typeface="Cambria" panose="02040503050406030204" pitchFamily="18" charset="0"/>
                <a:ea typeface="Cambria" panose="02040503050406030204" pitchFamily="18" charset="0"/>
              </a:rPr>
              <a:t> Notebook - For interactive development, especially useful for data exploration and model prototyping.</a:t>
            </a:r>
          </a:p>
          <a:p>
            <a:pPr marL="152400" lvl="0" indent="0" algn="just" rtl="0">
              <a:lnSpc>
                <a:spcPct val="20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        Anaconda  - For managing Python packages and creating isolated environments for data science and machine learning projects.</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v"/>
            </a:pPr>
            <a:r>
              <a:rPr lang="en-US" sz="1400" b="1" dirty="0">
                <a:latin typeface="Cambria" panose="02040503050406030204" pitchFamily="18" charset="0"/>
                <a:ea typeface="Cambria" panose="02040503050406030204" pitchFamily="18" charset="0"/>
              </a:rPr>
              <a:t>Cloud Services:</a:t>
            </a:r>
            <a:r>
              <a:rPr lang="en-US" sz="1400" dirty="0">
                <a:latin typeface="Cambria" panose="02040503050406030204" pitchFamily="18" charset="0"/>
                <a:ea typeface="Cambria" panose="02040503050406030204" pitchFamily="18" charset="0"/>
              </a:rPr>
              <a:t> AWS (Amazon Web Services) or Google Cloud  - For cloud storage, scalable compute power, and deploying machine learning models.</a:t>
            </a:r>
          </a:p>
          <a:p>
            <a:pPr marL="152400" lvl="0" indent="0" algn="just" rtl="0">
              <a:lnSpc>
                <a:spcPct val="20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       AWS S3 or Google Cloud Storage  - For storing large datasets and trained models.</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v"/>
            </a:pPr>
            <a:r>
              <a:rPr lang="en-US" sz="1400" b="1" dirty="0">
                <a:latin typeface="Cambria" panose="02040503050406030204" pitchFamily="18" charset="0"/>
                <a:ea typeface="Cambria" panose="02040503050406030204" pitchFamily="18" charset="0"/>
              </a:rPr>
              <a:t>  Version Control: </a:t>
            </a:r>
            <a:r>
              <a:rPr lang="en-US" sz="1400" dirty="0">
                <a:latin typeface="Cambria" panose="02040503050406030204" pitchFamily="18" charset="0"/>
                <a:ea typeface="Cambria" panose="02040503050406030204" pitchFamily="18" charset="0"/>
              </a:rPr>
              <a:t>Git - For version control, collaboration, and managing code changes.</a:t>
            </a:r>
          </a:p>
          <a:p>
            <a:pPr marL="152400" lvl="0" indent="0" algn="just" rtl="0">
              <a:lnSpc>
                <a:spcPct val="20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          Git Hub - For repository hosting and collaboration with team members.</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v"/>
            </a:pPr>
            <a:r>
              <a:rPr lang="en-US" sz="1400" b="1" dirty="0">
                <a:latin typeface="Cambria" panose="02040503050406030204" pitchFamily="18" charset="0"/>
                <a:ea typeface="Cambria" panose="02040503050406030204" pitchFamily="18" charset="0"/>
              </a:rPr>
              <a:t> Integrated Development Environments (IDEs)</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v"/>
            </a:pPr>
            <a:r>
              <a:rPr lang="en-US" sz="1400" dirty="0">
                <a:latin typeface="Cambria" panose="02040503050406030204" pitchFamily="18" charset="0"/>
                <a:ea typeface="Cambria" panose="02040503050406030204" pitchFamily="18" charset="0"/>
              </a:rPr>
              <a:t> Visual Studio Code:- Lightweight and flexible for coding, debugging, and deployment.</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q"/>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418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F2B7-D3BB-0A5F-4454-C56DED160DC8}"/>
              </a:ext>
            </a:extLst>
          </p:cNvPr>
          <p:cNvSpPr>
            <a:spLocks noGrp="1"/>
          </p:cNvSpPr>
          <p:nvPr>
            <p:ph type="title" idx="4294967295"/>
          </p:nvPr>
        </p:nvSpPr>
        <p:spPr>
          <a:xfrm>
            <a:off x="1034143" y="312617"/>
            <a:ext cx="10668000" cy="487362"/>
          </a:xfrm>
        </p:spPr>
        <p:txBody>
          <a:bodyPr/>
          <a:lstStyle/>
          <a:p>
            <a:r>
              <a:rPr lang="en-IN" dirty="0">
                <a:solidFill>
                  <a:schemeClr val="bg2"/>
                </a:solidFill>
              </a:rPr>
              <a:t>ARCHITECTURE DIAGRAM</a:t>
            </a:r>
          </a:p>
        </p:txBody>
      </p:sp>
      <p:sp>
        <p:nvSpPr>
          <p:cNvPr id="5" name="Rectangle: Rounded Corners 4">
            <a:extLst>
              <a:ext uri="{FF2B5EF4-FFF2-40B4-BE49-F238E27FC236}">
                <a16:creationId xmlns:a16="http://schemas.microsoft.com/office/drawing/2014/main" id="{A57DCD50-E078-AE51-3602-95DD95AF914F}"/>
              </a:ext>
            </a:extLst>
          </p:cNvPr>
          <p:cNvSpPr/>
          <p:nvPr/>
        </p:nvSpPr>
        <p:spPr>
          <a:xfrm>
            <a:off x="176892" y="1102176"/>
            <a:ext cx="2471057" cy="13824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dirty="0"/>
          </a:p>
          <a:p>
            <a:pPr algn="ctr">
              <a:defRPr sz="1400" b="1">
                <a:solidFill>
                  <a:srgbClr val="5B9BD5"/>
                </a:solidFill>
              </a:defRPr>
            </a:pPr>
            <a:r>
              <a:rPr lang="en-US" sz="1600" dirty="0"/>
              <a:t>Data Collection Layer</a:t>
            </a:r>
          </a:p>
          <a:p>
            <a:pPr algn="ctr">
              <a:defRPr sz="1200"/>
            </a:pPr>
            <a:r>
              <a:rPr lang="en-IN" sz="1600" dirty="0"/>
              <a:t>Existing Datasets from Kaggle </a:t>
            </a:r>
          </a:p>
        </p:txBody>
      </p:sp>
      <p:sp>
        <p:nvSpPr>
          <p:cNvPr id="6" name="Rectangle: Rounded Corners 5">
            <a:extLst>
              <a:ext uri="{FF2B5EF4-FFF2-40B4-BE49-F238E27FC236}">
                <a16:creationId xmlns:a16="http://schemas.microsoft.com/office/drawing/2014/main" id="{EAE2AAFA-80F2-B80B-1447-A79B040D26DF}"/>
              </a:ext>
            </a:extLst>
          </p:cNvPr>
          <p:cNvSpPr/>
          <p:nvPr/>
        </p:nvSpPr>
        <p:spPr>
          <a:xfrm>
            <a:off x="3472544" y="1230086"/>
            <a:ext cx="2710542" cy="13824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solidFill>
                  <a:schemeClr val="accent1"/>
                </a:solidFill>
              </a:rPr>
              <a:t>Data Preprocessing Layer</a:t>
            </a:r>
          </a:p>
          <a:p>
            <a:pPr algn="ctr"/>
            <a:r>
              <a:rPr lang="en-IN" sz="1600" dirty="0"/>
              <a:t>Data Cleaning,</a:t>
            </a:r>
          </a:p>
          <a:p>
            <a:pPr algn="ctr"/>
            <a:r>
              <a:rPr lang="en-IN" sz="1600" dirty="0"/>
              <a:t>Normalization</a:t>
            </a:r>
            <a:endParaRPr lang="en-IN" sz="1600" dirty="0">
              <a:solidFill>
                <a:schemeClr val="accent1"/>
              </a:solidFill>
            </a:endParaRPr>
          </a:p>
        </p:txBody>
      </p:sp>
      <p:sp>
        <p:nvSpPr>
          <p:cNvPr id="7" name="Rectangle: Rounded Corners 6">
            <a:extLst>
              <a:ext uri="{FF2B5EF4-FFF2-40B4-BE49-F238E27FC236}">
                <a16:creationId xmlns:a16="http://schemas.microsoft.com/office/drawing/2014/main" id="{54A896FF-8A12-62A3-CACA-A10C89BD764D}"/>
              </a:ext>
            </a:extLst>
          </p:cNvPr>
          <p:cNvSpPr/>
          <p:nvPr/>
        </p:nvSpPr>
        <p:spPr>
          <a:xfrm>
            <a:off x="3624943" y="4283529"/>
            <a:ext cx="2471057" cy="13824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chemeClr val="accent1"/>
                </a:solidFill>
              </a:rPr>
              <a:t>Decision Support Layer</a:t>
            </a:r>
          </a:p>
          <a:p>
            <a:pPr algn="ctr"/>
            <a:r>
              <a:rPr lang="en-US" sz="1600" dirty="0"/>
              <a:t>Provides insights and recommendations for healthcare</a:t>
            </a:r>
            <a:endParaRPr lang="en-IN" sz="1600" dirty="0"/>
          </a:p>
        </p:txBody>
      </p:sp>
      <p:sp>
        <p:nvSpPr>
          <p:cNvPr id="8" name="Rectangle: Rounded Corners 7">
            <a:extLst>
              <a:ext uri="{FF2B5EF4-FFF2-40B4-BE49-F238E27FC236}">
                <a16:creationId xmlns:a16="http://schemas.microsoft.com/office/drawing/2014/main" id="{67F77DAA-D2FD-C828-8FB1-AB4344495A1D}"/>
              </a:ext>
            </a:extLst>
          </p:cNvPr>
          <p:cNvSpPr/>
          <p:nvPr/>
        </p:nvSpPr>
        <p:spPr>
          <a:xfrm>
            <a:off x="182337" y="4158346"/>
            <a:ext cx="2683325" cy="146412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chemeClr val="accent1"/>
                </a:solidFill>
              </a:rPr>
              <a:t>Personalized Healthcare Recommendations Layer</a:t>
            </a:r>
          </a:p>
          <a:p>
            <a:pPr algn="ctr"/>
            <a:r>
              <a:rPr lang="en-IN" sz="1600" dirty="0"/>
              <a:t>Lifestyle Adjustments, Medical Consultations</a:t>
            </a:r>
          </a:p>
        </p:txBody>
      </p:sp>
      <p:sp>
        <p:nvSpPr>
          <p:cNvPr id="9" name="Rectangle: Rounded Corners 8">
            <a:extLst>
              <a:ext uri="{FF2B5EF4-FFF2-40B4-BE49-F238E27FC236}">
                <a16:creationId xmlns:a16="http://schemas.microsoft.com/office/drawing/2014/main" id="{D660B921-ED4E-471A-5484-9C37221E4190}"/>
              </a:ext>
            </a:extLst>
          </p:cNvPr>
          <p:cNvSpPr/>
          <p:nvPr/>
        </p:nvSpPr>
        <p:spPr>
          <a:xfrm>
            <a:off x="7119262" y="1328055"/>
            <a:ext cx="2471057" cy="13824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chemeClr val="accent1"/>
                </a:solidFill>
              </a:rPr>
              <a:t>Synthetic Data Generation Layer</a:t>
            </a:r>
          </a:p>
          <a:p>
            <a:pPr algn="ctr"/>
            <a:r>
              <a:rPr lang="en-IN" sz="1600" dirty="0"/>
              <a:t>Generative AI (GANs).</a:t>
            </a:r>
          </a:p>
          <a:p>
            <a:pPr algn="ctr"/>
            <a:r>
              <a:rPr lang="en-IN" dirty="0"/>
              <a:t>(Generates synthetic data)</a:t>
            </a:r>
          </a:p>
        </p:txBody>
      </p:sp>
      <p:sp>
        <p:nvSpPr>
          <p:cNvPr id="10" name="Rectangle: Rounded Corners 9">
            <a:extLst>
              <a:ext uri="{FF2B5EF4-FFF2-40B4-BE49-F238E27FC236}">
                <a16:creationId xmlns:a16="http://schemas.microsoft.com/office/drawing/2014/main" id="{665F6940-3BD4-1473-14A2-003000EC94BB}"/>
              </a:ext>
            </a:extLst>
          </p:cNvPr>
          <p:cNvSpPr/>
          <p:nvPr/>
        </p:nvSpPr>
        <p:spPr>
          <a:xfrm>
            <a:off x="9525003" y="2737757"/>
            <a:ext cx="2471057" cy="13824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chemeClr val="accent1"/>
                </a:solidFill>
              </a:rPr>
              <a:t>Predictive Modelling Layer</a:t>
            </a:r>
          </a:p>
          <a:p>
            <a:pPr algn="ctr"/>
            <a:r>
              <a:rPr lang="en-US" sz="1600" dirty="0"/>
              <a:t>Random Forest, Logistic Regression, Neural Networks.</a:t>
            </a:r>
            <a:endParaRPr lang="en-IN" sz="1600" dirty="0"/>
          </a:p>
        </p:txBody>
      </p:sp>
      <p:sp>
        <p:nvSpPr>
          <p:cNvPr id="13" name="Rectangle: Rounded Corners 12">
            <a:extLst>
              <a:ext uri="{FF2B5EF4-FFF2-40B4-BE49-F238E27FC236}">
                <a16:creationId xmlns:a16="http://schemas.microsoft.com/office/drawing/2014/main" id="{B1EAC5DF-7722-1516-624B-8BEB84D035B8}"/>
              </a:ext>
            </a:extLst>
          </p:cNvPr>
          <p:cNvSpPr/>
          <p:nvPr/>
        </p:nvSpPr>
        <p:spPr>
          <a:xfrm>
            <a:off x="6901545" y="4283529"/>
            <a:ext cx="2471057" cy="13824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solidFill>
                  <a:schemeClr val="accent1"/>
                </a:solidFill>
              </a:rPr>
              <a:t>Risk Evaluation Layer</a:t>
            </a:r>
          </a:p>
          <a:p>
            <a:pPr algn="ctr"/>
            <a:r>
              <a:rPr lang="en-US" sz="1600" dirty="0"/>
              <a:t>Analyzes the predictions to generate risk scores</a:t>
            </a:r>
            <a:r>
              <a:rPr lang="en-IN" sz="1600" dirty="0"/>
              <a:t> </a:t>
            </a:r>
          </a:p>
        </p:txBody>
      </p:sp>
      <p:cxnSp>
        <p:nvCxnSpPr>
          <p:cNvPr id="15" name="Straight Arrow Connector 14">
            <a:extLst>
              <a:ext uri="{FF2B5EF4-FFF2-40B4-BE49-F238E27FC236}">
                <a16:creationId xmlns:a16="http://schemas.microsoft.com/office/drawing/2014/main" id="{D201F6C2-0A42-9A54-23B4-48E6DEA7F1C5}"/>
              </a:ext>
            </a:extLst>
          </p:cNvPr>
          <p:cNvCxnSpPr>
            <a:cxnSpLocks/>
          </p:cNvCxnSpPr>
          <p:nvPr/>
        </p:nvCxnSpPr>
        <p:spPr>
          <a:xfrm>
            <a:off x="2773132" y="1815192"/>
            <a:ext cx="547012"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905A151E-C449-7DDA-FF10-FA8BD7834213}"/>
              </a:ext>
            </a:extLst>
          </p:cNvPr>
          <p:cNvCxnSpPr>
            <a:cxnSpLocks/>
          </p:cNvCxnSpPr>
          <p:nvPr/>
        </p:nvCxnSpPr>
        <p:spPr>
          <a:xfrm>
            <a:off x="6263369" y="1832878"/>
            <a:ext cx="71438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C04B355C-F7D8-B22C-156E-24CE6435A76D}"/>
              </a:ext>
            </a:extLst>
          </p:cNvPr>
          <p:cNvCxnSpPr>
            <a:cxnSpLocks/>
          </p:cNvCxnSpPr>
          <p:nvPr/>
        </p:nvCxnSpPr>
        <p:spPr>
          <a:xfrm>
            <a:off x="11097988" y="1793419"/>
            <a:ext cx="0" cy="85725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7F5395CB-1E56-9F77-0C79-61A4C8FF1918}"/>
              </a:ext>
            </a:extLst>
          </p:cNvPr>
          <p:cNvCxnSpPr>
            <a:cxnSpLocks/>
          </p:cNvCxnSpPr>
          <p:nvPr/>
        </p:nvCxnSpPr>
        <p:spPr>
          <a:xfrm flipV="1">
            <a:off x="9801228" y="1815192"/>
            <a:ext cx="1296760" cy="1632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D228BA52-011B-31BB-16B6-A0E3E457527F}"/>
              </a:ext>
            </a:extLst>
          </p:cNvPr>
          <p:cNvCxnSpPr>
            <a:cxnSpLocks/>
          </p:cNvCxnSpPr>
          <p:nvPr/>
        </p:nvCxnSpPr>
        <p:spPr>
          <a:xfrm flipV="1">
            <a:off x="11097988" y="4158346"/>
            <a:ext cx="0" cy="80554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49E69E10-C56F-A7CF-C7A1-C97BCD441D70}"/>
              </a:ext>
            </a:extLst>
          </p:cNvPr>
          <p:cNvCxnSpPr>
            <a:cxnSpLocks/>
          </p:cNvCxnSpPr>
          <p:nvPr/>
        </p:nvCxnSpPr>
        <p:spPr>
          <a:xfrm flipH="1">
            <a:off x="9372603" y="4963886"/>
            <a:ext cx="1725385"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23A72B34-76EE-268A-47D6-51CCBEB2DF91}"/>
              </a:ext>
            </a:extLst>
          </p:cNvPr>
          <p:cNvCxnSpPr>
            <a:cxnSpLocks/>
          </p:cNvCxnSpPr>
          <p:nvPr/>
        </p:nvCxnSpPr>
        <p:spPr>
          <a:xfrm flipH="1">
            <a:off x="6183086" y="4963887"/>
            <a:ext cx="666077"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50C96A5B-7CE6-2F53-EF7E-B51AC8D70035}"/>
              </a:ext>
            </a:extLst>
          </p:cNvPr>
          <p:cNvCxnSpPr>
            <a:cxnSpLocks/>
          </p:cNvCxnSpPr>
          <p:nvPr/>
        </p:nvCxnSpPr>
        <p:spPr>
          <a:xfrm flipH="1">
            <a:off x="2879273" y="4974774"/>
            <a:ext cx="74567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139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64" name="Picture 63">
            <a:extLst>
              <a:ext uri="{FF2B5EF4-FFF2-40B4-BE49-F238E27FC236}">
                <a16:creationId xmlns:a16="http://schemas.microsoft.com/office/drawing/2014/main" id="{243E6030-CC20-1916-229F-2DF4F68EACEC}"/>
              </a:ext>
            </a:extLst>
          </p:cNvPr>
          <p:cNvPicPr>
            <a:picLocks noChangeAspect="1"/>
          </p:cNvPicPr>
          <p:nvPr/>
        </p:nvPicPr>
        <p:blipFill>
          <a:blip r:embed="rId3"/>
          <a:stretch>
            <a:fillRect/>
          </a:stretch>
        </p:blipFill>
        <p:spPr>
          <a:xfrm>
            <a:off x="598715" y="1012371"/>
            <a:ext cx="10885714" cy="5106052"/>
          </a:xfrm>
          <a:prstGeom prst="rect">
            <a:avLst/>
          </a:prstGeom>
        </p:spPr>
      </p:pic>
      <p:sp>
        <p:nvSpPr>
          <p:cNvPr id="65" name="TextBox 64">
            <a:extLst>
              <a:ext uri="{FF2B5EF4-FFF2-40B4-BE49-F238E27FC236}">
                <a16:creationId xmlns:a16="http://schemas.microsoft.com/office/drawing/2014/main" id="{DF70EB13-7F9A-CBEA-92BA-DA0185DE9CF4}"/>
              </a:ext>
            </a:extLst>
          </p:cNvPr>
          <p:cNvSpPr txBox="1"/>
          <p:nvPr/>
        </p:nvSpPr>
        <p:spPr>
          <a:xfrm>
            <a:off x="1349830" y="1785257"/>
            <a:ext cx="1360714" cy="1231106"/>
          </a:xfrm>
          <a:prstGeom prst="rect">
            <a:avLst/>
          </a:prstGeom>
          <a:noFill/>
        </p:spPr>
        <p:txBody>
          <a:bodyPr wrap="square" rtlCol="0">
            <a:spAutoFit/>
          </a:bodyPr>
          <a:lstStyle/>
          <a:p>
            <a:pPr algn="ctr"/>
            <a:r>
              <a:rPr lang="en-US" sz="1600" b="1" dirty="0">
                <a:solidFill>
                  <a:schemeClr val="bg2"/>
                </a:solidFill>
              </a:rPr>
              <a:t>Literature Survey</a:t>
            </a:r>
            <a:r>
              <a:rPr lang="en-US" dirty="0"/>
              <a:t>:</a:t>
            </a:r>
          </a:p>
          <a:p>
            <a:pPr algn="ctr"/>
            <a:r>
              <a:rPr lang="en-US" dirty="0"/>
              <a:t>Start Date </a:t>
            </a:r>
          </a:p>
          <a:p>
            <a:pPr algn="ctr"/>
            <a:r>
              <a:rPr lang="en-US" dirty="0"/>
              <a:t>18-sept-2024</a:t>
            </a:r>
          </a:p>
          <a:p>
            <a:endParaRPr lang="en-IN" dirty="0"/>
          </a:p>
        </p:txBody>
      </p:sp>
      <p:sp>
        <p:nvSpPr>
          <p:cNvPr id="66" name="TextBox 65">
            <a:extLst>
              <a:ext uri="{FF2B5EF4-FFF2-40B4-BE49-F238E27FC236}">
                <a16:creationId xmlns:a16="http://schemas.microsoft.com/office/drawing/2014/main" id="{783B3A33-80C3-BC5A-B471-490B16D13085}"/>
              </a:ext>
            </a:extLst>
          </p:cNvPr>
          <p:cNvSpPr txBox="1"/>
          <p:nvPr/>
        </p:nvSpPr>
        <p:spPr>
          <a:xfrm>
            <a:off x="9165768" y="1720839"/>
            <a:ext cx="1360714" cy="1169551"/>
          </a:xfrm>
          <a:prstGeom prst="rect">
            <a:avLst/>
          </a:prstGeom>
          <a:noFill/>
        </p:spPr>
        <p:txBody>
          <a:bodyPr wrap="square" rtlCol="0">
            <a:spAutoFit/>
          </a:bodyPr>
          <a:lstStyle/>
          <a:p>
            <a:pPr algn="ctr"/>
            <a:r>
              <a:rPr lang="en-US" b="1" dirty="0">
                <a:solidFill>
                  <a:schemeClr val="bg2"/>
                </a:solidFill>
              </a:rPr>
              <a:t>Model 2 (Training and Testing)</a:t>
            </a:r>
          </a:p>
          <a:p>
            <a:pPr algn="ctr"/>
            <a:r>
              <a:rPr lang="en-US" sz="1200" dirty="0"/>
              <a:t>Start Date</a:t>
            </a:r>
          </a:p>
          <a:p>
            <a:pPr algn="ctr"/>
            <a:r>
              <a:rPr lang="en-US" dirty="0"/>
              <a:t> 10-Nov-2024</a:t>
            </a:r>
          </a:p>
        </p:txBody>
      </p:sp>
      <p:sp>
        <p:nvSpPr>
          <p:cNvPr id="67" name="TextBox 66">
            <a:extLst>
              <a:ext uri="{FF2B5EF4-FFF2-40B4-BE49-F238E27FC236}">
                <a16:creationId xmlns:a16="http://schemas.microsoft.com/office/drawing/2014/main" id="{73B49BAB-C1F2-BEC8-EE85-C9DCF304647C}"/>
              </a:ext>
            </a:extLst>
          </p:cNvPr>
          <p:cNvSpPr txBox="1"/>
          <p:nvPr/>
        </p:nvSpPr>
        <p:spPr>
          <a:xfrm>
            <a:off x="5257799" y="1766857"/>
            <a:ext cx="1360714" cy="1169551"/>
          </a:xfrm>
          <a:prstGeom prst="rect">
            <a:avLst/>
          </a:prstGeom>
          <a:noFill/>
        </p:spPr>
        <p:txBody>
          <a:bodyPr wrap="square" rtlCol="0">
            <a:spAutoFit/>
          </a:bodyPr>
          <a:lstStyle/>
          <a:p>
            <a:pPr algn="ctr"/>
            <a:r>
              <a:rPr lang="en-US" b="1" dirty="0">
                <a:solidFill>
                  <a:schemeClr val="bg2"/>
                </a:solidFill>
              </a:rPr>
              <a:t>Data Visualization</a:t>
            </a:r>
          </a:p>
          <a:p>
            <a:pPr algn="ctr"/>
            <a:r>
              <a:rPr lang="en-US" dirty="0"/>
              <a:t>Start Date </a:t>
            </a:r>
          </a:p>
          <a:p>
            <a:pPr algn="ctr"/>
            <a:r>
              <a:rPr lang="en-US" dirty="0"/>
              <a:t>09-Oct-2024</a:t>
            </a:r>
          </a:p>
          <a:p>
            <a:endParaRPr lang="en-IN" dirty="0"/>
          </a:p>
        </p:txBody>
      </p:sp>
      <p:sp>
        <p:nvSpPr>
          <p:cNvPr id="68" name="TextBox 67">
            <a:extLst>
              <a:ext uri="{FF2B5EF4-FFF2-40B4-BE49-F238E27FC236}">
                <a16:creationId xmlns:a16="http://schemas.microsoft.com/office/drawing/2014/main" id="{5C141FAF-C9D9-273B-9B56-43AC33F0795B}"/>
              </a:ext>
            </a:extLst>
          </p:cNvPr>
          <p:cNvSpPr txBox="1"/>
          <p:nvPr/>
        </p:nvSpPr>
        <p:spPr>
          <a:xfrm>
            <a:off x="7263494" y="1664590"/>
            <a:ext cx="1436914" cy="1158440"/>
          </a:xfrm>
          <a:prstGeom prst="rect">
            <a:avLst/>
          </a:prstGeom>
          <a:noFill/>
        </p:spPr>
        <p:txBody>
          <a:bodyPr wrap="square" rtlCol="0">
            <a:spAutoFit/>
          </a:bodyPr>
          <a:lstStyle/>
          <a:p>
            <a:pPr algn="ctr"/>
            <a:r>
              <a:rPr lang="en-US" b="1" dirty="0">
                <a:solidFill>
                  <a:schemeClr val="bg2"/>
                </a:solidFill>
              </a:rPr>
              <a:t>Model  (Training and Testing)</a:t>
            </a:r>
          </a:p>
          <a:p>
            <a:pPr algn="ctr"/>
            <a:r>
              <a:rPr lang="en-US" sz="1100" b="1" dirty="0"/>
              <a:t>Start Date</a:t>
            </a:r>
          </a:p>
          <a:p>
            <a:pPr algn="ctr"/>
            <a:r>
              <a:rPr lang="en-US" dirty="0"/>
              <a:t> 25-Oct-2024</a:t>
            </a:r>
          </a:p>
        </p:txBody>
      </p:sp>
      <p:sp>
        <p:nvSpPr>
          <p:cNvPr id="70" name="TextBox 69">
            <a:extLst>
              <a:ext uri="{FF2B5EF4-FFF2-40B4-BE49-F238E27FC236}">
                <a16:creationId xmlns:a16="http://schemas.microsoft.com/office/drawing/2014/main" id="{5830DA3F-61F2-FCB5-AA8F-CABB88ED615D}"/>
              </a:ext>
            </a:extLst>
          </p:cNvPr>
          <p:cNvSpPr txBox="1"/>
          <p:nvPr/>
        </p:nvSpPr>
        <p:spPr>
          <a:xfrm>
            <a:off x="2315937" y="4005614"/>
            <a:ext cx="1360714" cy="1384995"/>
          </a:xfrm>
          <a:prstGeom prst="rect">
            <a:avLst/>
          </a:prstGeom>
          <a:noFill/>
        </p:spPr>
        <p:txBody>
          <a:bodyPr wrap="square" rtlCol="0">
            <a:spAutoFit/>
          </a:bodyPr>
          <a:lstStyle/>
          <a:p>
            <a:pPr algn="ctr"/>
            <a:r>
              <a:rPr lang="en-US" b="1" dirty="0">
                <a:solidFill>
                  <a:schemeClr val="bg2"/>
                </a:solidFill>
              </a:rPr>
              <a:t>Model 3 (Training and Testing)</a:t>
            </a:r>
          </a:p>
          <a:p>
            <a:pPr algn="ctr"/>
            <a:r>
              <a:rPr lang="en-US" sz="1200" dirty="0"/>
              <a:t>Start Date </a:t>
            </a:r>
          </a:p>
          <a:p>
            <a:pPr algn="ctr"/>
            <a:r>
              <a:rPr lang="en-US" dirty="0"/>
              <a:t>05-Dec-2024</a:t>
            </a:r>
          </a:p>
          <a:p>
            <a:pPr algn="ctr"/>
            <a:endParaRPr lang="en-IN" dirty="0"/>
          </a:p>
        </p:txBody>
      </p:sp>
      <p:sp>
        <p:nvSpPr>
          <p:cNvPr id="71" name="TextBox 70">
            <a:extLst>
              <a:ext uri="{FF2B5EF4-FFF2-40B4-BE49-F238E27FC236}">
                <a16:creationId xmlns:a16="http://schemas.microsoft.com/office/drawing/2014/main" id="{E8B69E03-28A4-5365-35FE-D659DAF65E71}"/>
              </a:ext>
            </a:extLst>
          </p:cNvPr>
          <p:cNvSpPr txBox="1"/>
          <p:nvPr/>
        </p:nvSpPr>
        <p:spPr>
          <a:xfrm>
            <a:off x="4278087" y="4081214"/>
            <a:ext cx="1360714" cy="954107"/>
          </a:xfrm>
          <a:prstGeom prst="rect">
            <a:avLst/>
          </a:prstGeom>
          <a:noFill/>
        </p:spPr>
        <p:txBody>
          <a:bodyPr wrap="square" rtlCol="0">
            <a:spAutoFit/>
          </a:bodyPr>
          <a:lstStyle/>
          <a:p>
            <a:pPr algn="ctr"/>
            <a:r>
              <a:rPr lang="en-IN" b="1" dirty="0">
                <a:solidFill>
                  <a:schemeClr val="bg2"/>
                </a:solidFill>
              </a:rPr>
              <a:t>Deployment</a:t>
            </a:r>
          </a:p>
          <a:p>
            <a:pPr algn="ctr"/>
            <a:r>
              <a:rPr lang="en-IN" dirty="0"/>
              <a:t>Start Date</a:t>
            </a:r>
          </a:p>
          <a:p>
            <a:pPr algn="ctr"/>
            <a:r>
              <a:rPr lang="en-IN" dirty="0"/>
              <a:t> 12-Dec-2024</a:t>
            </a:r>
          </a:p>
          <a:p>
            <a:endParaRPr lang="en-IN" dirty="0"/>
          </a:p>
        </p:txBody>
      </p:sp>
      <p:sp>
        <p:nvSpPr>
          <p:cNvPr id="72" name="TextBox 71">
            <a:extLst>
              <a:ext uri="{FF2B5EF4-FFF2-40B4-BE49-F238E27FC236}">
                <a16:creationId xmlns:a16="http://schemas.microsoft.com/office/drawing/2014/main" id="{B5876CA1-E3FC-3BF3-9D27-BCCBE6F64446}"/>
              </a:ext>
            </a:extLst>
          </p:cNvPr>
          <p:cNvSpPr txBox="1"/>
          <p:nvPr/>
        </p:nvSpPr>
        <p:spPr>
          <a:xfrm>
            <a:off x="3382736" y="1828562"/>
            <a:ext cx="1360714" cy="1169551"/>
          </a:xfrm>
          <a:prstGeom prst="rect">
            <a:avLst/>
          </a:prstGeom>
          <a:noFill/>
        </p:spPr>
        <p:txBody>
          <a:bodyPr wrap="square" rtlCol="0">
            <a:spAutoFit/>
          </a:bodyPr>
          <a:lstStyle/>
          <a:p>
            <a:pPr algn="ctr"/>
            <a:r>
              <a:rPr lang="en-US" b="1" dirty="0">
                <a:solidFill>
                  <a:schemeClr val="bg2"/>
                </a:solidFill>
              </a:rPr>
              <a:t>Data Collection</a:t>
            </a:r>
          </a:p>
          <a:p>
            <a:pPr algn="ctr"/>
            <a:r>
              <a:rPr lang="en-US" dirty="0"/>
              <a:t>Start Date </a:t>
            </a:r>
          </a:p>
          <a:p>
            <a:pPr algn="ctr"/>
            <a:r>
              <a:rPr lang="en-US" dirty="0"/>
              <a:t>18-Sept-2024</a:t>
            </a:r>
          </a:p>
          <a:p>
            <a:endParaRPr lang="en-IN" dirty="0"/>
          </a:p>
        </p:txBody>
      </p:sp>
      <p:sp>
        <p:nvSpPr>
          <p:cNvPr id="73" name="TextBox 72">
            <a:extLst>
              <a:ext uri="{FF2B5EF4-FFF2-40B4-BE49-F238E27FC236}">
                <a16:creationId xmlns:a16="http://schemas.microsoft.com/office/drawing/2014/main" id="{C65B39FB-25AD-5F9A-B671-FE8B7614664D}"/>
              </a:ext>
            </a:extLst>
          </p:cNvPr>
          <p:cNvSpPr txBox="1"/>
          <p:nvPr/>
        </p:nvSpPr>
        <p:spPr>
          <a:xfrm>
            <a:off x="6177645" y="4081214"/>
            <a:ext cx="1540329" cy="707886"/>
          </a:xfrm>
          <a:prstGeom prst="rect">
            <a:avLst/>
          </a:prstGeom>
          <a:noFill/>
        </p:spPr>
        <p:txBody>
          <a:bodyPr wrap="square" rtlCol="0">
            <a:spAutoFit/>
          </a:bodyPr>
          <a:lstStyle/>
          <a:p>
            <a:pPr algn="ctr"/>
            <a:r>
              <a:rPr lang="en-IN" b="1" dirty="0">
                <a:solidFill>
                  <a:schemeClr val="bg2"/>
                </a:solidFill>
              </a:rPr>
              <a:t>Documentation</a:t>
            </a:r>
          </a:p>
          <a:p>
            <a:pPr algn="ctr"/>
            <a:r>
              <a:rPr lang="en-IN" sz="1200" dirty="0"/>
              <a:t>Start Date </a:t>
            </a:r>
          </a:p>
          <a:p>
            <a:pPr algn="ctr"/>
            <a:r>
              <a:rPr lang="en-IN" dirty="0"/>
              <a:t>18-Sept-2024</a:t>
            </a:r>
          </a:p>
        </p:txBody>
      </p:sp>
      <p:sp>
        <p:nvSpPr>
          <p:cNvPr id="74" name="TextBox 73">
            <a:extLst>
              <a:ext uri="{FF2B5EF4-FFF2-40B4-BE49-F238E27FC236}">
                <a16:creationId xmlns:a16="http://schemas.microsoft.com/office/drawing/2014/main" id="{8B8B149F-A84A-7A6F-60CC-153CA146490A}"/>
              </a:ext>
            </a:extLst>
          </p:cNvPr>
          <p:cNvSpPr txBox="1"/>
          <p:nvPr/>
        </p:nvSpPr>
        <p:spPr>
          <a:xfrm>
            <a:off x="8256818" y="3973491"/>
            <a:ext cx="1436914" cy="1046440"/>
          </a:xfrm>
          <a:prstGeom prst="rect">
            <a:avLst/>
          </a:prstGeom>
          <a:noFill/>
        </p:spPr>
        <p:txBody>
          <a:bodyPr wrap="square" rtlCol="0">
            <a:spAutoFit/>
          </a:bodyPr>
          <a:lstStyle/>
          <a:p>
            <a:pPr algn="ctr"/>
            <a:r>
              <a:rPr lang="en-US" sz="1600" b="1" dirty="0">
                <a:solidFill>
                  <a:schemeClr val="bg2"/>
                </a:solidFill>
              </a:rPr>
              <a:t>Final Review</a:t>
            </a:r>
          </a:p>
          <a:p>
            <a:pPr algn="ctr"/>
            <a:r>
              <a:rPr lang="en-US" sz="1600" dirty="0"/>
              <a:t>Start Date</a:t>
            </a:r>
          </a:p>
          <a:p>
            <a:pPr algn="ctr"/>
            <a:r>
              <a:rPr lang="en-US" sz="1600" dirty="0"/>
              <a:t> 16-Dec-2024</a:t>
            </a:r>
          </a:p>
          <a:p>
            <a:endParaRPr lang="en-IN" dirty="0"/>
          </a:p>
        </p:txBody>
      </p:sp>
      <p:sp>
        <p:nvSpPr>
          <p:cNvPr id="75" name="TextBox 74">
            <a:extLst>
              <a:ext uri="{FF2B5EF4-FFF2-40B4-BE49-F238E27FC236}">
                <a16:creationId xmlns:a16="http://schemas.microsoft.com/office/drawing/2014/main" id="{CB6A3A86-3D73-5326-4A78-3C32375E6490}"/>
              </a:ext>
            </a:extLst>
          </p:cNvPr>
          <p:cNvSpPr txBox="1"/>
          <p:nvPr/>
        </p:nvSpPr>
        <p:spPr>
          <a:xfrm>
            <a:off x="838201" y="285200"/>
            <a:ext cx="5203371" cy="523220"/>
          </a:xfrm>
          <a:prstGeom prst="rect">
            <a:avLst/>
          </a:prstGeom>
          <a:noFill/>
        </p:spPr>
        <p:txBody>
          <a:bodyPr wrap="square" rtlCol="0">
            <a:spAutoFit/>
          </a:bodyPr>
          <a:lstStyle/>
          <a:p>
            <a:r>
              <a:rPr lang="en-GB" sz="2800" dirty="0">
                <a:solidFill>
                  <a:schemeClr val="bg2"/>
                </a:solidFill>
                <a:latin typeface="Cambria" panose="02040503050406030204" pitchFamily="18" charset="0"/>
                <a:ea typeface="Cambria" panose="02040503050406030204" pitchFamily="18" charset="0"/>
              </a:rPr>
              <a:t>Timeline of the Project</a:t>
            </a:r>
            <a:endParaRPr lang="en-IN" sz="2800" dirty="0">
              <a:solidFill>
                <a:schemeClr val="bg2"/>
              </a:solidFill>
            </a:endParaRPr>
          </a:p>
        </p:txBody>
      </p:sp>
    </p:spTree>
    <p:extLst>
      <p:ext uri="{BB962C8B-B14F-4D97-AF65-F5344CB8AC3E}">
        <p14:creationId xmlns:p14="http://schemas.microsoft.com/office/powerpoint/2010/main" val="228913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b="1" dirty="0" err="1">
                <a:solidFill>
                  <a:schemeClr val="tx1"/>
                </a:solidFill>
                <a:latin typeface="Cambria" panose="02040503050406030204" pitchFamily="18" charset="0"/>
                <a:ea typeface="Cambria" panose="02040503050406030204" pitchFamily="18" charset="0"/>
              </a:rPr>
              <a:t>Github</a:t>
            </a:r>
            <a:r>
              <a:rPr lang="en-US" b="1" dirty="0">
                <a:solidFill>
                  <a:schemeClr val="tx1"/>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IN" dirty="0">
                <a:latin typeface="Cambria" panose="02040503050406030204" pitchFamily="18" charset="0"/>
                <a:ea typeface="Cambria" panose="02040503050406030204" pitchFamily="18" charset="0"/>
                <a:hlinkClick r:id="rId3"/>
              </a:rPr>
              <a:t>https://github.com/Prerana-2002/Early-Detection-of-Lifestyle-Diseases-Using-Machine-Learning</a:t>
            </a:r>
            <a:endParaRPr lang="en-IN"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 Complete information of Literature Survey document</a:t>
            </a:r>
          </a:p>
          <a:p>
            <a:pPr marL="152400" indent="0">
              <a:spcBef>
                <a:spcPts val="0"/>
              </a:spcBef>
              <a:buNone/>
            </a:pPr>
            <a:r>
              <a:rPr lang="en-US" dirty="0">
                <a:latin typeface="Cambria" panose="02040503050406030204" pitchFamily="18" charset="0"/>
                <a:ea typeface="Cambria" panose="02040503050406030204" pitchFamily="18" charset="0"/>
                <a:hlinkClick r:id="rId4"/>
              </a:rPr>
              <a:t>https://docs.google.com/document/d/1o9ftcC5pmSzziHVu19L22jvIiNrkM99FijQiWLKGxm8/edit?usp=sharing</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495300" indent="-342900">
              <a:spcBef>
                <a:spcPts val="0"/>
              </a:spcBef>
              <a:buFont typeface="Arial" panose="020B0604020202020204" pitchFamily="34" charset="0"/>
              <a:buChar char="•"/>
            </a:pPr>
            <a:r>
              <a:rPr lang="en-US" sz="1800" dirty="0">
                <a:effectLst/>
                <a:latin typeface="+mn-lt"/>
                <a:ea typeface="MS Mincho" panose="02020609040205080304" pitchFamily="49" charset="-128"/>
                <a:cs typeface="Times New Roman" panose="02020603050405020304" pitchFamily="18" charset="0"/>
              </a:rPr>
              <a:t>Radford, A., Wu, J., Child, R., Luan, D., </a:t>
            </a:r>
            <a:r>
              <a:rPr lang="en-US" sz="1800" dirty="0" err="1">
                <a:effectLst/>
                <a:latin typeface="+mn-lt"/>
                <a:ea typeface="MS Mincho" panose="02020609040205080304" pitchFamily="49" charset="-128"/>
                <a:cs typeface="Times New Roman" panose="02020603050405020304" pitchFamily="18" charset="0"/>
              </a:rPr>
              <a:t>Amodei</a:t>
            </a:r>
            <a:r>
              <a:rPr lang="en-US" sz="1800" dirty="0">
                <a:effectLst/>
                <a:latin typeface="+mn-lt"/>
                <a:ea typeface="MS Mincho" panose="02020609040205080304" pitchFamily="49" charset="-128"/>
                <a:cs typeface="Times New Roman" panose="02020603050405020304" pitchFamily="18" charset="0"/>
              </a:rPr>
              <a:t>, D., &amp; </a:t>
            </a:r>
            <a:r>
              <a:rPr lang="en-US" sz="1800" dirty="0" err="1">
                <a:effectLst/>
                <a:latin typeface="+mn-lt"/>
                <a:ea typeface="MS Mincho" panose="02020609040205080304" pitchFamily="49" charset="-128"/>
                <a:cs typeface="Times New Roman" panose="02020603050405020304" pitchFamily="18" charset="0"/>
              </a:rPr>
              <a:t>Sutskever</a:t>
            </a:r>
            <a:r>
              <a:rPr lang="en-US" sz="1800" dirty="0">
                <a:effectLst/>
                <a:latin typeface="+mn-lt"/>
                <a:ea typeface="MS Mincho" panose="02020609040205080304" pitchFamily="49" charset="-128"/>
                <a:cs typeface="Times New Roman" panose="02020603050405020304" pitchFamily="18" charset="0"/>
              </a:rPr>
              <a:t>, I. (2019). *GPT-2: Language Models are Unsupervised Multitask Learners*. OpenAI. Retrieved from: [GPT-2 Paper](</a:t>
            </a:r>
            <a:r>
              <a:rPr lang="en-US" sz="1800" dirty="0">
                <a:effectLst/>
                <a:latin typeface="+mn-lt"/>
                <a:ea typeface="MS Mincho" panose="02020609040205080304" pitchFamily="49" charset="-128"/>
                <a:cs typeface="Times New Roman" panose="02020603050405020304" pitchFamily="18" charset="0"/>
                <a:hlinkClick r:id="rId3"/>
              </a:rPr>
              <a:t>https://openai.com/research/gpt-2</a:t>
            </a:r>
            <a:r>
              <a:rPr lang="en-US" sz="1800" dirty="0">
                <a:effectLst/>
                <a:latin typeface="+mn-lt"/>
                <a:ea typeface="MS Mincho" panose="02020609040205080304" pitchFamily="49" charset="-128"/>
                <a:cs typeface="Times New Roman" panose="02020603050405020304" pitchFamily="18" charset="0"/>
              </a:rPr>
              <a:t>)</a:t>
            </a:r>
          </a:p>
          <a:p>
            <a:pPr marL="152400" indent="0">
              <a:spcBef>
                <a:spcPts val="0"/>
              </a:spcBef>
              <a:buNone/>
            </a:pPr>
            <a:endParaRPr lang="en-US" sz="1800" dirty="0">
              <a:effectLst/>
              <a:latin typeface="+mn-lt"/>
              <a:ea typeface="MS Mincho" panose="02020609040205080304" pitchFamily="49" charset="-128"/>
              <a:cs typeface="Times New Roman" panose="02020603050405020304" pitchFamily="18" charset="0"/>
            </a:endParaRPr>
          </a:p>
          <a:p>
            <a:pPr marL="495300" indent="-342900">
              <a:spcBef>
                <a:spcPts val="0"/>
              </a:spcBef>
              <a:buFont typeface="Arial" panose="020B0604020202020204" pitchFamily="34" charset="0"/>
              <a:buChar char="•"/>
            </a:pPr>
            <a:r>
              <a:rPr lang="en-US" sz="1800" dirty="0">
                <a:effectLst/>
                <a:latin typeface="+mn-lt"/>
                <a:ea typeface="MS Mincho" panose="02020609040205080304" pitchFamily="49" charset="-128"/>
                <a:cs typeface="Times New Roman" panose="02020603050405020304" pitchFamily="18" charset="0"/>
              </a:rPr>
              <a:t> Subramanian, S., et al. (2020). *Precision Medicine and Artificial Intelligence: A Review*. *Journal of Translational Medicine*. DOI: [10.1186/s12967-019-02231-7](</a:t>
            </a:r>
            <a:r>
              <a:rPr lang="en-US" sz="1800" dirty="0">
                <a:effectLst/>
                <a:latin typeface="+mn-lt"/>
                <a:ea typeface="MS Mincho" panose="02020609040205080304" pitchFamily="49" charset="-128"/>
                <a:cs typeface="Times New Roman" panose="02020603050405020304" pitchFamily="18" charset="0"/>
                <a:hlinkClick r:id="rId4"/>
              </a:rPr>
              <a:t>https://doi.org/10.1186/s12967-019-02231-7</a:t>
            </a:r>
            <a:r>
              <a:rPr lang="en-US" sz="1800" dirty="0">
                <a:effectLst/>
                <a:latin typeface="+mn-lt"/>
                <a:ea typeface="MS Mincho" panose="02020609040205080304" pitchFamily="49" charset="-128"/>
                <a:cs typeface="Times New Roman" panose="02020603050405020304" pitchFamily="18" charset="0"/>
              </a:rPr>
              <a:t>)</a:t>
            </a:r>
          </a:p>
          <a:p>
            <a:pPr marL="495300" indent="-342900">
              <a:spcBef>
                <a:spcPts val="0"/>
              </a:spcBef>
              <a:buFont typeface="Arial" panose="020B0604020202020204" pitchFamily="34" charset="0"/>
              <a:buChar char="•"/>
            </a:pPr>
            <a:endParaRPr lang="en-US" sz="1800" dirty="0">
              <a:effectLst/>
              <a:latin typeface="+mn-lt"/>
              <a:ea typeface="MS Mincho" panose="02020609040205080304" pitchFamily="49" charset="-128"/>
              <a:cs typeface="Times New Roman" panose="02020603050405020304" pitchFamily="18" charset="0"/>
            </a:endParaRPr>
          </a:p>
          <a:p>
            <a:pPr marL="495300" indent="-342900">
              <a:spcBef>
                <a:spcPts val="0"/>
              </a:spcBef>
              <a:buFont typeface="Arial" panose="020B0604020202020204" pitchFamily="34" charset="0"/>
              <a:buChar char="•"/>
            </a:pPr>
            <a:r>
              <a:rPr lang="en-US" sz="1800" dirty="0" err="1">
                <a:effectLst/>
                <a:latin typeface="+mn-lt"/>
                <a:ea typeface="MS Mincho" panose="02020609040205080304" pitchFamily="49" charset="-128"/>
                <a:cs typeface="Times New Roman" panose="02020603050405020304" pitchFamily="18" charset="0"/>
              </a:rPr>
              <a:t>Mulukuntla</a:t>
            </a:r>
            <a:r>
              <a:rPr lang="en-US" sz="1800" dirty="0">
                <a:effectLst/>
                <a:latin typeface="+mn-lt"/>
                <a:ea typeface="MS Mincho" panose="02020609040205080304" pitchFamily="49" charset="-128"/>
                <a:cs typeface="Times New Roman" panose="02020603050405020304" pitchFamily="18" charset="0"/>
              </a:rPr>
              <a:t>, S., &amp; </a:t>
            </a:r>
            <a:r>
              <a:rPr lang="en-US" sz="1800" dirty="0" err="1">
                <a:effectLst/>
                <a:latin typeface="+mn-lt"/>
                <a:ea typeface="MS Mincho" panose="02020609040205080304" pitchFamily="49" charset="-128"/>
                <a:cs typeface="Times New Roman" panose="02020603050405020304" pitchFamily="18" charset="0"/>
              </a:rPr>
              <a:t>Gaddam</a:t>
            </a:r>
            <a:r>
              <a:rPr lang="en-US" sz="1800" dirty="0">
                <a:effectLst/>
                <a:latin typeface="+mn-lt"/>
                <a:ea typeface="MS Mincho" panose="02020609040205080304" pitchFamily="49" charset="-128"/>
                <a:cs typeface="Times New Roman" panose="02020603050405020304" pitchFamily="18" charset="0"/>
              </a:rPr>
              <a:t>, M. (2021). *Data-Driven Healthcare: Trends in Machine Learning and AI for Disease Prediction and Prevention*. *International Journal of Medical Informatics*. DOI: [10.1016/j.ijmedinf.2020.104235](</a:t>
            </a:r>
            <a:r>
              <a:rPr lang="en-US" sz="1800" dirty="0">
                <a:effectLst/>
                <a:latin typeface="+mn-lt"/>
                <a:ea typeface="MS Mincho" panose="02020609040205080304" pitchFamily="49" charset="-128"/>
                <a:cs typeface="Times New Roman" panose="02020603050405020304" pitchFamily="18" charset="0"/>
                <a:hlinkClick r:id="rId5"/>
              </a:rPr>
              <a:t>https://doi.org/10.1016/j.ijmedinf.2020.104235</a:t>
            </a:r>
            <a:r>
              <a:rPr lang="en-US" sz="1800" dirty="0">
                <a:effectLst/>
                <a:latin typeface="+mn-lt"/>
                <a:ea typeface="MS Mincho" panose="02020609040205080304" pitchFamily="49" charset="-128"/>
                <a:cs typeface="Times New Roman" panose="02020603050405020304" pitchFamily="18" charset="0"/>
              </a:rPr>
              <a:t>)</a:t>
            </a:r>
          </a:p>
          <a:p>
            <a:pPr marL="495300" indent="-342900">
              <a:spcBef>
                <a:spcPts val="0"/>
              </a:spcBef>
              <a:buFont typeface="Arial" panose="020B0604020202020204" pitchFamily="34" charset="0"/>
              <a:buChar char="•"/>
            </a:pPr>
            <a:endParaRPr lang="en-US" sz="1800" dirty="0">
              <a:effectLst/>
              <a:latin typeface="+mn-lt"/>
              <a:ea typeface="MS Mincho" panose="02020609040205080304" pitchFamily="49" charset="-128"/>
              <a:cs typeface="Times New Roman" panose="02020603050405020304" pitchFamily="18" charset="0"/>
            </a:endParaRPr>
          </a:p>
          <a:p>
            <a:pPr marL="495300" indent="-342900">
              <a:spcBef>
                <a:spcPts val="0"/>
              </a:spcBef>
              <a:buFont typeface="Arial" panose="020B0604020202020204" pitchFamily="34" charset="0"/>
              <a:buChar char="•"/>
            </a:pPr>
            <a:r>
              <a:rPr lang="en-US" sz="1800" dirty="0">
                <a:effectLst/>
                <a:latin typeface="+mn-lt"/>
                <a:ea typeface="MS Mincho" panose="02020609040205080304" pitchFamily="49" charset="-128"/>
                <a:cs typeface="Times New Roman" panose="02020603050405020304" pitchFamily="18" charset="0"/>
              </a:rPr>
              <a:t>Goyal, G. (2022). *Early Detection of Lifestyle Diseases*. *International Journal of Health Research*. DOI: [10.1186/s12913-019-4568-7](</a:t>
            </a:r>
            <a:r>
              <a:rPr lang="en-US" sz="1800" dirty="0">
                <a:effectLst/>
                <a:latin typeface="+mn-lt"/>
                <a:ea typeface="MS Mincho" panose="02020609040205080304" pitchFamily="49" charset="-128"/>
                <a:cs typeface="Times New Roman" panose="02020603050405020304" pitchFamily="18" charset="0"/>
                <a:hlinkClick r:id="rId6"/>
              </a:rPr>
              <a:t>https://doi.org/10.1186/s12913-019-4568-7</a:t>
            </a:r>
            <a:r>
              <a:rPr lang="en-US" sz="1800" dirty="0">
                <a:effectLst/>
                <a:latin typeface="+mn-lt"/>
                <a:ea typeface="MS Mincho" panose="02020609040205080304" pitchFamily="49" charset="-128"/>
                <a:cs typeface="Times New Roman" panose="02020603050405020304" pitchFamily="18" charset="0"/>
              </a:rPr>
              <a:t>)</a:t>
            </a:r>
          </a:p>
          <a:p>
            <a:pPr marL="495300" indent="-342900">
              <a:spcBef>
                <a:spcPts val="0"/>
              </a:spcBef>
              <a:buFont typeface="Arial" panose="020B0604020202020204" pitchFamily="34" charset="0"/>
              <a:buChar char="•"/>
            </a:pPr>
            <a:endParaRPr lang="en-US" sz="1800" dirty="0">
              <a:effectLst/>
              <a:latin typeface="+mn-lt"/>
              <a:ea typeface="MS Mincho" panose="02020609040205080304" pitchFamily="49" charset="-128"/>
              <a:cs typeface="Times New Roman" panose="02020603050405020304" pitchFamily="18" charset="0"/>
            </a:endParaRPr>
          </a:p>
          <a:p>
            <a:pPr marL="495300" indent="-342900">
              <a:spcBef>
                <a:spcPts val="0"/>
              </a:spcBef>
              <a:buFont typeface="Arial" panose="020B0604020202020204" pitchFamily="34" charset="0"/>
              <a:buChar char="•"/>
            </a:pPr>
            <a:r>
              <a:rPr lang="en-US" sz="1800" dirty="0" err="1">
                <a:effectLst/>
                <a:latin typeface="+mn-lt"/>
                <a:ea typeface="MS Mincho" panose="02020609040205080304" pitchFamily="49" charset="-128"/>
                <a:cs typeface="Times New Roman" panose="02020603050405020304" pitchFamily="18" charset="0"/>
              </a:rPr>
              <a:t>Cahyo</a:t>
            </a:r>
            <a:r>
              <a:rPr lang="en-US" sz="1800" dirty="0">
                <a:effectLst/>
                <a:latin typeface="+mn-lt"/>
                <a:ea typeface="MS Mincho" panose="02020609040205080304" pitchFamily="49" charset="-128"/>
                <a:cs typeface="Times New Roman" panose="02020603050405020304" pitchFamily="18" charset="0"/>
              </a:rPr>
              <a:t>, L. M., &amp; Astuti, S. D. (2023). *Artificial Intelligence for Early Detection of Health Problems in Hospital Information Systems: A Literature Review*. *Journal of Medical Systems*. DOI: [10.1007/s10916-020-01641-x](</a:t>
            </a:r>
            <a:r>
              <a:rPr lang="en-US" sz="1800" dirty="0">
                <a:effectLst/>
                <a:latin typeface="+mn-lt"/>
                <a:ea typeface="MS Mincho" panose="02020609040205080304" pitchFamily="49" charset="-128"/>
                <a:cs typeface="Times New Roman" panose="02020603050405020304" pitchFamily="18" charset="0"/>
                <a:hlinkClick r:id="rId7"/>
              </a:rPr>
              <a:t>https://doi.org/10.1007/s10916-020-01641-x</a:t>
            </a:r>
            <a:r>
              <a:rPr lang="en-US" sz="1800" dirty="0">
                <a:effectLst/>
                <a:latin typeface="+mn-lt"/>
                <a:ea typeface="MS Mincho" panose="02020609040205080304" pitchFamily="49" charset="-128"/>
                <a:cs typeface="Times New Roman" panose="02020603050405020304" pitchFamily="18" charset="0"/>
              </a:rPr>
              <a:t>)</a:t>
            </a:r>
          </a:p>
          <a:p>
            <a:pPr marL="495300" indent="-342900">
              <a:spcBef>
                <a:spcPts val="0"/>
              </a:spcBef>
              <a:buFont typeface="Arial" panose="020B0604020202020204" pitchFamily="34" charset="0"/>
              <a:buChar char="•"/>
            </a:pPr>
            <a:endParaRPr lang="en-US" sz="1800" dirty="0">
              <a:effectLst/>
              <a:latin typeface="+mn-lt"/>
              <a:ea typeface="MS Mincho" panose="02020609040205080304" pitchFamily="49" charset="-128"/>
              <a:cs typeface="Times New Roman" panose="02020603050405020304" pitchFamily="18" charset="0"/>
            </a:endParaRPr>
          </a:p>
          <a:p>
            <a:pPr marL="495300" indent="-342900">
              <a:spcBef>
                <a:spcPts val="0"/>
              </a:spcBef>
              <a:buFont typeface="Arial" panose="020B0604020202020204" pitchFamily="34" charset="0"/>
              <a:buChar char="•"/>
            </a:pPr>
            <a:r>
              <a:rPr lang="en-US" sz="1800" dirty="0" err="1">
                <a:effectLst/>
                <a:latin typeface="+mn-lt"/>
                <a:ea typeface="MS Mincho" panose="02020609040205080304" pitchFamily="49" charset="-128"/>
                <a:cs typeface="Times New Roman" panose="02020603050405020304" pitchFamily="18" charset="0"/>
              </a:rPr>
              <a:t>Aanchal</a:t>
            </a:r>
            <a:r>
              <a:rPr lang="en-US" sz="1800" dirty="0">
                <a:effectLst/>
                <a:latin typeface="+mn-lt"/>
                <a:ea typeface="MS Mincho" panose="02020609040205080304" pitchFamily="49" charset="-128"/>
                <a:cs typeface="Times New Roman" panose="02020603050405020304" pitchFamily="18" charset="0"/>
              </a:rPr>
              <a:t>, S. S., Gaur, V. S., &amp; </a:t>
            </a:r>
            <a:r>
              <a:rPr lang="en-US" sz="1800" dirty="0" err="1">
                <a:effectLst/>
                <a:latin typeface="+mn-lt"/>
                <a:ea typeface="MS Mincho" panose="02020609040205080304" pitchFamily="49" charset="-128"/>
                <a:cs typeface="Times New Roman" panose="02020603050405020304" pitchFamily="18" charset="0"/>
              </a:rPr>
              <a:t>Chamola</a:t>
            </a:r>
            <a:r>
              <a:rPr lang="en-US" sz="1800" dirty="0">
                <a:effectLst/>
                <a:latin typeface="+mn-lt"/>
                <a:ea typeface="MS Mincho" panose="02020609040205080304" pitchFamily="49" charset="-128"/>
                <a:cs typeface="Times New Roman" panose="02020603050405020304" pitchFamily="18" charset="0"/>
              </a:rPr>
              <a:t>, R. (2024). *Generative AI for Transformative Healthcare: A Comprehensive Study of Emerging Models, Applications, and Case Studies*. *Healthcare AI Journal*.</a:t>
            </a:r>
          </a:p>
          <a:p>
            <a:pPr marL="495300" indent="-342900">
              <a:spcBef>
                <a:spcPts val="0"/>
              </a:spcBef>
              <a:buFont typeface="Arial" panose="020B0604020202020204" pitchFamily="34" charset="0"/>
              <a:buChar char="•"/>
            </a:pPr>
            <a:endParaRPr lang="en-US" sz="1800" dirty="0">
              <a:effectLst/>
              <a:latin typeface="+mn-lt"/>
              <a:ea typeface="MS Mincho" panose="02020609040205080304" pitchFamily="49" charset="-128"/>
              <a:cs typeface="Times New Roman" panose="02020603050405020304" pitchFamily="18" charset="0"/>
            </a:endParaRPr>
          </a:p>
          <a:p>
            <a:pPr marL="495300" indent="-342900">
              <a:spcBef>
                <a:spcPts val="0"/>
              </a:spcBef>
              <a:buFont typeface="Arial" panose="020B0604020202020204" pitchFamily="34" charset="0"/>
              <a:buChar char="•"/>
            </a:pPr>
            <a:r>
              <a:rPr lang="en-US" sz="1800" dirty="0">
                <a:effectLst/>
                <a:latin typeface="+mn-lt"/>
                <a:ea typeface="MS Mincho" panose="02020609040205080304" pitchFamily="49" charset="-128"/>
                <a:cs typeface="Times New Roman" panose="02020603050405020304" pitchFamily="18" charset="0"/>
              </a:rPr>
              <a:t> WHO. (2018). *Noncommunicable Diseases*. Retrieved from: [World Health Organization - NCD Report](</a:t>
            </a:r>
            <a:r>
              <a:rPr lang="en-US" sz="1800" dirty="0">
                <a:effectLst/>
                <a:latin typeface="+mn-lt"/>
                <a:ea typeface="MS Mincho" panose="02020609040205080304" pitchFamily="49" charset="-128"/>
                <a:cs typeface="Times New Roman" panose="02020603050405020304" pitchFamily="18" charset="0"/>
                <a:hlinkClick r:id="rId8"/>
              </a:rPr>
              <a:t>https://www.who.int/news-room/fact-sheets/detail/noncommunicable-diseases</a:t>
            </a:r>
            <a:r>
              <a:rPr lang="en-US" sz="1800" dirty="0">
                <a:effectLst/>
                <a:latin typeface="+mn-lt"/>
                <a:ea typeface="MS Mincho" panose="02020609040205080304" pitchFamily="49" charset="-128"/>
                <a:cs typeface="Times New Roman" panose="02020603050405020304" pitchFamily="18" charset="0"/>
              </a:rPr>
              <a:t>)</a:t>
            </a:r>
          </a:p>
          <a:p>
            <a:pPr marL="495300" indent="-342900">
              <a:spcBef>
                <a:spcPts val="0"/>
              </a:spcBef>
              <a:buFont typeface="Arial" panose="020B0604020202020204" pitchFamily="34" charset="0"/>
              <a:buChar char="•"/>
            </a:pPr>
            <a:endParaRPr lang="en-US" sz="1800" dirty="0">
              <a:effectLst/>
              <a:latin typeface="+mn-lt"/>
              <a:ea typeface="MS Mincho" panose="02020609040205080304" pitchFamily="49" charset="-128"/>
              <a:cs typeface="Times New Roman" panose="02020603050405020304" pitchFamily="18" charset="0"/>
            </a:endParaRPr>
          </a:p>
          <a:p>
            <a:pPr marL="495300" indent="-342900">
              <a:spcBef>
                <a:spcPts val="0"/>
              </a:spcBef>
              <a:buFont typeface="Arial" panose="020B0604020202020204" pitchFamily="34" charset="0"/>
              <a:buChar char="•"/>
            </a:pPr>
            <a:r>
              <a:rPr lang="en-US" sz="1800" dirty="0">
                <a:effectLst/>
                <a:latin typeface="+mn-lt"/>
                <a:ea typeface="MS Mincho" panose="02020609040205080304" pitchFamily="49" charset="-128"/>
                <a:cs typeface="Times New Roman" panose="02020603050405020304" pitchFamily="18" charset="0"/>
              </a:rPr>
              <a:t>CDC. (2021). *Chronic Disease Indicators*. Retrieved from: [CDC Chronic Disease Indicators](</a:t>
            </a:r>
            <a:r>
              <a:rPr lang="en-US" sz="1800" dirty="0">
                <a:effectLst/>
                <a:latin typeface="+mn-lt"/>
                <a:ea typeface="MS Mincho" panose="02020609040205080304" pitchFamily="49" charset="-128"/>
                <a:cs typeface="Times New Roman" panose="02020603050405020304" pitchFamily="18" charset="0"/>
                <a:hlinkClick r:id="rId9"/>
              </a:rPr>
              <a:t>https://www.cdc.gov/cdi/</a:t>
            </a:r>
            <a:r>
              <a:rPr lang="en-US" sz="1800" dirty="0">
                <a:effectLst/>
                <a:latin typeface="+mn-lt"/>
                <a:ea typeface="MS Mincho" panose="02020609040205080304" pitchFamily="49" charset="-128"/>
                <a:cs typeface="Times New Roman" panose="02020603050405020304" pitchFamily="18" charset="0"/>
              </a:rPr>
              <a:t>)</a:t>
            </a:r>
          </a:p>
          <a:p>
            <a:pPr marL="152400" indent="0">
              <a:spcBef>
                <a:spcPts val="0"/>
              </a:spcBef>
              <a:buNone/>
            </a:pP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pPr marL="152400" indent="0">
              <a:spcBef>
                <a:spcPts val="0"/>
              </a:spcBef>
              <a:buNone/>
            </a:pP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274638"/>
            <a:ext cx="8636000" cy="5772594"/>
          </a:xfrm>
          <a:prstGeom prst="rect">
            <a:avLst/>
          </a:prstGeom>
          <a:noFill/>
          <a:ln>
            <a:noFill/>
          </a:ln>
        </p:spPr>
        <p:txBody>
          <a:bodyPr spcFirstLastPara="1" wrap="square" lIns="91425" tIns="45700" rIns="91425" bIns="45700" anchor="t" anchorCtr="0">
            <a:noAutofit/>
          </a:bodyPr>
          <a:lstStyle/>
          <a:p>
            <a:pPr marL="609600" lvl="1" indent="0" algn="just">
              <a:lnSpc>
                <a:spcPct val="200000"/>
              </a:lnSpc>
              <a:spcBef>
                <a:spcPts val="0"/>
              </a:spcBef>
              <a:buNone/>
            </a:pPr>
            <a:r>
              <a:rPr lang="en-IN" sz="1600" dirty="0">
                <a:latin typeface="+mn-lt"/>
              </a:rPr>
              <a:t> </a:t>
            </a:r>
          </a:p>
          <a:p>
            <a:pPr marL="1009650" indent="-857250" algn="just">
              <a:lnSpc>
                <a:spcPct val="200000"/>
              </a:lnSpc>
              <a:spcBef>
                <a:spcPts val="0"/>
              </a:spcBef>
              <a:buFont typeface="Wingdings" panose="05000000000000000000" pitchFamily="2" charset="2"/>
              <a:buChar char="ü"/>
            </a:pPr>
            <a:r>
              <a:rPr lang="en-IN" sz="1600" dirty="0">
                <a:latin typeface="+mn-lt"/>
              </a:rPr>
              <a:t> Abstract </a:t>
            </a:r>
          </a:p>
          <a:p>
            <a:pPr marL="1009650" indent="-857250" algn="just">
              <a:lnSpc>
                <a:spcPct val="200000"/>
              </a:lnSpc>
              <a:spcBef>
                <a:spcPts val="0"/>
              </a:spcBef>
              <a:buFont typeface="Wingdings" panose="05000000000000000000" pitchFamily="2" charset="2"/>
              <a:buChar char="ü"/>
            </a:pPr>
            <a:r>
              <a:rPr lang="en-IN" sz="1600" dirty="0">
                <a:latin typeface="+mn-lt"/>
              </a:rPr>
              <a:t>Literature Survey </a:t>
            </a:r>
          </a:p>
          <a:p>
            <a:pPr marL="1009650" indent="-857250" algn="just">
              <a:lnSpc>
                <a:spcPct val="200000"/>
              </a:lnSpc>
              <a:spcBef>
                <a:spcPts val="0"/>
              </a:spcBef>
              <a:buFont typeface="Wingdings" panose="05000000000000000000" pitchFamily="2" charset="2"/>
              <a:buChar char="ü"/>
            </a:pPr>
            <a:r>
              <a:rPr lang="en-IN" sz="1600" dirty="0">
                <a:latin typeface="+mn-lt"/>
              </a:rPr>
              <a:t>10 Research papers </a:t>
            </a:r>
          </a:p>
          <a:p>
            <a:pPr marL="1009650" indent="-857250" algn="just">
              <a:lnSpc>
                <a:spcPct val="200000"/>
              </a:lnSpc>
              <a:spcBef>
                <a:spcPts val="0"/>
              </a:spcBef>
              <a:buFont typeface="Wingdings" panose="05000000000000000000" pitchFamily="2" charset="2"/>
              <a:buChar char="ü"/>
            </a:pPr>
            <a:r>
              <a:rPr lang="en-IN" sz="1600" dirty="0">
                <a:latin typeface="+mn-lt"/>
              </a:rPr>
              <a:t>Objectives </a:t>
            </a:r>
          </a:p>
          <a:p>
            <a:pPr marL="1009650" indent="-857250" algn="just">
              <a:lnSpc>
                <a:spcPct val="200000"/>
              </a:lnSpc>
              <a:spcBef>
                <a:spcPts val="0"/>
              </a:spcBef>
              <a:buFont typeface="Wingdings" panose="05000000000000000000" pitchFamily="2" charset="2"/>
              <a:buChar char="ü"/>
            </a:pPr>
            <a:r>
              <a:rPr lang="en-IN" sz="1600" dirty="0">
                <a:latin typeface="+mn-lt"/>
              </a:rPr>
              <a:t> Existing Methods-Drawbacks </a:t>
            </a:r>
          </a:p>
          <a:p>
            <a:pPr marL="1009650" indent="-857250" algn="just">
              <a:lnSpc>
                <a:spcPct val="200000"/>
              </a:lnSpc>
              <a:spcBef>
                <a:spcPts val="0"/>
              </a:spcBef>
              <a:buFont typeface="Wingdings" panose="05000000000000000000" pitchFamily="2" charset="2"/>
              <a:buChar char="ü"/>
            </a:pPr>
            <a:r>
              <a:rPr lang="en-IN" sz="1600" dirty="0">
                <a:latin typeface="+mn-lt"/>
              </a:rPr>
              <a:t> Proposed Method </a:t>
            </a:r>
          </a:p>
          <a:p>
            <a:pPr marL="1009650" indent="-857250" algn="just">
              <a:lnSpc>
                <a:spcPct val="200000"/>
              </a:lnSpc>
              <a:spcBef>
                <a:spcPts val="0"/>
              </a:spcBef>
              <a:buFont typeface="Wingdings" panose="05000000000000000000" pitchFamily="2" charset="2"/>
              <a:buChar char="ü"/>
            </a:pPr>
            <a:r>
              <a:rPr lang="en-IN" sz="1600" dirty="0">
                <a:latin typeface="+mn-lt"/>
              </a:rPr>
              <a:t> Architecture Diagram </a:t>
            </a:r>
          </a:p>
          <a:p>
            <a:pPr marL="1009650" indent="-857250" algn="just">
              <a:lnSpc>
                <a:spcPct val="200000"/>
              </a:lnSpc>
              <a:spcBef>
                <a:spcPts val="0"/>
              </a:spcBef>
              <a:buFont typeface="Wingdings" panose="05000000000000000000" pitchFamily="2" charset="2"/>
              <a:buChar char="ü"/>
            </a:pPr>
            <a:r>
              <a:rPr lang="en-IN" sz="1600" dirty="0">
                <a:latin typeface="+mn-lt"/>
              </a:rPr>
              <a:t> Modules </a:t>
            </a:r>
          </a:p>
          <a:p>
            <a:pPr marL="1009650" indent="-857250" algn="just">
              <a:lnSpc>
                <a:spcPct val="200000"/>
              </a:lnSpc>
              <a:spcBef>
                <a:spcPts val="0"/>
              </a:spcBef>
              <a:buFont typeface="Wingdings" panose="05000000000000000000" pitchFamily="2" charset="2"/>
              <a:buChar char="ü"/>
            </a:pPr>
            <a:r>
              <a:rPr lang="en-IN" sz="1600" dirty="0">
                <a:latin typeface="+mn-lt"/>
              </a:rPr>
              <a:t> Hardware and Software Details </a:t>
            </a:r>
          </a:p>
          <a:p>
            <a:pPr marL="1009650" indent="-857250" algn="just">
              <a:lnSpc>
                <a:spcPct val="200000"/>
              </a:lnSpc>
              <a:spcBef>
                <a:spcPts val="0"/>
              </a:spcBef>
              <a:buFont typeface="Wingdings" panose="05000000000000000000" pitchFamily="2" charset="2"/>
              <a:buChar char="ü"/>
            </a:pPr>
            <a:r>
              <a:rPr lang="en-IN" sz="1600" dirty="0">
                <a:latin typeface="+mn-lt"/>
              </a:rPr>
              <a:t> Time Line by Gantt Chart </a:t>
            </a:r>
          </a:p>
          <a:p>
            <a:pPr marL="1009650" indent="-857250" algn="just">
              <a:lnSpc>
                <a:spcPct val="200000"/>
              </a:lnSpc>
              <a:spcBef>
                <a:spcPts val="0"/>
              </a:spcBef>
              <a:buFont typeface="Wingdings" panose="05000000000000000000" pitchFamily="2" charset="2"/>
              <a:buChar char="ü"/>
            </a:pPr>
            <a:r>
              <a:rPr lang="en-IN" sz="1600" dirty="0">
                <a:latin typeface="+mn-lt"/>
              </a:rPr>
              <a:t> References </a:t>
            </a:r>
            <a:endParaRPr sz="1600" dirty="0">
              <a:latin typeface="+mn-lt"/>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163286" y="438912"/>
            <a:ext cx="11817386" cy="5340097"/>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endParaRPr lang="en-US" sz="1300" b="1" dirty="0">
              <a:latin typeface="Bookman Old Style" panose="02050604050505020204" pitchFamily="18" charset="0"/>
              <a:ea typeface="Cambria" panose="02040503050406030204" pitchFamily="18" charset="0"/>
            </a:endParaRPr>
          </a:p>
          <a:p>
            <a:pPr marL="342900" lvl="0" indent="-190500" algn="just">
              <a:spcBef>
                <a:spcPts val="0"/>
              </a:spcBef>
              <a:buNone/>
            </a:pPr>
            <a:endParaRPr lang="en-US" sz="1300" b="1" dirty="0">
              <a:latin typeface="Bookman Old Style" panose="02050604050505020204" pitchFamily="18" charset="0"/>
              <a:ea typeface="Cambria" panose="02040503050406030204" pitchFamily="18" charset="0"/>
            </a:endParaRPr>
          </a:p>
          <a:p>
            <a:pPr marL="342900" lvl="0" indent="-190500" algn="just">
              <a:spcBef>
                <a:spcPts val="0"/>
              </a:spcBef>
              <a:buNone/>
            </a:pPr>
            <a:endParaRPr lang="en-US" sz="1300" b="1" dirty="0">
              <a:latin typeface="Bookman Old Style" panose="02050604050505020204" pitchFamily="18" charset="0"/>
              <a:ea typeface="Cambria" panose="02040503050406030204" pitchFamily="18" charset="0"/>
            </a:endParaRPr>
          </a:p>
          <a:p>
            <a:pPr marL="342900" lvl="0" indent="-190500" algn="just">
              <a:spcBef>
                <a:spcPts val="0"/>
              </a:spcBef>
              <a:buFont typeface="Wingdings" panose="05000000000000000000" pitchFamily="2" charset="2"/>
              <a:buChar char="Ø"/>
            </a:pPr>
            <a:r>
              <a:rPr lang="en-US" sz="1400" b="1" dirty="0">
                <a:latin typeface="+mn-lt"/>
                <a:ea typeface="Cambria" panose="02040503050406030204" pitchFamily="18" charset="0"/>
              </a:rPr>
              <a:t>ORGANIZATION</a:t>
            </a:r>
            <a:r>
              <a:rPr lang="en-US" sz="1400" dirty="0">
                <a:latin typeface="+mn-lt"/>
                <a:ea typeface="Cambria" panose="02040503050406030204" pitchFamily="18" charset="0"/>
              </a:rPr>
              <a:t>: Dr Reddy's Labs</a:t>
            </a:r>
          </a:p>
          <a:p>
            <a:pPr marL="342900" lvl="0" indent="-190500" algn="just">
              <a:lnSpc>
                <a:spcPct val="200000"/>
              </a:lnSpc>
              <a:spcBef>
                <a:spcPts val="0"/>
              </a:spcBef>
              <a:buFont typeface="Wingdings" panose="05000000000000000000" pitchFamily="2" charset="2"/>
              <a:buChar char="Ø"/>
            </a:pPr>
            <a:r>
              <a:rPr lang="en-US" sz="1400" b="1" dirty="0">
                <a:latin typeface="+mn-lt"/>
                <a:ea typeface="Cambria" panose="02040503050406030204" pitchFamily="18" charset="0"/>
              </a:rPr>
              <a:t>CATEGORY</a:t>
            </a:r>
            <a:r>
              <a:rPr lang="en-US" sz="1400" dirty="0">
                <a:latin typeface="+mn-lt"/>
                <a:ea typeface="Cambria" panose="02040503050406030204" pitchFamily="18" charset="0"/>
              </a:rPr>
              <a:t> :  SOFTWARE</a:t>
            </a:r>
          </a:p>
          <a:p>
            <a:pPr marL="342900" lvl="0" indent="-190500" algn="just">
              <a:lnSpc>
                <a:spcPct val="200000"/>
              </a:lnSpc>
              <a:spcBef>
                <a:spcPts val="0"/>
              </a:spcBef>
              <a:buFont typeface="Wingdings" panose="05000000000000000000" pitchFamily="2" charset="2"/>
              <a:buChar char="Ø"/>
            </a:pPr>
            <a:r>
              <a:rPr lang="en-US" sz="1400" b="1" dirty="0">
                <a:latin typeface="+mn-lt"/>
                <a:ea typeface="Cambria" panose="02040503050406030204" pitchFamily="18" charset="0"/>
              </a:rPr>
              <a:t>PROBLEM DESCRIPTION:  </a:t>
            </a:r>
            <a:r>
              <a:rPr lang="en-US" sz="1400" dirty="0">
                <a:latin typeface="+mn-lt"/>
                <a:ea typeface="Cambria" panose="02040503050406030204" pitchFamily="18" charset="0"/>
              </a:rPr>
              <a:t>Leveraging data to solve for Non-communicable Disease diagnosis and healthcare delivery</a:t>
            </a:r>
            <a:endParaRPr lang="en-US" sz="1400" i="1" dirty="0">
              <a:latin typeface="+mn-lt"/>
              <a:ea typeface="Cambria" panose="02040503050406030204" pitchFamily="18" charset="0"/>
              <a:cs typeface="Times New Roman" panose="02020603050405020304" pitchFamily="18" charset="0"/>
            </a:endParaRPr>
          </a:p>
          <a:p>
            <a:pPr marL="438150" lvl="0" indent="-285750">
              <a:lnSpc>
                <a:spcPct val="200000"/>
              </a:lnSpc>
              <a:spcBef>
                <a:spcPts val="0"/>
              </a:spcBef>
              <a:buFont typeface="Arial" panose="020B0604020202020204" pitchFamily="34" charset="0"/>
              <a:buChar char="•"/>
            </a:pPr>
            <a:r>
              <a:rPr lang="en-US" sz="1400" b="1" dirty="0">
                <a:latin typeface="+mn-lt"/>
              </a:rPr>
              <a:t>POTENTIAL SOLUTION </a:t>
            </a:r>
            <a:r>
              <a:rPr lang="en-US" sz="1400" dirty="0">
                <a:latin typeface="+mn-lt"/>
              </a:rPr>
              <a:t>: Non-communicable diseases (NCDs) represent a significant public health challenge in India, contributing to a large share of mortality and morbidity. Key factors driving the increase in NCDs include demographic shifts, lifestyle changes, and urbanization. </a:t>
            </a:r>
          </a:p>
          <a:p>
            <a:pPr marL="342900" lvl="0" indent="-190500">
              <a:lnSpc>
                <a:spcPct val="200000"/>
              </a:lnSpc>
              <a:spcBef>
                <a:spcPts val="0"/>
              </a:spcBef>
              <a:buFont typeface="Arial" panose="020B0604020202020204" pitchFamily="34" charset="0"/>
              <a:buChar char="•"/>
            </a:pPr>
            <a:r>
              <a:rPr lang="en-US" sz="1400" dirty="0">
                <a:latin typeface="+mn-lt"/>
              </a:rPr>
              <a:t>    Currently, there is a lack of a systematic, high-quality data collection framework for NCDs in India, which hampers effective public health interventions. While national surveys, like those from the Indian Council for Medical Research (ICMR), offer some insights, a bottom-up approach focusing on localized data is crucial for identifying at-risk populations, particularly for conditions like cardiovascular diseases and diabetes. </a:t>
            </a:r>
          </a:p>
          <a:p>
            <a:pPr marL="342900" lvl="0" indent="-190500">
              <a:lnSpc>
                <a:spcPct val="200000"/>
              </a:lnSpc>
              <a:spcBef>
                <a:spcPts val="0"/>
              </a:spcBef>
              <a:buFont typeface="Arial" panose="020B0604020202020204" pitchFamily="34" charset="0"/>
              <a:buChar char="•"/>
            </a:pPr>
            <a:r>
              <a:rPr lang="en-US" sz="1400" dirty="0">
                <a:latin typeface="+mn-lt"/>
              </a:rPr>
              <a:t>    Early diagnosis and targeted demographic analysis are essential for deploying limited healthcare resources effectively, especially in rural areas where specialized care is often lacking. </a:t>
            </a:r>
          </a:p>
          <a:p>
            <a:pPr marL="342900" lvl="0" indent="-190500">
              <a:lnSpc>
                <a:spcPct val="200000"/>
              </a:lnSpc>
              <a:spcBef>
                <a:spcPts val="0"/>
              </a:spcBef>
              <a:buFont typeface="Arial" panose="020B0604020202020204" pitchFamily="34" charset="0"/>
              <a:buChar char="•"/>
            </a:pPr>
            <a:r>
              <a:rPr lang="en-US" sz="1400" dirty="0">
                <a:latin typeface="+mn-lt"/>
              </a:rPr>
              <a:t>    Improved understanding of NCD prevalence will aid in the long-term management and evaluation of patient health.</a:t>
            </a:r>
          </a:p>
          <a:p>
            <a:pPr marL="342900" indent="-190500" algn="just">
              <a:lnSpc>
                <a:spcPct val="200000"/>
              </a:lnSpc>
              <a:spcBef>
                <a:spcPts val="0"/>
              </a:spcBef>
              <a:buFont typeface="Wingdings" panose="05000000000000000000" pitchFamily="2" charset="2"/>
              <a:buChar char="Ø"/>
            </a:pPr>
            <a:r>
              <a:rPr lang="en-US" sz="1400" b="1" dirty="0">
                <a:latin typeface="+mn-lt"/>
                <a:ea typeface="Cambria" panose="02040503050406030204" pitchFamily="18" charset="0"/>
              </a:rPr>
              <a:t>DIFFICULTY LEVEL : </a:t>
            </a:r>
            <a:r>
              <a:rPr lang="en-US" sz="1400" dirty="0">
                <a:latin typeface="+mn-lt"/>
                <a:ea typeface="Cambria" panose="02040503050406030204" pitchFamily="18" charset="0"/>
              </a:rPr>
              <a:t>COMPLEX</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sz="2800" dirty="0"/>
              <a:t>Abstract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09728" y="952500"/>
            <a:ext cx="11371072" cy="5387340"/>
          </a:xfrm>
          <a:prstGeom prst="rect">
            <a:avLst/>
          </a:prstGeom>
          <a:noFill/>
          <a:ln>
            <a:noFill/>
          </a:ln>
        </p:spPr>
        <p:txBody>
          <a:bodyPr spcFirstLastPara="1" wrap="square" lIns="91425" tIns="45700" rIns="91425" bIns="45700" anchor="t" anchorCtr="0">
            <a:noAutofit/>
          </a:bodyPr>
          <a:lstStyle/>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Ø"/>
            </a:pPr>
            <a:r>
              <a:rPr lang="en-US" sz="1400" b="1" dirty="0">
                <a:solidFill>
                  <a:schemeClr val="tx1"/>
                </a:solidFill>
                <a:latin typeface="+mn-lt"/>
                <a:ea typeface="Cambria" panose="02040503050406030204" pitchFamily="18" charset="0"/>
              </a:rPr>
              <a:t>OVERVIEW:  </a:t>
            </a:r>
            <a:r>
              <a:rPr lang="en-US" sz="1400" dirty="0">
                <a:solidFill>
                  <a:schemeClr val="tx1"/>
                </a:solidFill>
                <a:latin typeface="+mn-lt"/>
                <a:ea typeface="Cambria" panose="02040503050406030204" pitchFamily="18" charset="0"/>
              </a:rPr>
              <a:t>Generative AI (Gen AI) offers transformative potential in the early detection of lifestyle diseases by processing vast amounts of medical data to identify risk patterns that traditional models may miss. By utilizing machine learning models, particularly generative approaches, this research aims to address the complexities of lifestyle diseases like diabetes, cardiovascular disorders, and hypertension, which are influenced by multifactorial data such as genetics, habits, and environmental factors. Gen AI excels at synthesizing data to enhance the training of prediction models, making early detection more reliable even with sparse or incomplete datasets.</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Ø"/>
            </a:pPr>
            <a:r>
              <a:rPr lang="en-US" sz="1400" b="1" dirty="0">
                <a:solidFill>
                  <a:schemeClr val="tx1"/>
                </a:solidFill>
                <a:latin typeface="+mn-lt"/>
                <a:ea typeface="Cambria" panose="02040503050406030204" pitchFamily="18" charset="0"/>
              </a:rPr>
              <a:t>OBJECTIVES</a:t>
            </a:r>
            <a:r>
              <a:rPr lang="en-US" sz="1400" dirty="0">
                <a:solidFill>
                  <a:schemeClr val="tx1"/>
                </a:solidFill>
                <a:latin typeface="+mn-lt"/>
                <a:ea typeface="Cambria" panose="02040503050406030204" pitchFamily="18" charset="0"/>
              </a:rPr>
              <a:t>: This research aims to develop a Gen AI-based system that integrates real-time health monitoring and historical health records to accurately predict the onset of lifestyle diseases.</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Ø"/>
            </a:pPr>
            <a:r>
              <a:rPr lang="en-US" sz="1400" b="1" dirty="0">
                <a:solidFill>
                  <a:schemeClr val="tx1"/>
                </a:solidFill>
                <a:latin typeface="+mn-lt"/>
                <a:ea typeface="Cambria" panose="02040503050406030204" pitchFamily="18" charset="0"/>
              </a:rPr>
              <a:t>METHODS</a:t>
            </a:r>
            <a:r>
              <a:rPr lang="en-US" sz="1400" dirty="0">
                <a:solidFill>
                  <a:schemeClr val="tx1"/>
                </a:solidFill>
                <a:latin typeface="+mn-lt"/>
                <a:ea typeface="Cambria" panose="02040503050406030204" pitchFamily="18" charset="0"/>
              </a:rPr>
              <a:t>: The system will leverage synthetic data generation and advanced machine learning models to process real-world patient data, improving diagnostic accuracy and enabling early intervention.</a:t>
            </a:r>
          </a:p>
          <a:p>
            <a:pPr marL="438150" lvl="0" indent="-285750" algn="just" rtl="0">
              <a:lnSpc>
                <a:spcPct val="200000"/>
              </a:lnSpc>
              <a:spcBef>
                <a:spcPts val="0"/>
              </a:spcBef>
              <a:spcAft>
                <a:spcPts val="0"/>
              </a:spcAft>
              <a:buClr>
                <a:schemeClr val="dk1"/>
              </a:buClr>
              <a:buSzPct val="100000"/>
              <a:buFont typeface="Wingdings" panose="05000000000000000000" pitchFamily="2" charset="2"/>
              <a:buChar char="Ø"/>
            </a:pPr>
            <a:r>
              <a:rPr lang="en-US" sz="1400" b="1" dirty="0">
                <a:solidFill>
                  <a:schemeClr val="tx1"/>
                </a:solidFill>
                <a:latin typeface="+mn-lt"/>
                <a:ea typeface="Cambria" panose="02040503050406030204" pitchFamily="18" charset="0"/>
              </a:rPr>
              <a:t>OUTCOMES</a:t>
            </a:r>
            <a:r>
              <a:rPr lang="en-US" sz="1400" dirty="0">
                <a:solidFill>
                  <a:schemeClr val="tx1"/>
                </a:solidFill>
                <a:latin typeface="+mn-lt"/>
                <a:ea typeface="Cambria" panose="02040503050406030204" pitchFamily="18" charset="0"/>
              </a:rPr>
              <a:t>: The project expects to provide a high-accuracy tool for early disease detection, reducing healthcare costs and promoting preventive healthcare, with personalized predictions based on lifestyle and genetic factors.</a:t>
            </a:r>
            <a:endParaRPr sz="1400" dirty="0">
              <a:solidFill>
                <a:schemeClr val="tx1"/>
              </a:solidFill>
              <a:latin typeface="+mn-lt"/>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idx="4294967295"/>
          </p:nvPr>
        </p:nvSpPr>
        <p:spPr>
          <a:xfrm>
            <a:off x="4470400" y="274638"/>
            <a:ext cx="7721600" cy="487362"/>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graphicFrame>
        <p:nvGraphicFramePr>
          <p:cNvPr id="2" name="Diagram 1">
            <a:extLst>
              <a:ext uri="{FF2B5EF4-FFF2-40B4-BE49-F238E27FC236}">
                <a16:creationId xmlns:a16="http://schemas.microsoft.com/office/drawing/2014/main" id="{43CC4091-D307-11BB-1A43-95335B78F22D}"/>
              </a:ext>
            </a:extLst>
          </p:cNvPr>
          <p:cNvGraphicFramePr/>
          <p:nvPr>
            <p:extLst>
              <p:ext uri="{D42A27DB-BD31-4B8C-83A1-F6EECF244321}">
                <p14:modId xmlns:p14="http://schemas.microsoft.com/office/powerpoint/2010/main" val="3776517241"/>
              </p:ext>
            </p:extLst>
          </p:nvPr>
        </p:nvGraphicFramePr>
        <p:xfrm>
          <a:off x="97972" y="957942"/>
          <a:ext cx="11636828" cy="5376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3">
            <a:extLst>
              <a:ext uri="{FF2B5EF4-FFF2-40B4-BE49-F238E27FC236}">
                <a16:creationId xmlns:a16="http://schemas.microsoft.com/office/drawing/2014/main" id="{A9D5C23F-1E60-B41B-3852-BF690E97F667}"/>
              </a:ext>
            </a:extLst>
          </p:cNvPr>
          <p:cNvGraphicFramePr>
            <a:graphicFrameLocks noGrp="1"/>
          </p:cNvGraphicFramePr>
          <p:nvPr>
            <p:extLst>
              <p:ext uri="{D42A27DB-BD31-4B8C-83A1-F6EECF244321}">
                <p14:modId xmlns:p14="http://schemas.microsoft.com/office/powerpoint/2010/main" val="915557179"/>
              </p:ext>
            </p:extLst>
          </p:nvPr>
        </p:nvGraphicFramePr>
        <p:xfrm>
          <a:off x="195943" y="995782"/>
          <a:ext cx="11898085" cy="5534435"/>
        </p:xfrm>
        <a:graphic>
          <a:graphicData uri="http://schemas.openxmlformats.org/drawingml/2006/table">
            <a:tbl>
              <a:tblPr firstRow="1" bandRow="1"/>
              <a:tblGrid>
                <a:gridCol w="2021657">
                  <a:extLst>
                    <a:ext uri="{9D8B030D-6E8A-4147-A177-3AD203B41FA5}">
                      <a16:colId xmlns:a16="http://schemas.microsoft.com/office/drawing/2014/main" val="848371860"/>
                    </a:ext>
                  </a:extLst>
                </a:gridCol>
                <a:gridCol w="720598">
                  <a:extLst>
                    <a:ext uri="{9D8B030D-6E8A-4147-A177-3AD203B41FA5}">
                      <a16:colId xmlns:a16="http://schemas.microsoft.com/office/drawing/2014/main" val="1674030354"/>
                    </a:ext>
                  </a:extLst>
                </a:gridCol>
                <a:gridCol w="1165674">
                  <a:extLst>
                    <a:ext uri="{9D8B030D-6E8A-4147-A177-3AD203B41FA5}">
                      <a16:colId xmlns:a16="http://schemas.microsoft.com/office/drawing/2014/main" val="1457031333"/>
                    </a:ext>
                  </a:extLst>
                </a:gridCol>
                <a:gridCol w="2363137">
                  <a:extLst>
                    <a:ext uri="{9D8B030D-6E8A-4147-A177-3AD203B41FA5}">
                      <a16:colId xmlns:a16="http://schemas.microsoft.com/office/drawing/2014/main" val="101652034"/>
                    </a:ext>
                  </a:extLst>
                </a:gridCol>
                <a:gridCol w="1588420">
                  <a:extLst>
                    <a:ext uri="{9D8B030D-6E8A-4147-A177-3AD203B41FA5}">
                      <a16:colId xmlns:a16="http://schemas.microsoft.com/office/drawing/2014/main" val="349664558"/>
                    </a:ext>
                  </a:extLst>
                </a:gridCol>
                <a:gridCol w="1328057">
                  <a:extLst>
                    <a:ext uri="{9D8B030D-6E8A-4147-A177-3AD203B41FA5}">
                      <a16:colId xmlns:a16="http://schemas.microsoft.com/office/drawing/2014/main" val="4248320633"/>
                    </a:ext>
                  </a:extLst>
                </a:gridCol>
                <a:gridCol w="1242854">
                  <a:extLst>
                    <a:ext uri="{9D8B030D-6E8A-4147-A177-3AD203B41FA5}">
                      <a16:colId xmlns:a16="http://schemas.microsoft.com/office/drawing/2014/main" val="76565223"/>
                    </a:ext>
                  </a:extLst>
                </a:gridCol>
                <a:gridCol w="1467688">
                  <a:extLst>
                    <a:ext uri="{9D8B030D-6E8A-4147-A177-3AD203B41FA5}">
                      <a16:colId xmlns:a16="http://schemas.microsoft.com/office/drawing/2014/main" val="2262907589"/>
                    </a:ext>
                  </a:extLst>
                </a:gridCol>
              </a:tblGrid>
              <a:tr h="1218795">
                <a:tc>
                  <a:txBody>
                    <a:bodyPr/>
                    <a:lstStyle/>
                    <a:p>
                      <a:r>
                        <a:rPr lang="en-IN" sz="1100" b="1" dirty="0"/>
                        <a:t>TITLE OF THE PROJECT</a:t>
                      </a:r>
                    </a:p>
                  </a:txBody>
                  <a:tcPr/>
                </a:tc>
                <a:tc>
                  <a:txBody>
                    <a:bodyPr/>
                    <a:lstStyle/>
                    <a:p>
                      <a:r>
                        <a:rPr lang="en-IN" sz="1100" b="1" dirty="0"/>
                        <a:t> YEAR</a:t>
                      </a:r>
                    </a:p>
                  </a:txBody>
                  <a:tcPr/>
                </a:tc>
                <a:tc>
                  <a:txBody>
                    <a:bodyPr/>
                    <a:lstStyle/>
                    <a:p>
                      <a:r>
                        <a:rPr lang="en-IN" sz="1100" b="1" dirty="0"/>
                        <a:t>AUTHOR</a:t>
                      </a:r>
                    </a:p>
                  </a:txBody>
                  <a:tcPr/>
                </a:tc>
                <a:tc>
                  <a:txBody>
                    <a:bodyPr/>
                    <a:lstStyle/>
                    <a:p>
                      <a:r>
                        <a:rPr lang="en-IN" sz="1100" b="1" dirty="0"/>
                        <a:t>PROBLEM STATEMENT DESCRIPTION</a:t>
                      </a:r>
                    </a:p>
                  </a:txBody>
                  <a:tcPr/>
                </a:tc>
                <a:tc>
                  <a:txBody>
                    <a:bodyPr/>
                    <a:lstStyle/>
                    <a:p>
                      <a:r>
                        <a:rPr lang="en-IN" sz="1100" b="1" dirty="0"/>
                        <a:t>ALGORITHM USED</a:t>
                      </a:r>
                    </a:p>
                  </a:txBody>
                  <a:tcPr/>
                </a:tc>
                <a:tc>
                  <a:txBody>
                    <a:bodyPr/>
                    <a:lstStyle/>
                    <a:p>
                      <a:r>
                        <a:rPr lang="en-IN" sz="1100" b="1" dirty="0"/>
                        <a:t>ADVANTAGES</a:t>
                      </a:r>
                    </a:p>
                  </a:txBody>
                  <a:tcPr/>
                </a:tc>
                <a:tc>
                  <a:txBody>
                    <a:bodyPr/>
                    <a:lstStyle/>
                    <a:p>
                      <a:r>
                        <a:rPr lang="en-IN" sz="1100" b="1" dirty="0"/>
                        <a:t>DISADVANTAGE</a:t>
                      </a:r>
                    </a:p>
                  </a:txBody>
                  <a:tcPr/>
                </a:tc>
                <a:tc>
                  <a:txBody>
                    <a:bodyPr/>
                    <a:lstStyle/>
                    <a:p>
                      <a:r>
                        <a:rPr lang="en-IN" sz="1100" b="1" dirty="0"/>
                        <a:t>CONCLUSION</a:t>
                      </a:r>
                    </a:p>
                  </a:txBody>
                  <a:tcPr/>
                </a:tc>
                <a:extLst>
                  <a:ext uri="{0D108BD9-81ED-4DB2-BD59-A6C34878D82A}">
                    <a16:rowId xmlns:a16="http://schemas.microsoft.com/office/drawing/2014/main" val="3220686422"/>
                  </a:ext>
                </a:extLst>
              </a:tr>
              <a:tr h="1442098">
                <a:tc>
                  <a:txBody>
                    <a:bodyPr/>
                    <a:lstStyle/>
                    <a:p>
                      <a:r>
                        <a:rPr lang="en-US" sz="1400" b="0" i="0" u="none" strike="noStrike" cap="none" dirty="0">
                          <a:solidFill>
                            <a:schemeClr val="tx1"/>
                          </a:solidFill>
                          <a:effectLst/>
                          <a:latin typeface="+mn-lt"/>
                          <a:ea typeface="+mn-ea"/>
                          <a:cs typeface="+mn-cs"/>
                          <a:sym typeface="Arial"/>
                        </a:rPr>
                        <a:t>GPT-2: Language Models are Unsupervised Multitask Learners</a:t>
                      </a:r>
                      <a:endParaRPr lang="en-IN" sz="1100" dirty="0"/>
                    </a:p>
                  </a:txBody>
                  <a:tcPr/>
                </a:tc>
                <a:tc>
                  <a:txBody>
                    <a:bodyPr/>
                    <a:lstStyle/>
                    <a:p>
                      <a:r>
                        <a:rPr lang="en-IN" sz="1100" dirty="0"/>
                        <a:t>2019</a:t>
                      </a:r>
                    </a:p>
                  </a:txBody>
                  <a:tcPr/>
                </a:tc>
                <a:tc>
                  <a:txBody>
                    <a:bodyPr/>
                    <a:lstStyle/>
                    <a:p>
                      <a:r>
                        <a:rPr lang="en-IN" sz="1100" b="0" i="0" u="none" strike="noStrike" cap="none" dirty="0">
                          <a:solidFill>
                            <a:schemeClr val="tx1"/>
                          </a:solidFill>
                          <a:effectLst/>
                          <a:latin typeface="+mn-lt"/>
                          <a:ea typeface="+mn-ea"/>
                          <a:cs typeface="+mn-cs"/>
                          <a:sym typeface="Arial"/>
                        </a:rPr>
                        <a:t>Alec Radford, Jeffrey Wu, Rewon Child, David Luan, Dario </a:t>
                      </a:r>
                      <a:r>
                        <a:rPr lang="en-IN" sz="1100" b="0" i="0" u="none" strike="noStrike" cap="none" dirty="0" err="1">
                          <a:solidFill>
                            <a:schemeClr val="tx1"/>
                          </a:solidFill>
                          <a:effectLst/>
                          <a:latin typeface="+mn-lt"/>
                          <a:ea typeface="+mn-ea"/>
                          <a:cs typeface="+mn-cs"/>
                          <a:sym typeface="Arial"/>
                        </a:rPr>
                        <a:t>Amodei</a:t>
                      </a:r>
                      <a:r>
                        <a:rPr lang="en-IN" sz="1100" b="0" i="0" u="none" strike="noStrike" cap="none" dirty="0">
                          <a:solidFill>
                            <a:schemeClr val="tx1"/>
                          </a:solidFill>
                          <a:effectLst/>
                          <a:latin typeface="+mn-lt"/>
                          <a:ea typeface="+mn-ea"/>
                          <a:cs typeface="+mn-cs"/>
                          <a:sym typeface="Arial"/>
                        </a:rPr>
                        <a:t>, Ilya Sutskever</a:t>
                      </a:r>
                      <a:endParaRPr lang="en-IN" sz="1000" dirty="0"/>
                    </a:p>
                  </a:txBody>
                  <a:tcPr/>
                </a:tc>
                <a:tc>
                  <a:txBody>
                    <a:bodyPr/>
                    <a:lstStyle/>
                    <a:p>
                      <a:r>
                        <a:rPr lang="en-US" sz="1100" dirty="0"/>
                        <a:t>The paper explores the use of large-scale, unsupervised language models for various NLP tasks. Instead of relying on task-specific supervised learning, it investigates whether a single model trained on a diverse dataset can handle multiple tasks without fine-tuning.</a:t>
                      </a:r>
                      <a:endParaRPr lang="en-IN" sz="1100" dirty="0"/>
                    </a:p>
                  </a:txBody>
                  <a:tcPr/>
                </a:tc>
                <a:tc>
                  <a:txBody>
                    <a:bodyPr/>
                    <a:lstStyle/>
                    <a:p>
                      <a:r>
                        <a:rPr lang="en-US" sz="1100" b="0" i="0" u="none" strike="noStrike" cap="none" dirty="0">
                          <a:solidFill>
                            <a:schemeClr val="tx1"/>
                          </a:solidFill>
                          <a:effectLst/>
                          <a:latin typeface="+mn-lt"/>
                          <a:ea typeface="+mn-ea"/>
                          <a:cs typeface="+mn-cs"/>
                          <a:sym typeface="Arial"/>
                        </a:rPr>
                        <a:t>GPT-2 (Generative Pretrained Transformer 2), which leverages the Transformer architecture with self-attention mechanisms to model long-range dependencies in text.</a:t>
                      </a:r>
                      <a:endParaRPr lang="en-IN" sz="1000" dirty="0"/>
                    </a:p>
                  </a:txBody>
                  <a:tcPr/>
                </a:tc>
                <a:tc>
                  <a:txBody>
                    <a:bodyPr/>
                    <a:lstStyle/>
                    <a:p>
                      <a:r>
                        <a:rPr lang="en-US" sz="1050" b="0" i="0" u="none" strike="noStrike" cap="none" dirty="0">
                          <a:solidFill>
                            <a:schemeClr val="tx1"/>
                          </a:solidFill>
                          <a:effectLst/>
                          <a:latin typeface="+mn-lt"/>
                          <a:ea typeface="+mn-ea"/>
                          <a:cs typeface="+mn-cs"/>
                          <a:sym typeface="Arial"/>
                        </a:rPr>
                        <a:t>The model demonstrates strong performance across a wide range of NLP tasks without fine-tuning.</a:t>
                      </a:r>
                    </a:p>
                    <a:p>
                      <a:endParaRPr lang="en-IN" sz="1100" dirty="0"/>
                    </a:p>
                  </a:txBody>
                  <a:tcPr/>
                </a:tc>
                <a:tc>
                  <a:txBody>
                    <a:bodyPr/>
                    <a:lstStyle/>
                    <a:p>
                      <a:r>
                        <a:rPr lang="en-US" sz="1100" b="0" i="0" u="none" strike="noStrike" cap="none" dirty="0">
                          <a:solidFill>
                            <a:schemeClr val="tx1"/>
                          </a:solidFill>
                          <a:effectLst/>
                          <a:latin typeface="+mn-lt"/>
                          <a:ea typeface="+mn-ea"/>
                          <a:cs typeface="+mn-cs"/>
                          <a:sym typeface="Arial"/>
                        </a:rPr>
                        <a:t>GPT-2 is computationally expensive to train and requires large datasets.</a:t>
                      </a:r>
                    </a:p>
                    <a:p>
                      <a:endParaRPr lang="en-IN" sz="1100" dirty="0"/>
                    </a:p>
                  </a:txBody>
                  <a:tcPr/>
                </a:tc>
                <a:tc>
                  <a:txBody>
                    <a:bodyPr/>
                    <a:lstStyle/>
                    <a:p>
                      <a:r>
                        <a:rPr lang="en-US" sz="1100" dirty="0"/>
                        <a:t>GPT-2 marks a major advance in unsupervised language modeling, showing a single model can handle multiple tasks without specific training. </a:t>
                      </a:r>
                      <a:endParaRPr lang="en-IN" sz="1100" dirty="0"/>
                    </a:p>
                  </a:txBody>
                  <a:tcPr/>
                </a:tc>
                <a:extLst>
                  <a:ext uri="{0D108BD9-81ED-4DB2-BD59-A6C34878D82A}">
                    <a16:rowId xmlns:a16="http://schemas.microsoft.com/office/drawing/2014/main" val="939558276"/>
                  </a:ext>
                </a:extLst>
              </a:tr>
              <a:tr h="1273342">
                <a:tc>
                  <a:txBody>
                    <a:bodyPr/>
                    <a:lstStyle/>
                    <a:p>
                      <a:r>
                        <a:rPr lang="en-IN" sz="1100" dirty="0"/>
                        <a:t>Precision Medicine and Artificial Intelligence: A Review</a:t>
                      </a:r>
                    </a:p>
                  </a:txBody>
                  <a:tcPr/>
                </a:tc>
                <a:tc>
                  <a:txBody>
                    <a:bodyPr/>
                    <a:lstStyle/>
                    <a:p>
                      <a:r>
                        <a:rPr lang="en-IN" sz="1100" dirty="0"/>
                        <a:t>2020</a:t>
                      </a:r>
                    </a:p>
                  </a:txBody>
                  <a:tcPr/>
                </a:tc>
                <a:tc>
                  <a:txBody>
                    <a:bodyPr/>
                    <a:lstStyle/>
                    <a:p>
                      <a:r>
                        <a:rPr lang="en-IN" sz="1100" dirty="0"/>
                        <a:t>Subramanian et al.</a:t>
                      </a:r>
                    </a:p>
                  </a:txBody>
                  <a:tcPr/>
                </a:tc>
                <a:tc>
                  <a:txBody>
                    <a:bodyPr/>
                    <a:lstStyle/>
                    <a:p>
                      <a:r>
                        <a:rPr lang="en-US" sz="1100" dirty="0"/>
                        <a:t>Managing chronic diseases, a major global health and economic burden, is improved by precision medicine and AI through large-scale molecular and lifestyle data.</a:t>
                      </a:r>
                      <a:endParaRPr lang="en-IN" sz="1100" dirty="0"/>
                    </a:p>
                  </a:txBody>
                  <a:tcPr/>
                </a:tc>
                <a:tc>
                  <a:txBody>
                    <a:bodyPr/>
                    <a:lstStyle/>
                    <a:p>
                      <a:r>
                        <a:rPr lang="en-US" sz="1100" dirty="0"/>
                        <a:t>Machine Learning (ML) and Deep Learning (DL) algorithms implied.</a:t>
                      </a:r>
                      <a:endParaRPr lang="en-IN" sz="1100" dirty="0"/>
                    </a:p>
                  </a:txBody>
                  <a:tcPr/>
                </a:tc>
                <a:tc>
                  <a:txBody>
                    <a:bodyPr/>
                    <a:lstStyle/>
                    <a:p>
                      <a:r>
                        <a:rPr lang="en-US" sz="1100" dirty="0"/>
                        <a:t>Improved diagnostic accuracy, personalized treatment plans</a:t>
                      </a:r>
                      <a:endParaRPr lang="en-IN" sz="1100" dirty="0"/>
                    </a:p>
                  </a:txBody>
                  <a:tcPr/>
                </a:tc>
                <a:tc>
                  <a:txBody>
                    <a:bodyPr/>
                    <a:lstStyle/>
                    <a:p>
                      <a:r>
                        <a:rPr lang="en-US" sz="1100" dirty="0"/>
                        <a:t>Ethical concerns, privacy issues, limitations of data protection legislation.</a:t>
                      </a:r>
                      <a:endParaRPr lang="en-IN" sz="1100" dirty="0"/>
                    </a:p>
                  </a:txBody>
                  <a:tcPr/>
                </a:tc>
                <a:tc>
                  <a:txBody>
                    <a:bodyPr/>
                    <a:lstStyle/>
                    <a:p>
                      <a:r>
                        <a:rPr lang="en-US" sz="1100" dirty="0"/>
                        <a:t>Precision medicine and AI complement public health strategies with personalized approaches</a:t>
                      </a:r>
                      <a:endParaRPr lang="en-IN" sz="1100" dirty="0"/>
                    </a:p>
                  </a:txBody>
                  <a:tcPr/>
                </a:tc>
                <a:extLst>
                  <a:ext uri="{0D108BD9-81ED-4DB2-BD59-A6C34878D82A}">
                    <a16:rowId xmlns:a16="http://schemas.microsoft.com/office/drawing/2014/main" val="152270140"/>
                  </a:ext>
                </a:extLst>
              </a:tr>
              <a:tr h="1442098">
                <a:tc>
                  <a:txBody>
                    <a:bodyPr/>
                    <a:lstStyle/>
                    <a:p>
                      <a:r>
                        <a:rPr lang="en-US" sz="1100" dirty="0"/>
                        <a:t>Data-Driven Healthcare: Trends in Machine Learning and AI for Disease Prediction and Prevention</a:t>
                      </a:r>
                      <a:endParaRPr lang="en-IN" sz="1100" dirty="0"/>
                    </a:p>
                  </a:txBody>
                  <a:tcPr/>
                </a:tc>
                <a:tc>
                  <a:txBody>
                    <a:bodyPr/>
                    <a:lstStyle/>
                    <a:p>
                      <a:r>
                        <a:rPr lang="en-IN" sz="1100" dirty="0"/>
                        <a:t>2021</a:t>
                      </a:r>
                    </a:p>
                  </a:txBody>
                  <a:tcPr/>
                </a:tc>
                <a:tc>
                  <a:txBody>
                    <a:bodyPr/>
                    <a:lstStyle/>
                    <a:p>
                      <a:r>
                        <a:rPr lang="fi-FI" sz="1100" dirty="0"/>
                        <a:t>Sarika Mulukuntla and Mounika Gaddam</a:t>
                      </a:r>
                      <a:endParaRPr lang="en-IN" sz="1100" dirty="0"/>
                    </a:p>
                  </a:txBody>
                  <a:tcPr/>
                </a:tc>
                <a:tc>
                  <a:txBody>
                    <a:bodyPr/>
                    <a:lstStyle/>
                    <a:p>
                      <a:r>
                        <a:rPr lang="en-US" sz="1100" dirty="0"/>
                        <a:t>Machine learning and AI in healthcare aim to transform disease prediction and prevention by shifting from reactive to proactive approaches, enhancing patient outcomes, reducing costs, and improving system efficiency.</a:t>
                      </a:r>
                      <a:endParaRPr lang="en-IN" sz="1100" dirty="0"/>
                    </a:p>
                  </a:txBody>
                  <a:tcPr/>
                </a:tc>
                <a:tc>
                  <a:txBody>
                    <a:bodyPr/>
                    <a:lstStyle/>
                    <a:p>
                      <a:r>
                        <a:rPr lang="en-US" sz="1100" dirty="0"/>
                        <a:t>Deep Learning  for medical imaging analysis, and NLP for extracting information from unstructured data.</a:t>
                      </a:r>
                      <a:endParaRPr lang="en-IN" sz="1100" dirty="0"/>
                    </a:p>
                  </a:txBody>
                  <a:tcPr/>
                </a:tc>
                <a:tc>
                  <a:txBody>
                    <a:bodyPr/>
                    <a:lstStyle/>
                    <a:p>
                      <a:r>
                        <a:rPr lang="en-US" sz="1100" dirty="0"/>
                        <a:t>Early detection of lifestyle diseases, improved healthcare outcomes, cost efficiency</a:t>
                      </a:r>
                      <a:endParaRPr lang="en-IN" sz="1100" dirty="0"/>
                    </a:p>
                  </a:txBody>
                  <a:tcPr/>
                </a:tc>
                <a:tc>
                  <a:txBody>
                    <a:bodyPr/>
                    <a:lstStyle/>
                    <a:p>
                      <a:r>
                        <a:rPr lang="en-US" sz="1100" dirty="0"/>
                        <a:t>Data privacy and security concerns, algorithmic bias, high initial costs</a:t>
                      </a:r>
                      <a:endParaRPr lang="en-IN" sz="1100" dirty="0"/>
                    </a:p>
                  </a:txBody>
                  <a:tcPr/>
                </a:tc>
                <a:tc>
                  <a:txBody>
                    <a:bodyPr/>
                    <a:lstStyle/>
                    <a:p>
                      <a:r>
                        <a:rPr lang="en-US" sz="1100" dirty="0"/>
                        <a:t>AI hold great promise for disease prediction and prevention. Challenges related to privacy, ethics need to be addressed.</a:t>
                      </a:r>
                      <a:endParaRPr lang="en-IN" sz="1100" dirty="0"/>
                    </a:p>
                  </a:txBody>
                  <a:tcPr/>
                </a:tc>
                <a:extLst>
                  <a:ext uri="{0D108BD9-81ED-4DB2-BD59-A6C34878D82A}">
                    <a16:rowId xmlns:a16="http://schemas.microsoft.com/office/drawing/2014/main" val="2143472813"/>
                  </a:ext>
                </a:extLst>
              </a:tr>
            </a:tbl>
          </a:graphicData>
        </a:graphic>
      </p:graphicFrame>
    </p:spTree>
    <p:extLst>
      <p:ext uri="{BB962C8B-B14F-4D97-AF65-F5344CB8AC3E}">
        <p14:creationId xmlns:p14="http://schemas.microsoft.com/office/powerpoint/2010/main" val="34337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idx="4294967295"/>
          </p:nvPr>
        </p:nvSpPr>
        <p:spPr>
          <a:xfrm>
            <a:off x="4339767" y="0"/>
            <a:ext cx="7721600" cy="487362"/>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graphicFrame>
        <p:nvGraphicFramePr>
          <p:cNvPr id="4" name="Table 3">
            <a:extLst>
              <a:ext uri="{FF2B5EF4-FFF2-40B4-BE49-F238E27FC236}">
                <a16:creationId xmlns:a16="http://schemas.microsoft.com/office/drawing/2014/main" id="{49D30F02-8869-0789-2A20-2A1886FB6D09}"/>
              </a:ext>
            </a:extLst>
          </p:cNvPr>
          <p:cNvGraphicFramePr>
            <a:graphicFrameLocks noGrp="1"/>
          </p:cNvGraphicFramePr>
          <p:nvPr>
            <p:extLst>
              <p:ext uri="{D42A27DB-BD31-4B8C-83A1-F6EECF244321}">
                <p14:modId xmlns:p14="http://schemas.microsoft.com/office/powerpoint/2010/main" val="2922258757"/>
              </p:ext>
            </p:extLst>
          </p:nvPr>
        </p:nvGraphicFramePr>
        <p:xfrm>
          <a:off x="-1" y="1057123"/>
          <a:ext cx="12061368" cy="5340774"/>
        </p:xfrm>
        <a:graphic>
          <a:graphicData uri="http://schemas.openxmlformats.org/drawingml/2006/table">
            <a:tbl>
              <a:tblPr firstRow="1" bandRow="1"/>
              <a:tblGrid>
                <a:gridCol w="1915887">
                  <a:extLst>
                    <a:ext uri="{9D8B030D-6E8A-4147-A177-3AD203B41FA5}">
                      <a16:colId xmlns:a16="http://schemas.microsoft.com/office/drawing/2014/main" val="316738688"/>
                    </a:ext>
                  </a:extLst>
                </a:gridCol>
                <a:gridCol w="740228">
                  <a:extLst>
                    <a:ext uri="{9D8B030D-6E8A-4147-A177-3AD203B41FA5}">
                      <a16:colId xmlns:a16="http://schemas.microsoft.com/office/drawing/2014/main" val="542812708"/>
                    </a:ext>
                  </a:extLst>
                </a:gridCol>
                <a:gridCol w="1197429">
                  <a:extLst>
                    <a:ext uri="{9D8B030D-6E8A-4147-A177-3AD203B41FA5}">
                      <a16:colId xmlns:a16="http://schemas.microsoft.com/office/drawing/2014/main" val="3932972479"/>
                    </a:ext>
                  </a:extLst>
                </a:gridCol>
                <a:gridCol w="2427514">
                  <a:extLst>
                    <a:ext uri="{9D8B030D-6E8A-4147-A177-3AD203B41FA5}">
                      <a16:colId xmlns:a16="http://schemas.microsoft.com/office/drawing/2014/main" val="2642663947"/>
                    </a:ext>
                  </a:extLst>
                </a:gridCol>
                <a:gridCol w="1654629">
                  <a:extLst>
                    <a:ext uri="{9D8B030D-6E8A-4147-A177-3AD203B41FA5}">
                      <a16:colId xmlns:a16="http://schemas.microsoft.com/office/drawing/2014/main" val="2350072477"/>
                    </a:ext>
                  </a:extLst>
                </a:gridCol>
                <a:gridCol w="1349828">
                  <a:extLst>
                    <a:ext uri="{9D8B030D-6E8A-4147-A177-3AD203B41FA5}">
                      <a16:colId xmlns:a16="http://schemas.microsoft.com/office/drawing/2014/main" val="1527208442"/>
                    </a:ext>
                  </a:extLst>
                </a:gridCol>
                <a:gridCol w="1268182">
                  <a:extLst>
                    <a:ext uri="{9D8B030D-6E8A-4147-A177-3AD203B41FA5}">
                      <a16:colId xmlns:a16="http://schemas.microsoft.com/office/drawing/2014/main" val="4261731668"/>
                    </a:ext>
                  </a:extLst>
                </a:gridCol>
                <a:gridCol w="1507671">
                  <a:extLst>
                    <a:ext uri="{9D8B030D-6E8A-4147-A177-3AD203B41FA5}">
                      <a16:colId xmlns:a16="http://schemas.microsoft.com/office/drawing/2014/main" val="3708166900"/>
                    </a:ext>
                  </a:extLst>
                </a:gridCol>
              </a:tblGrid>
              <a:tr h="1210734">
                <a:tc>
                  <a:txBody>
                    <a:bodyPr/>
                    <a:lstStyle/>
                    <a:p>
                      <a:r>
                        <a:rPr lang="en-IN" sz="1100" b="1" dirty="0"/>
                        <a:t>TITLE OF THE PROJECT</a:t>
                      </a:r>
                    </a:p>
                  </a:txBody>
                  <a:tcPr/>
                </a:tc>
                <a:tc>
                  <a:txBody>
                    <a:bodyPr/>
                    <a:lstStyle/>
                    <a:p>
                      <a:r>
                        <a:rPr lang="en-IN" sz="1100" dirty="0"/>
                        <a:t> </a:t>
                      </a:r>
                      <a:r>
                        <a:rPr lang="en-IN" sz="1100" b="1" dirty="0"/>
                        <a:t>YEAR</a:t>
                      </a:r>
                    </a:p>
                  </a:txBody>
                  <a:tcPr/>
                </a:tc>
                <a:tc>
                  <a:txBody>
                    <a:bodyPr/>
                    <a:lstStyle/>
                    <a:p>
                      <a:r>
                        <a:rPr lang="en-IN" sz="1100" b="1" dirty="0"/>
                        <a:t>AUTHOR</a:t>
                      </a:r>
                    </a:p>
                  </a:txBody>
                  <a:tcPr/>
                </a:tc>
                <a:tc>
                  <a:txBody>
                    <a:bodyPr/>
                    <a:lstStyle/>
                    <a:p>
                      <a:r>
                        <a:rPr lang="en-IN" sz="1100" b="1" dirty="0"/>
                        <a:t>PROBLEM STATEMENT DESCRIPTION</a:t>
                      </a:r>
                    </a:p>
                  </a:txBody>
                  <a:tcPr/>
                </a:tc>
                <a:tc>
                  <a:txBody>
                    <a:bodyPr/>
                    <a:lstStyle/>
                    <a:p>
                      <a:r>
                        <a:rPr lang="en-IN" sz="1100" b="1" dirty="0"/>
                        <a:t>ALGORITHM USED</a:t>
                      </a:r>
                    </a:p>
                  </a:txBody>
                  <a:tcPr/>
                </a:tc>
                <a:tc>
                  <a:txBody>
                    <a:bodyPr/>
                    <a:lstStyle/>
                    <a:p>
                      <a:r>
                        <a:rPr lang="en-IN" sz="1100" b="1" dirty="0"/>
                        <a:t>ADVANTAGES</a:t>
                      </a:r>
                    </a:p>
                  </a:txBody>
                  <a:tcPr/>
                </a:tc>
                <a:tc>
                  <a:txBody>
                    <a:bodyPr/>
                    <a:lstStyle/>
                    <a:p>
                      <a:r>
                        <a:rPr lang="en-IN" sz="1100" b="1" dirty="0"/>
                        <a:t>DISADVANTAGE</a:t>
                      </a:r>
                    </a:p>
                  </a:txBody>
                  <a:tcPr/>
                </a:tc>
                <a:tc>
                  <a:txBody>
                    <a:bodyPr/>
                    <a:lstStyle/>
                    <a:p>
                      <a:r>
                        <a:rPr lang="en-IN" sz="1100" b="1" dirty="0"/>
                        <a:t>CONCLUSION</a:t>
                      </a:r>
                    </a:p>
                  </a:txBody>
                  <a:tcPr/>
                </a:tc>
                <a:extLst>
                  <a:ext uri="{0D108BD9-81ED-4DB2-BD59-A6C34878D82A}">
                    <a16:rowId xmlns:a16="http://schemas.microsoft.com/office/drawing/2014/main" val="1246200790"/>
                  </a:ext>
                </a:extLst>
              </a:tr>
              <a:tr h="1210734">
                <a:tc>
                  <a:txBody>
                    <a:bodyPr/>
                    <a:lstStyle/>
                    <a:p>
                      <a:r>
                        <a:rPr lang="en-US" sz="1100" dirty="0"/>
                        <a:t>Early Detection of Lifestyle Disease</a:t>
                      </a:r>
                      <a:endParaRPr lang="en-IN" sz="1100" dirty="0"/>
                    </a:p>
                  </a:txBody>
                  <a:tcPr/>
                </a:tc>
                <a:tc>
                  <a:txBody>
                    <a:bodyPr/>
                    <a:lstStyle/>
                    <a:p>
                      <a:r>
                        <a:rPr lang="en-IN" sz="1100" dirty="0"/>
                        <a:t>2022</a:t>
                      </a:r>
                    </a:p>
                  </a:txBody>
                  <a:tcPr/>
                </a:tc>
                <a:tc>
                  <a:txBody>
                    <a:bodyPr/>
                    <a:lstStyle/>
                    <a:p>
                      <a:r>
                        <a:rPr lang="en-IN" sz="1100" dirty="0"/>
                        <a:t>Geetanjali Goyal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The impact of poor lifestyle choices contributes to rising lifestyle diseases highlighting the need for early detection and prevention</a:t>
                      </a:r>
                    </a:p>
                    <a:p>
                      <a:endParaRPr lang="en-IN" sz="1100" dirty="0"/>
                    </a:p>
                  </a:txBody>
                  <a:tcPr/>
                </a:tc>
                <a:tc>
                  <a:txBody>
                    <a:bodyPr/>
                    <a:lstStyle/>
                    <a:p>
                      <a:r>
                        <a:rPr lang="en-US" sz="1100" dirty="0"/>
                        <a:t>Classification approaches within data mining for predicting lifestyle diseases.</a:t>
                      </a:r>
                      <a:endParaRPr lang="en-IN" sz="1100" dirty="0"/>
                    </a:p>
                  </a:txBody>
                  <a:tcPr/>
                </a:tc>
                <a:tc>
                  <a:txBody>
                    <a:bodyPr/>
                    <a:lstStyle/>
                    <a:p>
                      <a:r>
                        <a:rPr lang="en-US" sz="1100" dirty="0"/>
                        <a:t>Early detection and personalized healthcare via data mining techniques; reduced healthcare costs.</a:t>
                      </a:r>
                      <a:endParaRPr lang="en-IN" sz="1100" dirty="0"/>
                    </a:p>
                  </a:txBody>
                  <a:tcPr/>
                </a:tc>
                <a:tc>
                  <a:txBody>
                    <a:bodyPr/>
                    <a:lstStyle/>
                    <a:p>
                      <a:r>
                        <a:rPr lang="en-US" sz="1100" dirty="0"/>
                        <a:t>Difficulty collecting relevant healthcare data from hospitals and clinics.</a:t>
                      </a:r>
                      <a:endParaRPr lang="en-IN" sz="1100" dirty="0"/>
                    </a:p>
                  </a:txBody>
                  <a:tcPr/>
                </a:tc>
                <a:tc>
                  <a:txBody>
                    <a:bodyPr/>
                    <a:lstStyle/>
                    <a:p>
                      <a:r>
                        <a:rPr lang="en-US" sz="1100" dirty="0"/>
                        <a:t>Lifestyle changes, early detection, and data mining are vital for combating lifestyle diseases, with smart devices and enhanced screening tests .</a:t>
                      </a:r>
                      <a:endParaRPr lang="en-IN" sz="1100" dirty="0"/>
                    </a:p>
                  </a:txBody>
                  <a:tcPr/>
                </a:tc>
                <a:extLst>
                  <a:ext uri="{0D108BD9-81ED-4DB2-BD59-A6C34878D82A}">
                    <a16:rowId xmlns:a16="http://schemas.microsoft.com/office/drawing/2014/main" val="1923750914"/>
                  </a:ext>
                </a:extLst>
              </a:tr>
              <a:tr h="1210734">
                <a:tc>
                  <a:txBody>
                    <a:bodyPr/>
                    <a:lstStyle/>
                    <a:p>
                      <a:r>
                        <a:rPr lang="en-US" sz="1100" dirty="0"/>
                        <a:t>Early Detection of Health Problems through Artificial Intelligence (AI) Technology in Hospital Information Management: A Literature Review Study</a:t>
                      </a:r>
                      <a:endParaRPr lang="en-IN" sz="1100" dirty="0"/>
                    </a:p>
                  </a:txBody>
                  <a:tcPr/>
                </a:tc>
                <a:tc>
                  <a:txBody>
                    <a:bodyPr/>
                    <a:lstStyle/>
                    <a:p>
                      <a:r>
                        <a:rPr lang="en-IN" sz="1100" dirty="0"/>
                        <a:t>2023</a:t>
                      </a:r>
                    </a:p>
                  </a:txBody>
                  <a:tcPr/>
                </a:tc>
                <a:tc>
                  <a:txBody>
                    <a:bodyPr/>
                    <a:lstStyle/>
                    <a:p>
                      <a:r>
                        <a:rPr lang="it-IT" sz="1100" dirty="0"/>
                        <a:t>Lukito Mindi Cahyo </a:t>
                      </a:r>
                    </a:p>
                    <a:p>
                      <a:r>
                        <a:rPr lang="it-IT" sz="1100" dirty="0"/>
                        <a:t>and Santi Dwi Astuti</a:t>
                      </a:r>
                      <a:endParaRPr lang="en-IN" sz="1100" dirty="0"/>
                    </a:p>
                  </a:txBody>
                  <a:tcPr/>
                </a:tc>
                <a:tc>
                  <a:txBody>
                    <a:bodyPr/>
                    <a:lstStyle/>
                    <a:p>
                      <a:r>
                        <a:rPr lang="en-US" sz="1100" dirty="0"/>
                        <a:t>The paper highlights the need for improved AI-integrated systems for early health issue detection, addressing challenges like irregular patient data</a:t>
                      </a:r>
                      <a:endParaRPr lang="en-IN" sz="1100" dirty="0"/>
                    </a:p>
                  </a:txBody>
                  <a:tcPr/>
                </a:tc>
                <a:tc>
                  <a:txBody>
                    <a:bodyPr/>
                    <a:lstStyle/>
                    <a:p>
                      <a:r>
                        <a:rPr lang="en-US" sz="1100" dirty="0"/>
                        <a:t>AI techniques like deep learning and neural networks enhance  predictive health analytics.</a:t>
                      </a:r>
                      <a:endParaRPr lang="en-IN" sz="1100" dirty="0"/>
                    </a:p>
                  </a:txBody>
                  <a:tcPr/>
                </a:tc>
                <a:tc>
                  <a:txBody>
                    <a:bodyPr/>
                    <a:lstStyle/>
                    <a:p>
                      <a:r>
                        <a:rPr lang="en-US" sz="1100" dirty="0"/>
                        <a:t>Improved diagnostic accuracy, time efficiency</a:t>
                      </a:r>
                      <a:endParaRPr lang="en-IN" sz="1100" dirty="0"/>
                    </a:p>
                  </a:txBody>
                  <a:tcPr/>
                </a:tc>
                <a:tc>
                  <a:txBody>
                    <a:bodyPr/>
                    <a:lstStyle/>
                    <a:p>
                      <a:r>
                        <a:rPr lang="en-US" sz="1100" dirty="0"/>
                        <a:t>Healthcare professionals may resist adopting AI, and hospitals face integration challenges.</a:t>
                      </a:r>
                      <a:endParaRPr lang="en-IN" sz="1100" dirty="0"/>
                    </a:p>
                  </a:txBody>
                  <a:tcPr/>
                </a:tc>
                <a:tc>
                  <a:txBody>
                    <a:bodyPr/>
                    <a:lstStyle/>
                    <a:p>
                      <a:r>
                        <a:rPr lang="en-US" sz="1100" dirty="0"/>
                        <a:t>AI is transforming medical diagnostics, but user resistance and integration challenges must be addressed for full adoption.</a:t>
                      </a:r>
                      <a:endParaRPr lang="en-IN" sz="1100" dirty="0"/>
                    </a:p>
                  </a:txBody>
                  <a:tcPr/>
                </a:tc>
                <a:extLst>
                  <a:ext uri="{0D108BD9-81ED-4DB2-BD59-A6C34878D82A}">
                    <a16:rowId xmlns:a16="http://schemas.microsoft.com/office/drawing/2014/main" val="1449235361"/>
                  </a:ext>
                </a:extLst>
              </a:tr>
              <a:tr h="1210734">
                <a:tc>
                  <a:txBody>
                    <a:bodyPr/>
                    <a:lstStyle/>
                    <a:p>
                      <a:r>
                        <a:rPr lang="en-US" sz="1100" dirty="0"/>
                        <a:t>Generative Ai for Transformative Healthcare: A Comprehensive Study of Emerging Models, Applications, Case Studies, and Limitations</a:t>
                      </a:r>
                      <a:endParaRPr lang="en-IN" sz="1100" dirty="0"/>
                    </a:p>
                  </a:txBody>
                  <a:tcPr/>
                </a:tc>
                <a:tc>
                  <a:txBody>
                    <a:bodyPr/>
                    <a:lstStyle/>
                    <a:p>
                      <a:r>
                        <a:rPr lang="en-IN" sz="1100" dirty="0"/>
                        <a:t>2024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i-FI" sz="1100" dirty="0"/>
                        <a:t>Siva Sai, Aanchal Gaur, Revant Sai, Vinay Chamola</a:t>
                      </a:r>
                      <a:endParaRPr lang="en-IN" sz="1100" dirty="0"/>
                    </a:p>
                    <a:p>
                      <a:endParaRPr lang="en-IN" sz="1100" dirty="0"/>
                    </a:p>
                  </a:txBody>
                  <a:tcPr/>
                </a:tc>
                <a:tc>
                  <a:txBody>
                    <a:bodyPr/>
                    <a:lstStyle/>
                    <a:p>
                      <a:r>
                        <a:rPr lang="en-US" sz="1100" dirty="0"/>
                        <a:t>study explores the applications, real-world use cases, and limitations of Generative AI </a:t>
                      </a:r>
                      <a:endParaRPr lang="en-IN" sz="1100" dirty="0"/>
                    </a:p>
                  </a:txBody>
                  <a:tcPr/>
                </a:tc>
                <a:tc>
                  <a:txBody>
                    <a:bodyPr/>
                    <a:lstStyle/>
                    <a:p>
                      <a:r>
                        <a:rPr lang="en-IN" sz="1100" dirty="0"/>
                        <a:t>Generative AI models including </a:t>
                      </a:r>
                      <a:r>
                        <a:rPr lang="en-IN" sz="1100" dirty="0" err="1"/>
                        <a:t>chatgpt</a:t>
                      </a:r>
                      <a:r>
                        <a:rPr lang="en-IN" sz="1100" dirty="0"/>
                        <a:t>, DALL-E, </a:t>
                      </a:r>
                    </a:p>
                  </a:txBody>
                  <a:tcPr/>
                </a:tc>
                <a:tc>
                  <a:txBody>
                    <a:bodyPr/>
                    <a:lstStyle/>
                    <a:p>
                      <a:r>
                        <a:rPr lang="en-US" sz="1100" dirty="0"/>
                        <a:t>Increased efficiency, better decision-making drug discovery potential.</a:t>
                      </a:r>
                      <a:endParaRPr lang="en-IN" sz="1100" dirty="0"/>
                    </a:p>
                  </a:txBody>
                  <a:tcPr/>
                </a:tc>
                <a:tc>
                  <a:txBody>
                    <a:bodyPr/>
                    <a:lstStyle/>
                    <a:p>
                      <a:r>
                        <a:rPr lang="en-US" sz="1100" dirty="0"/>
                        <a:t>Lack of professional expertise, risk of data privacy breaches, </a:t>
                      </a:r>
                      <a:endParaRPr lang="en-IN" sz="1100" dirty="0"/>
                    </a:p>
                  </a:txBody>
                  <a:tcPr/>
                </a:tc>
                <a:tc>
                  <a:txBody>
                    <a:bodyPr/>
                    <a:lstStyle/>
                    <a:p>
                      <a:r>
                        <a:rPr lang="en-US" sz="1100" dirty="0"/>
                        <a:t>Generative AI can revolutionize healthcare, but privacy, bias, and ethical concerns need strong validation and frameworks.</a:t>
                      </a:r>
                      <a:endParaRPr lang="en-IN" sz="1100" dirty="0"/>
                    </a:p>
                  </a:txBody>
                  <a:tcPr/>
                </a:tc>
                <a:extLst>
                  <a:ext uri="{0D108BD9-81ED-4DB2-BD59-A6C34878D82A}">
                    <a16:rowId xmlns:a16="http://schemas.microsoft.com/office/drawing/2014/main" val="1827560222"/>
                  </a:ext>
                </a:extLst>
              </a:tr>
            </a:tbl>
          </a:graphicData>
        </a:graphic>
      </p:graphicFrame>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400" dirty="0">
                <a:solidFill>
                  <a:schemeClr val="bg2"/>
                </a:solidFill>
                <a:latin typeface="Cambria" panose="02040503050406030204" pitchFamily="18" charset="0"/>
                <a:ea typeface="Cambria" panose="02040503050406030204" pitchFamily="18" charset="0"/>
              </a:rPr>
              <a:t>Existing Methods-</a:t>
            </a:r>
            <a:r>
              <a:rPr lang="en-IN" sz="2400" dirty="0">
                <a:solidFill>
                  <a:schemeClr val="bg2"/>
                </a:solidFill>
                <a:latin typeface="Cambria" panose="02040503050406030204" pitchFamily="18" charset="0"/>
                <a:ea typeface="Cambria" panose="02040503050406030204" pitchFamily="18" charset="0"/>
              </a:rPr>
              <a:t>Drawbacks</a:t>
            </a:r>
            <a:endParaRPr lang="en-US" sz="2400" dirty="0">
              <a:solidFill>
                <a:schemeClr val="bg2"/>
              </a:solidFill>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0" y="914400"/>
            <a:ext cx="12192000" cy="4913376"/>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sz="1600" b="1" u="sng" dirty="0">
                <a:solidFill>
                  <a:schemeClr val="tx1"/>
                </a:solidFill>
                <a:latin typeface="+mn-lt"/>
                <a:ea typeface="Cambria" panose="02040503050406030204" pitchFamily="18" charset="0"/>
              </a:rPr>
              <a:t>TRADITIONAL STATISTICAL MODELS:</a:t>
            </a:r>
          </a:p>
          <a:p>
            <a:pPr marL="152400" indent="0" algn="just">
              <a:lnSpc>
                <a:spcPct val="150000"/>
              </a:lnSpc>
              <a:spcBef>
                <a:spcPts val="0"/>
              </a:spcBef>
              <a:buSzPct val="100000"/>
              <a:buNone/>
            </a:pPr>
            <a:r>
              <a:rPr lang="en-US" sz="1400" b="1" dirty="0">
                <a:solidFill>
                  <a:schemeClr val="tx1"/>
                </a:solidFill>
                <a:latin typeface="+mn-lt"/>
                <a:ea typeface="Cambria" panose="02040503050406030204" pitchFamily="18" charset="0"/>
              </a:rPr>
              <a:t>Methods</a:t>
            </a:r>
            <a:r>
              <a:rPr lang="en-US" sz="1400" dirty="0">
                <a:solidFill>
                  <a:schemeClr val="tx1"/>
                </a:solidFill>
                <a:latin typeface="+mn-lt"/>
                <a:ea typeface="Cambria" panose="02040503050406030204" pitchFamily="18" charset="0"/>
              </a:rPr>
              <a:t> : Traditional approaches often rely on statistical techniques like logistic regression or linear models to predict disease risks based on a set of predefined risk factors (e.g., age, weight, cholesterol levels).</a:t>
            </a:r>
          </a:p>
          <a:p>
            <a:pPr marL="152400" indent="0" algn="just">
              <a:lnSpc>
                <a:spcPct val="150000"/>
              </a:lnSpc>
              <a:spcBef>
                <a:spcPts val="0"/>
              </a:spcBef>
              <a:buSzPct val="100000"/>
              <a:buNone/>
            </a:pPr>
            <a:r>
              <a:rPr lang="en-US" sz="1400" b="1" dirty="0">
                <a:solidFill>
                  <a:schemeClr val="tx1"/>
                </a:solidFill>
                <a:latin typeface="+mn-lt"/>
                <a:ea typeface="Cambria" panose="02040503050406030204" pitchFamily="18" charset="0"/>
              </a:rPr>
              <a:t>Drawbacks:</a:t>
            </a:r>
          </a:p>
          <a:p>
            <a:pPr marL="438150" indent="-285750" algn="just">
              <a:lnSpc>
                <a:spcPct val="150000"/>
              </a:lnSpc>
              <a:spcBef>
                <a:spcPts val="0"/>
              </a:spcBef>
              <a:buSzPct val="100000"/>
            </a:pPr>
            <a:r>
              <a:rPr lang="en-US" sz="1400" dirty="0">
                <a:solidFill>
                  <a:schemeClr val="tx1"/>
                </a:solidFill>
                <a:latin typeface="+mn-lt"/>
                <a:ea typeface="Cambria" panose="02040503050406030204" pitchFamily="18" charset="0"/>
              </a:rPr>
              <a:t>Limited Data Utilization: These models often fail to leverage large, complex datasets like genetic information or continuous data from wearables.</a:t>
            </a:r>
          </a:p>
          <a:p>
            <a:pPr marL="438150" indent="-285750" algn="just">
              <a:lnSpc>
                <a:spcPct val="150000"/>
              </a:lnSpc>
              <a:spcBef>
                <a:spcPts val="0"/>
              </a:spcBef>
              <a:buSzPct val="100000"/>
            </a:pPr>
            <a:r>
              <a:rPr lang="en-US" sz="1400" dirty="0">
                <a:solidFill>
                  <a:schemeClr val="tx1"/>
                </a:solidFill>
                <a:latin typeface="+mn-lt"/>
                <a:ea typeface="Cambria" panose="02040503050406030204" pitchFamily="18" charset="0"/>
              </a:rPr>
              <a:t>Static Risk Factors: They typically use static risk factors and cannot incorporate real-time health data, limiting their ability to provide timely predictions.</a:t>
            </a:r>
          </a:p>
          <a:p>
            <a:pPr marL="342900" lvl="0" indent="-190500" algn="just" rtl="0">
              <a:lnSpc>
                <a:spcPct val="150000"/>
              </a:lnSpc>
              <a:spcBef>
                <a:spcPts val="0"/>
              </a:spcBef>
              <a:spcAft>
                <a:spcPts val="0"/>
              </a:spcAft>
              <a:buClr>
                <a:schemeClr val="dk1"/>
              </a:buClr>
              <a:buSzPct val="100000"/>
              <a:buNone/>
            </a:pPr>
            <a:r>
              <a:rPr lang="en-US" sz="1400" b="1" u="sng" dirty="0">
                <a:solidFill>
                  <a:schemeClr val="tx1"/>
                </a:solidFill>
                <a:latin typeface="+mn-lt"/>
                <a:ea typeface="Cambria" panose="02040503050406030204" pitchFamily="18" charset="0"/>
              </a:rPr>
              <a:t>MACHINE LEARNING (ML) MODELS:</a:t>
            </a:r>
          </a:p>
          <a:p>
            <a:pPr marL="152400" indent="0" algn="just">
              <a:lnSpc>
                <a:spcPct val="150000"/>
              </a:lnSpc>
              <a:spcBef>
                <a:spcPts val="0"/>
              </a:spcBef>
              <a:buSzPct val="100000"/>
              <a:buNone/>
            </a:pPr>
            <a:r>
              <a:rPr lang="en-US" sz="1400" b="1" dirty="0">
                <a:solidFill>
                  <a:schemeClr val="tx1"/>
                </a:solidFill>
                <a:latin typeface="+mn-lt"/>
                <a:ea typeface="Cambria" panose="02040503050406030204" pitchFamily="18" charset="0"/>
              </a:rPr>
              <a:t>Methods</a:t>
            </a:r>
            <a:r>
              <a:rPr lang="en-US" sz="1400" dirty="0">
                <a:solidFill>
                  <a:schemeClr val="tx1"/>
                </a:solidFill>
                <a:latin typeface="+mn-lt"/>
                <a:ea typeface="Cambria" panose="02040503050406030204" pitchFamily="18" charset="0"/>
              </a:rPr>
              <a:t>: ML algorithms like Random Forest, SVM, and neural networks are increasingly used to predict diseases by identifying patterns in healthcare data.</a:t>
            </a:r>
          </a:p>
          <a:p>
            <a:pPr marL="152400" indent="0" algn="just">
              <a:lnSpc>
                <a:spcPct val="150000"/>
              </a:lnSpc>
              <a:spcBef>
                <a:spcPts val="0"/>
              </a:spcBef>
              <a:buSzPct val="100000"/>
              <a:buNone/>
            </a:pPr>
            <a:r>
              <a:rPr lang="en-US" sz="1400" b="1" dirty="0">
                <a:solidFill>
                  <a:schemeClr val="tx1"/>
                </a:solidFill>
                <a:latin typeface="+mn-lt"/>
                <a:ea typeface="Cambria" panose="02040503050406030204" pitchFamily="18" charset="0"/>
              </a:rPr>
              <a:t>Drawbacks:</a:t>
            </a:r>
          </a:p>
          <a:p>
            <a:pPr marL="438150" indent="-285750" algn="just">
              <a:lnSpc>
                <a:spcPct val="150000"/>
              </a:lnSpc>
              <a:spcBef>
                <a:spcPts val="0"/>
              </a:spcBef>
              <a:buSzPct val="100000"/>
            </a:pPr>
            <a:r>
              <a:rPr lang="en-US" sz="1400" dirty="0">
                <a:solidFill>
                  <a:schemeClr val="tx1"/>
                </a:solidFill>
                <a:latin typeface="+mn-lt"/>
                <a:ea typeface="Cambria" panose="02040503050406030204" pitchFamily="18" charset="0"/>
              </a:rPr>
              <a:t>Data Scarcity: High accuracy requires large and well-labeled datasets, which are often unavailable, particularly for rare lifestyle diseases.</a:t>
            </a:r>
          </a:p>
          <a:p>
            <a:pPr marL="438150" indent="-285750" algn="just">
              <a:lnSpc>
                <a:spcPct val="150000"/>
              </a:lnSpc>
              <a:spcBef>
                <a:spcPts val="0"/>
              </a:spcBef>
              <a:buSzPct val="100000"/>
            </a:pPr>
            <a:r>
              <a:rPr lang="en-US" sz="1400" dirty="0">
                <a:solidFill>
                  <a:schemeClr val="tx1"/>
                </a:solidFill>
                <a:latin typeface="+mn-lt"/>
                <a:ea typeface="Cambria" panose="02040503050406030204" pitchFamily="18" charset="0"/>
              </a:rPr>
              <a:t>Overfitting: ML models can overfit to the specific data they are trained on, limiting generalization to new patient data.</a:t>
            </a:r>
          </a:p>
          <a:p>
            <a:pPr marL="342900" lvl="0" indent="-190500" algn="just" rtl="0">
              <a:lnSpc>
                <a:spcPct val="200000"/>
              </a:lnSpc>
              <a:spcBef>
                <a:spcPts val="0"/>
              </a:spcBef>
              <a:spcAft>
                <a:spcPts val="0"/>
              </a:spcAft>
              <a:buClr>
                <a:schemeClr val="dk1"/>
              </a:buClr>
              <a:buSzPct val="100000"/>
              <a:buNone/>
            </a:pPr>
            <a:endParaRPr lang="en-US" sz="1200" dirty="0">
              <a:solidFill>
                <a:schemeClr val="tx1"/>
              </a:solidFill>
              <a:latin typeface="Bookman Old Style" panose="02050604050505020204" pitchFamily="18" charset="0"/>
              <a:ea typeface="Cambria" panose="02040503050406030204" pitchFamily="18" charset="0"/>
            </a:endParaRPr>
          </a:p>
        </p:txBody>
      </p:sp>
    </p:spTree>
    <p:extLst>
      <p:ext uri="{BB962C8B-B14F-4D97-AF65-F5344CB8AC3E}">
        <p14:creationId xmlns:p14="http://schemas.microsoft.com/office/powerpoint/2010/main" val="329854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800" dirty="0">
                <a:solidFill>
                  <a:schemeClr val="bg2"/>
                </a:solidFill>
                <a:latin typeface="Cambria" panose="02040503050406030204" pitchFamily="18" charset="0"/>
                <a:ea typeface="Cambria" panose="02040503050406030204" pitchFamily="18" charset="0"/>
              </a:rPr>
              <a:t>Existing Methods-</a:t>
            </a:r>
            <a:r>
              <a:rPr lang="en-IN" sz="2800" dirty="0">
                <a:solidFill>
                  <a:schemeClr val="bg2"/>
                </a:solidFill>
                <a:latin typeface="Cambria" panose="02040503050406030204" pitchFamily="18" charset="0"/>
                <a:ea typeface="Cambria" panose="02040503050406030204" pitchFamily="18" charset="0"/>
              </a:rPr>
              <a:t>Drawbacks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0" y="914400"/>
            <a:ext cx="12192000" cy="4913376"/>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rtl="0">
              <a:lnSpc>
                <a:spcPct val="170000"/>
              </a:lnSpc>
              <a:spcBef>
                <a:spcPts val="0"/>
              </a:spcBef>
              <a:spcAft>
                <a:spcPts val="0"/>
              </a:spcAft>
              <a:buClr>
                <a:schemeClr val="dk1"/>
              </a:buClr>
              <a:buSzPct val="100000"/>
              <a:buNone/>
            </a:pPr>
            <a:r>
              <a:rPr lang="en-US" sz="6400" b="1" u="sng" dirty="0">
                <a:solidFill>
                  <a:schemeClr val="tx1"/>
                </a:solidFill>
                <a:latin typeface="+mn-lt"/>
                <a:ea typeface="Cambria" panose="02040503050406030204" pitchFamily="18" charset="0"/>
              </a:rPr>
              <a:t>RULE-BASED EXPERT SYSTEMS:</a:t>
            </a:r>
          </a:p>
          <a:p>
            <a:pPr marL="152400" indent="0" algn="just">
              <a:lnSpc>
                <a:spcPct val="170000"/>
              </a:lnSpc>
              <a:spcBef>
                <a:spcPts val="0"/>
              </a:spcBef>
              <a:buSzPct val="100000"/>
              <a:buNone/>
            </a:pPr>
            <a:r>
              <a:rPr lang="en-US" sz="5600" b="1" dirty="0">
                <a:solidFill>
                  <a:schemeClr val="tx1"/>
                </a:solidFill>
                <a:latin typeface="+mn-lt"/>
                <a:ea typeface="Cambria" panose="02040503050406030204" pitchFamily="18" charset="0"/>
              </a:rPr>
              <a:t>Methods: </a:t>
            </a:r>
            <a:r>
              <a:rPr lang="en-US" sz="5600" dirty="0">
                <a:solidFill>
                  <a:schemeClr val="tx1"/>
                </a:solidFill>
                <a:latin typeface="+mn-lt"/>
                <a:ea typeface="Cambria" panose="02040503050406030204" pitchFamily="18" charset="0"/>
              </a:rPr>
              <a:t>These systems use predefined rules based on clinical guidelines to flag potential health risks.</a:t>
            </a:r>
          </a:p>
          <a:p>
            <a:pPr marL="152400" indent="0" algn="just">
              <a:lnSpc>
                <a:spcPct val="170000"/>
              </a:lnSpc>
              <a:spcBef>
                <a:spcPts val="0"/>
              </a:spcBef>
              <a:buSzPct val="100000"/>
              <a:buNone/>
            </a:pPr>
            <a:r>
              <a:rPr lang="en-US" sz="5600" dirty="0">
                <a:solidFill>
                  <a:schemeClr val="tx1"/>
                </a:solidFill>
                <a:latin typeface="+mn-lt"/>
                <a:ea typeface="Cambria" panose="02040503050406030204" pitchFamily="18" charset="0"/>
              </a:rPr>
              <a:t> </a:t>
            </a:r>
            <a:r>
              <a:rPr lang="en-US" sz="5600" b="1" dirty="0">
                <a:solidFill>
                  <a:schemeClr val="tx1"/>
                </a:solidFill>
                <a:latin typeface="+mn-lt"/>
                <a:ea typeface="Cambria" panose="02040503050406030204" pitchFamily="18" charset="0"/>
              </a:rPr>
              <a:t>Drawbacks:</a:t>
            </a:r>
            <a:r>
              <a:rPr lang="en-US" sz="5600" dirty="0">
                <a:solidFill>
                  <a:schemeClr val="tx1"/>
                </a:solidFill>
                <a:latin typeface="+mn-lt"/>
                <a:ea typeface="Cambria" panose="02040503050406030204" pitchFamily="18" charset="0"/>
              </a:rPr>
              <a:t> </a:t>
            </a:r>
          </a:p>
          <a:p>
            <a:pPr marL="152400" indent="0" algn="just">
              <a:lnSpc>
                <a:spcPct val="170000"/>
              </a:lnSpc>
              <a:spcBef>
                <a:spcPts val="0"/>
              </a:spcBef>
              <a:buSzPct val="100000"/>
              <a:buNone/>
            </a:pPr>
            <a:r>
              <a:rPr lang="en-US" sz="5600" dirty="0">
                <a:solidFill>
                  <a:schemeClr val="tx1"/>
                </a:solidFill>
                <a:latin typeface="+mn-lt"/>
                <a:ea typeface="Cambria" panose="02040503050406030204" pitchFamily="18" charset="0"/>
              </a:rPr>
              <a:t>-Rule-based systems cannot adapt to new medical knowledge or changes in patient behavior, leading to outdated recommendations.</a:t>
            </a:r>
          </a:p>
          <a:p>
            <a:pPr marL="342900" lvl="0" indent="-190500" algn="just" rtl="0">
              <a:lnSpc>
                <a:spcPct val="170000"/>
              </a:lnSpc>
              <a:spcBef>
                <a:spcPts val="0"/>
              </a:spcBef>
              <a:spcAft>
                <a:spcPts val="0"/>
              </a:spcAft>
              <a:buClr>
                <a:schemeClr val="dk1"/>
              </a:buClr>
              <a:buSzPct val="100000"/>
              <a:buNone/>
            </a:pPr>
            <a:r>
              <a:rPr lang="en-US" sz="5600" dirty="0">
                <a:solidFill>
                  <a:schemeClr val="tx1"/>
                </a:solidFill>
                <a:latin typeface="+mn-lt"/>
                <a:ea typeface="Cambria" panose="02040503050406030204" pitchFamily="18" charset="0"/>
              </a:rPr>
              <a:t>-High Maintenance: Constant updates are needed to keep the rules relevant and aligned with evolving healthcare practices.</a:t>
            </a:r>
          </a:p>
          <a:p>
            <a:pPr marL="342900" lvl="0" indent="-190500" algn="just" rtl="0">
              <a:lnSpc>
                <a:spcPct val="170000"/>
              </a:lnSpc>
              <a:spcBef>
                <a:spcPts val="0"/>
              </a:spcBef>
              <a:spcAft>
                <a:spcPts val="0"/>
              </a:spcAft>
              <a:buClr>
                <a:schemeClr val="dk1"/>
              </a:buClr>
              <a:buSzPct val="100000"/>
              <a:buNone/>
            </a:pPr>
            <a:endParaRPr lang="en-US" sz="5600" dirty="0">
              <a:solidFill>
                <a:schemeClr val="tx1"/>
              </a:solidFill>
              <a:latin typeface="+mn-lt"/>
              <a:ea typeface="Cambria" panose="02040503050406030204" pitchFamily="18" charset="0"/>
            </a:endParaRPr>
          </a:p>
          <a:p>
            <a:pPr marL="342900" lvl="0" indent="-190500" algn="just" rtl="0">
              <a:lnSpc>
                <a:spcPct val="170000"/>
              </a:lnSpc>
              <a:spcBef>
                <a:spcPts val="0"/>
              </a:spcBef>
              <a:spcAft>
                <a:spcPts val="0"/>
              </a:spcAft>
              <a:buClr>
                <a:schemeClr val="dk1"/>
              </a:buClr>
              <a:buSzPct val="100000"/>
              <a:buNone/>
            </a:pPr>
            <a:r>
              <a:rPr lang="en-US" sz="6400" b="1" u="sng" dirty="0">
                <a:solidFill>
                  <a:schemeClr val="tx1"/>
                </a:solidFill>
                <a:latin typeface="+mn-lt"/>
                <a:ea typeface="Cambria" panose="02040503050406030204" pitchFamily="18" charset="0"/>
              </a:rPr>
              <a:t>MEDICAL IMAGING ANALYSIS (TRADITIONAL AI APPROACHES):</a:t>
            </a:r>
          </a:p>
          <a:p>
            <a:pPr marL="152400" indent="0" algn="just">
              <a:lnSpc>
                <a:spcPct val="170000"/>
              </a:lnSpc>
              <a:spcBef>
                <a:spcPts val="0"/>
              </a:spcBef>
              <a:buSzPct val="100000"/>
              <a:buNone/>
            </a:pPr>
            <a:r>
              <a:rPr lang="en-US" sz="5600" b="1" dirty="0">
                <a:solidFill>
                  <a:schemeClr val="tx1"/>
                </a:solidFill>
                <a:latin typeface="+mn-lt"/>
                <a:ea typeface="Cambria" panose="02040503050406030204" pitchFamily="18" charset="0"/>
              </a:rPr>
              <a:t>Methods:</a:t>
            </a:r>
            <a:r>
              <a:rPr lang="en-US" sz="5600" dirty="0">
                <a:solidFill>
                  <a:schemeClr val="tx1"/>
                </a:solidFill>
                <a:latin typeface="+mn-lt"/>
                <a:ea typeface="Cambria" panose="02040503050406030204" pitchFamily="18" charset="0"/>
              </a:rPr>
              <a:t> AI-based systems for analyzing medical images (e.g., X-rays, MRIs) to detect early signs of diseases like cancer or cardiovascular problems.</a:t>
            </a:r>
          </a:p>
          <a:p>
            <a:pPr marL="342900" lvl="0" indent="-190500" algn="just" rtl="0">
              <a:lnSpc>
                <a:spcPct val="170000"/>
              </a:lnSpc>
              <a:spcBef>
                <a:spcPts val="0"/>
              </a:spcBef>
              <a:spcAft>
                <a:spcPts val="0"/>
              </a:spcAft>
              <a:buClr>
                <a:schemeClr val="dk1"/>
              </a:buClr>
              <a:buSzPct val="100000"/>
              <a:buNone/>
            </a:pPr>
            <a:r>
              <a:rPr lang="en-US" sz="5600" b="1" dirty="0">
                <a:solidFill>
                  <a:schemeClr val="tx1"/>
                </a:solidFill>
                <a:latin typeface="+mn-lt"/>
                <a:ea typeface="Cambria" panose="02040503050406030204" pitchFamily="18" charset="0"/>
              </a:rPr>
              <a:t> Drawbacks:</a:t>
            </a:r>
          </a:p>
          <a:p>
            <a:pPr marL="342900" lvl="0" indent="-190500" algn="just" rtl="0">
              <a:lnSpc>
                <a:spcPct val="170000"/>
              </a:lnSpc>
              <a:spcBef>
                <a:spcPts val="0"/>
              </a:spcBef>
              <a:spcAft>
                <a:spcPts val="0"/>
              </a:spcAft>
              <a:buClr>
                <a:schemeClr val="dk1"/>
              </a:buClr>
              <a:buSzPct val="100000"/>
              <a:buNone/>
            </a:pPr>
            <a:r>
              <a:rPr lang="en-US" sz="5600" dirty="0">
                <a:solidFill>
                  <a:schemeClr val="tx1"/>
                </a:solidFill>
                <a:latin typeface="+mn-lt"/>
                <a:ea typeface="Cambria" panose="02040503050406030204" pitchFamily="18" charset="0"/>
              </a:rPr>
              <a:t>     - Lack of Real-Time Analysis: These systems usually provide static, one-time analyses and lack integration with continuous health monitoring.</a:t>
            </a:r>
          </a:p>
          <a:p>
            <a:pPr marL="342900" lvl="0" indent="-190500" algn="just" rtl="0">
              <a:lnSpc>
                <a:spcPct val="170000"/>
              </a:lnSpc>
              <a:spcBef>
                <a:spcPts val="0"/>
              </a:spcBef>
              <a:spcAft>
                <a:spcPts val="0"/>
              </a:spcAft>
              <a:buClr>
                <a:schemeClr val="dk1"/>
              </a:buClr>
              <a:buSzPct val="100000"/>
              <a:buNone/>
            </a:pPr>
            <a:r>
              <a:rPr lang="en-US" sz="5600" dirty="0">
                <a:solidFill>
                  <a:schemeClr val="tx1"/>
                </a:solidFill>
                <a:latin typeface="+mn-lt"/>
                <a:ea typeface="Cambria" panose="02040503050406030204" pitchFamily="18" charset="0"/>
              </a:rPr>
              <a:t>     - High Computational Costs: Processing large-scale medical images with AI can be computationally expensive and time-consuming, limiting accessibility for all healthcare facilities.</a:t>
            </a:r>
          </a:p>
          <a:p>
            <a:pPr marL="342900" lvl="0" indent="-190500" algn="just" rtl="0">
              <a:lnSpc>
                <a:spcPct val="170000"/>
              </a:lnSpc>
              <a:spcBef>
                <a:spcPts val="0"/>
              </a:spcBef>
              <a:spcAft>
                <a:spcPts val="0"/>
              </a:spcAft>
              <a:buClr>
                <a:schemeClr val="dk1"/>
              </a:buClr>
              <a:buSzPct val="100000"/>
              <a:buNone/>
            </a:pPr>
            <a:endParaRPr lang="en-US" sz="5600" dirty="0">
              <a:solidFill>
                <a:schemeClr val="tx1"/>
              </a:solidFill>
              <a:latin typeface="Bookman Old Style" panose="0205060405050502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solidFill>
                <a:schemeClr val="tx1"/>
              </a:solidFill>
              <a:latin typeface="Bookman Old Style" panose="02050604050505020204" pitchFamily="18" charset="0"/>
              <a:ea typeface="Cambria" panose="02040503050406030204" pitchFamily="18" charset="0"/>
            </a:endParaRPr>
          </a:p>
        </p:txBody>
      </p:sp>
    </p:spTree>
    <p:extLst>
      <p:ext uri="{BB962C8B-B14F-4D97-AF65-F5344CB8AC3E}">
        <p14:creationId xmlns:p14="http://schemas.microsoft.com/office/powerpoint/2010/main" val="44150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133124"/>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Objective</a:t>
            </a:r>
          </a:p>
        </p:txBody>
      </p:sp>
      <p:sp>
        <p:nvSpPr>
          <p:cNvPr id="115" name="Google Shape;115;p17"/>
          <p:cNvSpPr txBox="1">
            <a:spLocks noGrp="1"/>
          </p:cNvSpPr>
          <p:nvPr>
            <p:ph type="body" idx="1"/>
          </p:nvPr>
        </p:nvSpPr>
        <p:spPr>
          <a:xfrm>
            <a:off x="292608" y="975360"/>
            <a:ext cx="11643360" cy="5583936"/>
          </a:xfrm>
          <a:prstGeom prst="rect">
            <a:avLst/>
          </a:prstGeom>
          <a:noFill/>
          <a:ln>
            <a:noFill/>
          </a:ln>
        </p:spPr>
        <p:txBody>
          <a:bodyPr spcFirstLastPara="1" wrap="square" lIns="91425" tIns="45700" rIns="91425" bIns="45700" anchor="t" anchorCtr="0">
            <a:noAutofit/>
          </a:bodyPr>
          <a:lstStyle/>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q"/>
            </a:pPr>
            <a:r>
              <a:rPr lang="en-US" sz="1400" b="1" dirty="0">
                <a:solidFill>
                  <a:schemeClr val="tx1"/>
                </a:solidFill>
                <a:latin typeface="+mn-lt"/>
                <a:ea typeface="Cambria" panose="02040503050406030204" pitchFamily="18" charset="0"/>
              </a:rPr>
              <a:t>Develop Accurate Predictive Models </a:t>
            </a:r>
            <a:r>
              <a:rPr lang="en-US" sz="1400" dirty="0">
                <a:solidFill>
                  <a:schemeClr val="tx1"/>
                </a:solidFill>
                <a:latin typeface="+mn-lt"/>
                <a:ea typeface="Cambria" panose="02040503050406030204" pitchFamily="18" charset="0"/>
              </a:rPr>
              <a:t>: Build AI models capable of predicting the early onset of lifestyle diseases such as diabetes, hypertension, and cardiovascular disorders by analyzing patient data from multiple sources like electronic health records (EHRs), wearables, and medical imaging.</a:t>
            </a: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q"/>
            </a:pPr>
            <a:r>
              <a:rPr lang="en-US" sz="1400" b="1" dirty="0">
                <a:solidFill>
                  <a:schemeClr val="tx1"/>
                </a:solidFill>
                <a:latin typeface="+mn-lt"/>
                <a:ea typeface="Cambria" panose="02040503050406030204" pitchFamily="18" charset="0"/>
              </a:rPr>
              <a:t>Personalized Risk Assessment </a:t>
            </a:r>
            <a:r>
              <a:rPr lang="en-US" sz="1400" dirty="0">
                <a:solidFill>
                  <a:schemeClr val="tx1"/>
                </a:solidFill>
                <a:latin typeface="+mn-lt"/>
                <a:ea typeface="Cambria" panose="02040503050406030204" pitchFamily="18" charset="0"/>
              </a:rPr>
              <a:t>: Create personalized health profiles based on individual lifestyle, genetic factors, and medical history to provide tailored risk assessments and health recommendations.</a:t>
            </a: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q"/>
            </a:pPr>
            <a:r>
              <a:rPr lang="en-US" sz="1400" b="1" dirty="0">
                <a:solidFill>
                  <a:schemeClr val="tx1"/>
                </a:solidFill>
                <a:latin typeface="+mn-lt"/>
                <a:ea typeface="Cambria" panose="02040503050406030204" pitchFamily="18" charset="0"/>
              </a:rPr>
              <a:t>Enhance Data Availability Through Synthetic Data </a:t>
            </a:r>
            <a:r>
              <a:rPr lang="en-US" sz="1400" dirty="0">
                <a:solidFill>
                  <a:schemeClr val="tx1"/>
                </a:solidFill>
                <a:latin typeface="+mn-lt"/>
                <a:ea typeface="Cambria" panose="02040503050406030204" pitchFamily="18" charset="0"/>
              </a:rPr>
              <a:t>: Utilize generative AI to generate synthetic healthcare data, addressing the challenge of limited patient datasets, especially for rare lifestyle diseases, and improving model training.</a:t>
            </a: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q"/>
            </a:pPr>
            <a:r>
              <a:rPr lang="en-US" sz="1400" b="1" dirty="0">
                <a:solidFill>
                  <a:schemeClr val="tx1"/>
                </a:solidFill>
                <a:latin typeface="+mn-lt"/>
                <a:ea typeface="Cambria" panose="02040503050406030204" pitchFamily="18" charset="0"/>
              </a:rPr>
              <a:t>Integrate Real-Time Health Monitoring </a:t>
            </a:r>
            <a:r>
              <a:rPr lang="en-US" sz="1400" dirty="0">
                <a:solidFill>
                  <a:schemeClr val="tx1"/>
                </a:solidFill>
                <a:latin typeface="+mn-lt"/>
                <a:ea typeface="Cambria" panose="02040503050406030204" pitchFamily="18" charset="0"/>
              </a:rPr>
              <a:t>: Implement real-time monitoring of vital signs and behavioral data via IoT devices (e.g., smartwatches, health trackers) to continuously update and refine predictions for lifestyle disease risks.</a:t>
            </a: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q"/>
            </a:pPr>
            <a:r>
              <a:rPr lang="en-US" sz="1400" b="1" dirty="0">
                <a:solidFill>
                  <a:schemeClr val="tx1"/>
                </a:solidFill>
                <a:latin typeface="+mn-lt"/>
                <a:ea typeface="Cambria" panose="02040503050406030204" pitchFamily="18" charset="0"/>
              </a:rPr>
              <a:t>Reduce Healthcare Costs </a:t>
            </a:r>
            <a:r>
              <a:rPr lang="en-US" sz="1400" dirty="0">
                <a:solidFill>
                  <a:schemeClr val="tx1"/>
                </a:solidFill>
                <a:latin typeface="+mn-lt"/>
                <a:ea typeface="Cambria" panose="02040503050406030204" pitchFamily="18" charset="0"/>
              </a:rPr>
              <a:t>: By focusing on early detection and personalized prevention strategies, this project aims to lower healthcare costs associated with treating advanced stages of lifestyle diseases.</a:t>
            </a: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q"/>
            </a:pPr>
            <a:r>
              <a:rPr lang="en-US" sz="1400" b="1" dirty="0">
                <a:solidFill>
                  <a:schemeClr val="tx1"/>
                </a:solidFill>
                <a:latin typeface="+mn-lt"/>
                <a:ea typeface="Cambria" panose="02040503050406030204" pitchFamily="18" charset="0"/>
              </a:rPr>
              <a:t>Improve Preventive Healthcare </a:t>
            </a:r>
            <a:r>
              <a:rPr lang="en-US" sz="1400" dirty="0">
                <a:solidFill>
                  <a:schemeClr val="tx1"/>
                </a:solidFill>
                <a:latin typeface="+mn-lt"/>
                <a:ea typeface="Cambria" panose="02040503050406030204" pitchFamily="18" charset="0"/>
              </a:rPr>
              <a:t>: Enable preventive healthcare interventions by providing early warnings and actionable insights to healthcare providers and patients, reducing the overall disease burden.</a:t>
            </a:r>
          </a:p>
          <a:p>
            <a:pPr marL="438150" lvl="0" indent="-285750" algn="just" rtl="0">
              <a:lnSpc>
                <a:spcPct val="150000"/>
              </a:lnSpc>
              <a:spcBef>
                <a:spcPts val="0"/>
              </a:spcBef>
              <a:spcAft>
                <a:spcPts val="0"/>
              </a:spcAft>
              <a:buClr>
                <a:schemeClr val="dk1"/>
              </a:buClr>
              <a:buSzPct val="100000"/>
              <a:buFont typeface="Wingdings" panose="05000000000000000000" pitchFamily="2" charset="2"/>
              <a:buChar char="q"/>
            </a:pPr>
            <a:r>
              <a:rPr lang="en-US" sz="1400" b="1" dirty="0">
                <a:solidFill>
                  <a:schemeClr val="tx1"/>
                </a:solidFill>
                <a:latin typeface="+mn-lt"/>
                <a:ea typeface="Cambria" panose="02040503050406030204" pitchFamily="18" charset="0"/>
              </a:rPr>
              <a:t>Address Ethical and Privacy Challenges </a:t>
            </a:r>
            <a:r>
              <a:rPr lang="en-US" sz="1400" dirty="0">
                <a:solidFill>
                  <a:schemeClr val="tx1"/>
                </a:solidFill>
                <a:latin typeface="+mn-lt"/>
                <a:ea typeface="Cambria" panose="02040503050406030204" pitchFamily="18" charset="0"/>
              </a:rPr>
              <a:t>: Ensure the generative AI models comply with ethical standards and protect patient privacy, especially when generating and handling sensitive health data. </a:t>
            </a:r>
          </a:p>
          <a:p>
            <a:pPr marL="342900" lvl="0" indent="-190500" algn="just" rtl="0">
              <a:lnSpc>
                <a:spcPct val="200000"/>
              </a:lnSpc>
              <a:spcBef>
                <a:spcPts val="0"/>
              </a:spcBef>
              <a:spcAft>
                <a:spcPts val="0"/>
              </a:spcAft>
              <a:buClr>
                <a:schemeClr val="dk1"/>
              </a:buClr>
              <a:buSzPct val="100000"/>
              <a:buNone/>
            </a:pPr>
            <a:endParaRPr lang="en-US" sz="1200" dirty="0">
              <a:solidFill>
                <a:schemeClr val="tx1"/>
              </a:solidFill>
              <a:latin typeface="+mn-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200" dirty="0">
                <a:solidFill>
                  <a:schemeClr val="tx1"/>
                </a:solidFill>
                <a:latin typeface="Bookman Old Style" panose="02050604050505020204" pitchFamily="18" charset="0"/>
                <a:ea typeface="Cambria" panose="02040503050406030204" pitchFamily="18" charset="0"/>
              </a:rPr>
              <a:t>.</a:t>
            </a:r>
            <a:endParaRPr sz="1200" dirty="0">
              <a:solidFill>
                <a:schemeClr val="tx1"/>
              </a:solidFill>
              <a:latin typeface="Bookman Old Style" panose="02050604050505020204" pitchFamily="18" charset="0"/>
              <a:ea typeface="Cambria" panose="02040503050406030204" pitchFamily="18" charset="0"/>
            </a:endParaRPr>
          </a:p>
        </p:txBody>
      </p:sp>
    </p:spTree>
    <p:extLst>
      <p:ext uri="{BB962C8B-B14F-4D97-AF65-F5344CB8AC3E}">
        <p14:creationId xmlns:p14="http://schemas.microsoft.com/office/powerpoint/2010/main" val="182739594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TotalTime>
  <Words>2995</Words>
  <Application>Microsoft Office PowerPoint</Application>
  <PresentationFormat>Widescreen</PresentationFormat>
  <Paragraphs>275</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Verdana</vt:lpstr>
      <vt:lpstr>Wingdings</vt:lpstr>
      <vt:lpstr>Bioinformatics</vt:lpstr>
      <vt:lpstr>THE POWER OF DATA IN ENHANCING NON-COMMUNICABLE DISEASE MONITORING AND CARE USING GENERATIVE AI</vt:lpstr>
      <vt:lpstr>Content</vt:lpstr>
      <vt:lpstr>Problem Statement Number: </vt:lpstr>
      <vt:lpstr>Abstract</vt:lpstr>
      <vt:lpstr>Literature Survey</vt:lpstr>
      <vt:lpstr>Literature Survey</vt:lpstr>
      <vt:lpstr>Existing Methods-Drawbacks</vt:lpstr>
      <vt:lpstr>Existing Methods-Drawbacks</vt:lpstr>
      <vt:lpstr>Objective</vt:lpstr>
      <vt:lpstr>Proposed Method</vt:lpstr>
      <vt:lpstr>Proposed Method</vt:lpstr>
      <vt:lpstr>SOFTWARE  REQUIREMENTS</vt:lpstr>
      <vt:lpstr>SOFTWARE REQUIREMENTS</vt:lpstr>
      <vt:lpstr>SOFTWARE  REQUIREMENTS</vt:lpstr>
      <vt:lpstr>ARCHITECTURE DIAGRAM</vt:lpstr>
      <vt:lpstr>PowerPoint Presentation</vt:lpstr>
      <vt:lpstr>Github Link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Prerana V Rao</cp:lastModifiedBy>
  <cp:revision>43</cp:revision>
  <dcterms:modified xsi:type="dcterms:W3CDTF">2024-10-23T16:27:54Z</dcterms:modified>
</cp:coreProperties>
</file>