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69" r:id="rId4"/>
    <p:sldId id="268" r:id="rId5"/>
    <p:sldId id="281" r:id="rId6"/>
    <p:sldId id="286" r:id="rId7"/>
    <p:sldId id="288" r:id="rId8"/>
    <p:sldId id="289" r:id="rId9"/>
    <p:sldId id="287" r:id="rId10"/>
    <p:sldId id="290" r:id="rId11"/>
    <p:sldId id="275" r:id="rId12"/>
    <p:sldId id="283" r:id="rId13"/>
    <p:sldId id="277" r:id="rId14"/>
    <p:sldId id="279" r:id="rId15"/>
    <p:sldId id="270" r:id="rId16"/>
    <p:sldId id="28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34FC6-4811-4A91-A1A1-2B35C2E4E7AA}" v="80" dt="2025-01-29T17:57:26.489"/>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rana V Rao" userId="ab6faf3bc62a4c31" providerId="LiveId" clId="{CF634FC6-4811-4A91-A1A1-2B35C2E4E7AA}"/>
    <pc:docChg chg="undo custSel addSld delSld modSld sldOrd">
      <pc:chgData name="Prerana V Rao" userId="ab6faf3bc62a4c31" providerId="LiveId" clId="{CF634FC6-4811-4A91-A1A1-2B35C2E4E7AA}" dt="2025-04-17T11:19:25.795" v="1410" actId="20577"/>
      <pc:docMkLst>
        <pc:docMk/>
      </pc:docMkLst>
      <pc:sldChg chg="modSp mod">
        <pc:chgData name="Prerana V Rao" userId="ab6faf3bc62a4c31" providerId="LiveId" clId="{CF634FC6-4811-4A91-A1A1-2B35C2E4E7AA}" dt="2025-04-17T11:19:25.795" v="1410" actId="20577"/>
        <pc:sldMkLst>
          <pc:docMk/>
          <pc:sldMk cId="0" sldId="256"/>
        </pc:sldMkLst>
        <pc:spChg chg="mod">
          <ac:chgData name="Prerana V Rao" userId="ab6faf3bc62a4c31" providerId="LiveId" clId="{CF634FC6-4811-4A91-A1A1-2B35C2E4E7AA}" dt="2025-01-29T18:07:18.431" v="1401" actId="20577"/>
          <ac:spMkLst>
            <pc:docMk/>
            <pc:sldMk cId="0" sldId="256"/>
            <ac:spMk id="8" creationId="{00000000-0000-0000-0000-000000000000}"/>
          </ac:spMkLst>
        </pc:spChg>
        <pc:spChg chg="mod">
          <ac:chgData name="Prerana V Rao" userId="ab6faf3bc62a4c31" providerId="LiveId" clId="{CF634FC6-4811-4A91-A1A1-2B35C2E4E7AA}" dt="2025-04-17T11:19:25.795" v="1410" actId="20577"/>
          <ac:spMkLst>
            <pc:docMk/>
            <pc:sldMk cId="0" sldId="256"/>
            <ac:spMk id="87" creationId="{00000000-0000-0000-0000-000000000000}"/>
          </ac:spMkLst>
        </pc:spChg>
        <pc:spChg chg="mod">
          <ac:chgData name="Prerana V Rao" userId="ab6faf3bc62a4c31" providerId="LiveId" clId="{CF634FC6-4811-4A91-A1A1-2B35C2E4E7AA}" dt="2025-01-29T18:07:55.441" v="1406" actId="1076"/>
          <ac:spMkLst>
            <pc:docMk/>
            <pc:sldMk cId="0" sldId="256"/>
            <ac:spMk id="88" creationId="{00000000-0000-0000-0000-000000000000}"/>
          </ac:spMkLst>
        </pc:spChg>
        <pc:spChg chg="mod">
          <ac:chgData name="Prerana V Rao" userId="ab6faf3bc62a4c31" providerId="LiveId" clId="{CF634FC6-4811-4A91-A1A1-2B35C2E4E7AA}" dt="2025-01-29T18:07:29.081" v="1403" actId="20577"/>
          <ac:spMkLst>
            <pc:docMk/>
            <pc:sldMk cId="0" sldId="256"/>
            <ac:spMk id="90" creationId="{00000000-0000-0000-0000-000000000000}"/>
          </ac:spMkLst>
        </pc:spChg>
        <pc:spChg chg="mod">
          <ac:chgData name="Prerana V Rao" userId="ab6faf3bc62a4c31" providerId="LiveId" clId="{CF634FC6-4811-4A91-A1A1-2B35C2E4E7AA}" dt="2025-01-29T18:01:37.801" v="1365" actId="27636"/>
          <ac:spMkLst>
            <pc:docMk/>
            <pc:sldMk cId="0" sldId="256"/>
            <ac:spMk id="91" creationId="{00000000-0000-0000-0000-000000000000}"/>
          </ac:spMkLst>
        </pc:spChg>
      </pc:sldChg>
      <pc:sldChg chg="modSp mod">
        <pc:chgData name="Prerana V Rao" userId="ab6faf3bc62a4c31" providerId="LiveId" clId="{CF634FC6-4811-4A91-A1A1-2B35C2E4E7AA}" dt="2025-01-27T09:42:28.490" v="704"/>
        <pc:sldMkLst>
          <pc:docMk/>
          <pc:sldMk cId="0" sldId="257"/>
        </pc:sldMkLst>
        <pc:spChg chg="mod">
          <ac:chgData name="Prerana V Rao" userId="ab6faf3bc62a4c31" providerId="LiveId" clId="{CF634FC6-4811-4A91-A1A1-2B35C2E4E7AA}" dt="2025-01-27T09:42:28.490" v="704"/>
          <ac:spMkLst>
            <pc:docMk/>
            <pc:sldMk cId="0" sldId="257"/>
            <ac:spMk id="97" creationId="{00000000-0000-0000-0000-000000000000}"/>
          </ac:spMkLst>
        </pc:spChg>
      </pc:sldChg>
      <pc:sldChg chg="modSp mod">
        <pc:chgData name="Prerana V Rao" userId="ab6faf3bc62a4c31" providerId="LiveId" clId="{CF634FC6-4811-4A91-A1A1-2B35C2E4E7AA}" dt="2025-01-27T08:33:59.229" v="467" actId="20577"/>
        <pc:sldMkLst>
          <pc:docMk/>
          <pc:sldMk cId="0" sldId="265"/>
        </pc:sldMkLst>
      </pc:sldChg>
      <pc:sldChg chg="modSp mod">
        <pc:chgData name="Prerana V Rao" userId="ab6faf3bc62a4c31" providerId="LiveId" clId="{CF634FC6-4811-4A91-A1A1-2B35C2E4E7AA}" dt="2025-01-27T06:17:24.091" v="157"/>
        <pc:sldMkLst>
          <pc:docMk/>
          <pc:sldMk cId="2856357337" sldId="268"/>
        </pc:sldMkLst>
        <pc:spChg chg="mod">
          <ac:chgData name="Prerana V Rao" userId="ab6faf3bc62a4c31" providerId="LiveId" clId="{CF634FC6-4811-4A91-A1A1-2B35C2E4E7AA}" dt="2025-01-27T06:17:24.091" v="157"/>
          <ac:spMkLst>
            <pc:docMk/>
            <pc:sldMk cId="2856357337" sldId="268"/>
            <ac:spMk id="114" creationId="{00000000-0000-0000-0000-000000000000}"/>
          </ac:spMkLst>
        </pc:spChg>
        <pc:spChg chg="mod">
          <ac:chgData name="Prerana V Rao" userId="ab6faf3bc62a4c31" providerId="LiveId" clId="{CF634FC6-4811-4A91-A1A1-2B35C2E4E7AA}" dt="2025-01-27T06:11:38.431" v="155" actId="113"/>
          <ac:spMkLst>
            <pc:docMk/>
            <pc:sldMk cId="2856357337" sldId="268"/>
            <ac:spMk id="115" creationId="{00000000-0000-0000-0000-000000000000}"/>
          </ac:spMkLst>
        </pc:spChg>
      </pc:sldChg>
      <pc:sldChg chg="modSp mod">
        <pc:chgData name="Prerana V Rao" userId="ab6faf3bc62a4c31" providerId="LiveId" clId="{CF634FC6-4811-4A91-A1A1-2B35C2E4E7AA}" dt="2025-01-27T06:53:38.388" v="290" actId="27636"/>
        <pc:sldMkLst>
          <pc:docMk/>
          <pc:sldMk cId="2143451837" sldId="269"/>
        </pc:sldMkLst>
        <pc:spChg chg="mod">
          <ac:chgData name="Prerana V Rao" userId="ab6faf3bc62a4c31" providerId="LiveId" clId="{CF634FC6-4811-4A91-A1A1-2B35C2E4E7AA}" dt="2025-01-27T06:53:38.388" v="290" actId="27636"/>
          <ac:spMkLst>
            <pc:docMk/>
            <pc:sldMk cId="2143451837" sldId="269"/>
            <ac:spMk id="97" creationId="{00000000-0000-0000-0000-000000000000}"/>
          </ac:spMkLst>
        </pc:spChg>
      </pc:sldChg>
      <pc:sldChg chg="addSp delSp modSp mod chgLayout">
        <pc:chgData name="Prerana V Rao" userId="ab6faf3bc62a4c31" providerId="LiveId" clId="{CF634FC6-4811-4A91-A1A1-2B35C2E4E7AA}" dt="2025-01-27T10:42:16.970" v="886" actId="403"/>
        <pc:sldMkLst>
          <pc:docMk/>
          <pc:sldMk cId="479890276" sldId="270"/>
        </pc:sldMkLst>
        <pc:spChg chg="add mod ord">
          <ac:chgData name="Prerana V Rao" userId="ab6faf3bc62a4c31" providerId="LiveId" clId="{CF634FC6-4811-4A91-A1A1-2B35C2E4E7AA}" dt="2025-01-27T10:15:29.375" v="760" actId="700"/>
          <ac:spMkLst>
            <pc:docMk/>
            <pc:sldMk cId="479890276" sldId="270"/>
            <ac:spMk id="8" creationId="{0297F20C-2AAE-ABB7-823A-44E86FF92538}"/>
          </ac:spMkLst>
        </pc:spChg>
        <pc:spChg chg="add mod ord">
          <ac:chgData name="Prerana V Rao" userId="ab6faf3bc62a4c31" providerId="LiveId" clId="{CF634FC6-4811-4A91-A1A1-2B35C2E4E7AA}" dt="2025-01-27T10:42:16.970" v="886" actId="403"/>
          <ac:spMkLst>
            <pc:docMk/>
            <pc:sldMk cId="479890276" sldId="270"/>
            <ac:spMk id="9" creationId="{D32AF05F-1465-EE38-5EE1-F4BEC8FFB2C2}"/>
          </ac:spMkLst>
        </pc:spChg>
      </pc:sldChg>
      <pc:sldChg chg="addSp modSp del mod">
        <pc:chgData name="Prerana V Rao" userId="ab6faf3bc62a4c31" providerId="LiveId" clId="{CF634FC6-4811-4A91-A1A1-2B35C2E4E7AA}" dt="2025-01-27T08:52:29.440" v="603" actId="47"/>
        <pc:sldMkLst>
          <pc:docMk/>
          <pc:sldMk cId="2000455742" sldId="271"/>
        </pc:sldMkLst>
      </pc:sldChg>
      <pc:sldChg chg="addSp modSp del mod">
        <pc:chgData name="Prerana V Rao" userId="ab6faf3bc62a4c31" providerId="LiveId" clId="{CF634FC6-4811-4A91-A1A1-2B35C2E4E7AA}" dt="2025-01-27T08:52:27.140" v="602" actId="47"/>
        <pc:sldMkLst>
          <pc:docMk/>
          <pc:sldMk cId="3338832548" sldId="272"/>
        </pc:sldMkLst>
      </pc:sldChg>
      <pc:sldChg chg="modSp del mod">
        <pc:chgData name="Prerana V Rao" userId="ab6faf3bc62a4c31" providerId="LiveId" clId="{CF634FC6-4811-4A91-A1A1-2B35C2E4E7AA}" dt="2025-01-27T09:32:48.127" v="697" actId="2696"/>
        <pc:sldMkLst>
          <pc:docMk/>
          <pc:sldMk cId="796746904" sldId="274"/>
        </pc:sldMkLst>
      </pc:sldChg>
      <pc:sldChg chg="addSp delSp modSp add mod ord">
        <pc:chgData name="Prerana V Rao" userId="ab6faf3bc62a4c31" providerId="LiveId" clId="{CF634FC6-4811-4A91-A1A1-2B35C2E4E7AA}" dt="2025-01-27T09:16:30.502" v="690"/>
        <pc:sldMkLst>
          <pc:docMk/>
          <pc:sldMk cId="2077877840" sldId="275"/>
        </pc:sldMkLst>
        <pc:spChg chg="mod">
          <ac:chgData name="Prerana V Rao" userId="ab6faf3bc62a4c31" providerId="LiveId" clId="{CF634FC6-4811-4A91-A1A1-2B35C2E4E7AA}" dt="2025-01-27T09:14:38.049" v="640"/>
          <ac:spMkLst>
            <pc:docMk/>
            <pc:sldMk cId="2077877840" sldId="275"/>
            <ac:spMk id="114" creationId="{C27E61CA-120F-EC54-B68B-161F3657BC8A}"/>
          </ac:spMkLst>
        </pc:spChg>
        <pc:spChg chg="add del mod">
          <ac:chgData name="Prerana V Rao" userId="ab6faf3bc62a4c31" providerId="LiveId" clId="{CF634FC6-4811-4A91-A1A1-2B35C2E4E7AA}" dt="2025-01-27T09:16:30.502" v="690"/>
          <ac:spMkLst>
            <pc:docMk/>
            <pc:sldMk cId="2077877840" sldId="275"/>
            <ac:spMk id="115" creationId="{136F71C1-4E98-28C9-3E66-CA4381E4F56F}"/>
          </ac:spMkLst>
        </pc:spChg>
      </pc:sldChg>
      <pc:sldChg chg="add del">
        <pc:chgData name="Prerana V Rao" userId="ab6faf3bc62a4c31" providerId="LiveId" clId="{CF634FC6-4811-4A91-A1A1-2B35C2E4E7AA}" dt="2025-01-27T08:33:27.074" v="466" actId="47"/>
        <pc:sldMkLst>
          <pc:docMk/>
          <pc:sldMk cId="4151474909" sldId="276"/>
        </pc:sldMkLst>
      </pc:sldChg>
      <pc:sldChg chg="modSp add mod">
        <pc:chgData name="Prerana V Rao" userId="ab6faf3bc62a4c31" providerId="LiveId" clId="{CF634FC6-4811-4A91-A1A1-2B35C2E4E7AA}" dt="2025-01-27T09:40:20.033" v="701"/>
        <pc:sldMkLst>
          <pc:docMk/>
          <pc:sldMk cId="1829921429" sldId="277"/>
        </pc:sldMkLst>
        <pc:spChg chg="mod">
          <ac:chgData name="Prerana V Rao" userId="ab6faf3bc62a4c31" providerId="LiveId" clId="{CF634FC6-4811-4A91-A1A1-2B35C2E4E7AA}" dt="2025-01-27T09:40:20.033" v="701"/>
          <ac:spMkLst>
            <pc:docMk/>
            <pc:sldMk cId="1829921429" sldId="277"/>
            <ac:spMk id="114" creationId="{6EC478D3-2008-9680-E867-FBBBA32A3C61}"/>
          </ac:spMkLst>
        </pc:spChg>
        <pc:spChg chg="mod">
          <ac:chgData name="Prerana V Rao" userId="ab6faf3bc62a4c31" providerId="LiveId" clId="{CF634FC6-4811-4A91-A1A1-2B35C2E4E7AA}" dt="2025-01-27T08:13:40.901" v="419" actId="113"/>
          <ac:spMkLst>
            <pc:docMk/>
            <pc:sldMk cId="1829921429" sldId="277"/>
            <ac:spMk id="115" creationId="{EB0A4770-B96B-7A6D-F64D-B26E90E045B1}"/>
          </ac:spMkLst>
        </pc:spChg>
      </pc:sldChg>
      <pc:sldChg chg="modSp add del mod ord">
        <pc:chgData name="Prerana V Rao" userId="ab6faf3bc62a4c31" providerId="LiveId" clId="{CF634FC6-4811-4A91-A1A1-2B35C2E4E7AA}" dt="2025-01-27T10:57:47.568" v="932" actId="47"/>
        <pc:sldMkLst>
          <pc:docMk/>
          <pc:sldMk cId="342604906" sldId="278"/>
        </pc:sldMkLst>
      </pc:sldChg>
      <pc:sldChg chg="addSp delSp modSp add mod chgLayout">
        <pc:chgData name="Prerana V Rao" userId="ab6faf3bc62a4c31" providerId="LiveId" clId="{CF634FC6-4811-4A91-A1A1-2B35C2E4E7AA}" dt="2025-01-27T10:42:03.970" v="884" actId="2711"/>
        <pc:sldMkLst>
          <pc:docMk/>
          <pc:sldMk cId="685528598" sldId="279"/>
        </pc:sldMkLst>
        <pc:spChg chg="add mod ord">
          <ac:chgData name="Prerana V Rao" userId="ab6faf3bc62a4c31" providerId="LiveId" clId="{CF634FC6-4811-4A91-A1A1-2B35C2E4E7AA}" dt="2025-01-27T09:52:12.153" v="708" actId="700"/>
          <ac:spMkLst>
            <pc:docMk/>
            <pc:sldMk cId="685528598" sldId="279"/>
            <ac:spMk id="8" creationId="{907848FD-6BFD-7087-5C53-2099818FE883}"/>
          </ac:spMkLst>
        </pc:spChg>
        <pc:spChg chg="add mod ord">
          <ac:chgData name="Prerana V Rao" userId="ab6faf3bc62a4c31" providerId="LiveId" clId="{CF634FC6-4811-4A91-A1A1-2B35C2E4E7AA}" dt="2025-01-27T10:42:03.970" v="884" actId="2711"/>
          <ac:spMkLst>
            <pc:docMk/>
            <pc:sldMk cId="685528598" sldId="279"/>
            <ac:spMk id="9" creationId="{9AD0916A-4E67-731E-41F1-68504E14281D}"/>
          </ac:spMkLst>
        </pc:spChg>
      </pc:sldChg>
      <pc:sldChg chg="add del">
        <pc:chgData name="Prerana V Rao" userId="ab6faf3bc62a4c31" providerId="LiveId" clId="{CF634FC6-4811-4A91-A1A1-2B35C2E4E7AA}" dt="2025-01-27T10:57:49.936" v="933" actId="47"/>
        <pc:sldMkLst>
          <pc:docMk/>
          <pc:sldMk cId="304772478" sldId="280"/>
        </pc:sldMkLst>
      </pc:sldChg>
      <pc:sldChg chg="addSp delSp modSp add mod modClrScheme chgLayout">
        <pc:chgData name="Prerana V Rao" userId="ab6faf3bc62a4c31" providerId="LiveId" clId="{CF634FC6-4811-4A91-A1A1-2B35C2E4E7AA}" dt="2025-01-29T17:59:37.725" v="1312" actId="20577"/>
        <pc:sldMkLst>
          <pc:docMk/>
          <pc:sldMk cId="1803798366" sldId="281"/>
        </pc:sldMkLst>
        <pc:spChg chg="add mod ord">
          <ac:chgData name="Prerana V Rao" userId="ab6faf3bc62a4c31" providerId="LiveId" clId="{CF634FC6-4811-4A91-A1A1-2B35C2E4E7AA}" dt="2025-01-29T17:59:37.725" v="1312" actId="20577"/>
          <ac:spMkLst>
            <pc:docMk/>
            <pc:sldMk cId="1803798366" sldId="281"/>
            <ac:spMk id="6" creationId="{E173E94E-F67F-90F9-BCAD-CD1890FF50E0}"/>
          </ac:spMkLst>
        </pc:spChg>
        <pc:spChg chg="add mod ord">
          <ac:chgData name="Prerana V Rao" userId="ab6faf3bc62a4c31" providerId="LiveId" clId="{CF634FC6-4811-4A91-A1A1-2B35C2E4E7AA}" dt="2025-01-29T17:59:27.149" v="1295" actId="700"/>
          <ac:spMkLst>
            <pc:docMk/>
            <pc:sldMk cId="1803798366" sldId="281"/>
            <ac:spMk id="7" creationId="{06DB966A-0DBA-C859-7A4D-D56635984CE7}"/>
          </ac:spMkLst>
        </pc:spChg>
        <pc:graphicFrameChg chg="add mod modGraphic">
          <ac:chgData name="Prerana V Rao" userId="ab6faf3bc62a4c31" providerId="LiveId" clId="{CF634FC6-4811-4A91-A1A1-2B35C2E4E7AA}" dt="2025-01-27T10:57:40.247" v="931"/>
          <ac:graphicFrameMkLst>
            <pc:docMk/>
            <pc:sldMk cId="1803798366" sldId="281"/>
            <ac:graphicFrameMk id="3" creationId="{73FF7E54-4020-DF79-F267-3B8DBDFECC4A}"/>
          </ac:graphicFrameMkLst>
        </pc:graphicFrameChg>
      </pc:sldChg>
      <pc:sldChg chg="add del">
        <pc:chgData name="Prerana V Rao" userId="ab6faf3bc62a4c31" providerId="LiveId" clId="{CF634FC6-4811-4A91-A1A1-2B35C2E4E7AA}" dt="2025-01-27T09:32:52.802" v="698" actId="2696"/>
        <pc:sldMkLst>
          <pc:docMk/>
          <pc:sldMk cId="161365544" sldId="282"/>
        </pc:sldMkLst>
      </pc:sldChg>
      <pc:sldChg chg="modSp add mod">
        <pc:chgData name="Prerana V Rao" userId="ab6faf3bc62a4c31" providerId="LiveId" clId="{CF634FC6-4811-4A91-A1A1-2B35C2E4E7AA}" dt="2025-01-27T09:23:05.419" v="696"/>
        <pc:sldMkLst>
          <pc:docMk/>
          <pc:sldMk cId="940067525" sldId="283"/>
        </pc:sldMkLst>
        <pc:spChg chg="mod">
          <ac:chgData name="Prerana V Rao" userId="ab6faf3bc62a4c31" providerId="LiveId" clId="{CF634FC6-4811-4A91-A1A1-2B35C2E4E7AA}" dt="2025-01-27T09:23:05.419" v="696"/>
          <ac:spMkLst>
            <pc:docMk/>
            <pc:sldMk cId="940067525" sldId="283"/>
            <ac:spMk id="114" creationId="{84AC3BEB-DF71-68F8-5FEE-FB71808268CD}"/>
          </ac:spMkLst>
        </pc:spChg>
        <pc:spChg chg="mod">
          <ac:chgData name="Prerana V Rao" userId="ab6faf3bc62a4c31" providerId="LiveId" clId="{CF634FC6-4811-4A91-A1A1-2B35C2E4E7AA}" dt="2025-01-27T09:22:30.232" v="695"/>
          <ac:spMkLst>
            <pc:docMk/>
            <pc:sldMk cId="940067525" sldId="283"/>
            <ac:spMk id="115" creationId="{6E3B4763-1E54-CB4F-AAF3-CF1A5C1405EB}"/>
          </ac:spMkLst>
        </pc:spChg>
      </pc:sldChg>
      <pc:sldChg chg="add">
        <pc:chgData name="Prerana V Rao" userId="ab6faf3bc62a4c31" providerId="LiveId" clId="{CF634FC6-4811-4A91-A1A1-2B35C2E4E7AA}" dt="2025-01-27T10:14:24.042" v="756" actId="2890"/>
        <pc:sldMkLst>
          <pc:docMk/>
          <pc:sldMk cId="1189954684" sldId="284"/>
        </pc:sldMkLst>
      </pc:sldChg>
      <pc:sldChg chg="addSp delSp modSp add mod chgLayout">
        <pc:chgData name="Prerana V Rao" userId="ab6faf3bc62a4c31" providerId="LiveId" clId="{CF634FC6-4811-4A91-A1A1-2B35C2E4E7AA}" dt="2025-01-27T10:54:34.555" v="908" actId="113"/>
        <pc:sldMkLst>
          <pc:docMk/>
          <pc:sldMk cId="1021537474" sldId="285"/>
        </pc:sldMkLst>
        <pc:spChg chg="add mod ord">
          <ac:chgData name="Prerana V Rao" userId="ab6faf3bc62a4c31" providerId="LiveId" clId="{CF634FC6-4811-4A91-A1A1-2B35C2E4E7AA}" dt="2025-01-27T10:41:01.555" v="870" actId="700"/>
          <ac:spMkLst>
            <pc:docMk/>
            <pc:sldMk cId="1021537474" sldId="285"/>
            <ac:spMk id="6" creationId="{D81A67DE-4C86-91E0-6D8E-6C279FB187E9}"/>
          </ac:spMkLst>
        </pc:spChg>
        <pc:spChg chg="add mod ord">
          <ac:chgData name="Prerana V Rao" userId="ab6faf3bc62a4c31" providerId="LiveId" clId="{CF634FC6-4811-4A91-A1A1-2B35C2E4E7AA}" dt="2025-01-27T10:54:34.555" v="908" actId="113"/>
          <ac:spMkLst>
            <pc:docMk/>
            <pc:sldMk cId="1021537474" sldId="285"/>
            <ac:spMk id="7" creationId="{3C0D53D4-9EC1-9ED4-3ADB-40CAE0BD5ECD}"/>
          </ac:spMkLst>
        </pc:spChg>
      </pc:sldChg>
      <pc:sldChg chg="add">
        <pc:chgData name="Prerana V Rao" userId="ab6faf3bc62a4c31" providerId="LiveId" clId="{CF634FC6-4811-4A91-A1A1-2B35C2E4E7AA}" dt="2025-01-27T10:57:53.104" v="934" actId="2890"/>
        <pc:sldMkLst>
          <pc:docMk/>
          <pc:sldMk cId="1707840658" sldId="286"/>
        </pc:sldMkLst>
      </pc:sldChg>
      <pc:sldChg chg="addSp modSp add mod modClrScheme chgLayout">
        <pc:chgData name="Prerana V Rao" userId="ab6faf3bc62a4c31" providerId="LiveId" clId="{CF634FC6-4811-4A91-A1A1-2B35C2E4E7AA}" dt="2025-01-29T18:00:44.939" v="1317" actId="115"/>
        <pc:sldMkLst>
          <pc:docMk/>
          <pc:sldMk cId="2191311386" sldId="287"/>
        </pc:sldMkLst>
        <pc:spChg chg="add mod ord">
          <ac:chgData name="Prerana V Rao" userId="ab6faf3bc62a4c31" providerId="LiveId" clId="{CF634FC6-4811-4A91-A1A1-2B35C2E4E7AA}" dt="2025-01-29T18:00:29.540" v="1315" actId="700"/>
          <ac:spMkLst>
            <pc:docMk/>
            <pc:sldMk cId="2191311386" sldId="287"/>
            <ac:spMk id="2" creationId="{258E49A6-5323-D500-4C8A-EA8B07A427A9}"/>
          </ac:spMkLst>
        </pc:spChg>
        <pc:spChg chg="mod ord">
          <ac:chgData name="Prerana V Rao" userId="ab6faf3bc62a4c31" providerId="LiveId" clId="{CF634FC6-4811-4A91-A1A1-2B35C2E4E7AA}" dt="2025-01-29T18:00:29.540" v="1315" actId="700"/>
          <ac:spMkLst>
            <pc:docMk/>
            <pc:sldMk cId="2191311386" sldId="287"/>
            <ac:spMk id="114" creationId="{EDD20730-FE58-16DF-2B2E-E73117778F9C}"/>
          </ac:spMkLst>
        </pc:spChg>
        <pc:graphicFrameChg chg="mod modGraphic">
          <ac:chgData name="Prerana V Rao" userId="ab6faf3bc62a4c31" providerId="LiveId" clId="{CF634FC6-4811-4A91-A1A1-2B35C2E4E7AA}" dt="2025-01-29T18:00:44.939" v="1317" actId="115"/>
          <ac:graphicFrameMkLst>
            <pc:docMk/>
            <pc:sldMk cId="2191311386" sldId="287"/>
            <ac:graphicFrameMk id="3" creationId="{92D995B0-278B-29D1-C1F8-71B2A52B3773}"/>
          </ac:graphicFrameMkLst>
        </pc:graphicFrameChg>
      </pc:sldChg>
      <pc:sldChg chg="add">
        <pc:chgData name="Prerana V Rao" userId="ab6faf3bc62a4c31" providerId="LiveId" clId="{CF634FC6-4811-4A91-A1A1-2B35C2E4E7AA}" dt="2025-01-27T10:57:59.072" v="936" actId="2890"/>
        <pc:sldMkLst>
          <pc:docMk/>
          <pc:sldMk cId="1431823412" sldId="288"/>
        </pc:sldMkLst>
      </pc:sldChg>
      <pc:sldChg chg="add">
        <pc:chgData name="Prerana V Rao" userId="ab6faf3bc62a4c31" providerId="LiveId" clId="{CF634FC6-4811-4A91-A1A1-2B35C2E4E7AA}" dt="2025-01-27T10:58:04.149" v="937" actId="2890"/>
        <pc:sldMkLst>
          <pc:docMk/>
          <pc:sldMk cId="4287620172" sldId="289"/>
        </pc:sldMkLst>
      </pc:sldChg>
      <pc:sldChg chg="addSp modSp add mod ord modClrScheme chgLayout">
        <pc:chgData name="Prerana V Rao" userId="ab6faf3bc62a4c31" providerId="LiveId" clId="{CF634FC6-4811-4A91-A1A1-2B35C2E4E7AA}" dt="2025-01-29T18:00:13.492" v="1314" actId="700"/>
        <pc:sldMkLst>
          <pc:docMk/>
          <pc:sldMk cId="636396911" sldId="290"/>
        </pc:sldMkLst>
        <pc:spChg chg="add mod ord">
          <ac:chgData name="Prerana V Rao" userId="ab6faf3bc62a4c31" providerId="LiveId" clId="{CF634FC6-4811-4A91-A1A1-2B35C2E4E7AA}" dt="2025-01-29T18:00:13.492" v="1314" actId="700"/>
          <ac:spMkLst>
            <pc:docMk/>
            <pc:sldMk cId="636396911" sldId="290"/>
            <ac:spMk id="2" creationId="{0DCAE3AA-934D-BEA3-7518-733F0F5403AF}"/>
          </ac:spMkLst>
        </pc:spChg>
        <pc:spChg chg="mod ord">
          <ac:chgData name="Prerana V Rao" userId="ab6faf3bc62a4c31" providerId="LiveId" clId="{CF634FC6-4811-4A91-A1A1-2B35C2E4E7AA}" dt="2025-01-29T18:00:13.492" v="1314" actId="700"/>
          <ac:spMkLst>
            <pc:docMk/>
            <pc:sldMk cId="636396911" sldId="290"/>
            <ac:spMk id="114" creationId="{91963F46-5AB6-8897-4AB4-25B52F77C605}"/>
          </ac:spMkLst>
        </pc:spChg>
        <pc:graphicFrameChg chg="mod modGraphic">
          <ac:chgData name="Prerana V Rao" userId="ab6faf3bc62a4c31" providerId="LiveId" clId="{CF634FC6-4811-4A91-A1A1-2B35C2E4E7AA}" dt="2025-01-29T17:59:52.211" v="1313" actId="2711"/>
          <ac:graphicFrameMkLst>
            <pc:docMk/>
            <pc:sldMk cId="636396911" sldId="290"/>
            <ac:graphicFrameMk id="3" creationId="{0F04F0B2-9BEA-A083-8945-FAA91BD2E17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73B095AD-E03E-6801-6C8B-32214925088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17888A5B-0B88-081C-430B-D601E7E5EB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639DEFF-539F-2C07-7FCF-6EF8F00A1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94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50A18ED-6785-D7FF-7ABB-D76829770A5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862D2A1-8356-DFF1-A7CF-CC33618467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146DC50-AF89-568F-FF65-4DAEE20596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854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90C7F47B-C99F-7D4D-BE47-88508579B7C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08B43D96-F5F1-4194-33A5-2EA0EF33E2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C9E7D03-806C-C0A2-85DA-22F8E7D869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959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860DF6C0-90E9-B6D5-3AD2-EDDD54F3166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4C70970-9DA3-1C62-0B3F-38BC338090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A40D1A4-6792-D192-F792-B98E34180C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162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BE53835-BC11-23A9-02B4-C06A6782C91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93D10BC-558D-B59A-2AE9-1B51CDC261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4A90F23-99B3-A3CB-96EC-5676296808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8990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7988D17-068E-9EA0-6B87-0B5AF49D2AA2}"/>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BCDC2AE-14F8-E11A-32E9-7AD875D27D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FB0BF36E-7768-B796-A5C7-BD9779B4EE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825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D4890DA-EFBA-3AB2-2D57-5BED598E958B}"/>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AB97B546-65AF-D20A-2EFD-094AA17D2A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A24929B-664B-8E9B-9004-D7113A78F7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43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158F83B3-8435-B474-FDCA-695BA63233D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3C7B2F1-4664-16B1-BF64-87F28D9964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D36F5FA1-5A82-C61D-837B-99E772B61C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37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41C4F15-0DFD-FCCC-D788-B703A08C089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573D899-DD38-7B0B-0129-FC5B8AFE1E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B69F656-F2A7-372B-6864-AFC450B185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74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154A9450-8AFD-9BF6-07FA-108487CE56D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9C4CA18-01A0-32E6-F532-5225D35653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7B957BA-7292-C33F-0E88-42B64E39CE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21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0FEEB09-4803-5BEC-B576-D3BEFB64E52B}"/>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5EEC3DA-1B31-7602-E270-D12F97A38B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4FB29EE-812C-319A-78E7-1A229B044A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57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ieeexplore.ieee.org/author/37658702600" TargetMode="External"/><Relationship Id="rId13" Type="http://schemas.openxmlformats.org/officeDocument/2006/relationships/hyperlink" Target="https://ieeexplore.ieee.org/author/37089811256" TargetMode="External"/><Relationship Id="rId3" Type="http://schemas.openxmlformats.org/officeDocument/2006/relationships/hyperlink" Target="https://ieeexplore.ieee.org/author/37089245837" TargetMode="External"/><Relationship Id="rId7" Type="http://schemas.openxmlformats.org/officeDocument/2006/relationships/hyperlink" Target="https://ieeexplore.ieee.org/author/37089242355" TargetMode="External"/><Relationship Id="rId12" Type="http://schemas.openxmlformats.org/officeDocument/2006/relationships/hyperlink" Target="https://ieeexplore.ieee.org/author/3708835658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ieeexplore.ieee.org/author/37089243507" TargetMode="External"/><Relationship Id="rId11" Type="http://schemas.openxmlformats.org/officeDocument/2006/relationships/hyperlink" Target="https://ieeexplore.ieee.org/author/37089656711" TargetMode="External"/><Relationship Id="rId5" Type="http://schemas.openxmlformats.org/officeDocument/2006/relationships/hyperlink" Target="https://ieeexplore.ieee.org/author/37089246667" TargetMode="External"/><Relationship Id="rId10" Type="http://schemas.openxmlformats.org/officeDocument/2006/relationships/hyperlink" Target="https://ieeexplore.ieee.org/author/37089874865" TargetMode="External"/><Relationship Id="rId4" Type="http://schemas.openxmlformats.org/officeDocument/2006/relationships/hyperlink" Target="https://ieeexplore.ieee.org/author/37088460292" TargetMode="External"/><Relationship Id="rId9" Type="http://schemas.openxmlformats.org/officeDocument/2006/relationships/hyperlink" Target="https://ieeexplore.ieee.org/author/37089395712" TargetMode="External"/><Relationship Id="rId14" Type="http://schemas.openxmlformats.org/officeDocument/2006/relationships/hyperlink" Target="https://ieeexplore.ieee.org/author/370898751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1185990"/>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a:t>
            </a:r>
            <a:r>
              <a:rPr lang="en-US" sz="3200" dirty="0"/>
              <a:t>WOMEN SAFETY ANALYTICS – PROTECTING WOMEN </a:t>
            </a:r>
            <a:r>
              <a:rPr lang="en-US" sz="3200"/>
              <a:t>FROM SAFETY </a:t>
            </a:r>
            <a:r>
              <a:rPr lang="en-US" sz="3200" dirty="0"/>
              <a:t>THREATS</a:t>
            </a:r>
            <a:r>
              <a:rPr lang="en-US" dirty="0"/>
              <a: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22" y="2185388"/>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IN" dirty="0"/>
              <a:t>CSD-G28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22688698"/>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dirty="0"/>
                        <a:t>20211CSD0077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a:t>Prerana V Rao</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dirty="0"/>
                        <a:t>20211CSD0191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err="1"/>
                        <a:t>Kusumitha</a:t>
                      </a:r>
                      <a:r>
                        <a:rPr lang="en-IN" sz="1800" dirty="0"/>
                        <a:t> P</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dirty="0"/>
                        <a:t>20211CSD0194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a:t>Sampada Vikrant </a:t>
                      </a:r>
                      <a:r>
                        <a:rPr lang="en-IN" sz="1800"/>
                        <a:t>Kabule</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a:t>
            </a:r>
            <a:r>
              <a:rPr lang="en-IN" dirty="0">
                <a:solidFill>
                  <a:schemeClr val="tx1"/>
                </a:solidFill>
              </a:rPr>
              <a:t>  </a:t>
            </a:r>
            <a:r>
              <a:rPr lang="en-IN" sz="1600" b="1" dirty="0">
                <a:solidFill>
                  <a:schemeClr val="tx1"/>
                </a:solidFill>
              </a:rPr>
              <a:t>RIYA SANJESH </a:t>
            </a:r>
            <a:endParaRPr b="1"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Assistant</a:t>
            </a:r>
            <a:r>
              <a:rPr lang="en-GB" sz="1700" b="1" dirty="0">
                <a:solidFill>
                  <a:schemeClr val="tx1"/>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Professor</a:t>
            </a:r>
            <a:endParaRPr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IN" sz="1800" b="1" dirty="0">
                <a:solidFill>
                  <a:srgbClr val="000000"/>
                </a:solidFill>
                <a:effectLst/>
                <a:latin typeface="Times New Roman" panose="02020603050405020304" pitchFamily="18" charset="0"/>
                <a:ea typeface="Times New Roman" panose="02020603050405020304" pitchFamily="18" charset="0"/>
              </a:rPr>
              <a:t>COMPUTER SCIENCE AND ENGINEERING [DATA SCIENCE]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effectLst/>
                <a:latin typeface="Times New Roman" panose="02020603050405020304" pitchFamily="18" charset="0"/>
                <a:ea typeface="Times New Roman" panose="02020603050405020304" pitchFamily="18" charset="0"/>
              </a:rPr>
              <a:t>Dr.</a:t>
            </a:r>
            <a:r>
              <a:rPr lang="en-IN" sz="2000" b="1" dirty="0">
                <a:solidFill>
                  <a:schemeClr val="tx1"/>
                </a:solidFill>
                <a:effectLst/>
                <a:latin typeface="Times New Roman" panose="02020603050405020304" pitchFamily="18" charset="0"/>
                <a:ea typeface="Times New Roman" panose="02020603050405020304" pitchFamily="18" charset="0"/>
              </a:rPr>
              <a:t> Saira Bhanu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Manjula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D48ACC1-E91E-B8FE-6281-3897C91B0016}"/>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1963F46-5AB6-8897-4AB4-25B52F77C605}"/>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0DCAE3AA-934D-BEA3-7518-733F0F5403AF}"/>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0F04F0B2-9BEA-A083-8945-FAA91BD2E174}"/>
              </a:ext>
            </a:extLst>
          </p:cNvPr>
          <p:cNvGraphicFramePr>
            <a:graphicFrameLocks noGrp="1"/>
          </p:cNvGraphicFramePr>
          <p:nvPr>
            <p:extLst>
              <p:ext uri="{D42A27DB-BD31-4B8C-83A1-F6EECF244321}">
                <p14:modId xmlns:p14="http://schemas.microsoft.com/office/powerpoint/2010/main" val="1741762941"/>
              </p:ext>
            </p:extLst>
          </p:nvPr>
        </p:nvGraphicFramePr>
        <p:xfrm>
          <a:off x="0" y="959151"/>
          <a:ext cx="12192000" cy="7883165"/>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696686">
                  <a:extLst>
                    <a:ext uri="{9D8B030D-6E8A-4147-A177-3AD203B41FA5}">
                      <a16:colId xmlns:a16="http://schemas.microsoft.com/office/drawing/2014/main" val="1392329650"/>
                    </a:ext>
                  </a:extLst>
                </a:gridCol>
                <a:gridCol w="1257300">
                  <a:extLst>
                    <a:ext uri="{9D8B030D-6E8A-4147-A177-3AD203B41FA5}">
                      <a16:colId xmlns:a16="http://schemas.microsoft.com/office/drawing/2014/main" val="365811901"/>
                    </a:ext>
                  </a:extLst>
                </a:gridCol>
                <a:gridCol w="2628900">
                  <a:extLst>
                    <a:ext uri="{9D8B030D-6E8A-4147-A177-3AD203B41FA5}">
                      <a16:colId xmlns:a16="http://schemas.microsoft.com/office/drawing/2014/main" val="2198361851"/>
                    </a:ext>
                  </a:extLst>
                </a:gridCol>
                <a:gridCol w="1513114">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72269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TITLE OF THE PROJECT</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 YEAR</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AUTHOR</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PROBLEM STATEMENT DESCRIPTION</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ALGORITHM USED</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ADVANTAGES</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DISADVANTAGE</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CONCLUSION</a:t>
                      </a:r>
                    </a:p>
                    <a:p>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57267658"/>
                  </a:ext>
                </a:extLst>
              </a:tr>
              <a:tr h="1137423">
                <a:tc>
                  <a:txBody>
                    <a:bodyPr/>
                    <a:lstStyle/>
                    <a:p>
                      <a:r>
                        <a:rPr lang="en-US" dirty="0">
                          <a:latin typeface="Cambria" panose="02040503050406030204" pitchFamily="18" charset="0"/>
                          <a:ea typeface="Cambria" panose="02040503050406030204" pitchFamily="18" charset="0"/>
                        </a:rPr>
                        <a:t>Women Safety Analytics – Protecting Women from Safety Threats</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2024</a:t>
                      </a:r>
                    </a:p>
                  </a:txBody>
                  <a:tcPr/>
                </a:tc>
                <a:tc>
                  <a:txBody>
                    <a:bodyPr/>
                    <a:lstStyle/>
                    <a:p>
                      <a:r>
                        <a:rPr lang="en-IN" dirty="0">
                          <a:latin typeface="Cambria" panose="02040503050406030204" pitchFamily="18" charset="0"/>
                          <a:ea typeface="Cambria" panose="02040503050406030204" pitchFamily="18" charset="0"/>
                        </a:rPr>
                        <a:t>N.M.K. Ramalingam </a:t>
                      </a:r>
                      <a:r>
                        <a:rPr lang="en-IN" dirty="0" err="1">
                          <a:latin typeface="Cambria" panose="02040503050406030204" pitchFamily="18" charset="0"/>
                          <a:ea typeface="Cambria" panose="02040503050406030204" pitchFamily="18" charset="0"/>
                        </a:rPr>
                        <a:t>Sakthivelan</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Guna U </a:t>
                      </a:r>
                    </a:p>
                    <a:p>
                      <a:r>
                        <a:rPr lang="en-IN" dirty="0">
                          <a:latin typeface="Cambria" panose="02040503050406030204" pitchFamily="18" charset="0"/>
                          <a:ea typeface="Cambria" panose="02040503050406030204" pitchFamily="18" charset="0"/>
                        </a:rPr>
                        <a:t>Lakshmanan K </a:t>
                      </a:r>
                    </a:p>
                    <a:p>
                      <a:r>
                        <a:rPr lang="en-IN" dirty="0" err="1">
                          <a:latin typeface="Cambria" panose="02040503050406030204" pitchFamily="18" charset="0"/>
                          <a:ea typeface="Cambria" panose="02040503050406030204" pitchFamily="18" charset="0"/>
                        </a:rPr>
                        <a:t>Mukeshkumar</a:t>
                      </a:r>
                      <a:r>
                        <a:rPr lang="en-IN" dirty="0">
                          <a:latin typeface="Cambria" panose="02040503050406030204" pitchFamily="18" charset="0"/>
                          <a:ea typeface="Cambria" panose="02040503050406030204" pitchFamily="18" charset="0"/>
                        </a:rPr>
                        <a:t> S </a:t>
                      </a:r>
                    </a:p>
                    <a:p>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The increasing concern for women's safety necessitates advanced surveillance and analytical solutions to detect and prevent potential threats in real-time.</a:t>
                      </a:r>
                      <a:endParaRPr lang="en-IN" dirty="0">
                        <a:latin typeface="Cambria" panose="02040503050406030204" pitchFamily="18" charset="0"/>
                        <a:ea typeface="Cambria" panose="02040503050406030204" pitchFamily="18" charset="0"/>
                      </a:endParaRPr>
                    </a:p>
                  </a:txBody>
                  <a:tcPr/>
                </a:tc>
                <a:tc>
                  <a:txBody>
                    <a:bodyPr/>
                    <a:lstStyle/>
                    <a:p>
                      <a:r>
                        <a:rPr lang="en-US" b="1" dirty="0">
                          <a:latin typeface="Cambria" panose="02040503050406030204" pitchFamily="18" charset="0"/>
                          <a:ea typeface="Cambria" panose="02040503050406030204" pitchFamily="18" charset="0"/>
                        </a:rPr>
                        <a:t>Anomaly Detection</a:t>
                      </a:r>
                      <a:r>
                        <a:rPr lang="en-US" dirty="0">
                          <a:latin typeface="Cambria" panose="02040503050406030204" pitchFamily="18" charset="0"/>
                          <a:ea typeface="Cambria" panose="02040503050406030204" pitchFamily="18" charset="0"/>
                        </a:rPr>
                        <a:t>: Employs AI algorithms to identify unusual patterns or behaviors indicative of potential threats.</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Provides valuable data for law enforcement to strategize interventions.</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.The system's accuracy is dependent on the quality of the AI models and training data.</a:t>
                      </a:r>
                    </a:p>
                    <a:p>
                      <a:r>
                        <a:rPr lang="en-US" dirty="0">
                          <a:latin typeface="Cambria" panose="02040503050406030204" pitchFamily="18" charset="0"/>
                          <a:ea typeface="Cambria" panose="02040503050406030204" pitchFamily="18" charset="0"/>
                        </a:rPr>
                        <a:t>.Potential privacy issues due to constant surveillance.</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The AI system safeguards women in public by detecting threats in real-time and enabling prompt authority responses.</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97352785"/>
                  </a:ext>
                </a:extLst>
              </a:tr>
              <a:tr h="1137423">
                <a:tc>
                  <a:txBody>
                    <a:bodyPr/>
                    <a:lstStyle/>
                    <a:p>
                      <a:r>
                        <a:rPr lang="en-US" dirty="0">
                          <a:latin typeface="Cambria" panose="02040503050406030204" pitchFamily="18" charset="0"/>
                          <a:ea typeface="Cambria" panose="02040503050406030204" pitchFamily="18" charset="0"/>
                        </a:rPr>
                        <a:t>AI-Enabled Predictive Analytics for Women's Safety: From Threat Detection to Prevention</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2024</a:t>
                      </a:r>
                    </a:p>
                  </a:txBody>
                  <a:tcPr/>
                </a:tc>
                <a:tc>
                  <a:txBody>
                    <a:bodyPr/>
                    <a:lstStyle/>
                    <a:p>
                      <a:r>
                        <a:rPr lang="sv-SE" dirty="0">
                          <a:latin typeface="Cambria" panose="02040503050406030204" pitchFamily="18" charset="0"/>
                          <a:ea typeface="Cambria" panose="02040503050406030204" pitchFamily="18" charset="0"/>
                        </a:rPr>
                        <a:t>Manikanta Korrapati and Goldi Soni</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Traditional women's safety measures often rely on reactive approaches, addressing incidents after they occur. There is a critical need for a proactive system that not only detects potential threats in real-time but also predicts and prevents incidents before they escalate, thereby enhancing women's safety in various environments.</a:t>
                      </a:r>
                      <a:endParaRPr lang="en-IN" dirty="0">
                        <a:latin typeface="Cambria" panose="02040503050406030204" pitchFamily="18" charset="0"/>
                        <a:ea typeface="Cambria" panose="02040503050406030204" pitchFamily="18" charset="0"/>
                      </a:endParaRPr>
                    </a:p>
                  </a:txBody>
                  <a:tcPr/>
                </a:tc>
                <a:tc>
                  <a:txBody>
                    <a:bodyPr/>
                    <a:lstStyle/>
                    <a:p>
                      <a:r>
                        <a:rPr lang="en-IN" b="1" dirty="0">
                          <a:latin typeface="Cambria" panose="02040503050406030204" pitchFamily="18" charset="0"/>
                          <a:ea typeface="Cambria" panose="02040503050406030204" pitchFamily="18" charset="0"/>
                        </a:rPr>
                        <a:t>Anomaly Detection (ADA)</a:t>
                      </a:r>
                      <a:r>
                        <a:rPr lang="en-IN" dirty="0">
                          <a:latin typeface="Cambria" panose="02040503050406030204" pitchFamily="18" charset="0"/>
                          <a:ea typeface="Cambria" panose="02040503050406030204" pitchFamily="18" charset="0"/>
                        </a:rPr>
                        <a:t> –  Uses a Gaussian Mixture Model to identify unusual patterns.</a:t>
                      </a:r>
                    </a:p>
                    <a:p>
                      <a:r>
                        <a:rPr lang="en-IN" b="1" dirty="0">
                          <a:latin typeface="Cambria" panose="02040503050406030204" pitchFamily="18" charset="0"/>
                          <a:ea typeface="Cambria" panose="02040503050406030204" pitchFamily="18" charset="0"/>
                        </a:rPr>
                        <a:t>Predictive Risk Assessment (PRAM)</a:t>
                      </a:r>
                      <a:r>
                        <a:rPr lang="en-IN" dirty="0">
                          <a:latin typeface="Cambria" panose="02040503050406030204" pitchFamily="18" charset="0"/>
                          <a:ea typeface="Cambria" panose="02040503050406030204" pitchFamily="18" charset="0"/>
                        </a:rPr>
                        <a:t> – LSTM neural network predicts potential threats. </a:t>
                      </a:r>
                    </a:p>
                  </a:txBody>
                  <a:tcPr/>
                </a:tc>
                <a:tc>
                  <a:txBody>
                    <a:bodyPr/>
                    <a:lstStyle/>
                    <a:p>
                      <a:pPr marL="0" indent="0">
                        <a:buFont typeface="Arial" panose="020B0604020202020204" pitchFamily="34" charset="0"/>
                        <a:buNone/>
                      </a:pPr>
                      <a:r>
                        <a:rPr lang="en-US" dirty="0">
                          <a:latin typeface="Cambria" panose="02040503050406030204" pitchFamily="18" charset="0"/>
                          <a:ea typeface="Cambria" panose="02040503050406030204" pitchFamily="18" charset="0"/>
                        </a:rPr>
                        <a:t>.Predicts and prevents threats proactively.</a:t>
                      </a:r>
                    </a:p>
                    <a:p>
                      <a:r>
                        <a:rPr lang="en-US" dirty="0">
                          <a:latin typeface="Cambria" panose="02040503050406030204" pitchFamily="18" charset="0"/>
                          <a:ea typeface="Cambria" panose="02040503050406030204" pitchFamily="18" charset="0"/>
                        </a:rPr>
                        <a:t>.Real-time monitoring ensures timely responses.</a:t>
                      </a:r>
                    </a:p>
                    <a:p>
                      <a:r>
                        <a:rPr lang="en-US" dirty="0">
                          <a:latin typeface="Cambria" panose="02040503050406030204" pitchFamily="18" charset="0"/>
                          <a:ea typeface="Cambria" panose="02040503050406030204" pitchFamily="18" charset="0"/>
                        </a:rPr>
                        <a:t>.Data-driven insights aid law enforcement.</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.Privacy concerns due to constant monitoring.</a:t>
                      </a:r>
                    </a:p>
                    <a:p>
                      <a:r>
                        <a:rPr lang="en-US" dirty="0">
                          <a:latin typeface="Cambria" panose="02040503050406030204" pitchFamily="18" charset="0"/>
                          <a:ea typeface="Cambria" panose="02040503050406030204" pitchFamily="18" charset="0"/>
                        </a:rPr>
                        <a:t>.Accuracy depends on high-quality data.</a:t>
                      </a:r>
                    </a:p>
                    <a:p>
                      <a:r>
                        <a:rPr lang="en-US" dirty="0">
                          <a:latin typeface="Cambria" panose="02040503050406030204" pitchFamily="18" charset="0"/>
                          <a:ea typeface="Cambria" panose="02040503050406030204" pitchFamily="18" charset="0"/>
                        </a:rPr>
                        <a:t>.Complex implementation requires resources.</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AI-WSF shifts women's safety measures from reactive to proactive, using real-time monitoring and predictive analytics to prevent incidents before they occur.</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60297127"/>
                  </a:ext>
                </a:extLst>
              </a:tr>
              <a:tr h="2274845">
                <a:tc gridSpan="8">
                  <a:txBody>
                    <a:bodyPr/>
                    <a:lstStyle/>
                    <a:p>
                      <a:endParaRPr lang="en-IN" dirty="0">
                        <a:latin typeface="Cambria" panose="02040503050406030204" pitchFamily="18" charset="0"/>
                        <a:ea typeface="Cambria" panose="020405030504060302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884627706"/>
                  </a:ext>
                </a:extLst>
              </a:tr>
            </a:tbl>
          </a:graphicData>
        </a:graphic>
      </p:graphicFrame>
    </p:spTree>
    <p:extLst>
      <p:ext uri="{BB962C8B-B14F-4D97-AF65-F5344CB8AC3E}">
        <p14:creationId xmlns:p14="http://schemas.microsoft.com/office/powerpoint/2010/main" val="63639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4211F66-FE5C-616A-AF9C-CFA846048943}"/>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C27E61CA-120F-EC54-B68B-161F3657BC8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800" dirty="0">
                <a:latin typeface="Cambria" panose="02040503050406030204" pitchFamily="18" charset="0"/>
                <a:ea typeface="Cambria" panose="02040503050406030204" pitchFamily="18" charset="0"/>
              </a:rPr>
              <a:t>Finalized Objectives</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136F71C1-4E98-28C9-3E66-CA4381E4F56F}"/>
              </a:ext>
            </a:extLst>
          </p:cNvPr>
          <p:cNvSpPr txBox="1">
            <a:spLocks noGrp="1"/>
          </p:cNvSpPr>
          <p:nvPr>
            <p:ph type="body" idx="1"/>
          </p:nvPr>
        </p:nvSpPr>
        <p:spPr>
          <a:xfrm>
            <a:off x="0" y="903514"/>
            <a:ext cx="12072256" cy="5050971"/>
          </a:xfrm>
          <a:prstGeom prst="rect">
            <a:avLst/>
          </a:prstGeom>
          <a:noFill/>
          <a:ln>
            <a:noFill/>
          </a:ln>
        </p:spPr>
        <p:txBody>
          <a:bodyPr spcFirstLastPara="1" wrap="square" lIns="91425" tIns="45700" rIns="91425" bIns="45700" anchor="t" anchorCtr="0">
            <a:noAutofit/>
          </a:bodyPr>
          <a:lstStyle/>
          <a:p>
            <a:pPr marL="76200" indent="0">
              <a:buNone/>
            </a:pPr>
            <a:r>
              <a:rPr lang="en-US" sz="2000" b="1" dirty="0">
                <a:latin typeface="Cambria" panose="02040503050406030204" pitchFamily="18" charset="0"/>
                <a:ea typeface="Cambria" panose="02040503050406030204" pitchFamily="18" charset="0"/>
              </a:rPr>
              <a:t>1. RAISE AWARENESS  </a:t>
            </a:r>
          </a:p>
          <a:p>
            <a:pPr marL="76200" indent="0">
              <a:buNone/>
            </a:pPr>
            <a:r>
              <a:rPr lang="en-US" sz="1800" dirty="0">
                <a:latin typeface="Cambria" panose="02040503050406030204" pitchFamily="18" charset="0"/>
                <a:ea typeface="Cambria" panose="02040503050406030204" pitchFamily="18" charset="0"/>
              </a:rPr>
              <a:t>- Shine a spotlight on the growing safety threats faced by women, particularly in urban areas, where incidents of harassment, assault, and other crimes are on the rise.  </a:t>
            </a:r>
          </a:p>
          <a:p>
            <a:pPr marL="76200" indent="0">
              <a:buNone/>
            </a:pPr>
            <a:r>
              <a:rPr lang="en-US" sz="1800" dirty="0">
                <a:latin typeface="Cambria" panose="02040503050406030204" pitchFamily="18" charset="0"/>
                <a:ea typeface="Cambria" panose="02040503050406030204" pitchFamily="18" charset="0"/>
              </a:rPr>
              <a:t>- Emphasize the importance of understanding these threats and their underlying causes to drive meaningful conversations around women’s safety.  </a:t>
            </a:r>
          </a:p>
          <a:p>
            <a:pPr marL="76200" indent="0">
              <a:buNone/>
            </a:pPr>
            <a:r>
              <a:rPr lang="en-US" sz="1800" dirty="0">
                <a:latin typeface="Cambria" panose="02040503050406030204" pitchFamily="18" charset="0"/>
                <a:ea typeface="Cambria" panose="02040503050406030204" pitchFamily="18" charset="0"/>
              </a:rPr>
              <a:t>- Educate communities, organizations, and policymakers about the urgent need for proactive measures to ensure the safety and security of women in public and private spaces.  </a:t>
            </a:r>
          </a:p>
          <a:p>
            <a:pPr marL="76200" indent="0">
              <a:buNone/>
            </a:pPr>
            <a:r>
              <a:rPr lang="en-US" sz="1800" b="1" dirty="0">
                <a:latin typeface="Cambria" panose="02040503050406030204" pitchFamily="18" charset="0"/>
                <a:ea typeface="Cambria" panose="02040503050406030204" pitchFamily="18" charset="0"/>
              </a:rPr>
              <a:t>2. EXPLORE ANALYTICS-DRIVEN SOLUTIONS</a:t>
            </a:r>
          </a:p>
          <a:p>
            <a:pPr marL="76200" indent="0">
              <a:buNone/>
            </a:pPr>
            <a:r>
              <a:rPr lang="en-US" sz="1800" dirty="0">
                <a:latin typeface="Cambria" panose="02040503050406030204" pitchFamily="18" charset="0"/>
                <a:ea typeface="Cambria" panose="02040503050406030204" pitchFamily="18" charset="0"/>
              </a:rPr>
              <a:t>- Present the potential of advanced technologies such as real-time monitoring, anomaly detection, and data-driven insights in addressing safety challenges.  </a:t>
            </a:r>
          </a:p>
          <a:p>
            <a:pPr marL="76200" indent="0">
              <a:buNone/>
            </a:pPr>
            <a:r>
              <a:rPr lang="en-US" sz="1800" dirty="0">
                <a:latin typeface="Cambria" panose="02040503050406030204" pitchFamily="18" charset="0"/>
                <a:ea typeface="Cambria" panose="02040503050406030204" pitchFamily="18" charset="0"/>
              </a:rPr>
              <a:t>- Showcase how analytics can detect unusual patterns, generate instant alerts, and provide valuable intelligence for safety planning.  </a:t>
            </a:r>
          </a:p>
          <a:p>
            <a:pPr marL="76200" indent="0">
              <a:buNone/>
            </a:pPr>
            <a:r>
              <a:rPr lang="en-US" sz="1800" dirty="0">
                <a:latin typeface="Cambria" panose="02040503050406030204" pitchFamily="18" charset="0"/>
                <a:ea typeface="Cambria" panose="02040503050406030204" pitchFamily="18" charset="0"/>
              </a:rPr>
              <a:t>- Highlight innovative features like gender classification, distress gesture detection, and hotspot mapping that can revolutionize public safety systems.  </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7787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345EFF7-328E-7DD1-FF20-AF195EE9AEE5}"/>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84AC3BEB-DF71-68F8-5FEE-FB71808268C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800" dirty="0">
                <a:latin typeface="Cambria" panose="02040503050406030204" pitchFamily="18" charset="0"/>
                <a:ea typeface="Cambria" panose="02040503050406030204" pitchFamily="18" charset="0"/>
              </a:rPr>
              <a:t>Finalized Objectives</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6E3B4763-1E54-CB4F-AAF3-CF1A5C1405EB}"/>
              </a:ext>
            </a:extLst>
          </p:cNvPr>
          <p:cNvSpPr txBox="1">
            <a:spLocks noGrp="1"/>
          </p:cNvSpPr>
          <p:nvPr>
            <p:ph type="body" idx="1"/>
          </p:nvPr>
        </p:nvSpPr>
        <p:spPr>
          <a:xfrm>
            <a:off x="0" y="903514"/>
            <a:ext cx="12072256" cy="5050971"/>
          </a:xfrm>
          <a:prstGeom prst="rect">
            <a:avLst/>
          </a:prstGeom>
          <a:noFill/>
          <a:ln>
            <a:noFill/>
          </a:ln>
        </p:spPr>
        <p:txBody>
          <a:bodyPr spcFirstLastPara="1" wrap="square" lIns="91425" tIns="45700" rIns="91425" bIns="45700" anchor="t" anchorCtr="0">
            <a:noAutofit/>
          </a:bodyPr>
          <a:lstStyle/>
          <a:p>
            <a:pPr marL="76200" indent="0">
              <a:buNone/>
            </a:pPr>
            <a:r>
              <a:rPr lang="en-US" sz="1800" b="1" dirty="0">
                <a:latin typeface="Cambria" panose="02040503050406030204" pitchFamily="18" charset="0"/>
                <a:ea typeface="Cambria" panose="02040503050406030204" pitchFamily="18" charset="0"/>
              </a:rPr>
              <a:t>3. PROMOTE SAFER ENVIRONMENTS</a:t>
            </a:r>
          </a:p>
          <a:p>
            <a:pPr marL="76200" indent="0">
              <a:buNone/>
            </a:pPr>
            <a:r>
              <a:rPr lang="en-US" sz="1800" dirty="0">
                <a:latin typeface="Cambria" panose="02040503050406030204" pitchFamily="18" charset="0"/>
                <a:ea typeface="Cambria" panose="02040503050406030204" pitchFamily="18" charset="0"/>
              </a:rPr>
              <a:t>- Advocate for the creation of safer environments by integrating advanced safety solutions into urban planning, public spaces, and transportation systems.  </a:t>
            </a:r>
          </a:p>
          <a:p>
            <a:pPr marL="76200" indent="0">
              <a:buNone/>
            </a:pPr>
            <a:r>
              <a:rPr lang="en-US" sz="1800" dirty="0">
                <a:latin typeface="Cambria" panose="02040503050406030204" pitchFamily="18" charset="0"/>
                <a:ea typeface="Cambria" panose="02040503050406030204" pitchFamily="18" charset="0"/>
              </a:rPr>
              <a:t>- Demonstrate how proactive measures, such as real-time threat detection and preventive interventions, can reduce crime rates and foster a sense of security for women.  </a:t>
            </a:r>
          </a:p>
          <a:p>
            <a:pPr marL="76200" indent="0">
              <a:buNone/>
            </a:pPr>
            <a:r>
              <a:rPr lang="en-US" sz="1800" dirty="0">
                <a:latin typeface="Cambria" panose="02040503050406030204" pitchFamily="18" charset="0"/>
                <a:ea typeface="Cambria" panose="02040503050406030204" pitchFamily="18" charset="0"/>
              </a:rPr>
              <a:t>- Encourage collaboration between communities, law enforcement, and technology providers to create a holistic approach to women’s safety.  </a:t>
            </a:r>
          </a:p>
          <a:p>
            <a:pPr marL="76200" indent="0">
              <a:buNone/>
            </a:pPr>
            <a:r>
              <a:rPr lang="en-US" sz="1800" b="1" dirty="0">
                <a:latin typeface="Cambria" panose="02040503050406030204" pitchFamily="18" charset="0"/>
                <a:ea typeface="Cambria" panose="02040503050406030204" pitchFamily="18" charset="0"/>
              </a:rPr>
              <a:t>4. SUPPORT LAW ENFORCEMENT</a:t>
            </a:r>
          </a:p>
          <a:p>
            <a:pPr marL="76200" indent="0">
              <a:buNone/>
            </a:pPr>
            <a:r>
              <a:rPr lang="en-US" sz="1800" dirty="0">
                <a:latin typeface="Cambria" panose="02040503050406030204" pitchFamily="18" charset="0"/>
                <a:ea typeface="Cambria" panose="02040503050406030204" pitchFamily="18" charset="0"/>
              </a:rPr>
              <a:t>- Highlight how actionable intelligence generated by analytics systems can assist law enforcement in identifying and addressing potential threats before they escalate.  </a:t>
            </a:r>
          </a:p>
          <a:p>
            <a:pPr marL="76200" indent="0">
              <a:buNone/>
            </a:pPr>
            <a:r>
              <a:rPr lang="en-US" sz="1800" dirty="0">
                <a:latin typeface="Cambria" panose="02040503050406030204" pitchFamily="18" charset="0"/>
                <a:ea typeface="Cambria" panose="02040503050406030204" pitchFamily="18" charset="0"/>
              </a:rPr>
              <a:t>- Emphasize the role of real-time alerts and historical data in improving response times, resource allocation, and crime prevention strategies.  </a:t>
            </a:r>
          </a:p>
          <a:p>
            <a:pPr marL="76200" indent="0">
              <a:buNone/>
            </a:pPr>
            <a:r>
              <a:rPr lang="en-US" sz="1800" dirty="0">
                <a:latin typeface="Cambria" panose="02040503050406030204" pitchFamily="18" charset="0"/>
                <a:ea typeface="Cambria" panose="02040503050406030204" pitchFamily="18" charset="0"/>
              </a:rPr>
              <a:t>- Advocate for the integration of technology into law enforcement workflows to enhance their ability to safeguard public spaces effectively.  </a:t>
            </a:r>
          </a:p>
          <a:p>
            <a:pPr marL="76200" indent="0">
              <a:buNone/>
            </a:pPr>
            <a:r>
              <a:rPr lang="en-US" sz="1800" dirty="0">
                <a:latin typeface="Cambria" panose="02040503050406030204" pitchFamily="18" charset="0"/>
                <a:ea typeface="Cambria" panose="02040503050406030204" pitchFamily="18" charset="0"/>
              </a:rPr>
              <a:t>These expanded objectives underscore the critical role of awareness, technology, and collaboration in building a safer, more secure environment for women while empowering stakeholders to take proactive actions.</a:t>
            </a:r>
          </a:p>
        </p:txBody>
      </p:sp>
    </p:spTree>
    <p:extLst>
      <p:ext uri="{BB962C8B-B14F-4D97-AF65-F5344CB8AC3E}">
        <p14:creationId xmlns:p14="http://schemas.microsoft.com/office/powerpoint/2010/main" val="94006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D5DA322D-8E84-6ED6-8EDE-BEBCC49EE099}"/>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6EC478D3-2008-9680-E867-FBBBA32A3C6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76200" indent="0">
              <a:buNone/>
            </a:pPr>
            <a:r>
              <a:rPr lang="en-US" b="1" dirty="0">
                <a:latin typeface="Cambria" panose="02040503050406030204" pitchFamily="18" charset="0"/>
                <a:ea typeface="Cambria" panose="02040503050406030204" pitchFamily="18" charset="0"/>
              </a:rPr>
              <a:t>Proposed Solution</a:t>
            </a:r>
          </a:p>
        </p:txBody>
      </p:sp>
      <p:sp>
        <p:nvSpPr>
          <p:cNvPr id="115" name="Google Shape;115;p17">
            <a:extLst>
              <a:ext uri="{FF2B5EF4-FFF2-40B4-BE49-F238E27FC236}">
                <a16:creationId xmlns:a16="http://schemas.microsoft.com/office/drawing/2014/main" id="{EB0A4770-B96B-7A6D-F64D-B26E90E045B1}"/>
              </a:ext>
            </a:extLst>
          </p:cNvPr>
          <p:cNvSpPr txBox="1">
            <a:spLocks noGrp="1"/>
          </p:cNvSpPr>
          <p:nvPr>
            <p:ph type="body" idx="1"/>
          </p:nvPr>
        </p:nvSpPr>
        <p:spPr>
          <a:xfrm>
            <a:off x="88900" y="952500"/>
            <a:ext cx="12115800" cy="4953000"/>
          </a:xfrm>
          <a:prstGeom prst="rect">
            <a:avLst/>
          </a:prstGeom>
          <a:noFill/>
          <a:ln>
            <a:noFill/>
          </a:ln>
        </p:spPr>
        <p:txBody>
          <a:bodyPr spcFirstLastPara="1" wrap="square" lIns="91425" tIns="45700" rIns="91425" bIns="45700" anchor="t" anchorCtr="0">
            <a:noAutofit/>
          </a:bodyPr>
          <a:lstStyle/>
          <a:p>
            <a:pPr marL="76200" indent="0">
              <a:buNone/>
            </a:pPr>
            <a:r>
              <a:rPr lang="en-US" b="1" dirty="0">
                <a:latin typeface="Cambria" panose="02040503050406030204" pitchFamily="18" charset="0"/>
                <a:ea typeface="Cambria" panose="02040503050406030204" pitchFamily="18" charset="0"/>
              </a:rPr>
              <a:t>Proposed Solution</a:t>
            </a:r>
          </a:p>
          <a:p>
            <a:pPr marL="76200" indent="0">
              <a:buNone/>
            </a:pPr>
            <a:r>
              <a:rPr lang="en-US" dirty="0">
                <a:latin typeface="Cambria" panose="02040503050406030204" pitchFamily="18" charset="0"/>
                <a:ea typeface="Cambria" panose="02040503050406030204" pitchFamily="18" charset="0"/>
              </a:rPr>
              <a:t>A Women Safety Analytics Software with the following features:</a:t>
            </a:r>
          </a:p>
          <a:p>
            <a:r>
              <a:rPr lang="en-US" b="1" dirty="0">
                <a:latin typeface="Cambria" panose="02040503050406030204" pitchFamily="18" charset="0"/>
                <a:ea typeface="Cambria" panose="02040503050406030204" pitchFamily="18" charset="0"/>
              </a:rPr>
              <a:t>Person Detection with Gender Classification</a:t>
            </a:r>
            <a:r>
              <a:rPr lang="en-US" dirty="0">
                <a:latin typeface="Cambria" panose="02040503050406030204" pitchFamily="18" charset="0"/>
                <a:ea typeface="Cambria" panose="02040503050406030204" pitchFamily="18" charset="0"/>
              </a:rPr>
              <a:t>: Differentiating between men and women for effective monitoring.</a:t>
            </a:r>
          </a:p>
          <a:p>
            <a:r>
              <a:rPr lang="en-US" b="1" dirty="0">
                <a:latin typeface="Cambria" panose="02040503050406030204" pitchFamily="18" charset="0"/>
                <a:ea typeface="Cambria" panose="02040503050406030204" pitchFamily="18" charset="0"/>
              </a:rPr>
              <a:t>Gender Distribution Analysis</a:t>
            </a:r>
            <a:r>
              <a:rPr lang="en-US" dirty="0">
                <a:latin typeface="Cambria" panose="02040503050406030204" pitchFamily="18" charset="0"/>
                <a:ea typeface="Cambria" panose="02040503050406030204" pitchFamily="18" charset="0"/>
              </a:rPr>
              <a:t>: Real-time counting of men and women in a given area.</a:t>
            </a:r>
          </a:p>
          <a:p>
            <a:r>
              <a:rPr lang="en-US" b="1" dirty="0">
                <a:latin typeface="Cambria" panose="02040503050406030204" pitchFamily="18" charset="0"/>
                <a:ea typeface="Cambria" panose="02040503050406030204" pitchFamily="18" charset="0"/>
              </a:rPr>
              <a:t>Detection of Lone Woman at Night</a:t>
            </a:r>
            <a:r>
              <a:rPr lang="en-US" dirty="0">
                <a:latin typeface="Cambria" panose="02040503050406030204" pitchFamily="18" charset="0"/>
                <a:ea typeface="Cambria" panose="02040503050406030204" pitchFamily="18" charset="0"/>
              </a:rPr>
              <a:t>: Identifying high-risk scenarios for proactive intervention.</a:t>
            </a:r>
          </a:p>
          <a:p>
            <a:r>
              <a:rPr lang="en-US" b="1" dirty="0">
                <a:latin typeface="Cambria" panose="02040503050406030204" pitchFamily="18" charset="0"/>
                <a:ea typeface="Cambria" panose="02040503050406030204" pitchFamily="18" charset="0"/>
              </a:rPr>
              <a:t>Detection of a Woman Surrounded by Men</a:t>
            </a:r>
            <a:r>
              <a:rPr lang="en-US" dirty="0">
                <a:latin typeface="Cambria" panose="02040503050406030204" pitchFamily="18" charset="0"/>
                <a:ea typeface="Cambria" panose="02040503050406030204" pitchFamily="18" charset="0"/>
              </a:rPr>
              <a:t>: Flagging potentially unsafe situations.</a:t>
            </a:r>
          </a:p>
          <a:p>
            <a:r>
              <a:rPr lang="en-US" b="1" dirty="0">
                <a:latin typeface="Cambria" panose="02040503050406030204" pitchFamily="18" charset="0"/>
                <a:ea typeface="Cambria" panose="02040503050406030204" pitchFamily="18" charset="0"/>
              </a:rPr>
              <a:t>Gesture-Based SOS Detection</a:t>
            </a:r>
            <a:r>
              <a:rPr lang="en-US" dirty="0">
                <a:latin typeface="Cambria" panose="02040503050406030204" pitchFamily="18" charset="0"/>
                <a:ea typeface="Cambria" panose="02040503050406030204" pitchFamily="18" charset="0"/>
              </a:rPr>
              <a:t>: Recognizing distress gestures for immediate alerts.</a:t>
            </a:r>
          </a:p>
          <a:p>
            <a:r>
              <a:rPr lang="en-US" b="1" dirty="0">
                <a:latin typeface="Cambria" panose="02040503050406030204" pitchFamily="18" charset="0"/>
                <a:ea typeface="Cambria" panose="02040503050406030204" pitchFamily="18" charset="0"/>
              </a:rPr>
              <a:t>Hotspot Identification</a:t>
            </a:r>
            <a:r>
              <a:rPr lang="en-US" dirty="0">
                <a:latin typeface="Cambria" panose="02040503050406030204" pitchFamily="18" charset="0"/>
                <a:ea typeface="Cambria" panose="02040503050406030204" pitchFamily="18" charset="0"/>
              </a:rPr>
              <a:t>: Mapping high-risk locations based on historical data and incidents.</a:t>
            </a:r>
          </a:p>
          <a:p>
            <a:pPr marL="152400" lvl="0" indent="0" algn="just" rtl="0">
              <a:lnSpc>
                <a:spcPct val="150000"/>
              </a:lnSpc>
              <a:spcBef>
                <a:spcPts val="0"/>
              </a:spcBef>
              <a:spcAft>
                <a:spcPts val="0"/>
              </a:spcAft>
              <a:buClr>
                <a:schemeClr val="dk1"/>
              </a:buClr>
              <a:buSzPct val="100000"/>
              <a:buNone/>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2992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6B6FEBE-FDAF-1402-45B9-0271402C34D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07848FD-6BFD-7087-5C53-2099818FE883}"/>
              </a:ext>
            </a:extLst>
          </p:cNvPr>
          <p:cNvSpPr>
            <a:spLocks noGrp="1"/>
          </p:cNvSpPr>
          <p:nvPr>
            <p:ph type="title"/>
          </p:nvPr>
        </p:nvSpPr>
        <p:spPr/>
        <p:txBody>
          <a:bodyPr/>
          <a:lstStyle/>
          <a:p>
            <a:r>
              <a:rPr lang="en-US" sz="2800" dirty="0">
                <a:latin typeface="Cambria" panose="02040503050406030204" pitchFamily="18" charset="0"/>
                <a:ea typeface="Cambria" panose="02040503050406030204" pitchFamily="18" charset="0"/>
              </a:rPr>
              <a:t>METHODOLOGY</a:t>
            </a:r>
            <a:endParaRPr lang="en-IN" dirty="0"/>
          </a:p>
        </p:txBody>
      </p:sp>
      <p:sp>
        <p:nvSpPr>
          <p:cNvPr id="9" name="Text Placeholder 8">
            <a:extLst>
              <a:ext uri="{FF2B5EF4-FFF2-40B4-BE49-F238E27FC236}">
                <a16:creationId xmlns:a16="http://schemas.microsoft.com/office/drawing/2014/main" id="{9AD0916A-4E67-731E-41F1-68504E14281D}"/>
              </a:ext>
            </a:extLst>
          </p:cNvPr>
          <p:cNvSpPr>
            <a:spLocks noGrp="1"/>
          </p:cNvSpPr>
          <p:nvPr>
            <p:ph type="body" idx="1"/>
          </p:nvPr>
        </p:nvSpPr>
        <p:spPr>
          <a:xfrm>
            <a:off x="-1" y="1143001"/>
            <a:ext cx="12191999" cy="4953000"/>
          </a:xfrm>
        </p:spPr>
        <p:txBody>
          <a:bodyPr>
            <a:noAutofit/>
          </a:bodyPr>
          <a:lstStyle/>
          <a:p>
            <a:pPr marL="76200" indent="0">
              <a:buNone/>
            </a:pPr>
            <a:r>
              <a:rPr lang="en-US" sz="1600" dirty="0">
                <a:latin typeface="Cambria" panose="02040503050406030204" pitchFamily="18" charset="0"/>
                <a:ea typeface="Cambria" panose="02040503050406030204" pitchFamily="18" charset="0"/>
              </a:rPr>
              <a:t>The methodology for developing the Women Safety Analytics system should follow a structured approach to ensure effectiveness, scalability, and reliability. Here's an outline of the methodology that combines both technical and operational aspects to address the challenges and objectives outlined:</a:t>
            </a:r>
          </a:p>
          <a:p>
            <a:pPr marL="76200" indent="0">
              <a:buNone/>
            </a:pPr>
            <a:r>
              <a:rPr lang="en-US" sz="1600" b="1" dirty="0">
                <a:latin typeface="Cambria" panose="02040503050406030204" pitchFamily="18" charset="0"/>
                <a:ea typeface="Cambria" panose="02040503050406030204" pitchFamily="18" charset="0"/>
              </a:rPr>
              <a:t>1. PROBLEM DEFINITION &amp; REQUIREMENTS ANALYSIS</a:t>
            </a:r>
          </a:p>
          <a:p>
            <a:pPr marL="76200" indent="0">
              <a:buNone/>
            </a:pPr>
            <a:r>
              <a:rPr lang="en-US" sz="1600" b="1" dirty="0">
                <a:latin typeface="Cambria" panose="02040503050406030204" pitchFamily="18" charset="0"/>
                <a:ea typeface="Cambria" panose="02040503050406030204" pitchFamily="18" charset="0"/>
              </a:rPr>
              <a:t>Stakeholder Engagement:</a:t>
            </a:r>
            <a:r>
              <a:rPr lang="en-US" sz="1600" dirty="0">
                <a:latin typeface="Cambria" panose="02040503050406030204" pitchFamily="18" charset="0"/>
                <a:ea typeface="Cambria" panose="02040503050406030204" pitchFamily="18" charset="0"/>
              </a:rPr>
              <a:t> Engage with law enforcement, urban planners, and women’s safety advocacy groups to gather input on specific requirements and challenges.</a:t>
            </a:r>
          </a:p>
          <a:p>
            <a:pPr marL="76200" indent="0">
              <a:buNone/>
            </a:pPr>
            <a:r>
              <a:rPr lang="en-US" sz="1600" b="1" dirty="0">
                <a:latin typeface="Cambria" panose="02040503050406030204" pitchFamily="18" charset="0"/>
                <a:ea typeface="Cambria" panose="02040503050406030204" pitchFamily="18" charset="0"/>
              </a:rPr>
              <a:t>Scope Definition: </a:t>
            </a:r>
            <a:r>
              <a:rPr lang="en-US" sz="1600" dirty="0">
                <a:latin typeface="Cambria" panose="02040503050406030204" pitchFamily="18" charset="0"/>
                <a:ea typeface="Cambria" panose="02040503050406030204" pitchFamily="18" charset="0"/>
              </a:rPr>
              <a:t>Identify the key features such as real-time threat detection, anomaly identification, and location-based analysis.</a:t>
            </a:r>
          </a:p>
          <a:p>
            <a:pPr marL="76200" indent="0">
              <a:buNone/>
            </a:pPr>
            <a:r>
              <a:rPr lang="en-US" sz="1600" dirty="0">
                <a:latin typeface="Cambria" panose="02040503050406030204" pitchFamily="18" charset="0"/>
                <a:ea typeface="Cambria" panose="02040503050406030204" pitchFamily="18" charset="0"/>
              </a:rPr>
              <a:t>Data Privacy &amp; Compliance: Ensure that privacy and legal requirements (such as GDPR) are addressed when dealing with surveillance data.</a:t>
            </a:r>
          </a:p>
          <a:p>
            <a:pPr marL="76200" indent="0">
              <a:buNone/>
            </a:pPr>
            <a:r>
              <a:rPr lang="en-US" sz="1600" b="1" dirty="0">
                <a:latin typeface="Cambria" panose="02040503050406030204" pitchFamily="18" charset="0"/>
                <a:ea typeface="Cambria" panose="02040503050406030204" pitchFamily="18" charset="0"/>
              </a:rPr>
              <a:t>2. DATA COLLECTION &amp; PREPARATION</a:t>
            </a:r>
            <a:endParaRPr lang="en-US" sz="16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Video Data</a:t>
            </a:r>
            <a:r>
              <a:rPr lang="en-US" sz="1600" dirty="0">
                <a:latin typeface="Cambria" panose="02040503050406030204" pitchFamily="18" charset="0"/>
                <a:ea typeface="Cambria" panose="02040503050406030204" pitchFamily="18" charset="0"/>
              </a:rPr>
              <a:t>: Collect video surveillance feeds (from public areas, streets, transportation, etc.) or integrate existing systems with the proposed solution.</a:t>
            </a:r>
          </a:p>
          <a:p>
            <a:pPr marL="76200" indent="0">
              <a:buNone/>
            </a:pPr>
            <a:r>
              <a:rPr lang="en-US" sz="1600" b="1" dirty="0">
                <a:latin typeface="Cambria" panose="02040503050406030204" pitchFamily="18" charset="0"/>
                <a:ea typeface="Cambria" panose="02040503050406030204" pitchFamily="18" charset="0"/>
              </a:rPr>
              <a:t>Sensor Data</a:t>
            </a:r>
            <a:r>
              <a:rPr lang="en-US" sz="1600" dirty="0">
                <a:latin typeface="Cambria" panose="02040503050406030204" pitchFamily="18" charset="0"/>
                <a:ea typeface="Cambria" panose="02040503050406030204" pitchFamily="18" charset="0"/>
              </a:rPr>
              <a:t>: Include additional data from IoT devices (e.g., motion sensors, facial recognition cameras, and GPS).</a:t>
            </a:r>
          </a:p>
          <a:p>
            <a:pPr marL="76200" indent="0">
              <a:buNone/>
            </a:pPr>
            <a:r>
              <a:rPr lang="en-US" sz="1600" b="1" dirty="0">
                <a:latin typeface="Cambria" panose="02040503050406030204" pitchFamily="18" charset="0"/>
                <a:ea typeface="Cambria" panose="02040503050406030204" pitchFamily="18" charset="0"/>
              </a:rPr>
              <a:t>Historical Incident Data</a:t>
            </a:r>
            <a:r>
              <a:rPr lang="en-US" sz="1600" dirty="0">
                <a:latin typeface="Cambria" panose="02040503050406030204" pitchFamily="18" charset="0"/>
                <a:ea typeface="Cambria" panose="02040503050406030204" pitchFamily="18" charset="0"/>
              </a:rPr>
              <a:t>: Analyze crime statistics, previous reports, and public safety data to understand crime patterns.</a:t>
            </a:r>
          </a:p>
          <a:p>
            <a:pPr marL="76200" indent="0">
              <a:buNone/>
            </a:pPr>
            <a:r>
              <a:rPr lang="en-US" sz="1600" b="1" dirty="0">
                <a:latin typeface="Cambria" panose="02040503050406030204" pitchFamily="18" charset="0"/>
                <a:ea typeface="Cambria" panose="02040503050406030204" pitchFamily="18" charset="0"/>
              </a:rPr>
              <a:t>Data Preprocessing</a:t>
            </a:r>
            <a:r>
              <a:rPr lang="en-US" sz="1600" dirty="0">
                <a:latin typeface="Cambria" panose="02040503050406030204" pitchFamily="18" charset="0"/>
                <a:ea typeface="Cambria" panose="02040503050406030204" pitchFamily="18" charset="0"/>
              </a:rPr>
              <a:t>: Clean and preprocess video and sensor data for efficient analysis (e.g., noise removal, frame rate adjustments).</a:t>
            </a:r>
          </a:p>
          <a:p>
            <a:pPr marL="76200" indent="0">
              <a:buNone/>
            </a:pPr>
            <a:r>
              <a:rPr lang="en-US" sz="1600" dirty="0">
                <a:latin typeface="Cambria" panose="02040503050406030204" pitchFamily="18" charset="0"/>
                <a:ea typeface="Cambria" panose="02040503050406030204" pitchFamily="18" charset="0"/>
              </a:rPr>
              <a:t>Annotate datasets with labels for gender classification, gesture recognition, and other key parameters to train machine learning models.</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552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8" name="Title 7">
            <a:extLst>
              <a:ext uri="{FF2B5EF4-FFF2-40B4-BE49-F238E27FC236}">
                <a16:creationId xmlns:a16="http://schemas.microsoft.com/office/drawing/2014/main" id="{0297F20C-2AAE-ABB7-823A-44E86FF92538}"/>
              </a:ext>
            </a:extLst>
          </p:cNvPr>
          <p:cNvSpPr>
            <a:spLocks noGrp="1"/>
          </p:cNvSpPr>
          <p:nvPr>
            <p:ph type="title"/>
          </p:nvPr>
        </p:nvSpPr>
        <p:spPr/>
        <p:txBody>
          <a:bodyPr/>
          <a:lstStyle/>
          <a:p>
            <a:r>
              <a:rPr lang="en-US" sz="2800" dirty="0">
                <a:latin typeface="Cambria" panose="02040503050406030204" pitchFamily="18" charset="0"/>
                <a:ea typeface="Cambria" panose="02040503050406030204" pitchFamily="18" charset="0"/>
              </a:rPr>
              <a:t>METHODOLOGY</a:t>
            </a:r>
            <a:endParaRPr lang="en-IN" dirty="0"/>
          </a:p>
        </p:txBody>
      </p:sp>
      <p:sp>
        <p:nvSpPr>
          <p:cNvPr id="9" name="Text Placeholder 8">
            <a:extLst>
              <a:ext uri="{FF2B5EF4-FFF2-40B4-BE49-F238E27FC236}">
                <a16:creationId xmlns:a16="http://schemas.microsoft.com/office/drawing/2014/main" id="{D32AF05F-1465-EE38-5EE1-F4BEC8FFB2C2}"/>
              </a:ext>
            </a:extLst>
          </p:cNvPr>
          <p:cNvSpPr>
            <a:spLocks noGrp="1"/>
          </p:cNvSpPr>
          <p:nvPr>
            <p:ph type="body" idx="1"/>
          </p:nvPr>
        </p:nvSpPr>
        <p:spPr>
          <a:xfrm>
            <a:off x="0" y="952500"/>
            <a:ext cx="11480800" cy="4953000"/>
          </a:xfrm>
        </p:spPr>
        <p:txBody>
          <a:bodyPr>
            <a:noAutofit/>
          </a:bodyPr>
          <a:lstStyle/>
          <a:p>
            <a:pPr marL="76200" indent="0">
              <a:buNone/>
            </a:pPr>
            <a:r>
              <a:rPr lang="en-US" sz="1600" b="1" dirty="0">
                <a:latin typeface="Cambria" panose="02040503050406030204" pitchFamily="18" charset="0"/>
                <a:ea typeface="Cambria" panose="02040503050406030204" pitchFamily="18" charset="0"/>
              </a:rPr>
              <a:t>3. SYSTEM DESIGN &amp; ARCHITECTURE</a:t>
            </a:r>
          </a:p>
          <a:p>
            <a:pPr marL="76200" indent="0">
              <a:buNone/>
            </a:pPr>
            <a:r>
              <a:rPr lang="en-US" sz="1600" b="1" dirty="0">
                <a:latin typeface="Cambria" panose="02040503050406030204" pitchFamily="18" charset="0"/>
                <a:ea typeface="Cambria" panose="02040503050406030204" pitchFamily="18" charset="0"/>
              </a:rPr>
              <a:t>Modular Architecture</a:t>
            </a:r>
            <a:r>
              <a:rPr lang="en-US" sz="1600" dirty="0">
                <a:latin typeface="Cambria" panose="02040503050406030204" pitchFamily="18" charset="0"/>
                <a:ea typeface="Cambria" panose="02040503050406030204" pitchFamily="18" charset="0"/>
              </a:rPr>
              <a:t>: Real-Time Monitoring Module: Handles live video feeds and sensor data input for instant processing.</a:t>
            </a:r>
          </a:p>
          <a:p>
            <a:pPr marL="76200" indent="0">
              <a:buNone/>
            </a:pPr>
            <a:r>
              <a:rPr lang="en-US" sz="1600" b="1" dirty="0">
                <a:latin typeface="Cambria" panose="02040503050406030204" pitchFamily="18" charset="0"/>
                <a:ea typeface="Cambria" panose="02040503050406030204" pitchFamily="18" charset="0"/>
              </a:rPr>
              <a:t>Analytics Engine</a:t>
            </a:r>
            <a:r>
              <a:rPr lang="en-US" sz="1600" dirty="0">
                <a:latin typeface="Cambria" panose="02040503050406030204" pitchFamily="18" charset="0"/>
                <a:ea typeface="Cambria" panose="02040503050406030204" pitchFamily="18" charset="0"/>
              </a:rPr>
              <a:t>: Uses machine learning models for anomaly detection, gender classification, gesture recognition, and event prediction.</a:t>
            </a:r>
          </a:p>
          <a:p>
            <a:pPr marL="76200" indent="0">
              <a:buNone/>
            </a:pPr>
            <a:r>
              <a:rPr lang="en-US" sz="1600" b="1" dirty="0">
                <a:latin typeface="Cambria" panose="02040503050406030204" pitchFamily="18" charset="0"/>
                <a:ea typeface="Cambria" panose="02040503050406030204" pitchFamily="18" charset="0"/>
              </a:rPr>
              <a:t>Alert System: </a:t>
            </a:r>
            <a:r>
              <a:rPr lang="en-US" sz="1600" dirty="0">
                <a:latin typeface="Cambria" panose="02040503050406030204" pitchFamily="18" charset="0"/>
                <a:ea typeface="Cambria" panose="02040503050406030204" pitchFamily="18" charset="0"/>
              </a:rPr>
              <a:t>Real-time notifications and alerts for unusual behavior or safety threats.</a:t>
            </a:r>
          </a:p>
          <a:p>
            <a:pPr marL="76200" indent="0">
              <a:buNone/>
            </a:pPr>
            <a:r>
              <a:rPr lang="en-US" sz="1600" b="1" dirty="0">
                <a:latin typeface="Cambria" panose="02040503050406030204" pitchFamily="18" charset="0"/>
                <a:ea typeface="Cambria" panose="02040503050406030204" pitchFamily="18" charset="0"/>
              </a:rPr>
              <a:t>Data Storage</a:t>
            </a:r>
            <a:r>
              <a:rPr lang="en-US" sz="1600" dirty="0">
                <a:latin typeface="Cambria" panose="02040503050406030204" pitchFamily="18" charset="0"/>
                <a:ea typeface="Cambria" panose="02040503050406030204" pitchFamily="18" charset="0"/>
              </a:rPr>
              <a:t>: Centralized database to store and analyze historical data for trend analysis and hotspot identification.</a:t>
            </a:r>
          </a:p>
          <a:p>
            <a:pPr marL="76200" indent="0">
              <a:buNone/>
            </a:pPr>
            <a:r>
              <a:rPr lang="en-US" sz="1600" b="1" dirty="0">
                <a:latin typeface="Cambria" panose="02040503050406030204" pitchFamily="18" charset="0"/>
                <a:ea typeface="Cambria" panose="02040503050406030204" pitchFamily="18" charset="0"/>
              </a:rPr>
              <a:t>Technology Stack:</a:t>
            </a:r>
          </a:p>
          <a:p>
            <a:pPr marL="76200" indent="0">
              <a:buNone/>
            </a:pPr>
            <a:r>
              <a:rPr lang="en-US" sz="1600" b="1" dirty="0">
                <a:latin typeface="Cambria" panose="02040503050406030204" pitchFamily="18" charset="0"/>
                <a:ea typeface="Cambria" panose="02040503050406030204" pitchFamily="18" charset="0"/>
              </a:rPr>
              <a:t>Programming Languages</a:t>
            </a:r>
            <a:r>
              <a:rPr lang="en-US" sz="1600" dirty="0">
                <a:latin typeface="Cambria" panose="02040503050406030204" pitchFamily="18" charset="0"/>
                <a:ea typeface="Cambria" panose="02040503050406030204" pitchFamily="18" charset="0"/>
              </a:rPr>
              <a:t>: Python for machine learning, computer vision, and data processing.</a:t>
            </a:r>
          </a:p>
          <a:p>
            <a:pPr marL="76200" indent="0">
              <a:buNone/>
            </a:pPr>
            <a:r>
              <a:rPr lang="en-US" sz="1600" b="1" dirty="0">
                <a:latin typeface="Cambria" panose="02040503050406030204" pitchFamily="18" charset="0"/>
                <a:ea typeface="Cambria" panose="02040503050406030204" pitchFamily="18" charset="0"/>
              </a:rPr>
              <a:t>Machine Learning Frameworks</a:t>
            </a:r>
            <a:r>
              <a:rPr lang="en-US" sz="1600" dirty="0">
                <a:latin typeface="Cambria" panose="02040503050406030204" pitchFamily="18" charset="0"/>
                <a:ea typeface="Cambria" panose="02040503050406030204" pitchFamily="18" charset="0"/>
              </a:rPr>
              <a:t>: TensorFlow, </a:t>
            </a:r>
            <a:r>
              <a:rPr lang="en-US" sz="1600" dirty="0" err="1">
                <a:latin typeface="Cambria" panose="02040503050406030204" pitchFamily="18" charset="0"/>
                <a:ea typeface="Cambria" panose="02040503050406030204" pitchFamily="18" charset="0"/>
              </a:rPr>
              <a:t>Keras</a:t>
            </a:r>
            <a:r>
              <a:rPr lang="en-US" sz="1600" dirty="0">
                <a:latin typeface="Cambria" panose="02040503050406030204" pitchFamily="18" charset="0"/>
                <a:ea typeface="Cambria" panose="02040503050406030204" pitchFamily="18" charset="0"/>
              </a:rPr>
              <a:t>, or </a:t>
            </a:r>
            <a:r>
              <a:rPr lang="en-US" sz="1600" dirty="0" err="1">
                <a:latin typeface="Cambria" panose="02040503050406030204" pitchFamily="18" charset="0"/>
                <a:ea typeface="Cambria" panose="02040503050406030204" pitchFamily="18" charset="0"/>
              </a:rPr>
              <a:t>PyTorch</a:t>
            </a:r>
            <a:r>
              <a:rPr lang="en-US" sz="1600" dirty="0">
                <a:latin typeface="Cambria" panose="02040503050406030204" pitchFamily="18" charset="0"/>
                <a:ea typeface="Cambria" panose="02040503050406030204" pitchFamily="18" charset="0"/>
              </a:rPr>
              <a:t> for building and training models.</a:t>
            </a:r>
          </a:p>
          <a:p>
            <a:pPr marL="76200" indent="0">
              <a:buNone/>
            </a:pPr>
            <a:r>
              <a:rPr lang="en-US" sz="1600" b="1" dirty="0">
                <a:latin typeface="Cambria" panose="02040503050406030204" pitchFamily="18" charset="0"/>
                <a:ea typeface="Cambria" panose="02040503050406030204" pitchFamily="18" charset="0"/>
              </a:rPr>
              <a:t>Real-Time Processing Tools</a:t>
            </a:r>
            <a:r>
              <a:rPr lang="en-US" sz="1600" dirty="0">
                <a:latin typeface="Cambria" panose="02040503050406030204" pitchFamily="18" charset="0"/>
                <a:ea typeface="Cambria" panose="02040503050406030204" pitchFamily="18" charset="0"/>
              </a:rPr>
              <a:t>: Apache Kafka or Apache Flink for managing and processing streaming data.</a:t>
            </a:r>
          </a:p>
          <a:p>
            <a:pPr marL="76200" indent="0">
              <a:buNone/>
            </a:pPr>
            <a:r>
              <a:rPr lang="en-US" sz="1600" b="1" dirty="0">
                <a:latin typeface="Cambria" panose="02040503050406030204" pitchFamily="18" charset="0"/>
                <a:ea typeface="Cambria" panose="02040503050406030204" pitchFamily="18" charset="0"/>
              </a:rPr>
              <a:t>Database Management:</a:t>
            </a:r>
            <a:r>
              <a:rPr lang="en-US" sz="1600" dirty="0">
                <a:latin typeface="Cambria" panose="02040503050406030204" pitchFamily="18" charset="0"/>
                <a:ea typeface="Cambria" panose="02040503050406030204" pitchFamily="18" charset="0"/>
              </a:rPr>
              <a:t> SQL/NoSQL database systems like MongoDB for storing analytics data.</a:t>
            </a:r>
          </a:p>
          <a:p>
            <a:pPr marL="76200" indent="0">
              <a:buNone/>
            </a:pPr>
            <a:r>
              <a:rPr lang="en-US" sz="1600" b="1" dirty="0">
                <a:latin typeface="Cambria" panose="02040503050406030204" pitchFamily="18" charset="0"/>
                <a:ea typeface="Cambria" panose="02040503050406030204" pitchFamily="18" charset="0"/>
              </a:rPr>
              <a:t>4. MODEL DEVELOPMENT</a:t>
            </a:r>
          </a:p>
          <a:p>
            <a:pPr marL="76200" indent="0">
              <a:buNone/>
            </a:pPr>
            <a:r>
              <a:rPr lang="en-US" sz="1600" b="1" dirty="0">
                <a:latin typeface="Cambria" panose="02040503050406030204" pitchFamily="18" charset="0"/>
                <a:ea typeface="Cambria" panose="02040503050406030204" pitchFamily="18" charset="0"/>
              </a:rPr>
              <a:t>Gender Classification Model: </a:t>
            </a:r>
            <a:r>
              <a:rPr lang="en-US" sz="1600" dirty="0">
                <a:latin typeface="Cambria" panose="02040503050406030204" pitchFamily="18" charset="0"/>
                <a:ea typeface="Cambria" panose="02040503050406030204" pitchFamily="18" charset="0"/>
              </a:rPr>
              <a:t>Use deep learning techniques (e.g., Convolutional Neural Networks, or CNNs) to classify individuals’ gender in real-time from video feeds.</a:t>
            </a:r>
          </a:p>
          <a:p>
            <a:pPr marL="76200" indent="0">
              <a:buNone/>
            </a:pPr>
            <a:r>
              <a:rPr lang="en-US" sz="1600" dirty="0">
                <a:latin typeface="Cambria" panose="02040503050406030204" pitchFamily="18" charset="0"/>
                <a:ea typeface="Cambria" panose="02040503050406030204" pitchFamily="18" charset="0"/>
              </a:rPr>
              <a:t>Train the model on a large, diverse dataset to account for various lighting conditions, angles, and cultural diversity.</a:t>
            </a:r>
          </a:p>
          <a:p>
            <a:pPr marL="76200" indent="0">
              <a:buNone/>
            </a:pPr>
            <a:r>
              <a:rPr lang="en-US" sz="1600" b="1" dirty="0">
                <a:latin typeface="Cambria" panose="02040503050406030204" pitchFamily="18" charset="0"/>
                <a:ea typeface="Cambria" panose="02040503050406030204" pitchFamily="18" charset="0"/>
              </a:rPr>
              <a:t>Anomaly Detection Model</a:t>
            </a:r>
            <a:r>
              <a:rPr lang="en-US" sz="1600" dirty="0">
                <a:latin typeface="Cambria" panose="02040503050406030204" pitchFamily="18" charset="0"/>
                <a:ea typeface="Cambria" panose="02040503050406030204" pitchFamily="18" charset="0"/>
              </a:rPr>
              <a:t>: Implement unsupervised learning models (e.g., autoencoders, clustering algorithms) to detect out-of-norm behavior, such as lone individuals in unsafe conditions. Use supervised learning for recognizing specific situations like a woman surrounded by men or distress gestures.</a:t>
            </a:r>
          </a:p>
          <a:p>
            <a:pPr marL="76200" indent="0">
              <a:buNone/>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179E68D-0781-D843-C98D-04419209C49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81A67DE-4C86-91E0-6D8E-6C279FB187E9}"/>
              </a:ext>
            </a:extLst>
          </p:cNvPr>
          <p:cNvSpPr>
            <a:spLocks noGrp="1"/>
          </p:cNvSpPr>
          <p:nvPr>
            <p:ph type="title"/>
          </p:nvPr>
        </p:nvSpPr>
        <p:spPr/>
        <p:txBody>
          <a:bodyPr/>
          <a:lstStyle/>
          <a:p>
            <a:r>
              <a:rPr lang="en-US" sz="2800" dirty="0">
                <a:latin typeface="Cambria" panose="02040503050406030204" pitchFamily="18" charset="0"/>
                <a:ea typeface="Cambria" panose="02040503050406030204" pitchFamily="18" charset="0"/>
              </a:rPr>
              <a:t>METHODOLOGY</a:t>
            </a:r>
            <a:endParaRPr lang="en-IN" dirty="0"/>
          </a:p>
        </p:txBody>
      </p:sp>
      <p:sp>
        <p:nvSpPr>
          <p:cNvPr id="7" name="Text Placeholder 6">
            <a:extLst>
              <a:ext uri="{FF2B5EF4-FFF2-40B4-BE49-F238E27FC236}">
                <a16:creationId xmlns:a16="http://schemas.microsoft.com/office/drawing/2014/main" id="{3C0D53D4-9EC1-9ED4-3ADB-40CAE0BD5ECD}"/>
              </a:ext>
            </a:extLst>
          </p:cNvPr>
          <p:cNvSpPr>
            <a:spLocks noGrp="1"/>
          </p:cNvSpPr>
          <p:nvPr>
            <p:ph type="body" idx="1"/>
          </p:nvPr>
        </p:nvSpPr>
        <p:spPr>
          <a:xfrm>
            <a:off x="0" y="952500"/>
            <a:ext cx="11974285" cy="4953000"/>
          </a:xfrm>
        </p:spPr>
        <p:txBody>
          <a:bodyPr>
            <a:normAutofit/>
          </a:bodyPr>
          <a:lstStyle/>
          <a:p>
            <a:pPr marL="76200" indent="0">
              <a:buNone/>
            </a:pPr>
            <a:r>
              <a:rPr lang="en-US" sz="2000" b="1" dirty="0">
                <a:latin typeface="Cambria" panose="02040503050406030204" pitchFamily="18" charset="0"/>
                <a:ea typeface="Cambria" panose="02040503050406030204" pitchFamily="18" charset="0"/>
              </a:rPr>
              <a:t>6. Deployment &amp; Maintenance</a:t>
            </a:r>
          </a:p>
          <a:p>
            <a:pPr marL="76200" indent="0">
              <a:buNone/>
            </a:pPr>
            <a:r>
              <a:rPr lang="en-US" sz="2000" b="1" dirty="0">
                <a:latin typeface="Cambria" panose="02040503050406030204" pitchFamily="18" charset="0"/>
                <a:ea typeface="Cambria" panose="02040503050406030204" pitchFamily="18" charset="0"/>
              </a:rPr>
              <a:t>Deployment</a:t>
            </a:r>
            <a:r>
              <a:rPr lang="en-US" sz="2000" dirty="0">
                <a:latin typeface="Cambria" panose="02040503050406030204" pitchFamily="18" charset="0"/>
                <a:ea typeface="Cambria" panose="02040503050406030204" pitchFamily="18" charset="0"/>
              </a:rPr>
              <a:t>: Deploy the system in targeted public spaces, ensuring proper hardware installation (cameras, sensors, servers).</a:t>
            </a:r>
          </a:p>
          <a:p>
            <a:pPr marL="76200" indent="0">
              <a:buNone/>
            </a:pPr>
            <a:r>
              <a:rPr lang="en-US" sz="2000" b="1" dirty="0">
                <a:latin typeface="Cambria" panose="02040503050406030204" pitchFamily="18" charset="0"/>
                <a:ea typeface="Cambria" panose="02040503050406030204" pitchFamily="18" charset="0"/>
              </a:rPr>
              <a:t>Monitoring &amp; Performance Tuning</a:t>
            </a:r>
            <a:r>
              <a:rPr lang="en-US" sz="2000" dirty="0">
                <a:latin typeface="Cambria" panose="02040503050406030204" pitchFamily="18" charset="0"/>
                <a:ea typeface="Cambria" panose="02040503050406030204" pitchFamily="18" charset="0"/>
              </a:rPr>
              <a:t>: Monitor the system’s real-time performance and conduct periodic system checks to optimize speed, accuracy, and reliability.</a:t>
            </a:r>
          </a:p>
          <a:p>
            <a:pPr marL="76200" indent="0">
              <a:buNone/>
            </a:pPr>
            <a:r>
              <a:rPr lang="en-US" sz="2000" b="1" dirty="0">
                <a:latin typeface="Cambria" panose="02040503050406030204" pitchFamily="18" charset="0"/>
                <a:ea typeface="Cambria" panose="02040503050406030204" pitchFamily="18" charset="0"/>
              </a:rPr>
              <a:t>Maintenance</a:t>
            </a:r>
            <a:r>
              <a:rPr lang="en-US" sz="2000" dirty="0">
                <a:latin typeface="Cambria" panose="02040503050406030204" pitchFamily="18" charset="0"/>
                <a:ea typeface="Cambria" panose="02040503050406030204" pitchFamily="18" charset="0"/>
              </a:rPr>
              <a:t>: Regular updates and model retraining to adapt to evolving crime patterns, lighting conditions, and technological advancements.</a:t>
            </a:r>
          </a:p>
          <a:p>
            <a:pPr marL="76200" indent="0">
              <a:buNone/>
            </a:pPr>
            <a:r>
              <a:rPr lang="en-US" sz="2000" b="1" dirty="0">
                <a:latin typeface="Cambria" panose="02040503050406030204" pitchFamily="18" charset="0"/>
                <a:ea typeface="Cambria" panose="02040503050406030204" pitchFamily="18" charset="0"/>
              </a:rPr>
              <a:t>7. Evaluation &amp; Continuous Improvement</a:t>
            </a:r>
          </a:p>
          <a:p>
            <a:pPr marL="76200" indent="0">
              <a:buNone/>
            </a:pPr>
            <a:r>
              <a:rPr lang="en-US" sz="2000" b="1" dirty="0">
                <a:latin typeface="Cambria" panose="02040503050406030204" pitchFamily="18" charset="0"/>
                <a:ea typeface="Cambria" panose="02040503050406030204" pitchFamily="18" charset="0"/>
              </a:rPr>
              <a:t>Impact Assessment</a:t>
            </a:r>
            <a:r>
              <a:rPr lang="en-US" sz="2000" dirty="0">
                <a:latin typeface="Cambria" panose="02040503050406030204" pitchFamily="18" charset="0"/>
                <a:ea typeface="Cambria" panose="02040503050406030204" pitchFamily="18" charset="0"/>
              </a:rPr>
              <a:t>: Measure the system's effectiveness in preventing crimes, reducing response time, and improving safety.</a:t>
            </a:r>
          </a:p>
          <a:p>
            <a:pPr marL="76200" indent="0">
              <a:buNone/>
            </a:pPr>
            <a:r>
              <a:rPr lang="en-US" sz="2000" b="1" dirty="0">
                <a:latin typeface="Cambria" panose="02040503050406030204" pitchFamily="18" charset="0"/>
                <a:ea typeface="Cambria" panose="02040503050406030204" pitchFamily="18" charset="0"/>
              </a:rPr>
              <a:t>Feedback Loop</a:t>
            </a:r>
            <a:r>
              <a:rPr lang="en-US" sz="2000" dirty="0">
                <a:latin typeface="Cambria" panose="02040503050406030204" pitchFamily="18" charset="0"/>
                <a:ea typeface="Cambria" panose="02040503050406030204" pitchFamily="18" charset="0"/>
              </a:rPr>
              <a:t>: Gather feedback from users (law enforcement, safety officers, and women) to identify areas for improvement.</a:t>
            </a:r>
          </a:p>
          <a:p>
            <a:pPr marL="76200" indent="0">
              <a:buNone/>
            </a:pPr>
            <a:r>
              <a:rPr lang="en-US" sz="2000" b="1" dirty="0">
                <a:latin typeface="Cambria" panose="02040503050406030204" pitchFamily="18" charset="0"/>
                <a:ea typeface="Cambria" panose="02040503050406030204" pitchFamily="18" charset="0"/>
              </a:rPr>
              <a:t>Iterative Enhancement</a:t>
            </a:r>
            <a:r>
              <a:rPr lang="en-US" sz="2000" dirty="0">
                <a:latin typeface="Cambria" panose="02040503050406030204" pitchFamily="18" charset="0"/>
                <a:ea typeface="Cambria" panose="02040503050406030204" pitchFamily="18" charset="0"/>
              </a:rPr>
              <a:t>: Update the system based on new data, emerging safety trends, and evolving technological solutions.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21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800" dirty="0">
                <a:latin typeface="Times New Roman" panose="02020603050405020304" pitchFamily="18" charset="0"/>
                <a:ea typeface="Cambria" panose="02040503050406030204" pitchFamily="18" charset="0"/>
                <a:cs typeface="Times New Roman" panose="02020603050405020304" pitchFamily="18" charset="0"/>
              </a:rPr>
              <a:t>Title Finalization with Supervisor</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800" dirty="0">
                <a:latin typeface="Times New Roman" panose="02020603050405020304" pitchFamily="18" charset="0"/>
                <a:ea typeface="Cambria" panose="02040503050406030204" pitchFamily="18" charset="0"/>
                <a:cs typeface="Times New Roman" panose="02020603050405020304" pitchFamily="18" charset="0"/>
              </a:rPr>
              <a:t>Literature Survey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800" dirty="0">
                <a:latin typeface="Cambria" panose="02040503050406030204" pitchFamily="18" charset="0"/>
                <a:ea typeface="Cambria" panose="02040503050406030204" pitchFamily="18" charset="0"/>
              </a:rPr>
              <a:t>Finalized Objectives</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800" dirty="0">
                <a:latin typeface="Times New Roman" panose="02020603050405020304" pitchFamily="18" charset="0"/>
                <a:ea typeface="Cambria" panose="02040503050406030204" pitchFamily="18" charset="0"/>
                <a:cs typeface="Times New Roman" panose="02020603050405020304" pitchFamily="18" charset="0"/>
              </a:rPr>
              <a:t>Deciding the methodology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8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0" y="990600"/>
            <a:ext cx="12028714" cy="5192487"/>
          </a:xfrm>
          <a:prstGeom prst="rect">
            <a:avLst/>
          </a:prstGeom>
          <a:noFill/>
          <a:ln>
            <a:noFill/>
          </a:ln>
        </p:spPr>
        <p:txBody>
          <a:bodyPr spcFirstLastPara="1" wrap="square" lIns="91425" tIns="45700" rIns="91425" bIns="45700" anchor="t" anchorCtr="0">
            <a:normAutofit fontScale="92500"/>
          </a:bodyPr>
          <a:lstStyle/>
          <a:p>
            <a:pPr marL="342900" lvl="0" indent="-190500" algn="just">
              <a:spcBef>
                <a:spcPts val="0"/>
              </a:spcBef>
              <a:buNone/>
            </a:pPr>
            <a:r>
              <a:rPr lang="en-US" sz="1400" dirty="0">
                <a:latin typeface="Cambria" panose="02040503050406030204" pitchFamily="18" charset="0"/>
                <a:ea typeface="Cambria" panose="02040503050406030204" pitchFamily="18" charset="0"/>
              </a:rPr>
              <a:t>Organization</a:t>
            </a:r>
            <a:r>
              <a:rPr lang="en-US" sz="1200" dirty="0">
                <a:latin typeface="Cambria" panose="02040503050406030204" pitchFamily="18" charset="0"/>
                <a:ea typeface="Cambria" panose="02040503050406030204" pitchFamily="18" charset="0"/>
              </a:rPr>
              <a:t>: Bharat Electronics Limited (BEL)</a:t>
            </a:r>
          </a:p>
          <a:p>
            <a:pPr marL="342900" lvl="0" indent="-190500" algn="just">
              <a:spcBef>
                <a:spcPts val="0"/>
              </a:spcBef>
              <a:buNone/>
            </a:pPr>
            <a:endParaRPr lang="en-US" sz="1200" dirty="0">
              <a:latin typeface="Cambria" panose="02040503050406030204" pitchFamily="18" charset="0"/>
              <a:ea typeface="Cambria" panose="02040503050406030204" pitchFamily="18" charset="0"/>
            </a:endParaRPr>
          </a:p>
          <a:p>
            <a:pPr marL="342900" lvl="0" indent="-190500" algn="just">
              <a:spcBef>
                <a:spcPts val="0"/>
              </a:spcBef>
              <a:buNone/>
            </a:pPr>
            <a:r>
              <a:rPr lang="en-US" sz="1400" dirty="0">
                <a:latin typeface="Cambria" panose="02040503050406030204" pitchFamily="18" charset="0"/>
                <a:ea typeface="Cambria" panose="02040503050406030204" pitchFamily="18" charset="0"/>
              </a:rPr>
              <a:t>Category (Hardware / Software / Both) </a:t>
            </a:r>
            <a:r>
              <a:rPr lang="en-US" sz="1200" dirty="0">
                <a:latin typeface="Cambria" panose="02040503050406030204" pitchFamily="18" charset="0"/>
                <a:ea typeface="Cambria" panose="02040503050406030204" pitchFamily="18" charset="0"/>
              </a:rPr>
              <a:t>: </a:t>
            </a:r>
            <a:r>
              <a:rPr lang="en-IN" sz="1400" dirty="0">
                <a:latin typeface="Cambria" panose="02040503050406030204" pitchFamily="18" charset="0"/>
                <a:ea typeface="Cambria" panose="02040503050406030204" pitchFamily="18" charset="0"/>
              </a:rPr>
              <a:t>Software</a:t>
            </a:r>
            <a:endParaRPr lang="en-US" sz="12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400" dirty="0">
                <a:latin typeface="Cambria" panose="02040503050406030204" pitchFamily="18" charset="0"/>
                <a:ea typeface="Cambria" panose="02040503050406030204" pitchFamily="18" charset="0"/>
              </a:rPr>
              <a:t>Problem Description </a:t>
            </a:r>
            <a:r>
              <a:rPr lang="en-US" sz="1200" dirty="0">
                <a:latin typeface="Cambria" panose="02040503050406030204" pitchFamily="18" charset="0"/>
                <a:ea typeface="Cambria" panose="02040503050406030204" pitchFamily="18" charset="0"/>
              </a:rPr>
              <a:t>: Background: The growing concern for the safety of women and the increase in crimes against women in various cities, highlight the need for advanced surveillance and analytical solutions to protect women from various possible threats. We need a promising approach to address these issues through real-time threat detection software. </a:t>
            </a:r>
          </a:p>
          <a:p>
            <a:pPr marL="342900" lvl="0" indent="-190500" algn="just">
              <a:lnSpc>
                <a:spcPct val="200000"/>
              </a:lnSpc>
              <a:spcBef>
                <a:spcPts val="0"/>
              </a:spcBef>
              <a:buNone/>
            </a:pPr>
            <a:r>
              <a:rPr lang="en-US" sz="1200" dirty="0">
                <a:latin typeface="Cambria" panose="02040503050406030204" pitchFamily="18" charset="0"/>
                <a:ea typeface="Cambria" panose="02040503050406030204" pitchFamily="18" charset="0"/>
              </a:rPr>
              <a:t>Detailed Description: By leveraging advanced analytics through real-time monitoring, Women Safety Analytics should create safer environments for women and assist law enforcement in effectively addressing and preventing crimes against women. The proactive approach of detecting anomalies and generating alerts can play a crucial role in enhancing public safety and fostering a secure atmosphere for women. Women safety analytics software should continuously monitor the scene to count the number of men and women present, offering insights into gender distribution in specific locations and times. It should identify unusual patterns, such as a lone woman at night, unusual gestures and generates alerts to pre-empt potential incidents. Advantages of the system: ? By providing real-time monitoring and alerts, the system helps to create a safer environment for women. ? Early detection enables law enforcement to intervene before situations escalate. ? Continuous analysis provides valuable data to identify hotspots and trends, aiding in strategic planning for city safety Expected Solution: Women safety analytics should include the following functionalities 1. Person detection along with Gender Classification 2. Gender Distribution : Count the number of men and women present in the scene 3. Identifying a Lone Woman at Night time 4. Detection of a Woman Surrounded by Men 5. Recognizing SOS situation through gesture analytics 6. Identifying hotspots where incidents are more likely to occur, based on the past alerts</a:t>
            </a:r>
          </a:p>
          <a:p>
            <a:pPr marL="342900" lvl="0" indent="-190500" algn="just">
              <a:lnSpc>
                <a:spcPct val="200000"/>
              </a:lnSpc>
              <a:spcBef>
                <a:spcPts val="0"/>
              </a:spcBef>
              <a:buNone/>
            </a:pPr>
            <a:r>
              <a:rPr lang="en-US" sz="1400" dirty="0">
                <a:latin typeface="Cambria" panose="02040503050406030204" pitchFamily="18" charset="0"/>
                <a:ea typeface="Cambria" panose="02040503050406030204" pitchFamily="18" charset="0"/>
              </a:rPr>
              <a:t>Difficulty Level</a:t>
            </a:r>
            <a:r>
              <a:rPr lang="en-US" sz="1200" dirty="0">
                <a:latin typeface="Cambria" panose="02040503050406030204" pitchFamily="18" charset="0"/>
                <a:ea typeface="Cambria" panose="02040503050406030204" pitchFamily="18" charset="0"/>
              </a:rPr>
              <a:t>: </a:t>
            </a:r>
            <a:r>
              <a:rPr lang="en-IN" sz="1400" dirty="0">
                <a:latin typeface="Cambria" panose="02040503050406030204" pitchFamily="18" charset="0"/>
                <a:ea typeface="Cambria" panose="02040503050406030204" pitchFamily="18" charset="0"/>
              </a:rPr>
              <a:t>Simple</a:t>
            </a: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174172" y="1034144"/>
            <a:ext cx="11843656" cy="5050971"/>
          </a:xfrm>
          <a:prstGeom prst="rect">
            <a:avLst/>
          </a:prstGeom>
          <a:noFill/>
          <a:ln>
            <a:noFill/>
          </a:ln>
        </p:spPr>
        <p:txBody>
          <a:bodyPr spcFirstLastPara="1" wrap="square" lIns="91425" tIns="45700" rIns="91425" bIns="45700" anchor="t" anchorCtr="0">
            <a:normAutofit fontScale="55000" lnSpcReduction="20000"/>
          </a:bodyPr>
          <a:lstStyle/>
          <a:p>
            <a:pPr marL="76200" indent="0">
              <a:buNone/>
            </a:pPr>
            <a:r>
              <a:rPr lang="en-US" sz="2900" b="1" dirty="0">
                <a:latin typeface="Cambria" panose="02040503050406030204" pitchFamily="18" charset="0"/>
                <a:ea typeface="Cambria" panose="02040503050406030204" pitchFamily="18" charset="0"/>
              </a:rPr>
              <a:t>WOMEN’S SAFETY AND ITS IMPORTANCE</a:t>
            </a:r>
          </a:p>
          <a:p>
            <a:r>
              <a:rPr lang="en-US" sz="2900" dirty="0">
                <a:latin typeface="Cambria" panose="02040503050406030204" pitchFamily="18" charset="0"/>
                <a:ea typeface="Cambria" panose="02040503050406030204" pitchFamily="18" charset="0"/>
              </a:rPr>
              <a:t>Women’s safety refers to ensuring a secure environment where women can live, work, and travel free from threats of harm, harassment, or violence.</a:t>
            </a:r>
          </a:p>
          <a:p>
            <a:r>
              <a:rPr lang="en-US" sz="2900" dirty="0">
                <a:latin typeface="Cambria" panose="02040503050406030204" pitchFamily="18" charset="0"/>
                <a:ea typeface="Cambria" panose="02040503050406030204" pitchFamily="18" charset="0"/>
              </a:rPr>
              <a:t>It is critical for fostering equality, personal freedom, and societal development. A lack of safety can lead to restricted mobility, reduced opportunities, and mental distress.</a:t>
            </a:r>
          </a:p>
          <a:p>
            <a:pPr marL="76200" indent="0">
              <a:buNone/>
            </a:pPr>
            <a:endParaRPr lang="en-US" sz="2900" dirty="0">
              <a:latin typeface="Cambria" panose="02040503050406030204" pitchFamily="18" charset="0"/>
              <a:ea typeface="Cambria" panose="02040503050406030204" pitchFamily="18" charset="0"/>
            </a:endParaRPr>
          </a:p>
          <a:p>
            <a:pPr marL="76200" indent="0">
              <a:buNone/>
            </a:pPr>
            <a:r>
              <a:rPr lang="en-US" sz="2900" b="1" dirty="0">
                <a:latin typeface="Cambria" panose="02040503050406030204" pitchFamily="18" charset="0"/>
                <a:ea typeface="Cambria" panose="02040503050406030204" pitchFamily="18" charset="0"/>
              </a:rPr>
              <a:t>ROLE OF ANALYTICS IN TACKLING SAFETY THREATS</a:t>
            </a:r>
          </a:p>
          <a:p>
            <a:r>
              <a:rPr lang="en-US" sz="2900" dirty="0">
                <a:latin typeface="Cambria" panose="02040503050406030204" pitchFamily="18" charset="0"/>
                <a:ea typeface="Cambria" panose="02040503050406030204" pitchFamily="18" charset="0"/>
              </a:rPr>
              <a:t>Analytics leverages data to identify patterns, predict risks, and design solutions to enhance safety measures.</a:t>
            </a:r>
          </a:p>
          <a:p>
            <a:r>
              <a:rPr lang="en-US" sz="2900" dirty="0">
                <a:latin typeface="Cambria" panose="02040503050406030204" pitchFamily="18" charset="0"/>
                <a:ea typeface="Cambria" panose="02040503050406030204" pitchFamily="18" charset="0"/>
              </a:rPr>
              <a:t>Tools like predictive modeling, geospatial mapping, and real-time surveillance are used to detect unsafe areas, evaluate incidents, and support law enforcement.</a:t>
            </a:r>
          </a:p>
          <a:p>
            <a:r>
              <a:rPr lang="en-US" sz="2900" dirty="0">
                <a:latin typeface="Cambria" panose="02040503050406030204" pitchFamily="18" charset="0"/>
                <a:ea typeface="Cambria" panose="02040503050406030204" pitchFamily="18" charset="0"/>
              </a:rPr>
              <a:t>Analytics helps policymakers allocate resources efficiently and create targeted interventions.</a:t>
            </a:r>
          </a:p>
          <a:p>
            <a:pPr marL="76200" indent="0">
              <a:buNone/>
            </a:pPr>
            <a:endParaRPr lang="en-US" sz="2900" dirty="0">
              <a:latin typeface="Cambria" panose="02040503050406030204" pitchFamily="18" charset="0"/>
              <a:ea typeface="Cambria" panose="02040503050406030204" pitchFamily="18" charset="0"/>
            </a:endParaRPr>
          </a:p>
          <a:p>
            <a:pPr marL="76200" indent="0">
              <a:buNone/>
            </a:pPr>
            <a:r>
              <a:rPr lang="en-US" sz="2900" b="1" dirty="0">
                <a:latin typeface="Cambria" panose="02040503050406030204" pitchFamily="18" charset="0"/>
                <a:ea typeface="Cambria" panose="02040503050406030204" pitchFamily="18" charset="0"/>
              </a:rPr>
              <a:t>KEY STATISTICS ON WOMEN’S SAFETY</a:t>
            </a:r>
          </a:p>
          <a:p>
            <a:pPr>
              <a:buFont typeface="Arial" panose="020B0604020202020204" pitchFamily="34" charset="0"/>
              <a:buChar char="•"/>
            </a:pPr>
            <a:r>
              <a:rPr lang="en-US" sz="2900" dirty="0">
                <a:latin typeface="Cambria" panose="02040503050406030204" pitchFamily="18" charset="0"/>
                <a:ea typeface="Cambria" panose="02040503050406030204" pitchFamily="18" charset="0"/>
              </a:rPr>
              <a:t>Global Statistics:</a:t>
            </a:r>
          </a:p>
          <a:p>
            <a:pPr marL="457200" lvl="1" indent="0">
              <a:buNone/>
            </a:pPr>
            <a:r>
              <a:rPr lang="en-US" sz="2900" dirty="0">
                <a:latin typeface="Cambria" panose="02040503050406030204" pitchFamily="18" charset="0"/>
                <a:ea typeface="Cambria" panose="02040503050406030204" pitchFamily="18" charset="0"/>
              </a:rPr>
              <a:t>1 in 3 women globally experiences physical or sexual violence in their lifetime (UN Women).</a:t>
            </a:r>
          </a:p>
          <a:p>
            <a:pPr marL="457200" lvl="1" indent="0">
              <a:buNone/>
            </a:pPr>
            <a:r>
              <a:rPr lang="en-US" sz="2900" dirty="0">
                <a:latin typeface="Cambria" panose="02040503050406030204" pitchFamily="18" charset="0"/>
                <a:ea typeface="Cambria" panose="02040503050406030204" pitchFamily="18" charset="0"/>
              </a:rPr>
              <a:t>Over 87,000 women were killed globally in 2022, with 58% of them being victims of intimate partner or family-related violence (UNODC).</a:t>
            </a:r>
          </a:p>
          <a:p>
            <a:r>
              <a:rPr lang="en-US" sz="2900" dirty="0">
                <a:latin typeface="Cambria" panose="02040503050406030204" pitchFamily="18" charset="0"/>
                <a:ea typeface="Cambria" panose="02040503050406030204" pitchFamily="18" charset="0"/>
              </a:rPr>
              <a:t>Regional Highlights:</a:t>
            </a:r>
          </a:p>
          <a:p>
            <a:pPr marL="457200" lvl="1" indent="0">
              <a:buNone/>
            </a:pPr>
            <a:r>
              <a:rPr lang="en-US" sz="2900" dirty="0">
                <a:latin typeface="Cambria" panose="02040503050406030204" pitchFamily="18" charset="0"/>
                <a:ea typeface="Cambria" panose="02040503050406030204" pitchFamily="18" charset="0"/>
              </a:rPr>
              <a:t>In South Asia, over 50% of women face domestic violence, but only 10% report it (WHO).</a:t>
            </a:r>
          </a:p>
          <a:p>
            <a:pPr marL="457200" lvl="1" indent="0">
              <a:buNone/>
            </a:pPr>
            <a:r>
              <a:rPr lang="en-US" sz="2900" dirty="0">
                <a:latin typeface="Cambria" panose="02040503050406030204" pitchFamily="18" charset="0"/>
                <a:ea typeface="Cambria" panose="02040503050406030204" pitchFamily="18" charset="0"/>
              </a:rPr>
              <a:t>In urban cities, 65% of women avoid public transportation after dark due to safety concerns (World Bank).</a:t>
            </a:r>
          </a:p>
          <a:p>
            <a:pPr marL="342900" lvl="0" indent="-190500" algn="just" rtl="0">
              <a:lnSpc>
                <a:spcPct val="200000"/>
              </a:lnSpc>
              <a:spcBef>
                <a:spcPts val="0"/>
              </a:spcBef>
              <a:spcAft>
                <a:spcPts val="0"/>
              </a:spcAft>
              <a:buClr>
                <a:schemeClr val="dk1"/>
              </a:buClr>
              <a:buSzPct val="100000"/>
              <a:buNone/>
            </a:pPr>
            <a:endParaRPr sz="2500" dirty="0">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FF9BB00-5151-5EE3-4E28-72383CA5DA1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173E94E-F67F-90F9-BCAD-CD1890FF50E0}"/>
              </a:ext>
            </a:extLst>
          </p:cNvPr>
          <p:cNvSpPr>
            <a:spLocks noGrp="1"/>
          </p:cNvSpPr>
          <p:nvPr>
            <p:ph type="title"/>
          </p:nvPr>
        </p:nvSpPr>
        <p:spPr/>
        <p:txBody>
          <a:bodyPr/>
          <a:lstStyle/>
          <a:p>
            <a:r>
              <a:rPr lang="en-IN" dirty="0"/>
              <a:t>LITERATURE SURVEY</a:t>
            </a:r>
          </a:p>
        </p:txBody>
      </p:sp>
      <p:sp>
        <p:nvSpPr>
          <p:cNvPr id="7" name="Text Placeholder 6">
            <a:extLst>
              <a:ext uri="{FF2B5EF4-FFF2-40B4-BE49-F238E27FC236}">
                <a16:creationId xmlns:a16="http://schemas.microsoft.com/office/drawing/2014/main" id="{06DB966A-0DBA-C859-7A4D-D56635984CE7}"/>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73FF7E54-4020-DF79-F267-3B8DBDFECC4A}"/>
              </a:ext>
            </a:extLst>
          </p:cNvPr>
          <p:cNvGraphicFramePr>
            <a:graphicFrameLocks noGrp="1"/>
          </p:cNvGraphicFramePr>
          <p:nvPr>
            <p:extLst>
              <p:ext uri="{D42A27DB-BD31-4B8C-83A1-F6EECF244321}">
                <p14:modId xmlns:p14="http://schemas.microsoft.com/office/powerpoint/2010/main" val="2305673673"/>
              </p:ext>
            </p:extLst>
          </p:nvPr>
        </p:nvGraphicFramePr>
        <p:xfrm>
          <a:off x="0" y="959151"/>
          <a:ext cx="12192000" cy="8132840"/>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1524000">
                  <a:extLst>
                    <a:ext uri="{9D8B030D-6E8A-4147-A177-3AD203B41FA5}">
                      <a16:colId xmlns:a16="http://schemas.microsoft.com/office/drawing/2014/main" val="1392329650"/>
                    </a:ext>
                  </a:extLst>
                </a:gridCol>
                <a:gridCol w="1524000">
                  <a:extLst>
                    <a:ext uri="{9D8B030D-6E8A-4147-A177-3AD203B41FA5}">
                      <a16:colId xmlns:a16="http://schemas.microsoft.com/office/drawing/2014/main" val="365811901"/>
                    </a:ext>
                  </a:extLst>
                </a:gridCol>
                <a:gridCol w="1524000">
                  <a:extLst>
                    <a:ext uri="{9D8B030D-6E8A-4147-A177-3AD203B41FA5}">
                      <a16:colId xmlns:a16="http://schemas.microsoft.com/office/drawing/2014/main" val="2198361851"/>
                    </a:ext>
                  </a:extLst>
                </a:gridCol>
                <a:gridCol w="15240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110357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TITLE OF THE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PROBLEM STATEMENT DESCRIPTION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ALGORITHM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DISADVANTAGE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CONCLUSION</a:t>
                      </a:r>
                    </a:p>
                    <a:p>
                      <a:endParaRPr lang="en-IN" dirty="0"/>
                    </a:p>
                  </a:txBody>
                  <a:tcPr/>
                </a:tc>
                <a:extLst>
                  <a:ext uri="{0D108BD9-81ED-4DB2-BD59-A6C34878D82A}">
                    <a16:rowId xmlns:a16="http://schemas.microsoft.com/office/drawing/2014/main" val="4057267658"/>
                  </a:ext>
                </a:extLst>
              </a:tr>
              <a:tr h="1103570">
                <a:tc>
                  <a:txBody>
                    <a:bodyPr/>
                    <a:lstStyle/>
                    <a:p>
                      <a:r>
                        <a:rPr lang="en-US" dirty="0"/>
                        <a:t>Design of a Smart Safety Device for Women using IoT</a:t>
                      </a:r>
                      <a:endParaRPr lang="en-IN" dirty="0"/>
                    </a:p>
                  </a:txBody>
                  <a:tcPr/>
                </a:tc>
                <a:tc>
                  <a:txBody>
                    <a:bodyPr/>
                    <a:lstStyle/>
                    <a:p>
                      <a:r>
                        <a:rPr lang="en-IN" dirty="0"/>
                        <a:t>2019</a:t>
                      </a:r>
                    </a:p>
                  </a:txBody>
                  <a:tcPr/>
                </a:tc>
                <a:tc>
                  <a:txBody>
                    <a:bodyPr/>
                    <a:lstStyle/>
                    <a:p>
                      <a:r>
                        <a:rPr lang="en-US" dirty="0"/>
                        <a:t>Wasim Akram, Mohit Jain, and C. </a:t>
                      </a:r>
                      <a:r>
                        <a:rPr lang="en-US" dirty="0" err="1"/>
                        <a:t>Sweetlin</a:t>
                      </a:r>
                      <a:r>
                        <a:rPr lang="en-US" dirty="0"/>
                        <a:t> </a:t>
                      </a:r>
                      <a:r>
                        <a:rPr lang="en-US" dirty="0" err="1"/>
                        <a:t>Hemalatha</a:t>
                      </a:r>
                      <a:endParaRPr lang="en-IN" dirty="0"/>
                    </a:p>
                  </a:txBody>
                  <a:tcPr/>
                </a:tc>
                <a:tc>
                  <a:txBody>
                    <a:bodyPr/>
                    <a:lstStyle/>
                    <a:p>
                      <a:r>
                        <a:rPr lang="en-US" dirty="0"/>
                        <a:t>The paper addresses the critical issue of women's safety, highlighting the limitations of existing handheld safety devices that require manual activation, such as pressing a button or shaking the device after sensing danger.</a:t>
                      </a:r>
                      <a:endParaRPr lang="en-IN" dirty="0"/>
                    </a:p>
                  </a:txBody>
                  <a:tcPr/>
                </a:tc>
                <a:tc>
                  <a:txBody>
                    <a:bodyPr/>
                    <a:lstStyle/>
                    <a:p>
                      <a:r>
                        <a:rPr lang="en-US" dirty="0"/>
                        <a:t>The device's operation is based on continuous monitoring for fingerprint verification. If the user fails to verify within the specified time frame, the system triggers alerts to emergency contacts and authorities</a:t>
                      </a:r>
                      <a:endParaRPr lang="en-IN" dirty="0"/>
                    </a:p>
                  </a:txBody>
                  <a:tcPr/>
                </a:tc>
                <a:tc>
                  <a:txBody>
                    <a:bodyPr/>
                    <a:lstStyle/>
                    <a:p>
                      <a:r>
                        <a:rPr lang="en-US" b="1" dirty="0"/>
                        <a:t>Automated Alerts:</a:t>
                      </a:r>
                      <a:r>
                        <a:rPr lang="en-US" dirty="0"/>
                        <a:t> Assists even if the user is </a:t>
                      </a:r>
                      <a:r>
                        <a:rPr lang="en-US" dirty="0" err="1"/>
                        <a:t>incapacitated.</a:t>
                      </a:r>
                      <a:r>
                        <a:rPr lang="en-US" b="1" dirty="0" err="1"/>
                        <a:t>Self</a:t>
                      </a:r>
                      <a:r>
                        <a:rPr lang="en-US" b="1" dirty="0"/>
                        <a:t>-Defense:</a:t>
                      </a:r>
                      <a:r>
                        <a:rPr lang="en-US" dirty="0"/>
                        <a:t> Shockwave generator deters </a:t>
                      </a:r>
                      <a:r>
                        <a:rPr lang="en-US" dirty="0" err="1"/>
                        <a:t>threats.</a:t>
                      </a:r>
                      <a:r>
                        <a:rPr lang="en-US" b="1" dirty="0" err="1"/>
                        <a:t>Real</a:t>
                      </a:r>
                      <a:r>
                        <a:rPr lang="en-US" b="1" dirty="0"/>
                        <a:t>-Time Tracking:</a:t>
                      </a:r>
                      <a:r>
                        <a:rPr lang="en-US" dirty="0"/>
                        <a:t> Helps emergency contacts locate the user.</a:t>
                      </a:r>
                      <a:endParaRPr lang="en-IN" dirty="0"/>
                    </a:p>
                  </a:txBody>
                  <a:tcPr/>
                </a:tc>
                <a:tc>
                  <a:txBody>
                    <a:bodyPr/>
                    <a:lstStyle/>
                    <a:p>
                      <a:r>
                        <a:rPr lang="en-US" b="1" dirty="0"/>
                        <a:t>Fingerprint Dependency:</a:t>
                      </a:r>
                      <a:r>
                        <a:rPr lang="en-US" dirty="0"/>
                        <a:t> Relies on automated alerts if the user can't </a:t>
                      </a:r>
                      <a:r>
                        <a:rPr lang="en-US" dirty="0" err="1"/>
                        <a:t>verify.</a:t>
                      </a:r>
                      <a:r>
                        <a:rPr lang="en-US" b="1" dirty="0" err="1"/>
                        <a:t>Shockwave</a:t>
                      </a:r>
                      <a:r>
                        <a:rPr lang="en-US" b="1" dirty="0"/>
                        <a:t> Limitation:</a:t>
                      </a:r>
                      <a:r>
                        <a:rPr lang="en-US" dirty="0"/>
                        <a:t> Effectiveness depends on activation and proximity.</a:t>
                      </a:r>
                      <a:endParaRPr lang="en-IN" dirty="0"/>
                    </a:p>
                  </a:txBody>
                  <a:tcPr/>
                </a:tc>
                <a:tc>
                  <a:txBody>
                    <a:bodyPr/>
                    <a:lstStyle/>
                    <a:p>
                      <a:r>
                        <a:rPr lang="en-US" dirty="0"/>
                        <a:t>The study presents an IoT-based solution that enhances women's safety with automated alerts, self-defense, and real-time tracking. This approach overcomes limitations of existing devices and offers proactive security</a:t>
                      </a:r>
                      <a:endParaRPr lang="en-IN" dirty="0"/>
                    </a:p>
                  </a:txBody>
                  <a:tcPr/>
                </a:tc>
                <a:extLst>
                  <a:ext uri="{0D108BD9-81ED-4DB2-BD59-A6C34878D82A}">
                    <a16:rowId xmlns:a16="http://schemas.microsoft.com/office/drawing/2014/main" val="4097352785"/>
                  </a:ext>
                </a:extLst>
              </a:tr>
              <a:tr h="1103570">
                <a:tc>
                  <a:txBody>
                    <a:bodyPr/>
                    <a:lstStyle/>
                    <a:p>
                      <a:endParaRPr lang="en-IN"/>
                    </a:p>
                  </a:txBody>
                  <a:tcPr/>
                </a:tc>
                <a:tc>
                  <a:txBody>
                    <a:bodyPr/>
                    <a:lstStyle/>
                    <a:p>
                      <a:r>
                        <a:rPr lang="en-IN" dirty="0"/>
                        <a:t>2019</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60297127"/>
                  </a:ext>
                </a:extLst>
              </a:tr>
              <a:tr h="110357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84627706"/>
                  </a:ext>
                </a:extLst>
              </a:tr>
              <a:tr h="110357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0442472"/>
                  </a:ext>
                </a:extLst>
              </a:tr>
            </a:tbl>
          </a:graphicData>
        </a:graphic>
      </p:graphicFrame>
    </p:spTree>
    <p:extLst>
      <p:ext uri="{BB962C8B-B14F-4D97-AF65-F5344CB8AC3E}">
        <p14:creationId xmlns:p14="http://schemas.microsoft.com/office/powerpoint/2010/main" val="180379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9A9F391-21C1-1AE3-39AB-4CBF1DC2FBC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D8594586-A6CA-4C71-F3E9-63001370328D}"/>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C07841DE-FEEC-D344-74A5-742FCEB38084}"/>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00D22C83-D9A8-BB6F-82E9-3B62DF44F825}"/>
              </a:ext>
            </a:extLst>
          </p:cNvPr>
          <p:cNvGraphicFramePr>
            <a:graphicFrameLocks noGrp="1"/>
          </p:cNvGraphicFramePr>
          <p:nvPr>
            <p:extLst>
              <p:ext uri="{D42A27DB-BD31-4B8C-83A1-F6EECF244321}">
                <p14:modId xmlns:p14="http://schemas.microsoft.com/office/powerpoint/2010/main" val="1372666682"/>
              </p:ext>
            </p:extLst>
          </p:nvPr>
        </p:nvGraphicFramePr>
        <p:xfrm>
          <a:off x="0" y="959151"/>
          <a:ext cx="12192000" cy="5764866"/>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1524000">
                  <a:extLst>
                    <a:ext uri="{9D8B030D-6E8A-4147-A177-3AD203B41FA5}">
                      <a16:colId xmlns:a16="http://schemas.microsoft.com/office/drawing/2014/main" val="1392329650"/>
                    </a:ext>
                  </a:extLst>
                </a:gridCol>
                <a:gridCol w="1524000">
                  <a:extLst>
                    <a:ext uri="{9D8B030D-6E8A-4147-A177-3AD203B41FA5}">
                      <a16:colId xmlns:a16="http://schemas.microsoft.com/office/drawing/2014/main" val="365811901"/>
                    </a:ext>
                  </a:extLst>
                </a:gridCol>
                <a:gridCol w="1524000">
                  <a:extLst>
                    <a:ext uri="{9D8B030D-6E8A-4147-A177-3AD203B41FA5}">
                      <a16:colId xmlns:a16="http://schemas.microsoft.com/office/drawing/2014/main" val="2198361851"/>
                    </a:ext>
                  </a:extLst>
                </a:gridCol>
                <a:gridCol w="15240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776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TITLE OF THE PROJECT</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 YEAR</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AUTHOR</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PROBLEM STATEMENT DESCRIPTION</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ALGORITHM USED</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ADVANTAGES</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DISADVANTAGE</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CONCLUSION</a:t>
                      </a:r>
                    </a:p>
                    <a:p>
                      <a:endParaRPr lang="en-IN" sz="1400" dirty="0"/>
                    </a:p>
                  </a:txBody>
                  <a:tcPr/>
                </a:tc>
                <a:extLst>
                  <a:ext uri="{0D108BD9-81ED-4DB2-BD59-A6C34878D82A}">
                    <a16:rowId xmlns:a16="http://schemas.microsoft.com/office/drawing/2014/main" val="4057267658"/>
                  </a:ext>
                </a:extLst>
              </a:tr>
              <a:tr h="3057205">
                <a:tc>
                  <a:txBody>
                    <a:bodyPr/>
                    <a:lstStyle/>
                    <a:p>
                      <a:r>
                        <a:rPr lang="en-US" sz="1400" dirty="0"/>
                        <a:t>Understanding the Spatial Burden of Gender-Based Violence: Modelling Patterns of Violence in Nairobi, Kenya through Geospatial Information</a:t>
                      </a:r>
                      <a:endParaRPr lang="en-IN" sz="1400" dirty="0"/>
                    </a:p>
                  </a:txBody>
                  <a:tcPr/>
                </a:tc>
                <a:tc>
                  <a:txBody>
                    <a:bodyPr/>
                    <a:lstStyle/>
                    <a:p>
                      <a:r>
                        <a:rPr lang="en-IN" sz="1400" dirty="0"/>
                        <a:t>2020</a:t>
                      </a:r>
                    </a:p>
                  </a:txBody>
                  <a:tcPr/>
                </a:tc>
                <a:tc>
                  <a:txBody>
                    <a:bodyPr/>
                    <a:lstStyle/>
                    <a:p>
                      <a:r>
                        <a:rPr lang="en-IN" sz="1400" dirty="0"/>
                        <a:t>Rina Friedberg, Clea </a:t>
                      </a:r>
                      <a:r>
                        <a:rPr lang="en-IN" sz="1400" dirty="0" err="1"/>
                        <a:t>Sarnquist</a:t>
                      </a:r>
                      <a:r>
                        <a:rPr lang="en-IN" sz="1400" dirty="0"/>
                        <a:t>, Gavin </a:t>
                      </a:r>
                      <a:r>
                        <a:rPr lang="en-IN" sz="1400" dirty="0" err="1"/>
                        <a:t>Nyairo</a:t>
                      </a:r>
                      <a:r>
                        <a:rPr lang="en-IN" sz="1400" dirty="0"/>
                        <a:t>, Mary </a:t>
                      </a:r>
                      <a:r>
                        <a:rPr lang="en-IN" sz="1400" dirty="0" err="1"/>
                        <a:t>Amuyunzu-Nyamongo</a:t>
                      </a:r>
                      <a:r>
                        <a:rPr lang="en-IN" sz="1400" dirty="0"/>
                        <a:t>, Michael </a:t>
                      </a:r>
                      <a:r>
                        <a:rPr lang="en-IN" sz="1400" dirty="0" err="1"/>
                        <a:t>Baiocchi</a:t>
                      </a:r>
                      <a:endParaRPr lang="en-IN" sz="1400" dirty="0"/>
                    </a:p>
                  </a:txBody>
                  <a:tcPr/>
                </a:tc>
                <a:tc>
                  <a:txBody>
                    <a:bodyPr/>
                    <a:lstStyle/>
                    <a:p>
                      <a:r>
                        <a:rPr lang="en-US" sz="1400" dirty="0"/>
                        <a:t>The study addresses the challenge of understanding and preventing gender-based violence (GBV) in urban settings, focusing on the need for effective methods to analyze and predict areas with high risks of GBV.</a:t>
                      </a:r>
                      <a:endParaRPr lang="en-IN" sz="1400" dirty="0"/>
                    </a:p>
                  </a:txBody>
                  <a:tcPr/>
                </a:tc>
                <a:tc>
                  <a:txBody>
                    <a:bodyPr/>
                    <a:lstStyle/>
                    <a:p>
                      <a:r>
                        <a:rPr lang="en-US" sz="1400" dirty="0"/>
                        <a:t>The research applied a generalized linear mixed model to analyze the GPS data, considering factors such as being alone, time of day, and specific environmental features to predict perceived safety levels.</a:t>
                      </a:r>
                      <a:endParaRPr lang="en-IN" sz="1400" dirty="0"/>
                    </a:p>
                  </a:txBody>
                  <a:tcPr/>
                </a:tc>
                <a:tc>
                  <a:txBody>
                    <a:bodyPr/>
                    <a:lstStyle/>
                    <a:p>
                      <a:r>
                        <a:rPr lang="en-US" sz="1400" dirty="0"/>
                        <a:t>Incorporates participants' perceptions, adding a subjective dimension to safety </a:t>
                      </a:r>
                      <a:r>
                        <a:rPr lang="en-US" sz="1400" dirty="0" err="1"/>
                        <a:t>analysis.Offers</a:t>
                      </a:r>
                      <a:r>
                        <a:rPr lang="en-US" sz="1400" dirty="0"/>
                        <a:t> insights that can inform community interventions and policy decisions.</a:t>
                      </a:r>
                      <a:endParaRPr lang="en-IN" sz="1400" dirty="0"/>
                    </a:p>
                  </a:txBody>
                  <a:tcPr/>
                </a:tc>
                <a:tc>
                  <a:txBody>
                    <a:bodyPr/>
                    <a:lstStyle/>
                    <a:p>
                      <a:r>
                        <a:rPr lang="en-US" sz="1400" dirty="0"/>
                        <a:t>Limited to the specific geographic area of the study, which may affect </a:t>
                      </a:r>
                      <a:r>
                        <a:rPr lang="en-US" sz="1400" dirty="0" err="1"/>
                        <a:t>generalizability.Relies</a:t>
                      </a:r>
                      <a:r>
                        <a:rPr lang="en-US" sz="1400" dirty="0"/>
                        <a:t> on self-reported data, which can be subject to biases.</a:t>
                      </a:r>
                      <a:endParaRPr lang="en-IN" sz="1400" dirty="0"/>
                    </a:p>
                  </a:txBody>
                  <a:tcPr/>
                </a:tc>
                <a:tc>
                  <a:txBody>
                    <a:bodyPr/>
                    <a:lstStyle/>
                    <a:p>
                      <a:r>
                        <a:rPr lang="en-US" sz="1400" dirty="0"/>
                        <a:t>The study highlights how geospatial analysis can help predict gender-based violence (GBV) patterns. Factors like solitude and time of day impact perceived safety, guiding targeted interventions in urban areas.</a:t>
                      </a:r>
                      <a:endParaRPr lang="en-IN" sz="1400" dirty="0"/>
                    </a:p>
                  </a:txBody>
                  <a:tcPr/>
                </a:tc>
                <a:extLst>
                  <a:ext uri="{0D108BD9-81ED-4DB2-BD59-A6C34878D82A}">
                    <a16:rowId xmlns:a16="http://schemas.microsoft.com/office/drawing/2014/main" val="4097352785"/>
                  </a:ext>
                </a:extLst>
              </a:tr>
              <a:tr h="1101426">
                <a:tc gridSpan="8">
                  <a:txBody>
                    <a:bodyPr/>
                    <a:lstStyle/>
                    <a:p>
                      <a:endParaRPr lang="en-IN" sz="1400"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60297127"/>
                  </a:ext>
                </a:extLst>
              </a:tr>
            </a:tbl>
          </a:graphicData>
        </a:graphic>
      </p:graphicFrame>
    </p:spTree>
    <p:extLst>
      <p:ext uri="{BB962C8B-B14F-4D97-AF65-F5344CB8AC3E}">
        <p14:creationId xmlns:p14="http://schemas.microsoft.com/office/powerpoint/2010/main" val="1707840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F690354-4957-7A92-EAD5-7116015D291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2A2F0B0-EC4F-07C0-11DB-B600D278160E}"/>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0BB987CC-C18A-2DAB-23E5-9E88508DFA0D}"/>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3FC50C13-4871-F232-A0F1-AF547AFB9AB4}"/>
              </a:ext>
            </a:extLst>
          </p:cNvPr>
          <p:cNvGraphicFramePr>
            <a:graphicFrameLocks noGrp="1"/>
          </p:cNvGraphicFramePr>
          <p:nvPr>
            <p:extLst>
              <p:ext uri="{D42A27DB-BD31-4B8C-83A1-F6EECF244321}">
                <p14:modId xmlns:p14="http://schemas.microsoft.com/office/powerpoint/2010/main" val="1841409917"/>
              </p:ext>
            </p:extLst>
          </p:nvPr>
        </p:nvGraphicFramePr>
        <p:xfrm>
          <a:off x="0" y="959151"/>
          <a:ext cx="12192000" cy="9199640"/>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1524000">
                  <a:extLst>
                    <a:ext uri="{9D8B030D-6E8A-4147-A177-3AD203B41FA5}">
                      <a16:colId xmlns:a16="http://schemas.microsoft.com/office/drawing/2014/main" val="1392329650"/>
                    </a:ext>
                  </a:extLst>
                </a:gridCol>
                <a:gridCol w="1524000">
                  <a:extLst>
                    <a:ext uri="{9D8B030D-6E8A-4147-A177-3AD203B41FA5}">
                      <a16:colId xmlns:a16="http://schemas.microsoft.com/office/drawing/2014/main" val="365811901"/>
                    </a:ext>
                  </a:extLst>
                </a:gridCol>
                <a:gridCol w="1524000">
                  <a:extLst>
                    <a:ext uri="{9D8B030D-6E8A-4147-A177-3AD203B41FA5}">
                      <a16:colId xmlns:a16="http://schemas.microsoft.com/office/drawing/2014/main" val="2198361851"/>
                    </a:ext>
                  </a:extLst>
                </a:gridCol>
                <a:gridCol w="15240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110357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TITLE OF THE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PROBLEM STATEMENT DESCRIPTION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ALGORITHM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DISADVANTAGE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CONCLUSION</a:t>
                      </a:r>
                    </a:p>
                    <a:p>
                      <a:endParaRPr lang="en-IN" dirty="0"/>
                    </a:p>
                  </a:txBody>
                  <a:tcPr/>
                </a:tc>
                <a:extLst>
                  <a:ext uri="{0D108BD9-81ED-4DB2-BD59-A6C34878D82A}">
                    <a16:rowId xmlns:a16="http://schemas.microsoft.com/office/drawing/2014/main" val="4057267658"/>
                  </a:ext>
                </a:extLst>
              </a:tr>
              <a:tr h="1103570">
                <a:tc>
                  <a:txBody>
                    <a:bodyPr/>
                    <a:lstStyle/>
                    <a:p>
                      <a:r>
                        <a:rPr lang="en-US" dirty="0"/>
                        <a:t>Women Safety Analytics – Protecting Women from safety </a:t>
                      </a:r>
                      <a:r>
                        <a:rPr lang="en-US" dirty="0" err="1"/>
                        <a:t>threatsIntelligent</a:t>
                      </a:r>
                      <a:r>
                        <a:rPr lang="en-US" dirty="0"/>
                        <a:t> System for Women's Safety Using Data Science"</a:t>
                      </a:r>
                      <a:endParaRPr lang="en-IN" dirty="0"/>
                    </a:p>
                  </a:txBody>
                  <a:tcPr/>
                </a:tc>
                <a:tc>
                  <a:txBody>
                    <a:bodyPr/>
                    <a:lstStyle/>
                    <a:p>
                      <a:r>
                        <a:rPr lang="en-IN" dirty="0"/>
                        <a:t>2021</a:t>
                      </a:r>
                    </a:p>
                  </a:txBody>
                  <a:tcPr/>
                </a:tc>
                <a:tc>
                  <a:txBody>
                    <a:bodyPr/>
                    <a:lstStyle/>
                    <a:p>
                      <a:r>
                        <a:rPr lang="en-IN" dirty="0"/>
                        <a:t>Priyanka Kohli and </a:t>
                      </a:r>
                      <a:r>
                        <a:rPr lang="en-IN" dirty="0" err="1"/>
                        <a:t>Kawaljeet</a:t>
                      </a:r>
                      <a:r>
                        <a:rPr lang="en-IN" dirty="0"/>
                        <a:t> Singh</a:t>
                      </a:r>
                    </a:p>
                  </a:txBody>
                  <a:tcPr/>
                </a:tc>
                <a:tc>
                  <a:txBody>
                    <a:bodyPr/>
                    <a:lstStyle/>
                    <a:p>
                      <a:r>
                        <a:rPr lang="en-US" dirty="0"/>
                        <a:t>This paper proposes a data-driven system for women's safety, integrating real-time tracking and emergency alerts into mobile devices. It uses logistic regression to classify locations as safe or unsafe based on past incidents, addressing limitations in existing safety systems.</a:t>
                      </a:r>
                    </a:p>
                    <a:p>
                      <a:r>
                        <a:rPr lang="en-US" dirty="0"/>
                        <a:t>4o</a:t>
                      </a:r>
                    </a:p>
                    <a:p>
                      <a:endParaRPr lang="en-IN" dirty="0"/>
                    </a:p>
                  </a:txBody>
                  <a:tcPr/>
                </a:tc>
                <a:tc>
                  <a:txBody>
                    <a:bodyPr/>
                    <a:lstStyle/>
                    <a:p>
                      <a:r>
                        <a:rPr lang="en-IN" dirty="0"/>
                        <a:t>Machine Learning  and geospatial mapping</a:t>
                      </a:r>
                    </a:p>
                  </a:txBody>
                  <a:tcPr/>
                </a:tc>
                <a:tc>
                  <a:txBody>
                    <a:bodyPr/>
                    <a:lstStyle/>
                    <a:p>
                      <a:r>
                        <a:rPr lang="en-US" b="1" dirty="0"/>
                        <a:t>Real-time tracking:</a:t>
                      </a:r>
                      <a:r>
                        <a:rPr lang="en-US" dirty="0"/>
                        <a:t> Sends live location updates in emergencies.</a:t>
                      </a:r>
                      <a:r>
                        <a:rPr lang="en-US" b="1" dirty="0"/>
                        <a:t>ML integration:</a:t>
                      </a:r>
                      <a:r>
                        <a:rPr lang="en-US" dirty="0"/>
                        <a:t> Predicts safe/unsafe </a:t>
                      </a:r>
                      <a:r>
                        <a:rPr lang="en-US" dirty="0" err="1"/>
                        <a:t>areas.</a:t>
                      </a:r>
                      <a:r>
                        <a:rPr lang="en-US" b="1" dirty="0" err="1"/>
                        <a:t>Automated</a:t>
                      </a:r>
                      <a:r>
                        <a:rPr lang="en-US" b="1" dirty="0"/>
                        <a:t> alerts:</a:t>
                      </a:r>
                      <a:r>
                        <a:rPr lang="en-US" dirty="0"/>
                        <a:t> Notifies guardians &amp; authorities.</a:t>
                      </a:r>
                      <a:endParaRPr lang="en-IN" dirty="0"/>
                    </a:p>
                  </a:txBody>
                  <a:tcPr/>
                </a:tc>
                <a:tc>
                  <a:txBody>
                    <a:bodyPr/>
                    <a:lstStyle/>
                    <a:p>
                      <a:r>
                        <a:rPr lang="en-US" b="1" dirty="0"/>
                        <a:t>Network dependent:</a:t>
                      </a:r>
                      <a:r>
                        <a:rPr lang="en-US" dirty="0"/>
                        <a:t> Needs internet for tracking &amp; alerts.</a:t>
                      </a:r>
                      <a:r>
                        <a:rPr lang="en-US" b="1" dirty="0"/>
                        <a:t>ML errors:</a:t>
                      </a:r>
                      <a:r>
                        <a:rPr lang="en-US" dirty="0"/>
                        <a:t> May misclassify safe/unsafe </a:t>
                      </a:r>
                      <a:r>
                        <a:rPr lang="en-US" dirty="0" err="1"/>
                        <a:t>areas.</a:t>
                      </a:r>
                      <a:r>
                        <a:rPr lang="en-US" b="1" dirty="0" err="1"/>
                        <a:t>Privacy</a:t>
                      </a:r>
                      <a:r>
                        <a:rPr lang="en-US" b="1" dirty="0"/>
                        <a:t> risks:</a:t>
                      </a:r>
                      <a:r>
                        <a:rPr lang="en-US" dirty="0"/>
                        <a:t> Continuous tracking concerns.</a:t>
                      </a:r>
                      <a:endParaRPr lang="en-IN" dirty="0"/>
                    </a:p>
                  </a:txBody>
                  <a:tcPr/>
                </a:tc>
                <a:tc>
                  <a:txBody>
                    <a:bodyPr/>
                    <a:lstStyle/>
                    <a:p>
                      <a:r>
                        <a:rPr lang="en-US" dirty="0"/>
                        <a:t>The study explores AI and data science for women's safety, using tracking, alerts, and predictions. Challenges like connectivity, privacy, and accuracy need improvement. Future work includes better AI models and law enforcement integration.</a:t>
                      </a:r>
                      <a:endParaRPr lang="en-IN" dirty="0"/>
                    </a:p>
                  </a:txBody>
                  <a:tcPr/>
                </a:tc>
                <a:extLst>
                  <a:ext uri="{0D108BD9-81ED-4DB2-BD59-A6C34878D82A}">
                    <a16:rowId xmlns:a16="http://schemas.microsoft.com/office/drawing/2014/main" val="4097352785"/>
                  </a:ext>
                </a:extLst>
              </a:tr>
              <a:tr h="110357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60297127"/>
                  </a:ext>
                </a:extLst>
              </a:tr>
              <a:tr h="110357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84627706"/>
                  </a:ext>
                </a:extLst>
              </a:tr>
              <a:tr h="110357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0442472"/>
                  </a:ext>
                </a:extLst>
              </a:tr>
            </a:tbl>
          </a:graphicData>
        </a:graphic>
      </p:graphicFrame>
    </p:spTree>
    <p:extLst>
      <p:ext uri="{BB962C8B-B14F-4D97-AF65-F5344CB8AC3E}">
        <p14:creationId xmlns:p14="http://schemas.microsoft.com/office/powerpoint/2010/main" val="143182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8625B9F-E900-56D8-F167-0BAB98EBCB1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4ACAE20-F659-E298-7ACF-FC7C93533093}"/>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541227AB-CF27-9B29-A3B4-B891C142EA6A}"/>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AF13AA2E-E9F2-9B59-EC4D-12DC33533CAD}"/>
              </a:ext>
            </a:extLst>
          </p:cNvPr>
          <p:cNvGraphicFramePr>
            <a:graphicFrameLocks noGrp="1"/>
          </p:cNvGraphicFramePr>
          <p:nvPr>
            <p:extLst>
              <p:ext uri="{D42A27DB-BD31-4B8C-83A1-F6EECF244321}">
                <p14:modId xmlns:p14="http://schemas.microsoft.com/office/powerpoint/2010/main" val="1079312953"/>
              </p:ext>
            </p:extLst>
          </p:nvPr>
        </p:nvGraphicFramePr>
        <p:xfrm>
          <a:off x="0" y="959151"/>
          <a:ext cx="12192000" cy="7588942"/>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1524000">
                  <a:extLst>
                    <a:ext uri="{9D8B030D-6E8A-4147-A177-3AD203B41FA5}">
                      <a16:colId xmlns:a16="http://schemas.microsoft.com/office/drawing/2014/main" val="1392329650"/>
                    </a:ext>
                  </a:extLst>
                </a:gridCol>
                <a:gridCol w="1524000">
                  <a:extLst>
                    <a:ext uri="{9D8B030D-6E8A-4147-A177-3AD203B41FA5}">
                      <a16:colId xmlns:a16="http://schemas.microsoft.com/office/drawing/2014/main" val="365811901"/>
                    </a:ext>
                  </a:extLst>
                </a:gridCol>
                <a:gridCol w="1524000">
                  <a:extLst>
                    <a:ext uri="{9D8B030D-6E8A-4147-A177-3AD203B41FA5}">
                      <a16:colId xmlns:a16="http://schemas.microsoft.com/office/drawing/2014/main" val="2198361851"/>
                    </a:ext>
                  </a:extLst>
                </a:gridCol>
                <a:gridCol w="15240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69068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TITLE OF THE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PROBLEM STATEMENT DESCRIPTION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ALGORITHM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DISADVANTAGE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CONCLUSION</a:t>
                      </a:r>
                    </a:p>
                    <a:p>
                      <a:endParaRPr lang="en-IN" dirty="0"/>
                    </a:p>
                  </a:txBody>
                  <a:tcPr/>
                </a:tc>
                <a:extLst>
                  <a:ext uri="{0D108BD9-81ED-4DB2-BD59-A6C34878D82A}">
                    <a16:rowId xmlns:a16="http://schemas.microsoft.com/office/drawing/2014/main" val="4057267658"/>
                  </a:ext>
                </a:extLst>
              </a:tr>
              <a:tr h="2861461">
                <a:tc>
                  <a:txBody>
                    <a:bodyPr/>
                    <a:lstStyle/>
                    <a:p>
                      <a:r>
                        <a:rPr lang="en-US" dirty="0"/>
                        <a:t>Preventative IoT-Based System for Improving Female Pedestrian Safety on City Streets</a:t>
                      </a:r>
                      <a:endParaRPr lang="en-IN" dirty="0"/>
                    </a:p>
                  </a:txBody>
                  <a:tcPr/>
                </a:tc>
                <a:tc>
                  <a:txBody>
                    <a:bodyPr/>
                    <a:lstStyle/>
                    <a:p>
                      <a:r>
                        <a:rPr lang="en-IN" dirty="0"/>
                        <a:t>2022</a:t>
                      </a:r>
                    </a:p>
                  </a:txBody>
                  <a:tcPr/>
                </a:tc>
                <a:tc>
                  <a:txBody>
                    <a:bodyPr/>
                    <a:lstStyle/>
                    <a:p>
                      <a:r>
                        <a:rPr lang="en-IN" dirty="0"/>
                        <a:t>Madeleine Woodburn, </a:t>
                      </a:r>
                      <a:r>
                        <a:rPr lang="en-IN" dirty="0" err="1"/>
                        <a:t>Wynita</a:t>
                      </a:r>
                      <a:r>
                        <a:rPr lang="en-IN" dirty="0"/>
                        <a:t> M. Griggs, Jakub </a:t>
                      </a:r>
                      <a:r>
                        <a:rPr lang="en-IN" dirty="0" err="1"/>
                        <a:t>Marecek</a:t>
                      </a:r>
                      <a:r>
                        <a:rPr lang="en-IN" dirty="0"/>
                        <a:t>, Robert N. Shorten</a:t>
                      </a:r>
                    </a:p>
                  </a:txBody>
                  <a:tcPr/>
                </a:tc>
                <a:tc>
                  <a:txBody>
                    <a:bodyPr/>
                    <a:lstStyle/>
                    <a:p>
                      <a:r>
                        <a:rPr lang="en-US" dirty="0"/>
                        <a:t>The system aims to create busier pedestrian routes through societal incentivization, thereby reducing the risk of harassment or assault. It employs distributed ledger technology to ensure security and trust, maintaining records of users' locations and facilitating token exchanges. </a:t>
                      </a:r>
                      <a:endParaRPr lang="en-IN" dirty="0"/>
                    </a:p>
                  </a:txBody>
                  <a:tcPr/>
                </a:tc>
                <a:tc>
                  <a:txBody>
                    <a:bodyPr/>
                    <a:lstStyle/>
                    <a:p>
                      <a:r>
                        <a:rPr lang="en-IN" dirty="0"/>
                        <a:t>Real-Time Data Processing:</a:t>
                      </a:r>
                      <a:r>
                        <a:rPr lang="en-US" dirty="0"/>
                        <a:t>Collects data from IoT sensors.</a:t>
                      </a:r>
                    </a:p>
                    <a:p>
                      <a:r>
                        <a:rPr lang="en-US" b="1" dirty="0"/>
                        <a:t>Decision-Making Logic:</a:t>
                      </a:r>
                      <a:r>
                        <a:rPr lang="en-US" dirty="0"/>
                        <a:t> Chooses the safest route by comparing real-time data with safety parameters.</a:t>
                      </a:r>
                      <a:endParaRPr lang="en-IN" dirty="0"/>
                    </a:p>
                  </a:txBody>
                  <a:tcPr/>
                </a:tc>
                <a:tc>
                  <a:txBody>
                    <a:bodyPr/>
                    <a:lstStyle/>
                    <a:p>
                      <a:r>
                        <a:rPr lang="en-US" dirty="0"/>
                        <a:t>Encourages safer, busier routes.</a:t>
                      </a:r>
                      <a:br>
                        <a:rPr lang="en-US" dirty="0"/>
                      </a:br>
                      <a:r>
                        <a:rPr lang="en-US" dirty="0"/>
                        <a:t>Uses blockchain for secure operations.</a:t>
                      </a:r>
                      <a:br>
                        <a:rPr lang="en-US" dirty="0"/>
                      </a:br>
                      <a:r>
                        <a:rPr lang="en-US" dirty="0"/>
                        <a:t>Adapts to urban changes with real-time data.</a:t>
                      </a:r>
                      <a:br>
                        <a:rPr lang="en-US" dirty="0"/>
                      </a:br>
                      <a:r>
                        <a:rPr lang="en-US" dirty="0"/>
                        <a:t>Promotes community involvement in safety.</a:t>
                      </a:r>
                      <a:endParaRPr lang="en-IN" dirty="0"/>
                    </a:p>
                  </a:txBody>
                  <a:tcPr/>
                </a:tc>
                <a:tc>
                  <a:txBody>
                    <a:bodyPr/>
                    <a:lstStyle/>
                    <a:p>
                      <a:r>
                        <a:rPr lang="en-US" dirty="0"/>
                        <a:t>Dependence on widespread user adoption to be </a:t>
                      </a:r>
                      <a:r>
                        <a:rPr lang="en-US" dirty="0" err="1"/>
                        <a:t>effective.Potential</a:t>
                      </a:r>
                      <a:r>
                        <a:rPr lang="en-US" dirty="0"/>
                        <a:t> privacy concerns related to tracking user </a:t>
                      </a:r>
                      <a:r>
                        <a:rPr lang="en-US" dirty="0" err="1"/>
                        <a:t>locations.Requires</a:t>
                      </a:r>
                      <a:r>
                        <a:rPr lang="en-US" dirty="0"/>
                        <a:t> continuous data input and system maintenance.</a:t>
                      </a:r>
                      <a:endParaRPr lang="en-IN" dirty="0"/>
                    </a:p>
                  </a:txBody>
                  <a:tcPr/>
                </a:tc>
                <a:tc>
                  <a:txBody>
                    <a:bodyPr/>
                    <a:lstStyle/>
                    <a:p>
                      <a:r>
                        <a:rPr lang="en-US" dirty="0"/>
                        <a:t>The "Herd Routes" system uses IoT and blockchain for female pedestrian safety, with promising test results. It highlights the importance of societal change and community involvement for long-term safety improvements.</a:t>
                      </a:r>
                      <a:endParaRPr lang="en-IN" dirty="0"/>
                    </a:p>
                  </a:txBody>
                  <a:tcPr/>
                </a:tc>
                <a:extLst>
                  <a:ext uri="{0D108BD9-81ED-4DB2-BD59-A6C34878D82A}">
                    <a16:rowId xmlns:a16="http://schemas.microsoft.com/office/drawing/2014/main" val="4097352785"/>
                  </a:ext>
                </a:extLst>
              </a:tr>
              <a:tr h="2072062">
                <a:tc gridSpan="8">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60297127"/>
                  </a:ext>
                </a:extLst>
              </a:tr>
            </a:tbl>
          </a:graphicData>
        </a:graphic>
      </p:graphicFrame>
    </p:spTree>
    <p:extLst>
      <p:ext uri="{BB962C8B-B14F-4D97-AF65-F5344CB8AC3E}">
        <p14:creationId xmlns:p14="http://schemas.microsoft.com/office/powerpoint/2010/main" val="428762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A62DF21-714D-3B91-7CFE-D459641309F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DD20730-FE58-16DF-2B2E-E73117778F9C}"/>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258E49A6-5323-D500-4C8A-EA8B07A427A9}"/>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92D995B0-278B-29D1-C1F8-71B2A52B3773}"/>
              </a:ext>
            </a:extLst>
          </p:cNvPr>
          <p:cNvGraphicFramePr>
            <a:graphicFrameLocks noGrp="1"/>
          </p:cNvGraphicFramePr>
          <p:nvPr>
            <p:extLst>
              <p:ext uri="{D42A27DB-BD31-4B8C-83A1-F6EECF244321}">
                <p14:modId xmlns:p14="http://schemas.microsoft.com/office/powerpoint/2010/main" val="321563329"/>
              </p:ext>
            </p:extLst>
          </p:nvPr>
        </p:nvGraphicFramePr>
        <p:xfrm>
          <a:off x="0" y="959151"/>
          <a:ext cx="12192000" cy="7205986"/>
        </p:xfrm>
        <a:graphic>
          <a:graphicData uri="http://schemas.openxmlformats.org/drawingml/2006/table">
            <a:tbl>
              <a:tblPr firstRow="1" bandRow="1"/>
              <a:tblGrid>
                <a:gridCol w="1175657">
                  <a:extLst>
                    <a:ext uri="{9D8B030D-6E8A-4147-A177-3AD203B41FA5}">
                      <a16:colId xmlns:a16="http://schemas.microsoft.com/office/drawing/2014/main" val="1646186403"/>
                    </a:ext>
                  </a:extLst>
                </a:gridCol>
                <a:gridCol w="1045029">
                  <a:extLst>
                    <a:ext uri="{9D8B030D-6E8A-4147-A177-3AD203B41FA5}">
                      <a16:colId xmlns:a16="http://schemas.microsoft.com/office/drawing/2014/main" val="1392329650"/>
                    </a:ext>
                  </a:extLst>
                </a:gridCol>
                <a:gridCol w="1404257">
                  <a:extLst>
                    <a:ext uri="{9D8B030D-6E8A-4147-A177-3AD203B41FA5}">
                      <a16:colId xmlns:a16="http://schemas.microsoft.com/office/drawing/2014/main" val="365811901"/>
                    </a:ext>
                  </a:extLst>
                </a:gridCol>
                <a:gridCol w="2013857">
                  <a:extLst>
                    <a:ext uri="{9D8B030D-6E8A-4147-A177-3AD203B41FA5}">
                      <a16:colId xmlns:a16="http://schemas.microsoft.com/office/drawing/2014/main" val="2198361851"/>
                    </a:ext>
                  </a:extLst>
                </a:gridCol>
                <a:gridCol w="19812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6839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TITLE OF THE PROJECT</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 YEAR</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AUTHOR</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PROBLEM STATEMENT DESCRIPTION</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ALGORITHM USED</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ADVANTAGES</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solidFill>
                            <a:schemeClr val="tx1"/>
                          </a:solidFill>
                          <a:latin typeface="Cambria" panose="02040503050406030204" pitchFamily="18" charset="0"/>
                          <a:ea typeface="Cambria" panose="02040503050406030204" pitchFamily="18" charset="0"/>
                        </a:rPr>
                        <a:t>DISADVANTAGE</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CONCLUSION</a:t>
                      </a:r>
                    </a:p>
                    <a:p>
                      <a:endParaRPr lang="en-IN" dirty="0">
                        <a:solidFill>
                          <a:schemeClr val="tx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57267658"/>
                  </a:ext>
                </a:extLst>
              </a:tr>
              <a:tr h="1765067">
                <a:tc>
                  <a:txBody>
                    <a:bodyPr/>
                    <a:lstStyle/>
                    <a:p>
                      <a:r>
                        <a:rPr lang="en-US" dirty="0">
                          <a:solidFill>
                            <a:schemeClr val="tx1"/>
                          </a:solidFill>
                          <a:latin typeface="Cambria" panose="02040503050406030204" pitchFamily="18" charset="0"/>
                          <a:ea typeface="Cambria" panose="02040503050406030204" pitchFamily="18" charset="0"/>
                        </a:rPr>
                        <a:t>Deep Learning-based Real-Time Face Detection and Gender Classification using OpenCV and Inception v3</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IN" dirty="0">
                          <a:solidFill>
                            <a:schemeClr val="tx1"/>
                          </a:solidFill>
                          <a:latin typeface="Cambria" panose="02040503050406030204" pitchFamily="18" charset="0"/>
                          <a:ea typeface="Cambria" panose="02040503050406030204" pitchFamily="18" charset="0"/>
                        </a:rPr>
                        <a:t>2023</a:t>
                      </a:r>
                    </a:p>
                  </a:txBody>
                  <a:tcPr/>
                </a:tc>
                <a:tc>
                  <a:txBody>
                    <a:bodyPr/>
                    <a:lstStyle/>
                    <a:p>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3">
                            <a:extLst>
                              <a:ext uri="{A12FA001-AC4F-418D-AE19-62706E023703}">
                                <ahyp:hlinkClr xmlns:ahyp="http://schemas.microsoft.com/office/drawing/2018/hyperlinkcolor" val="tx"/>
                              </a:ext>
                            </a:extLst>
                          </a:hlinkClick>
                        </a:rPr>
                        <a:t>Rajasekaran</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3">
                            <a:extLst>
                              <a:ext uri="{A12FA001-AC4F-418D-AE19-62706E023703}">
                                <ahyp:hlinkClr xmlns:ahyp="http://schemas.microsoft.com/office/drawing/2018/hyperlinkcolor" val="tx"/>
                              </a:ext>
                            </a:extLst>
                          </a:hlinkClick>
                        </a:rPr>
                        <a:t> Thangaraj</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4">
                            <a:extLst>
                              <a:ext uri="{A12FA001-AC4F-418D-AE19-62706E023703}">
                                <ahyp:hlinkClr xmlns:ahyp="http://schemas.microsoft.com/office/drawing/2018/hyperlinkcolor" val="tx"/>
                              </a:ext>
                            </a:extLst>
                          </a:hlinkClick>
                        </a:rPr>
                        <a:t>P Pandiyan</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5">
                            <a:extLst>
                              <a:ext uri="{A12FA001-AC4F-418D-AE19-62706E023703}">
                                <ahyp:hlinkClr xmlns:ahyp="http://schemas.microsoft.com/office/drawing/2018/hyperlinkcolor" val="tx"/>
                              </a:ext>
                            </a:extLst>
                          </a:hlinkClick>
                        </a:rPr>
                        <a:t>T Pavithra</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6">
                            <a:extLst>
                              <a:ext uri="{A12FA001-AC4F-418D-AE19-62706E023703}">
                                <ahyp:hlinkClr xmlns:ahyp="http://schemas.microsoft.com/office/drawing/2018/hyperlinkcolor" val="tx"/>
                              </a:ext>
                            </a:extLst>
                          </a:hlinkClick>
                        </a:rPr>
                        <a:t>V.K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6">
                            <a:extLst>
                              <a:ext uri="{A12FA001-AC4F-418D-AE19-62706E023703}">
                                <ahyp:hlinkClr xmlns:ahyp="http://schemas.microsoft.com/office/drawing/2018/hyperlinkcolor" val="tx"/>
                              </a:ext>
                            </a:extLst>
                          </a:hlinkClick>
                        </a:rPr>
                        <a:t>Manavalasundaram</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7">
                            <a:extLst>
                              <a:ext uri="{A12FA001-AC4F-418D-AE19-62706E023703}">
                                <ahyp:hlinkClr xmlns:ahyp="http://schemas.microsoft.com/office/drawing/2018/hyperlinkcolor" val="tx"/>
                              </a:ext>
                            </a:extLst>
                          </a:hlinkClick>
                        </a:rPr>
                        <a:t>R Sivaramakrishnan</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8">
                            <a:extLst>
                              <a:ext uri="{A12FA001-AC4F-418D-AE19-62706E023703}">
                                <ahyp:hlinkClr xmlns:ahyp="http://schemas.microsoft.com/office/drawing/2018/hyperlinkcolor" val="tx"/>
                              </a:ext>
                            </a:extLst>
                          </a:hlinkClick>
                        </a:rPr>
                        <a:t>Vishnu Kumar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8">
                            <a:extLst>
                              <a:ext uri="{A12FA001-AC4F-418D-AE19-62706E023703}">
                                <ahyp:hlinkClr xmlns:ahyp="http://schemas.microsoft.com/office/drawing/2018/hyperlinkcolor" val="tx"/>
                              </a:ext>
                            </a:extLst>
                          </a:hlinkClick>
                        </a:rPr>
                        <a:t>Kaliappan</a:t>
                      </a:r>
                      <a:endParaRPr lang="en-IN" u="none" dirty="0">
                        <a:solidFill>
                          <a:schemeClr val="tx1"/>
                        </a:solidFill>
                        <a:latin typeface="Cambria" panose="02040503050406030204" pitchFamily="18" charset="0"/>
                        <a:ea typeface="Cambria" panose="02040503050406030204" pitchFamily="18" charset="0"/>
                      </a:endParaRPr>
                    </a:p>
                  </a:txBody>
                  <a:tcPr/>
                </a:tc>
                <a:tc>
                  <a:txBody>
                    <a:bodyPr/>
                    <a:lstStyle/>
                    <a:p>
                      <a:r>
                        <a:rPr lang="en-US" dirty="0">
                          <a:solidFill>
                            <a:schemeClr val="tx1"/>
                          </a:solidFill>
                          <a:latin typeface="Cambria" panose="02040503050406030204" pitchFamily="18" charset="0"/>
                          <a:ea typeface="Cambria" panose="02040503050406030204" pitchFamily="18" charset="0"/>
                        </a:rPr>
                        <a:t>Describes methods for real-time face detection and gender classification using deep learning.</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US" b="1" dirty="0">
                          <a:solidFill>
                            <a:schemeClr val="tx1"/>
                          </a:solidFill>
                          <a:latin typeface="Cambria" panose="02040503050406030204" pitchFamily="18" charset="0"/>
                          <a:ea typeface="Cambria" panose="02040503050406030204" pitchFamily="18" charset="0"/>
                        </a:rPr>
                        <a:t>Face Detection</a:t>
                      </a:r>
                      <a:r>
                        <a:rPr lang="en-US" dirty="0">
                          <a:solidFill>
                            <a:schemeClr val="tx1"/>
                          </a:solidFill>
                          <a:latin typeface="Cambria" panose="02040503050406030204" pitchFamily="18" charset="0"/>
                          <a:ea typeface="Cambria" panose="02040503050406030204" pitchFamily="18" charset="0"/>
                        </a:rPr>
                        <a:t>: Haar cascades are applied to detect human faces in real-time images.</a:t>
                      </a:r>
                    </a:p>
                    <a:p>
                      <a:r>
                        <a:rPr lang="en-US" b="1" dirty="0">
                          <a:solidFill>
                            <a:schemeClr val="tx1"/>
                          </a:solidFill>
                          <a:latin typeface="Cambria" panose="02040503050406030204" pitchFamily="18" charset="0"/>
                          <a:ea typeface="Cambria" panose="02040503050406030204" pitchFamily="18" charset="0"/>
                        </a:rPr>
                        <a:t>Gender Classification</a:t>
                      </a:r>
                      <a:r>
                        <a:rPr lang="en-US" dirty="0">
                          <a:solidFill>
                            <a:schemeClr val="tx1"/>
                          </a:solidFill>
                          <a:latin typeface="Cambria" panose="02040503050406030204" pitchFamily="18" charset="0"/>
                          <a:ea typeface="Cambria" panose="02040503050406030204" pitchFamily="18" charset="0"/>
                        </a:rPr>
                        <a:t>: Detected faces are cropped and fed into the Inception v3 model to determine gender.</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US" dirty="0">
                          <a:solidFill>
                            <a:schemeClr val="tx1"/>
                          </a:solidFill>
                          <a:latin typeface="Cambria" panose="02040503050406030204" pitchFamily="18" charset="0"/>
                          <a:ea typeface="Cambria" panose="02040503050406030204" pitchFamily="18" charset="0"/>
                        </a:rPr>
                        <a:t>Reduces data storage needs by recording only during motion events. Provides real-time gender classification, enhancing surveillance capabilities.</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US" dirty="0">
                          <a:solidFill>
                            <a:schemeClr val="tx1"/>
                          </a:solidFill>
                          <a:latin typeface="Cambria" panose="02040503050406030204" pitchFamily="18" charset="0"/>
                          <a:ea typeface="Cambria" panose="02040503050406030204" pitchFamily="18" charset="0"/>
                        </a:rPr>
                        <a:t>The system's performance is contingent on the quality and diversity of the training dataset.</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US" dirty="0">
                          <a:solidFill>
                            <a:schemeClr val="tx1"/>
                          </a:solidFill>
                          <a:latin typeface="Cambria" panose="02040503050406030204" pitchFamily="18" charset="0"/>
                          <a:ea typeface="Cambria" panose="02040503050406030204" pitchFamily="18" charset="0"/>
                        </a:rPr>
                        <a:t>The system efficiently detects faces and classifies gender in real-time, optimizing storage and enhancing surveillance analytics.</a:t>
                      </a:r>
                      <a:endParaRPr lang="en-IN" dirty="0">
                        <a:solidFill>
                          <a:schemeClr val="tx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97352785"/>
                  </a:ext>
                </a:extLst>
              </a:tr>
              <a:tr h="1765067">
                <a:tc>
                  <a:txBody>
                    <a:bodyPr/>
                    <a:lstStyle/>
                    <a:p>
                      <a:r>
                        <a:rPr lang="en-US" dirty="0">
                          <a:solidFill>
                            <a:schemeClr val="tx1"/>
                          </a:solidFill>
                          <a:latin typeface="Cambria" panose="02040503050406030204" pitchFamily="18" charset="0"/>
                          <a:ea typeface="Cambria" panose="02040503050406030204" pitchFamily="18" charset="0"/>
                        </a:rPr>
                        <a:t>Real-Time Surveillance System for Women’s Safety and Crime Detection in Public Transport</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IN" dirty="0">
                          <a:solidFill>
                            <a:schemeClr val="tx1"/>
                          </a:solidFill>
                          <a:latin typeface="Cambria" panose="02040503050406030204" pitchFamily="18" charset="0"/>
                          <a:ea typeface="Cambria" panose="02040503050406030204" pitchFamily="18" charset="0"/>
                        </a:rPr>
                        <a:t>2023</a:t>
                      </a:r>
                    </a:p>
                  </a:txBody>
                  <a:tcPr/>
                </a:tc>
                <a:tc>
                  <a:txBody>
                    <a:bodyPr/>
                    <a:lstStyle/>
                    <a:p>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9">
                            <a:extLst>
                              <a:ext uri="{A12FA001-AC4F-418D-AE19-62706E023703}">
                                <ahyp:hlinkClr xmlns:ahyp="http://schemas.microsoft.com/office/drawing/2018/hyperlinkcolor" val="tx"/>
                              </a:ext>
                            </a:extLst>
                          </a:hlinkClick>
                        </a:rPr>
                        <a:t>Sachin Singh</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10">
                            <a:extLst>
                              <a:ext uri="{A12FA001-AC4F-418D-AE19-62706E023703}">
                                <ahyp:hlinkClr xmlns:ahyp="http://schemas.microsoft.com/office/drawing/2018/hyperlinkcolor" val="tx"/>
                              </a:ext>
                            </a:extLst>
                          </a:hlinkClick>
                        </a:rPr>
                        <a:t>Bhuvenashwar</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10">
                            <a:extLst>
                              <a:ext uri="{A12FA001-AC4F-418D-AE19-62706E023703}">
                                <ahyp:hlinkClr xmlns:ahyp="http://schemas.microsoft.com/office/drawing/2018/hyperlinkcolor" val="tx"/>
                              </a:ext>
                            </a:extLst>
                          </a:hlinkClick>
                        </a:rPr>
                        <a:t> Swaroop</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11">
                            <a:extLst>
                              <a:ext uri="{A12FA001-AC4F-418D-AE19-62706E023703}">
                                <ahyp:hlinkClr xmlns:ahyp="http://schemas.microsoft.com/office/drawing/2018/hyperlinkcolor" val="tx"/>
                              </a:ext>
                            </a:extLst>
                          </a:hlinkClick>
                        </a:rPr>
                        <a:t>Sandeep Kumar</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12">
                            <a:extLst>
                              <a:ext uri="{A12FA001-AC4F-418D-AE19-62706E023703}">
                                <ahyp:hlinkClr xmlns:ahyp="http://schemas.microsoft.com/office/drawing/2018/hyperlinkcolor" val="tx"/>
                              </a:ext>
                            </a:extLst>
                          </a:hlinkClick>
                        </a:rPr>
                        <a:t>Arjun Singh</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13">
                            <a:extLst>
                              <a:ext uri="{A12FA001-AC4F-418D-AE19-62706E023703}">
                                <ahyp:hlinkClr xmlns:ahyp="http://schemas.microsoft.com/office/drawing/2018/hyperlinkcolor" val="tx"/>
                              </a:ext>
                            </a:extLst>
                          </a:hlinkClick>
                        </a:rPr>
                        <a:t>Atishay</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13">
                            <a:extLst>
                              <a:ext uri="{A12FA001-AC4F-418D-AE19-62706E023703}">
                                <ahyp:hlinkClr xmlns:ahyp="http://schemas.microsoft.com/office/drawing/2018/hyperlinkcolor" val="tx"/>
                              </a:ext>
                            </a:extLst>
                          </a:hlinkClick>
                        </a:rPr>
                        <a:t> Jain</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14">
                            <a:extLst>
                              <a:ext uri="{A12FA001-AC4F-418D-AE19-62706E023703}">
                                <ahyp:hlinkClr xmlns:ahyp="http://schemas.microsoft.com/office/drawing/2018/hyperlinkcolor" val="tx"/>
                              </a:ext>
                            </a:extLst>
                          </a:hlinkClick>
                        </a:rPr>
                        <a:t>Khoobsingh</a:t>
                      </a:r>
                      <a:endParaRPr lang="en-IN" u="none" dirty="0">
                        <a:solidFill>
                          <a:schemeClr val="tx1"/>
                        </a:solidFill>
                        <a:latin typeface="Cambria" panose="02040503050406030204" pitchFamily="18" charset="0"/>
                        <a:ea typeface="Cambria" panose="02040503050406030204" pitchFamily="18" charset="0"/>
                      </a:endParaRPr>
                    </a:p>
                  </a:txBody>
                  <a:tcPr/>
                </a:tc>
                <a:tc>
                  <a:txBody>
                    <a:bodyPr/>
                    <a:lstStyle/>
                    <a:p>
                      <a:r>
                        <a:rPr lang="en-US" dirty="0">
                          <a:solidFill>
                            <a:schemeClr val="tx1"/>
                          </a:solidFill>
                          <a:latin typeface="Cambria" panose="02040503050406030204" pitchFamily="18" charset="0"/>
                          <a:ea typeface="Cambria" panose="02040503050406030204" pitchFamily="18" charset="0"/>
                        </a:rPr>
                        <a:t>Ensuring women's safety in public transportation is a significant concern. There is a need for a real-time surveillance system capable of detecting potential threats and alerting authorities promptly.</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US" b="1" dirty="0">
                          <a:solidFill>
                            <a:schemeClr val="tx1"/>
                          </a:solidFill>
                          <a:latin typeface="Cambria" panose="02040503050406030204" pitchFamily="18" charset="0"/>
                          <a:ea typeface="Cambria" panose="02040503050406030204" pitchFamily="18" charset="0"/>
                        </a:rPr>
                        <a:t>Activity Recognition</a:t>
                      </a:r>
                      <a:r>
                        <a:rPr lang="en-US" dirty="0">
                          <a:solidFill>
                            <a:schemeClr val="tx1"/>
                          </a:solidFill>
                          <a:latin typeface="Cambria" panose="02040503050406030204" pitchFamily="18" charset="0"/>
                          <a:ea typeface="Cambria" panose="02040503050406030204" pitchFamily="18" charset="0"/>
                        </a:rPr>
                        <a:t>: Utilizes machine learning models trained to identify suspicious behaviors.</a:t>
                      </a:r>
                    </a:p>
                    <a:p>
                      <a:r>
                        <a:rPr lang="en-US" b="1" dirty="0">
                          <a:solidFill>
                            <a:schemeClr val="tx1"/>
                          </a:solidFill>
                          <a:latin typeface="Cambria" panose="02040503050406030204" pitchFamily="18" charset="0"/>
                          <a:ea typeface="Cambria" panose="02040503050406030204" pitchFamily="18" charset="0"/>
                        </a:rPr>
                        <a:t>Alert Mechanism</a:t>
                      </a:r>
                      <a:r>
                        <a:rPr lang="en-US" dirty="0">
                          <a:solidFill>
                            <a:schemeClr val="tx1"/>
                          </a:solidFill>
                          <a:latin typeface="Cambria" panose="02040503050406030204" pitchFamily="18" charset="0"/>
                          <a:ea typeface="Cambria" panose="02040503050406030204" pitchFamily="18" charset="0"/>
                        </a:rPr>
                        <a:t>: Upon detecting potential threats, the system sends real-time alerts to authorities.</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US" dirty="0">
                          <a:solidFill>
                            <a:schemeClr val="tx1"/>
                          </a:solidFill>
                          <a:latin typeface="Cambria" panose="02040503050406030204" pitchFamily="18" charset="0"/>
                          <a:ea typeface="Cambria" panose="02040503050406030204" pitchFamily="18" charset="0"/>
                        </a:rPr>
                        <a:t>Enhances passenger safety by providing real-time monitoring and alerts.</a:t>
                      </a:r>
                    </a:p>
                  </a:txBody>
                  <a:tcPr/>
                </a:tc>
                <a:tc>
                  <a:txBody>
                    <a:bodyPr/>
                    <a:lstStyle/>
                    <a:p>
                      <a:r>
                        <a:rPr lang="en-US" dirty="0">
                          <a:solidFill>
                            <a:schemeClr val="tx1"/>
                          </a:solidFill>
                          <a:latin typeface="Cambria" panose="02040503050406030204" pitchFamily="18" charset="0"/>
                          <a:ea typeface="Cambria" panose="02040503050406030204" pitchFamily="18" charset="0"/>
                        </a:rPr>
                        <a:t>The system's effectiveness depends on the accuracy of the activity recognition </a:t>
                      </a:r>
                      <a:r>
                        <a:rPr lang="en-US" dirty="0" err="1">
                          <a:solidFill>
                            <a:schemeClr val="tx1"/>
                          </a:solidFill>
                          <a:latin typeface="Cambria" panose="02040503050406030204" pitchFamily="18" charset="0"/>
                          <a:ea typeface="Cambria" panose="02040503050406030204" pitchFamily="18" charset="0"/>
                        </a:rPr>
                        <a:t>models.Privacy</a:t>
                      </a:r>
                      <a:r>
                        <a:rPr lang="en-US" dirty="0">
                          <a:solidFill>
                            <a:schemeClr val="tx1"/>
                          </a:solidFill>
                          <a:latin typeface="Cambria" panose="02040503050406030204" pitchFamily="18" charset="0"/>
                          <a:ea typeface="Cambria" panose="02040503050406030204" pitchFamily="18" charset="0"/>
                        </a:rPr>
                        <a:t> concerns may arise due to continuous monitoring.</a:t>
                      </a:r>
                      <a:endParaRPr lang="en-IN" dirty="0">
                        <a:solidFill>
                          <a:schemeClr val="tx1"/>
                        </a:solidFill>
                        <a:latin typeface="Cambria" panose="02040503050406030204" pitchFamily="18" charset="0"/>
                        <a:ea typeface="Cambria" panose="02040503050406030204" pitchFamily="18" charset="0"/>
                      </a:endParaRPr>
                    </a:p>
                  </a:txBody>
                  <a:tcPr/>
                </a:tc>
                <a:tc>
                  <a:txBody>
                    <a:bodyPr/>
                    <a:lstStyle/>
                    <a:p>
                      <a:r>
                        <a:rPr lang="en-US" dirty="0">
                          <a:solidFill>
                            <a:schemeClr val="tx1"/>
                          </a:solidFill>
                          <a:latin typeface="Cambria" panose="02040503050406030204" pitchFamily="18" charset="0"/>
                          <a:ea typeface="Cambria" panose="02040503050406030204" pitchFamily="18" charset="0"/>
                        </a:rPr>
                        <a:t>The system proactively enhances women's safety in public transport by detecting threats and enabling swift responses.</a:t>
                      </a:r>
                      <a:endParaRPr lang="en-IN" dirty="0">
                        <a:solidFill>
                          <a:schemeClr val="tx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60297127"/>
                  </a:ext>
                </a:extLst>
              </a:tr>
              <a:tr h="1597666">
                <a:tc gridSpan="8">
                  <a:txBody>
                    <a:bodyPr/>
                    <a:lstStyle/>
                    <a:p>
                      <a:endParaRPr lang="en-IN" dirty="0">
                        <a:solidFill>
                          <a:schemeClr val="tx1"/>
                        </a:solidFill>
                        <a:latin typeface="Cambria" panose="02040503050406030204" pitchFamily="18" charset="0"/>
                        <a:ea typeface="Cambria" panose="020405030504060302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884627706"/>
                  </a:ext>
                </a:extLst>
              </a:tr>
            </a:tbl>
          </a:graphicData>
        </a:graphic>
      </p:graphicFrame>
    </p:spTree>
    <p:extLst>
      <p:ext uri="{BB962C8B-B14F-4D97-AF65-F5344CB8AC3E}">
        <p14:creationId xmlns:p14="http://schemas.microsoft.com/office/powerpoint/2010/main" val="219131138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3110</Words>
  <Application>Microsoft Office PowerPoint</Application>
  <PresentationFormat>Widescreen</PresentationFormat>
  <Paragraphs>246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Times New Roman</vt:lpstr>
      <vt:lpstr>Verdana</vt:lpstr>
      <vt:lpstr>Wingdings</vt:lpstr>
      <vt:lpstr>Bioinformatics</vt:lpstr>
      <vt:lpstr>"WOMEN SAFETY ANALYTICS – PROTECTING WOMEN FROM SAFETY THREATS"</vt:lpstr>
      <vt:lpstr>Content</vt:lpstr>
      <vt:lpstr>Problem Statement Number: </vt:lpstr>
      <vt:lpstr>Analysis of Problem Statement</vt:lpstr>
      <vt:lpstr>LITERATURE SURVEY</vt:lpstr>
      <vt:lpstr>LITERATURE SURVEY</vt:lpstr>
      <vt:lpstr>LITERATURE SURVEY</vt:lpstr>
      <vt:lpstr>LITERATURE SURVEY</vt:lpstr>
      <vt:lpstr>LITERATURE SURVEY</vt:lpstr>
      <vt:lpstr>LITERATURE SURVEY</vt:lpstr>
      <vt:lpstr>Finalized Objectives</vt:lpstr>
      <vt:lpstr>Finalized Objectives</vt:lpstr>
      <vt:lpstr>Proposed Solution</vt:lpstr>
      <vt:lpstr>METHODOLOGY</vt:lpstr>
      <vt:lpstr>METHODOLOGY</vt:lpstr>
      <vt:lpstr>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Prerana V Rao</cp:lastModifiedBy>
  <cp:revision>36</cp:revision>
  <dcterms:modified xsi:type="dcterms:W3CDTF">2025-04-17T11:19:28Z</dcterms:modified>
</cp:coreProperties>
</file>