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69" r:id="rId4"/>
    <p:sldId id="290" r:id="rId5"/>
    <p:sldId id="287" r:id="rId6"/>
    <p:sldId id="289" r:id="rId7"/>
    <p:sldId id="288" r:id="rId8"/>
    <p:sldId id="286" r:id="rId9"/>
    <p:sldId id="281" r:id="rId10"/>
    <p:sldId id="275" r:id="rId11"/>
    <p:sldId id="277" r:id="rId12"/>
    <p:sldId id="279" r:id="rId13"/>
    <p:sldId id="270" r:id="rId14"/>
    <p:sldId id="302" r:id="rId15"/>
    <p:sldId id="285" r:id="rId16"/>
    <p:sldId id="295" r:id="rId17"/>
    <p:sldId id="292" r:id="rId18"/>
    <p:sldId id="294" r:id="rId19"/>
    <p:sldId id="293" r:id="rId20"/>
    <p:sldId id="296" r:id="rId21"/>
    <p:sldId id="301" r:id="rId22"/>
    <p:sldId id="297" r:id="rId23"/>
    <p:sldId id="300" r:id="rId24"/>
    <p:sldId id="298" r:id="rId25"/>
    <p:sldId id="299" r:id="rId26"/>
    <p:sldId id="266"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98D83-E72F-42D3-80B2-581EB0E3D86D}" v="15" dt="2025-02-18T18:48:10.611"/>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rana V Rao" userId="ab6faf3bc62a4c31" providerId="LiveId" clId="{CF634FC6-4811-4A91-A1A1-2B35C2E4E7AA}"/>
    <pc:docChg chg="undo custSel addSld delSld modSld sldOrd">
      <pc:chgData name="Prerana V Rao" userId="ab6faf3bc62a4c31" providerId="LiveId" clId="{CF634FC6-4811-4A91-A1A1-2B35C2E4E7AA}" dt="2025-01-29T18:07:55.441" v="1406" actId="1076"/>
      <pc:docMkLst>
        <pc:docMk/>
      </pc:docMkLst>
      <pc:sldChg chg="modSp mod">
        <pc:chgData name="Prerana V Rao" userId="ab6faf3bc62a4c31" providerId="LiveId" clId="{CF634FC6-4811-4A91-A1A1-2B35C2E4E7AA}" dt="2025-01-29T18:07:55.441" v="1406" actId="1076"/>
        <pc:sldMkLst>
          <pc:docMk/>
          <pc:sldMk cId="0" sldId="256"/>
        </pc:sldMkLst>
        <pc:spChg chg="mod">
          <ac:chgData name="Prerana V Rao" userId="ab6faf3bc62a4c31" providerId="LiveId" clId="{CF634FC6-4811-4A91-A1A1-2B35C2E4E7AA}" dt="2025-01-29T18:07:18.431" v="1401" actId="20577"/>
          <ac:spMkLst>
            <pc:docMk/>
            <pc:sldMk cId="0" sldId="256"/>
            <ac:spMk id="8" creationId="{00000000-0000-0000-0000-000000000000}"/>
          </ac:spMkLst>
        </pc:spChg>
        <pc:spChg chg="mod">
          <ac:chgData name="Prerana V Rao" userId="ab6faf3bc62a4c31" providerId="LiveId" clId="{CF634FC6-4811-4A91-A1A1-2B35C2E4E7AA}" dt="2025-01-29T18:07:48.807" v="1405" actId="122"/>
          <ac:spMkLst>
            <pc:docMk/>
            <pc:sldMk cId="0" sldId="256"/>
            <ac:spMk id="87" creationId="{00000000-0000-0000-0000-000000000000}"/>
          </ac:spMkLst>
        </pc:spChg>
        <pc:spChg chg="mod">
          <ac:chgData name="Prerana V Rao" userId="ab6faf3bc62a4c31" providerId="LiveId" clId="{CF634FC6-4811-4A91-A1A1-2B35C2E4E7AA}" dt="2025-01-29T18:07:55.441" v="1406" actId="1076"/>
          <ac:spMkLst>
            <pc:docMk/>
            <pc:sldMk cId="0" sldId="256"/>
            <ac:spMk id="88" creationId="{00000000-0000-0000-0000-000000000000}"/>
          </ac:spMkLst>
        </pc:spChg>
        <pc:spChg chg="mod">
          <ac:chgData name="Prerana V Rao" userId="ab6faf3bc62a4c31" providerId="LiveId" clId="{CF634FC6-4811-4A91-A1A1-2B35C2E4E7AA}" dt="2025-01-29T18:07:29.081" v="1403" actId="20577"/>
          <ac:spMkLst>
            <pc:docMk/>
            <pc:sldMk cId="0" sldId="256"/>
            <ac:spMk id="90" creationId="{00000000-0000-0000-0000-000000000000}"/>
          </ac:spMkLst>
        </pc:spChg>
        <pc:spChg chg="mod">
          <ac:chgData name="Prerana V Rao" userId="ab6faf3bc62a4c31" providerId="LiveId" clId="{CF634FC6-4811-4A91-A1A1-2B35C2E4E7AA}" dt="2025-01-29T18:01:37.801" v="1365" actId="27636"/>
          <ac:spMkLst>
            <pc:docMk/>
            <pc:sldMk cId="0" sldId="256"/>
            <ac:spMk id="91" creationId="{00000000-0000-0000-0000-000000000000}"/>
          </ac:spMkLst>
        </pc:spChg>
      </pc:sldChg>
      <pc:sldChg chg="modSp mod">
        <pc:chgData name="Prerana V Rao" userId="ab6faf3bc62a4c31" providerId="LiveId" clId="{CF634FC6-4811-4A91-A1A1-2B35C2E4E7AA}" dt="2025-01-27T09:42:28.490" v="704"/>
        <pc:sldMkLst>
          <pc:docMk/>
          <pc:sldMk cId="0" sldId="257"/>
        </pc:sldMkLst>
        <pc:spChg chg="mod">
          <ac:chgData name="Prerana V Rao" userId="ab6faf3bc62a4c31" providerId="LiveId" clId="{CF634FC6-4811-4A91-A1A1-2B35C2E4E7AA}" dt="2025-01-27T09:42:28.490" v="704"/>
          <ac:spMkLst>
            <pc:docMk/>
            <pc:sldMk cId="0" sldId="257"/>
            <ac:spMk id="97" creationId="{00000000-0000-0000-0000-000000000000}"/>
          </ac:spMkLst>
        </pc:spChg>
      </pc:sldChg>
      <pc:sldChg chg="modSp mod">
        <pc:chgData name="Prerana V Rao" userId="ab6faf3bc62a4c31" providerId="LiveId" clId="{CF634FC6-4811-4A91-A1A1-2B35C2E4E7AA}" dt="2025-01-27T08:33:59.229" v="467" actId="20577"/>
        <pc:sldMkLst>
          <pc:docMk/>
          <pc:sldMk cId="0" sldId="265"/>
        </pc:sldMkLst>
      </pc:sldChg>
      <pc:sldChg chg="modSp mod">
        <pc:chgData name="Prerana V Rao" userId="ab6faf3bc62a4c31" providerId="LiveId" clId="{CF634FC6-4811-4A91-A1A1-2B35C2E4E7AA}" dt="2025-01-27T06:17:24.091" v="157"/>
        <pc:sldMkLst>
          <pc:docMk/>
          <pc:sldMk cId="2856357337" sldId="268"/>
        </pc:sldMkLst>
      </pc:sldChg>
      <pc:sldChg chg="modSp mod">
        <pc:chgData name="Prerana V Rao" userId="ab6faf3bc62a4c31" providerId="LiveId" clId="{CF634FC6-4811-4A91-A1A1-2B35C2E4E7AA}" dt="2025-01-27T06:53:38.388" v="290" actId="27636"/>
        <pc:sldMkLst>
          <pc:docMk/>
          <pc:sldMk cId="2143451837" sldId="269"/>
        </pc:sldMkLst>
        <pc:spChg chg="mod">
          <ac:chgData name="Prerana V Rao" userId="ab6faf3bc62a4c31" providerId="LiveId" clId="{CF634FC6-4811-4A91-A1A1-2B35C2E4E7AA}" dt="2025-01-27T06:53:38.388" v="290" actId="27636"/>
          <ac:spMkLst>
            <pc:docMk/>
            <pc:sldMk cId="2143451837" sldId="269"/>
            <ac:spMk id="97" creationId="{00000000-0000-0000-0000-000000000000}"/>
          </ac:spMkLst>
        </pc:spChg>
      </pc:sldChg>
      <pc:sldChg chg="addSp delSp modSp mod chgLayout">
        <pc:chgData name="Prerana V Rao" userId="ab6faf3bc62a4c31" providerId="LiveId" clId="{CF634FC6-4811-4A91-A1A1-2B35C2E4E7AA}" dt="2025-01-27T10:42:16.970" v="886" actId="403"/>
        <pc:sldMkLst>
          <pc:docMk/>
          <pc:sldMk cId="479890276" sldId="270"/>
        </pc:sldMkLst>
        <pc:spChg chg="add mod ord">
          <ac:chgData name="Prerana V Rao" userId="ab6faf3bc62a4c31" providerId="LiveId" clId="{CF634FC6-4811-4A91-A1A1-2B35C2E4E7AA}" dt="2025-01-27T10:15:29.375" v="760" actId="700"/>
          <ac:spMkLst>
            <pc:docMk/>
            <pc:sldMk cId="479890276" sldId="270"/>
            <ac:spMk id="8" creationId="{0297F20C-2AAE-ABB7-823A-44E86FF92538}"/>
          </ac:spMkLst>
        </pc:spChg>
        <pc:spChg chg="add mod ord">
          <ac:chgData name="Prerana V Rao" userId="ab6faf3bc62a4c31" providerId="LiveId" clId="{CF634FC6-4811-4A91-A1A1-2B35C2E4E7AA}" dt="2025-01-27T10:42:16.970" v="886" actId="403"/>
          <ac:spMkLst>
            <pc:docMk/>
            <pc:sldMk cId="479890276" sldId="270"/>
            <ac:spMk id="9" creationId="{D32AF05F-1465-EE38-5EE1-F4BEC8FFB2C2}"/>
          </ac:spMkLst>
        </pc:spChg>
      </pc:sldChg>
      <pc:sldChg chg="addSp modSp del mod">
        <pc:chgData name="Prerana V Rao" userId="ab6faf3bc62a4c31" providerId="LiveId" clId="{CF634FC6-4811-4A91-A1A1-2B35C2E4E7AA}" dt="2025-01-27T08:52:29.440" v="603" actId="47"/>
        <pc:sldMkLst>
          <pc:docMk/>
          <pc:sldMk cId="2000455742" sldId="271"/>
        </pc:sldMkLst>
      </pc:sldChg>
      <pc:sldChg chg="addSp modSp del mod">
        <pc:chgData name="Prerana V Rao" userId="ab6faf3bc62a4c31" providerId="LiveId" clId="{CF634FC6-4811-4A91-A1A1-2B35C2E4E7AA}" dt="2025-01-27T08:52:27.140" v="602" actId="47"/>
        <pc:sldMkLst>
          <pc:docMk/>
          <pc:sldMk cId="3338832548" sldId="272"/>
        </pc:sldMkLst>
      </pc:sldChg>
      <pc:sldChg chg="modSp del mod">
        <pc:chgData name="Prerana V Rao" userId="ab6faf3bc62a4c31" providerId="LiveId" clId="{CF634FC6-4811-4A91-A1A1-2B35C2E4E7AA}" dt="2025-01-27T09:32:48.127" v="697" actId="2696"/>
        <pc:sldMkLst>
          <pc:docMk/>
          <pc:sldMk cId="796746904" sldId="274"/>
        </pc:sldMkLst>
      </pc:sldChg>
      <pc:sldChg chg="addSp delSp modSp add mod ord">
        <pc:chgData name="Prerana V Rao" userId="ab6faf3bc62a4c31" providerId="LiveId" clId="{CF634FC6-4811-4A91-A1A1-2B35C2E4E7AA}" dt="2025-01-27T09:16:30.502" v="690"/>
        <pc:sldMkLst>
          <pc:docMk/>
          <pc:sldMk cId="2077877840" sldId="275"/>
        </pc:sldMkLst>
        <pc:spChg chg="mod">
          <ac:chgData name="Prerana V Rao" userId="ab6faf3bc62a4c31" providerId="LiveId" clId="{CF634FC6-4811-4A91-A1A1-2B35C2E4E7AA}" dt="2025-01-27T09:14:38.049" v="640"/>
          <ac:spMkLst>
            <pc:docMk/>
            <pc:sldMk cId="2077877840" sldId="275"/>
            <ac:spMk id="114" creationId="{C27E61CA-120F-EC54-B68B-161F3657BC8A}"/>
          </ac:spMkLst>
        </pc:spChg>
        <pc:spChg chg="add del mod">
          <ac:chgData name="Prerana V Rao" userId="ab6faf3bc62a4c31" providerId="LiveId" clId="{CF634FC6-4811-4A91-A1A1-2B35C2E4E7AA}" dt="2025-01-27T09:16:30.502" v="690"/>
          <ac:spMkLst>
            <pc:docMk/>
            <pc:sldMk cId="2077877840" sldId="275"/>
            <ac:spMk id="115" creationId="{136F71C1-4E98-28C9-3E66-CA4381E4F56F}"/>
          </ac:spMkLst>
        </pc:spChg>
      </pc:sldChg>
      <pc:sldChg chg="add del">
        <pc:chgData name="Prerana V Rao" userId="ab6faf3bc62a4c31" providerId="LiveId" clId="{CF634FC6-4811-4A91-A1A1-2B35C2E4E7AA}" dt="2025-01-27T08:33:27.074" v="466" actId="47"/>
        <pc:sldMkLst>
          <pc:docMk/>
          <pc:sldMk cId="4151474909" sldId="276"/>
        </pc:sldMkLst>
      </pc:sldChg>
      <pc:sldChg chg="modSp add mod">
        <pc:chgData name="Prerana V Rao" userId="ab6faf3bc62a4c31" providerId="LiveId" clId="{CF634FC6-4811-4A91-A1A1-2B35C2E4E7AA}" dt="2025-01-27T09:40:20.033" v="701"/>
        <pc:sldMkLst>
          <pc:docMk/>
          <pc:sldMk cId="1829921429" sldId="277"/>
        </pc:sldMkLst>
        <pc:spChg chg="mod">
          <ac:chgData name="Prerana V Rao" userId="ab6faf3bc62a4c31" providerId="LiveId" clId="{CF634FC6-4811-4A91-A1A1-2B35C2E4E7AA}" dt="2025-01-27T09:40:20.033" v="701"/>
          <ac:spMkLst>
            <pc:docMk/>
            <pc:sldMk cId="1829921429" sldId="277"/>
            <ac:spMk id="114" creationId="{6EC478D3-2008-9680-E867-FBBBA32A3C61}"/>
          </ac:spMkLst>
        </pc:spChg>
        <pc:spChg chg="mod">
          <ac:chgData name="Prerana V Rao" userId="ab6faf3bc62a4c31" providerId="LiveId" clId="{CF634FC6-4811-4A91-A1A1-2B35C2E4E7AA}" dt="2025-01-27T08:13:40.901" v="419" actId="113"/>
          <ac:spMkLst>
            <pc:docMk/>
            <pc:sldMk cId="1829921429" sldId="277"/>
            <ac:spMk id="115" creationId="{EB0A4770-B96B-7A6D-F64D-B26E90E045B1}"/>
          </ac:spMkLst>
        </pc:spChg>
      </pc:sldChg>
      <pc:sldChg chg="modSp add del mod ord">
        <pc:chgData name="Prerana V Rao" userId="ab6faf3bc62a4c31" providerId="LiveId" clId="{CF634FC6-4811-4A91-A1A1-2B35C2E4E7AA}" dt="2025-01-27T10:57:47.568" v="932" actId="47"/>
        <pc:sldMkLst>
          <pc:docMk/>
          <pc:sldMk cId="342604906" sldId="278"/>
        </pc:sldMkLst>
      </pc:sldChg>
      <pc:sldChg chg="addSp delSp modSp add mod chgLayout">
        <pc:chgData name="Prerana V Rao" userId="ab6faf3bc62a4c31" providerId="LiveId" clId="{CF634FC6-4811-4A91-A1A1-2B35C2E4E7AA}" dt="2025-01-27T10:42:03.970" v="884" actId="2711"/>
        <pc:sldMkLst>
          <pc:docMk/>
          <pc:sldMk cId="685528598" sldId="279"/>
        </pc:sldMkLst>
        <pc:spChg chg="add mod ord">
          <ac:chgData name="Prerana V Rao" userId="ab6faf3bc62a4c31" providerId="LiveId" clId="{CF634FC6-4811-4A91-A1A1-2B35C2E4E7AA}" dt="2025-01-27T09:52:12.153" v="708" actId="700"/>
          <ac:spMkLst>
            <pc:docMk/>
            <pc:sldMk cId="685528598" sldId="279"/>
            <ac:spMk id="8" creationId="{907848FD-6BFD-7087-5C53-2099818FE883}"/>
          </ac:spMkLst>
        </pc:spChg>
        <pc:spChg chg="add mod ord">
          <ac:chgData name="Prerana V Rao" userId="ab6faf3bc62a4c31" providerId="LiveId" clId="{CF634FC6-4811-4A91-A1A1-2B35C2E4E7AA}" dt="2025-01-27T10:42:03.970" v="884" actId="2711"/>
          <ac:spMkLst>
            <pc:docMk/>
            <pc:sldMk cId="685528598" sldId="279"/>
            <ac:spMk id="9" creationId="{9AD0916A-4E67-731E-41F1-68504E14281D}"/>
          </ac:spMkLst>
        </pc:spChg>
      </pc:sldChg>
      <pc:sldChg chg="add del">
        <pc:chgData name="Prerana V Rao" userId="ab6faf3bc62a4c31" providerId="LiveId" clId="{CF634FC6-4811-4A91-A1A1-2B35C2E4E7AA}" dt="2025-01-27T10:57:49.936" v="933" actId="47"/>
        <pc:sldMkLst>
          <pc:docMk/>
          <pc:sldMk cId="304772478" sldId="280"/>
        </pc:sldMkLst>
      </pc:sldChg>
      <pc:sldChg chg="addSp delSp modSp add mod modClrScheme chgLayout">
        <pc:chgData name="Prerana V Rao" userId="ab6faf3bc62a4c31" providerId="LiveId" clId="{CF634FC6-4811-4A91-A1A1-2B35C2E4E7AA}" dt="2025-01-29T17:59:37.725" v="1312" actId="20577"/>
        <pc:sldMkLst>
          <pc:docMk/>
          <pc:sldMk cId="1803798366" sldId="281"/>
        </pc:sldMkLst>
        <pc:spChg chg="add mod ord">
          <ac:chgData name="Prerana V Rao" userId="ab6faf3bc62a4c31" providerId="LiveId" clId="{CF634FC6-4811-4A91-A1A1-2B35C2E4E7AA}" dt="2025-01-29T17:59:37.725" v="1312" actId="20577"/>
          <ac:spMkLst>
            <pc:docMk/>
            <pc:sldMk cId="1803798366" sldId="281"/>
            <ac:spMk id="6" creationId="{E173E94E-F67F-90F9-BCAD-CD1890FF50E0}"/>
          </ac:spMkLst>
        </pc:spChg>
        <pc:spChg chg="add mod ord">
          <ac:chgData name="Prerana V Rao" userId="ab6faf3bc62a4c31" providerId="LiveId" clId="{CF634FC6-4811-4A91-A1A1-2B35C2E4E7AA}" dt="2025-01-29T17:59:27.149" v="1295" actId="700"/>
          <ac:spMkLst>
            <pc:docMk/>
            <pc:sldMk cId="1803798366" sldId="281"/>
            <ac:spMk id="7" creationId="{06DB966A-0DBA-C859-7A4D-D56635984CE7}"/>
          </ac:spMkLst>
        </pc:spChg>
        <pc:graphicFrameChg chg="add mod modGraphic">
          <ac:chgData name="Prerana V Rao" userId="ab6faf3bc62a4c31" providerId="LiveId" clId="{CF634FC6-4811-4A91-A1A1-2B35C2E4E7AA}" dt="2025-01-27T10:57:40.247" v="931"/>
          <ac:graphicFrameMkLst>
            <pc:docMk/>
            <pc:sldMk cId="1803798366" sldId="281"/>
            <ac:graphicFrameMk id="3" creationId="{73FF7E54-4020-DF79-F267-3B8DBDFECC4A}"/>
          </ac:graphicFrameMkLst>
        </pc:graphicFrameChg>
      </pc:sldChg>
      <pc:sldChg chg="add del">
        <pc:chgData name="Prerana V Rao" userId="ab6faf3bc62a4c31" providerId="LiveId" clId="{CF634FC6-4811-4A91-A1A1-2B35C2E4E7AA}" dt="2025-01-27T09:32:52.802" v="698" actId="2696"/>
        <pc:sldMkLst>
          <pc:docMk/>
          <pc:sldMk cId="161365544" sldId="282"/>
        </pc:sldMkLst>
      </pc:sldChg>
      <pc:sldChg chg="modSp add mod">
        <pc:chgData name="Prerana V Rao" userId="ab6faf3bc62a4c31" providerId="LiveId" clId="{CF634FC6-4811-4A91-A1A1-2B35C2E4E7AA}" dt="2025-01-27T09:23:05.419" v="696"/>
        <pc:sldMkLst>
          <pc:docMk/>
          <pc:sldMk cId="940067525" sldId="283"/>
        </pc:sldMkLst>
        <pc:spChg chg="mod">
          <ac:chgData name="Prerana V Rao" userId="ab6faf3bc62a4c31" providerId="LiveId" clId="{CF634FC6-4811-4A91-A1A1-2B35C2E4E7AA}" dt="2025-01-27T09:23:05.419" v="696"/>
          <ac:spMkLst>
            <pc:docMk/>
            <pc:sldMk cId="940067525" sldId="283"/>
            <ac:spMk id="114" creationId="{84AC3BEB-DF71-68F8-5FEE-FB71808268CD}"/>
          </ac:spMkLst>
        </pc:spChg>
        <pc:spChg chg="mod">
          <ac:chgData name="Prerana V Rao" userId="ab6faf3bc62a4c31" providerId="LiveId" clId="{CF634FC6-4811-4A91-A1A1-2B35C2E4E7AA}" dt="2025-01-27T09:22:30.232" v="695"/>
          <ac:spMkLst>
            <pc:docMk/>
            <pc:sldMk cId="940067525" sldId="283"/>
            <ac:spMk id="115" creationId="{6E3B4763-1E54-CB4F-AAF3-CF1A5C1405EB}"/>
          </ac:spMkLst>
        </pc:spChg>
      </pc:sldChg>
      <pc:sldChg chg="add">
        <pc:chgData name="Prerana V Rao" userId="ab6faf3bc62a4c31" providerId="LiveId" clId="{CF634FC6-4811-4A91-A1A1-2B35C2E4E7AA}" dt="2025-01-27T10:14:24.042" v="756" actId="2890"/>
        <pc:sldMkLst>
          <pc:docMk/>
          <pc:sldMk cId="1189954684" sldId="284"/>
        </pc:sldMkLst>
      </pc:sldChg>
      <pc:sldChg chg="addSp delSp modSp add mod chgLayout">
        <pc:chgData name="Prerana V Rao" userId="ab6faf3bc62a4c31" providerId="LiveId" clId="{CF634FC6-4811-4A91-A1A1-2B35C2E4E7AA}" dt="2025-01-27T10:54:34.555" v="908" actId="113"/>
        <pc:sldMkLst>
          <pc:docMk/>
          <pc:sldMk cId="1021537474" sldId="285"/>
        </pc:sldMkLst>
        <pc:spChg chg="add mod ord">
          <ac:chgData name="Prerana V Rao" userId="ab6faf3bc62a4c31" providerId="LiveId" clId="{CF634FC6-4811-4A91-A1A1-2B35C2E4E7AA}" dt="2025-01-27T10:41:01.555" v="870" actId="700"/>
          <ac:spMkLst>
            <pc:docMk/>
            <pc:sldMk cId="1021537474" sldId="285"/>
            <ac:spMk id="6" creationId="{D81A67DE-4C86-91E0-6D8E-6C279FB187E9}"/>
          </ac:spMkLst>
        </pc:spChg>
        <pc:spChg chg="add mod ord">
          <ac:chgData name="Prerana V Rao" userId="ab6faf3bc62a4c31" providerId="LiveId" clId="{CF634FC6-4811-4A91-A1A1-2B35C2E4E7AA}" dt="2025-01-27T10:54:34.555" v="908" actId="113"/>
          <ac:spMkLst>
            <pc:docMk/>
            <pc:sldMk cId="1021537474" sldId="285"/>
            <ac:spMk id="7" creationId="{3C0D53D4-9EC1-9ED4-3ADB-40CAE0BD5ECD}"/>
          </ac:spMkLst>
        </pc:spChg>
      </pc:sldChg>
      <pc:sldChg chg="add">
        <pc:chgData name="Prerana V Rao" userId="ab6faf3bc62a4c31" providerId="LiveId" clId="{CF634FC6-4811-4A91-A1A1-2B35C2E4E7AA}" dt="2025-01-27T10:57:53.104" v="934" actId="2890"/>
        <pc:sldMkLst>
          <pc:docMk/>
          <pc:sldMk cId="1707840658" sldId="286"/>
        </pc:sldMkLst>
      </pc:sldChg>
      <pc:sldChg chg="addSp modSp add mod modClrScheme chgLayout">
        <pc:chgData name="Prerana V Rao" userId="ab6faf3bc62a4c31" providerId="LiveId" clId="{CF634FC6-4811-4A91-A1A1-2B35C2E4E7AA}" dt="2025-01-29T18:00:44.939" v="1317" actId="115"/>
        <pc:sldMkLst>
          <pc:docMk/>
          <pc:sldMk cId="2191311386" sldId="287"/>
        </pc:sldMkLst>
        <pc:spChg chg="add mod ord">
          <ac:chgData name="Prerana V Rao" userId="ab6faf3bc62a4c31" providerId="LiveId" clId="{CF634FC6-4811-4A91-A1A1-2B35C2E4E7AA}" dt="2025-01-29T18:00:29.540" v="1315" actId="700"/>
          <ac:spMkLst>
            <pc:docMk/>
            <pc:sldMk cId="2191311386" sldId="287"/>
            <ac:spMk id="2" creationId="{258E49A6-5323-D500-4C8A-EA8B07A427A9}"/>
          </ac:spMkLst>
        </pc:spChg>
        <pc:spChg chg="mod ord">
          <ac:chgData name="Prerana V Rao" userId="ab6faf3bc62a4c31" providerId="LiveId" clId="{CF634FC6-4811-4A91-A1A1-2B35C2E4E7AA}" dt="2025-01-29T18:00:29.540" v="1315" actId="700"/>
          <ac:spMkLst>
            <pc:docMk/>
            <pc:sldMk cId="2191311386" sldId="287"/>
            <ac:spMk id="114" creationId="{EDD20730-FE58-16DF-2B2E-E73117778F9C}"/>
          </ac:spMkLst>
        </pc:spChg>
        <pc:graphicFrameChg chg="mod modGraphic">
          <ac:chgData name="Prerana V Rao" userId="ab6faf3bc62a4c31" providerId="LiveId" clId="{CF634FC6-4811-4A91-A1A1-2B35C2E4E7AA}" dt="2025-01-29T18:00:44.939" v="1317" actId="115"/>
          <ac:graphicFrameMkLst>
            <pc:docMk/>
            <pc:sldMk cId="2191311386" sldId="287"/>
            <ac:graphicFrameMk id="3" creationId="{92D995B0-278B-29D1-C1F8-71B2A52B3773}"/>
          </ac:graphicFrameMkLst>
        </pc:graphicFrameChg>
      </pc:sldChg>
      <pc:sldChg chg="add">
        <pc:chgData name="Prerana V Rao" userId="ab6faf3bc62a4c31" providerId="LiveId" clId="{CF634FC6-4811-4A91-A1A1-2B35C2E4E7AA}" dt="2025-01-27T10:57:59.072" v="936" actId="2890"/>
        <pc:sldMkLst>
          <pc:docMk/>
          <pc:sldMk cId="1431823412" sldId="288"/>
        </pc:sldMkLst>
      </pc:sldChg>
      <pc:sldChg chg="add">
        <pc:chgData name="Prerana V Rao" userId="ab6faf3bc62a4c31" providerId="LiveId" clId="{CF634FC6-4811-4A91-A1A1-2B35C2E4E7AA}" dt="2025-01-27T10:58:04.149" v="937" actId="2890"/>
        <pc:sldMkLst>
          <pc:docMk/>
          <pc:sldMk cId="4287620172" sldId="289"/>
        </pc:sldMkLst>
      </pc:sldChg>
      <pc:sldChg chg="addSp modSp add mod ord modClrScheme chgLayout">
        <pc:chgData name="Prerana V Rao" userId="ab6faf3bc62a4c31" providerId="LiveId" clId="{CF634FC6-4811-4A91-A1A1-2B35C2E4E7AA}" dt="2025-01-29T18:00:13.492" v="1314" actId="700"/>
        <pc:sldMkLst>
          <pc:docMk/>
          <pc:sldMk cId="636396911" sldId="290"/>
        </pc:sldMkLst>
        <pc:spChg chg="add mod ord">
          <ac:chgData name="Prerana V Rao" userId="ab6faf3bc62a4c31" providerId="LiveId" clId="{CF634FC6-4811-4A91-A1A1-2B35C2E4E7AA}" dt="2025-01-29T18:00:13.492" v="1314" actId="700"/>
          <ac:spMkLst>
            <pc:docMk/>
            <pc:sldMk cId="636396911" sldId="290"/>
            <ac:spMk id="2" creationId="{0DCAE3AA-934D-BEA3-7518-733F0F5403AF}"/>
          </ac:spMkLst>
        </pc:spChg>
        <pc:spChg chg="mod ord">
          <ac:chgData name="Prerana V Rao" userId="ab6faf3bc62a4c31" providerId="LiveId" clId="{CF634FC6-4811-4A91-A1A1-2B35C2E4E7AA}" dt="2025-01-29T18:00:13.492" v="1314" actId="700"/>
          <ac:spMkLst>
            <pc:docMk/>
            <pc:sldMk cId="636396911" sldId="290"/>
            <ac:spMk id="114" creationId="{91963F46-5AB6-8897-4AB4-25B52F77C605}"/>
          </ac:spMkLst>
        </pc:spChg>
        <pc:graphicFrameChg chg="mod modGraphic">
          <ac:chgData name="Prerana V Rao" userId="ab6faf3bc62a4c31" providerId="LiveId" clId="{CF634FC6-4811-4A91-A1A1-2B35C2E4E7AA}" dt="2025-01-29T17:59:52.211" v="1313" actId="2711"/>
          <ac:graphicFrameMkLst>
            <pc:docMk/>
            <pc:sldMk cId="636396911" sldId="290"/>
            <ac:graphicFrameMk id="3" creationId="{0F04F0B2-9BEA-A083-8945-FAA91BD2E174}"/>
          </ac:graphicFrameMkLst>
        </pc:graphicFrameChg>
      </pc:sldChg>
    </pc:docChg>
  </pc:docChgLst>
  <pc:docChgLst>
    <pc:chgData name="Prerana V Rao" userId="ab6faf3bc62a4c31" providerId="LiveId" clId="{89B98D83-E72F-42D3-80B2-581EB0E3D86D}"/>
    <pc:docChg chg="undo custSel addSld delSld modSld sldOrd">
      <pc:chgData name="Prerana V Rao" userId="ab6faf3bc62a4c31" providerId="LiveId" clId="{89B98D83-E72F-42D3-80B2-581EB0E3D86D}" dt="2025-02-19T02:19:12.175" v="368" actId="1076"/>
      <pc:docMkLst>
        <pc:docMk/>
      </pc:docMkLst>
      <pc:sldChg chg="modSp mod">
        <pc:chgData name="Prerana V Rao" userId="ab6faf3bc62a4c31" providerId="LiveId" clId="{89B98D83-E72F-42D3-80B2-581EB0E3D86D}" dt="2025-02-18T16:56:40.390" v="5" actId="113"/>
        <pc:sldMkLst>
          <pc:docMk/>
          <pc:sldMk cId="0" sldId="256"/>
        </pc:sldMkLst>
        <pc:spChg chg="mod">
          <ac:chgData name="Prerana V Rao" userId="ab6faf3bc62a4c31" providerId="LiveId" clId="{89B98D83-E72F-42D3-80B2-581EB0E3D86D}" dt="2025-02-18T16:56:40.390" v="5" actId="113"/>
          <ac:spMkLst>
            <pc:docMk/>
            <pc:sldMk cId="0" sldId="256"/>
            <ac:spMk id="90" creationId="{00000000-0000-0000-0000-000000000000}"/>
          </ac:spMkLst>
        </pc:spChg>
        <pc:spChg chg="mod">
          <ac:chgData name="Prerana V Rao" userId="ab6faf3bc62a4c31" providerId="LiveId" clId="{89B98D83-E72F-42D3-80B2-581EB0E3D86D}" dt="2025-02-18T16:52:30.620" v="1" actId="20577"/>
          <ac:spMkLst>
            <pc:docMk/>
            <pc:sldMk cId="0" sldId="256"/>
            <ac:spMk id="91" creationId="{00000000-0000-0000-0000-000000000000}"/>
          </ac:spMkLst>
        </pc:spChg>
      </pc:sldChg>
      <pc:sldChg chg="modSp mod">
        <pc:chgData name="Prerana V Rao" userId="ab6faf3bc62a4c31" providerId="LiveId" clId="{89B98D83-E72F-42D3-80B2-581EB0E3D86D}" dt="2025-02-18T16:58:22.255" v="42" actId="1076"/>
        <pc:sldMkLst>
          <pc:docMk/>
          <pc:sldMk cId="0" sldId="257"/>
        </pc:sldMkLst>
        <pc:spChg chg="mod">
          <ac:chgData name="Prerana V Rao" userId="ab6faf3bc62a4c31" providerId="LiveId" clId="{89B98D83-E72F-42D3-80B2-581EB0E3D86D}" dt="2025-02-18T16:58:22.255" v="42" actId="1076"/>
          <ac:spMkLst>
            <pc:docMk/>
            <pc:sldMk cId="0" sldId="257"/>
            <ac:spMk id="97" creationId="{00000000-0000-0000-0000-000000000000}"/>
          </ac:spMkLst>
        </pc:spChg>
      </pc:sldChg>
      <pc:sldChg chg="del ord">
        <pc:chgData name="Prerana V Rao" userId="ab6faf3bc62a4c31" providerId="LiveId" clId="{89B98D83-E72F-42D3-80B2-581EB0E3D86D}" dt="2025-02-18T17:37:11.500" v="284" actId="47"/>
        <pc:sldMkLst>
          <pc:docMk/>
          <pc:sldMk cId="2856357337" sldId="268"/>
        </pc:sldMkLst>
      </pc:sldChg>
      <pc:sldChg chg="modSp mod">
        <pc:chgData name="Prerana V Rao" userId="ab6faf3bc62a4c31" providerId="LiveId" clId="{89B98D83-E72F-42D3-80B2-581EB0E3D86D}" dt="2025-02-19T02:16:04.242" v="341" actId="403"/>
        <pc:sldMkLst>
          <pc:docMk/>
          <pc:sldMk cId="479890276" sldId="270"/>
        </pc:sldMkLst>
        <pc:spChg chg="mod">
          <ac:chgData name="Prerana V Rao" userId="ab6faf3bc62a4c31" providerId="LiveId" clId="{89B98D83-E72F-42D3-80B2-581EB0E3D86D}" dt="2025-02-19T02:16:04.242" v="341" actId="403"/>
          <ac:spMkLst>
            <pc:docMk/>
            <pc:sldMk cId="479890276" sldId="270"/>
            <ac:spMk id="9" creationId="{D32AF05F-1465-EE38-5EE1-F4BEC8FFB2C2}"/>
          </ac:spMkLst>
        </pc:spChg>
      </pc:sldChg>
      <pc:sldChg chg="modSp mod">
        <pc:chgData name="Prerana V Rao" userId="ab6faf3bc62a4c31" providerId="LiveId" clId="{89B98D83-E72F-42D3-80B2-581EB0E3D86D}" dt="2025-02-19T02:17:14.490" v="348" actId="403"/>
        <pc:sldMkLst>
          <pc:docMk/>
          <pc:sldMk cId="2077877840" sldId="275"/>
        </pc:sldMkLst>
        <pc:spChg chg="mod">
          <ac:chgData name="Prerana V Rao" userId="ab6faf3bc62a4c31" providerId="LiveId" clId="{89B98D83-E72F-42D3-80B2-581EB0E3D86D}" dt="2025-02-19T02:17:14.490" v="348" actId="403"/>
          <ac:spMkLst>
            <pc:docMk/>
            <pc:sldMk cId="2077877840" sldId="275"/>
            <ac:spMk id="115" creationId="{136F71C1-4E98-28C9-3E66-CA4381E4F56F}"/>
          </ac:spMkLst>
        </pc:spChg>
      </pc:sldChg>
      <pc:sldChg chg="modSp mod">
        <pc:chgData name="Prerana V Rao" userId="ab6faf3bc62a4c31" providerId="LiveId" clId="{89B98D83-E72F-42D3-80B2-581EB0E3D86D}" dt="2025-02-19T02:15:20.462" v="332" actId="14100"/>
        <pc:sldMkLst>
          <pc:docMk/>
          <pc:sldMk cId="685528598" sldId="279"/>
        </pc:sldMkLst>
        <pc:spChg chg="mod">
          <ac:chgData name="Prerana V Rao" userId="ab6faf3bc62a4c31" providerId="LiveId" clId="{89B98D83-E72F-42D3-80B2-581EB0E3D86D}" dt="2025-02-19T02:15:20.462" v="332" actId="14100"/>
          <ac:spMkLst>
            <pc:docMk/>
            <pc:sldMk cId="685528598" sldId="279"/>
            <ac:spMk id="9" creationId="{9AD0916A-4E67-731E-41F1-68504E14281D}"/>
          </ac:spMkLst>
        </pc:spChg>
      </pc:sldChg>
      <pc:sldChg chg="modSp mod">
        <pc:chgData name="Prerana V Rao" userId="ab6faf3bc62a4c31" providerId="LiveId" clId="{89B98D83-E72F-42D3-80B2-581EB0E3D86D}" dt="2025-02-18T18:11:58.876" v="308" actId="14734"/>
        <pc:sldMkLst>
          <pc:docMk/>
          <pc:sldMk cId="1803798366" sldId="281"/>
        </pc:sldMkLst>
        <pc:graphicFrameChg chg="modGraphic">
          <ac:chgData name="Prerana V Rao" userId="ab6faf3bc62a4c31" providerId="LiveId" clId="{89B98D83-E72F-42D3-80B2-581EB0E3D86D}" dt="2025-02-18T18:11:58.876" v="308" actId="14734"/>
          <ac:graphicFrameMkLst>
            <pc:docMk/>
            <pc:sldMk cId="1803798366" sldId="281"/>
            <ac:graphicFrameMk id="3" creationId="{73FF7E54-4020-DF79-F267-3B8DBDFECC4A}"/>
          </ac:graphicFrameMkLst>
        </pc:graphicFrameChg>
      </pc:sldChg>
      <pc:sldChg chg="modSp mod">
        <pc:chgData name="Prerana V Rao" userId="ab6faf3bc62a4c31" providerId="LiveId" clId="{89B98D83-E72F-42D3-80B2-581EB0E3D86D}" dt="2025-02-19T02:16:40.326" v="347" actId="403"/>
        <pc:sldMkLst>
          <pc:docMk/>
          <pc:sldMk cId="1021537474" sldId="285"/>
        </pc:sldMkLst>
        <pc:spChg chg="mod">
          <ac:chgData name="Prerana V Rao" userId="ab6faf3bc62a4c31" providerId="LiveId" clId="{89B98D83-E72F-42D3-80B2-581EB0E3D86D}" dt="2025-02-19T02:16:40.326" v="347" actId="403"/>
          <ac:spMkLst>
            <pc:docMk/>
            <pc:sldMk cId="1021537474" sldId="285"/>
            <ac:spMk id="7" creationId="{3C0D53D4-9EC1-9ED4-3ADB-40CAE0BD5ECD}"/>
          </ac:spMkLst>
        </pc:spChg>
      </pc:sldChg>
      <pc:sldChg chg="new del">
        <pc:chgData name="Prerana V Rao" userId="ab6faf3bc62a4c31" providerId="LiveId" clId="{89B98D83-E72F-42D3-80B2-581EB0E3D86D}" dt="2025-02-19T02:12:30.471" v="309" actId="2696"/>
        <pc:sldMkLst>
          <pc:docMk/>
          <pc:sldMk cId="1873705989" sldId="291"/>
        </pc:sldMkLst>
      </pc:sldChg>
      <pc:sldChg chg="modSp add mod">
        <pc:chgData name="Prerana V Rao" userId="ab6faf3bc62a4c31" providerId="LiveId" clId="{89B98D83-E72F-42D3-80B2-581EB0E3D86D}" dt="2025-02-19T02:18:01.932" v="350" actId="27636"/>
        <pc:sldMkLst>
          <pc:docMk/>
          <pc:sldMk cId="850796660" sldId="292"/>
        </pc:sldMkLst>
        <pc:spChg chg="mod">
          <ac:chgData name="Prerana V Rao" userId="ab6faf3bc62a4c31" providerId="LiveId" clId="{89B98D83-E72F-42D3-80B2-581EB0E3D86D}" dt="2025-02-18T17:27:01.041" v="201" actId="20577"/>
          <ac:spMkLst>
            <pc:docMk/>
            <pc:sldMk cId="850796660" sldId="292"/>
            <ac:spMk id="2" creationId="{F9353B8D-6E28-F4C7-E213-254027A6FEA3}"/>
          </ac:spMkLst>
        </pc:spChg>
        <pc:spChg chg="mod">
          <ac:chgData name="Prerana V Rao" userId="ab6faf3bc62a4c31" providerId="LiveId" clId="{89B98D83-E72F-42D3-80B2-581EB0E3D86D}" dt="2025-02-19T02:18:01.932" v="350" actId="27636"/>
          <ac:spMkLst>
            <pc:docMk/>
            <pc:sldMk cId="850796660" sldId="292"/>
            <ac:spMk id="3" creationId="{262D2B4D-853F-E0E2-CBB2-9A7C6EB5B089}"/>
          </ac:spMkLst>
        </pc:spChg>
      </pc:sldChg>
      <pc:sldChg chg="modSp add mod">
        <pc:chgData name="Prerana V Rao" userId="ab6faf3bc62a4c31" providerId="LiveId" clId="{89B98D83-E72F-42D3-80B2-581EB0E3D86D}" dt="2025-02-19T02:18:24.963" v="358" actId="27636"/>
        <pc:sldMkLst>
          <pc:docMk/>
          <pc:sldMk cId="3094250808" sldId="293"/>
        </pc:sldMkLst>
        <pc:spChg chg="mod">
          <ac:chgData name="Prerana V Rao" userId="ab6faf3bc62a4c31" providerId="LiveId" clId="{89B98D83-E72F-42D3-80B2-581EB0E3D86D}" dt="2025-02-19T02:13:38.198" v="319"/>
          <ac:spMkLst>
            <pc:docMk/>
            <pc:sldMk cId="3094250808" sldId="293"/>
            <ac:spMk id="2" creationId="{9F72D7C1-C4F6-A57D-3DD5-13828716CB5D}"/>
          </ac:spMkLst>
        </pc:spChg>
        <pc:spChg chg="mod">
          <ac:chgData name="Prerana V Rao" userId="ab6faf3bc62a4c31" providerId="LiveId" clId="{89B98D83-E72F-42D3-80B2-581EB0E3D86D}" dt="2025-02-19T02:18:24.963" v="358" actId="27636"/>
          <ac:spMkLst>
            <pc:docMk/>
            <pc:sldMk cId="3094250808" sldId="293"/>
            <ac:spMk id="3" creationId="{737E1C41-CBC2-1F2D-1E12-D903B75B8CB5}"/>
          </ac:spMkLst>
        </pc:spChg>
      </pc:sldChg>
      <pc:sldChg chg="modSp add mod">
        <pc:chgData name="Prerana V Rao" userId="ab6faf3bc62a4c31" providerId="LiveId" clId="{89B98D83-E72F-42D3-80B2-581EB0E3D86D}" dt="2025-02-19T02:18:16.659" v="356" actId="2711"/>
        <pc:sldMkLst>
          <pc:docMk/>
          <pc:sldMk cId="670530392" sldId="294"/>
        </pc:sldMkLst>
        <pc:spChg chg="mod">
          <ac:chgData name="Prerana V Rao" userId="ab6faf3bc62a4c31" providerId="LiveId" clId="{89B98D83-E72F-42D3-80B2-581EB0E3D86D}" dt="2025-02-19T02:13:35.224" v="318"/>
          <ac:spMkLst>
            <pc:docMk/>
            <pc:sldMk cId="670530392" sldId="294"/>
            <ac:spMk id="2" creationId="{D677FC83-A5DA-278C-617F-8167A369C731}"/>
          </ac:spMkLst>
        </pc:spChg>
        <pc:spChg chg="mod">
          <ac:chgData name="Prerana V Rao" userId="ab6faf3bc62a4c31" providerId="LiveId" clId="{89B98D83-E72F-42D3-80B2-581EB0E3D86D}" dt="2025-02-19T02:18:16.659" v="356" actId="2711"/>
          <ac:spMkLst>
            <pc:docMk/>
            <pc:sldMk cId="670530392" sldId="294"/>
            <ac:spMk id="3" creationId="{BE2878C1-5C30-493F-544B-B1B948FCE64B}"/>
          </ac:spMkLst>
        </pc:spChg>
      </pc:sldChg>
      <pc:sldChg chg="addSp delSp modSp add mod">
        <pc:chgData name="Prerana V Rao" userId="ab6faf3bc62a4c31" providerId="LiveId" clId="{89B98D83-E72F-42D3-80B2-581EB0E3D86D}" dt="2025-02-18T17:24:36.950" v="194" actId="20577"/>
        <pc:sldMkLst>
          <pc:docMk/>
          <pc:sldMk cId="3435458070" sldId="295"/>
        </pc:sldMkLst>
        <pc:spChg chg="mod">
          <ac:chgData name="Prerana V Rao" userId="ab6faf3bc62a4c31" providerId="LiveId" clId="{89B98D83-E72F-42D3-80B2-581EB0E3D86D}" dt="2025-02-18T17:12:09.781" v="77" actId="313"/>
          <ac:spMkLst>
            <pc:docMk/>
            <pc:sldMk cId="3435458070" sldId="295"/>
            <ac:spMk id="2" creationId="{3340F1E5-8FAD-08D5-5E66-AFE106E378D3}"/>
          </ac:spMkLst>
        </pc:spChg>
        <pc:spChg chg="add del mod">
          <ac:chgData name="Prerana V Rao" userId="ab6faf3bc62a4c31" providerId="LiveId" clId="{89B98D83-E72F-42D3-80B2-581EB0E3D86D}" dt="2025-02-18T17:14:07.794" v="94" actId="5793"/>
          <ac:spMkLst>
            <pc:docMk/>
            <pc:sldMk cId="3435458070" sldId="295"/>
            <ac:spMk id="3" creationId="{76CDFD7C-4925-3027-AF4F-FF5E74A9D22D}"/>
          </ac:spMkLst>
        </pc:spChg>
        <pc:spChg chg="add mod">
          <ac:chgData name="Prerana V Rao" userId="ab6faf3bc62a4c31" providerId="LiveId" clId="{89B98D83-E72F-42D3-80B2-581EB0E3D86D}" dt="2025-02-18T17:22:07.888" v="151" actId="1076"/>
          <ac:spMkLst>
            <pc:docMk/>
            <pc:sldMk cId="3435458070" sldId="295"/>
            <ac:spMk id="4" creationId="{05BF7807-736F-510D-1DE0-132C19219ABC}"/>
          </ac:spMkLst>
        </pc:spChg>
        <pc:spChg chg="add mod">
          <ac:chgData name="Prerana V Rao" userId="ab6faf3bc62a4c31" providerId="LiveId" clId="{89B98D83-E72F-42D3-80B2-581EB0E3D86D}" dt="2025-02-18T17:13:50.044" v="90"/>
          <ac:spMkLst>
            <pc:docMk/>
            <pc:sldMk cId="3435458070" sldId="295"/>
            <ac:spMk id="7" creationId="{FF0F4516-B6B5-80BC-335A-A65E42AEEA11}"/>
          </ac:spMkLst>
        </pc:spChg>
        <pc:spChg chg="add mod">
          <ac:chgData name="Prerana V Rao" userId="ab6faf3bc62a4c31" providerId="LiveId" clId="{89B98D83-E72F-42D3-80B2-581EB0E3D86D}" dt="2025-02-18T17:22:55.993" v="163" actId="122"/>
          <ac:spMkLst>
            <pc:docMk/>
            <pc:sldMk cId="3435458070" sldId="295"/>
            <ac:spMk id="8" creationId="{BA56878A-AF06-0F36-1E51-EAD6E781A7E1}"/>
          </ac:spMkLst>
        </pc:spChg>
        <pc:spChg chg="add del mod">
          <ac:chgData name="Prerana V Rao" userId="ab6faf3bc62a4c31" providerId="LiveId" clId="{89B98D83-E72F-42D3-80B2-581EB0E3D86D}" dt="2025-02-18T17:20:30.052" v="131" actId="478"/>
          <ac:spMkLst>
            <pc:docMk/>
            <pc:sldMk cId="3435458070" sldId="295"/>
            <ac:spMk id="9" creationId="{BE6EABA4-7AC9-15B5-1C0A-0BC5ED56FF81}"/>
          </ac:spMkLst>
        </pc:spChg>
        <pc:spChg chg="add del mod">
          <ac:chgData name="Prerana V Rao" userId="ab6faf3bc62a4c31" providerId="LiveId" clId="{89B98D83-E72F-42D3-80B2-581EB0E3D86D}" dt="2025-02-18T17:20:25.567" v="129" actId="478"/>
          <ac:spMkLst>
            <pc:docMk/>
            <pc:sldMk cId="3435458070" sldId="295"/>
            <ac:spMk id="10" creationId="{4D41C269-6314-320F-DE81-32963AE08A76}"/>
          </ac:spMkLst>
        </pc:spChg>
        <pc:spChg chg="add mod">
          <ac:chgData name="Prerana V Rao" userId="ab6faf3bc62a4c31" providerId="LiveId" clId="{89B98D83-E72F-42D3-80B2-581EB0E3D86D}" dt="2025-02-18T17:24:36.950" v="194" actId="20577"/>
          <ac:spMkLst>
            <pc:docMk/>
            <pc:sldMk cId="3435458070" sldId="295"/>
            <ac:spMk id="11" creationId="{C3C1ED8A-D172-67E7-A67A-ABAEDE83163A}"/>
          </ac:spMkLst>
        </pc:spChg>
        <pc:spChg chg="add mod">
          <ac:chgData name="Prerana V Rao" userId="ab6faf3bc62a4c31" providerId="LiveId" clId="{89B98D83-E72F-42D3-80B2-581EB0E3D86D}" dt="2025-02-18T17:23:52.627" v="183" actId="403"/>
          <ac:spMkLst>
            <pc:docMk/>
            <pc:sldMk cId="3435458070" sldId="295"/>
            <ac:spMk id="12" creationId="{0AF8E00A-4F21-188B-517E-D7A8F0ECADCD}"/>
          </ac:spMkLst>
        </pc:spChg>
        <pc:spChg chg="add mod">
          <ac:chgData name="Prerana V Rao" userId="ab6faf3bc62a4c31" providerId="LiveId" clId="{89B98D83-E72F-42D3-80B2-581EB0E3D86D}" dt="2025-02-18T17:23:22.930" v="172" actId="20577"/>
          <ac:spMkLst>
            <pc:docMk/>
            <pc:sldMk cId="3435458070" sldId="295"/>
            <ac:spMk id="13" creationId="{A5F145A6-4330-9785-144E-510D401EFCF3}"/>
          </ac:spMkLst>
        </pc:spChg>
        <pc:cxnChg chg="add mod">
          <ac:chgData name="Prerana V Rao" userId="ab6faf3bc62a4c31" providerId="LiveId" clId="{89B98D83-E72F-42D3-80B2-581EB0E3D86D}" dt="2025-02-18T17:13:34.245" v="87" actId="1076"/>
          <ac:cxnSpMkLst>
            <pc:docMk/>
            <pc:sldMk cId="3435458070" sldId="295"/>
            <ac:cxnSpMk id="6" creationId="{D7200577-AD2D-09E2-2950-C8B894AB2E38}"/>
          </ac:cxnSpMkLst>
        </pc:cxnChg>
        <pc:cxnChg chg="add del mod">
          <ac:chgData name="Prerana V Rao" userId="ab6faf3bc62a4c31" providerId="LiveId" clId="{89B98D83-E72F-42D3-80B2-581EB0E3D86D}" dt="2025-02-18T17:20:28.847" v="130" actId="478"/>
          <ac:cxnSpMkLst>
            <pc:docMk/>
            <pc:sldMk cId="3435458070" sldId="295"/>
            <ac:cxnSpMk id="14" creationId="{42C0E1B0-724F-28D1-7303-7B63677DA28E}"/>
          </ac:cxnSpMkLst>
        </pc:cxnChg>
        <pc:cxnChg chg="add del mod">
          <ac:chgData name="Prerana V Rao" userId="ab6faf3bc62a4c31" providerId="LiveId" clId="{89B98D83-E72F-42D3-80B2-581EB0E3D86D}" dt="2025-02-18T17:20:31.728" v="132" actId="478"/>
          <ac:cxnSpMkLst>
            <pc:docMk/>
            <pc:sldMk cId="3435458070" sldId="295"/>
            <ac:cxnSpMk id="15" creationId="{624CF964-F98B-F931-BCC5-F50F329D2307}"/>
          </ac:cxnSpMkLst>
        </pc:cxnChg>
        <pc:cxnChg chg="add mod">
          <ac:chgData name="Prerana V Rao" userId="ab6faf3bc62a4c31" providerId="LiveId" clId="{89B98D83-E72F-42D3-80B2-581EB0E3D86D}" dt="2025-02-18T17:20:47.305" v="135" actId="14100"/>
          <ac:cxnSpMkLst>
            <pc:docMk/>
            <pc:sldMk cId="3435458070" sldId="295"/>
            <ac:cxnSpMk id="16" creationId="{FE162B9C-5373-EE45-8A0D-F78B0DBBBEB2}"/>
          </ac:cxnSpMkLst>
        </pc:cxnChg>
        <pc:cxnChg chg="add mod">
          <ac:chgData name="Prerana V Rao" userId="ab6faf3bc62a4c31" providerId="LiveId" clId="{89B98D83-E72F-42D3-80B2-581EB0E3D86D}" dt="2025-02-18T17:21:12.639" v="139" actId="14100"/>
          <ac:cxnSpMkLst>
            <pc:docMk/>
            <pc:sldMk cId="3435458070" sldId="295"/>
            <ac:cxnSpMk id="17" creationId="{FE541F49-9A9E-89AF-981A-6C9E38E7E48F}"/>
          </ac:cxnSpMkLst>
        </pc:cxnChg>
        <pc:cxnChg chg="add mod">
          <ac:chgData name="Prerana V Rao" userId="ab6faf3bc62a4c31" providerId="LiveId" clId="{89B98D83-E72F-42D3-80B2-581EB0E3D86D}" dt="2025-02-18T17:21:23.004" v="141" actId="1076"/>
          <ac:cxnSpMkLst>
            <pc:docMk/>
            <pc:sldMk cId="3435458070" sldId="295"/>
            <ac:cxnSpMk id="18" creationId="{3B463CB1-9E25-CB2F-B7A9-AC077662452E}"/>
          </ac:cxnSpMkLst>
        </pc:cxnChg>
      </pc:sldChg>
      <pc:sldChg chg="modSp new mod">
        <pc:chgData name="Prerana V Rao" userId="ab6faf3bc62a4c31" providerId="LiveId" clId="{89B98D83-E72F-42D3-80B2-581EB0E3D86D}" dt="2025-02-19T02:18:32.913" v="359" actId="2711"/>
        <pc:sldMkLst>
          <pc:docMk/>
          <pc:sldMk cId="2217107831" sldId="296"/>
        </pc:sldMkLst>
        <pc:spChg chg="mod">
          <ac:chgData name="Prerana V Rao" userId="ab6faf3bc62a4c31" providerId="LiveId" clId="{89B98D83-E72F-42D3-80B2-581EB0E3D86D}" dt="2025-02-19T02:13:45.512" v="320" actId="1076"/>
          <ac:spMkLst>
            <pc:docMk/>
            <pc:sldMk cId="2217107831" sldId="296"/>
            <ac:spMk id="2" creationId="{C9470D7C-92F3-9993-A5EC-FA6067268AB0}"/>
          </ac:spMkLst>
        </pc:spChg>
        <pc:spChg chg="mod">
          <ac:chgData name="Prerana V Rao" userId="ab6faf3bc62a4c31" providerId="LiveId" clId="{89B98D83-E72F-42D3-80B2-581EB0E3D86D}" dt="2025-02-19T02:18:32.913" v="359" actId="2711"/>
          <ac:spMkLst>
            <pc:docMk/>
            <pc:sldMk cId="2217107831" sldId="296"/>
            <ac:spMk id="3" creationId="{9F9F10A6-FF4C-15A7-A48D-029214AEBA1C}"/>
          </ac:spMkLst>
        </pc:spChg>
      </pc:sldChg>
      <pc:sldChg chg="modSp new mod">
        <pc:chgData name="Prerana V Rao" userId="ab6faf3bc62a4c31" providerId="LiveId" clId="{89B98D83-E72F-42D3-80B2-581EB0E3D86D}" dt="2025-02-19T02:18:46.652" v="362" actId="27636"/>
        <pc:sldMkLst>
          <pc:docMk/>
          <pc:sldMk cId="1073364747" sldId="297"/>
        </pc:sldMkLst>
        <pc:spChg chg="mod">
          <ac:chgData name="Prerana V Rao" userId="ab6faf3bc62a4c31" providerId="LiveId" clId="{89B98D83-E72F-42D3-80B2-581EB0E3D86D}" dt="2025-02-19T02:14:22.547" v="326" actId="1076"/>
          <ac:spMkLst>
            <pc:docMk/>
            <pc:sldMk cId="1073364747" sldId="297"/>
            <ac:spMk id="2" creationId="{9C236472-9883-B550-9127-C1095F0365E0}"/>
          </ac:spMkLst>
        </pc:spChg>
        <pc:spChg chg="mod">
          <ac:chgData name="Prerana V Rao" userId="ab6faf3bc62a4c31" providerId="LiveId" clId="{89B98D83-E72F-42D3-80B2-581EB0E3D86D}" dt="2025-02-19T02:18:46.652" v="362" actId="27636"/>
          <ac:spMkLst>
            <pc:docMk/>
            <pc:sldMk cId="1073364747" sldId="297"/>
            <ac:spMk id="3" creationId="{74F3AEF4-7205-927D-332C-A3665F786A59}"/>
          </ac:spMkLst>
        </pc:spChg>
      </pc:sldChg>
      <pc:sldChg chg="addSp modSp new mod">
        <pc:chgData name="Prerana V Rao" userId="ab6faf3bc62a4c31" providerId="LiveId" clId="{89B98D83-E72F-42D3-80B2-581EB0E3D86D}" dt="2025-02-18T17:37:00.364" v="283" actId="14100"/>
        <pc:sldMkLst>
          <pc:docMk/>
          <pc:sldMk cId="3887702891" sldId="298"/>
        </pc:sldMkLst>
        <pc:spChg chg="mod">
          <ac:chgData name="Prerana V Rao" userId="ab6faf3bc62a4c31" providerId="LiveId" clId="{89B98D83-E72F-42D3-80B2-581EB0E3D86D}" dt="2025-02-18T17:36:16.334" v="276" actId="20577"/>
          <ac:spMkLst>
            <pc:docMk/>
            <pc:sldMk cId="3887702891" sldId="298"/>
            <ac:spMk id="2" creationId="{644594E1-22D1-A371-2263-891488C5EED3}"/>
          </ac:spMkLst>
        </pc:spChg>
        <pc:picChg chg="add mod">
          <ac:chgData name="Prerana V Rao" userId="ab6faf3bc62a4c31" providerId="LiveId" clId="{89B98D83-E72F-42D3-80B2-581EB0E3D86D}" dt="2025-02-18T17:37:00.364" v="283" actId="14100"/>
          <ac:picMkLst>
            <pc:docMk/>
            <pc:sldMk cId="3887702891" sldId="298"/>
            <ac:picMk id="5" creationId="{58432C86-6DBE-AE0F-742B-0AFF773C3B43}"/>
          </ac:picMkLst>
        </pc:picChg>
      </pc:sldChg>
      <pc:sldChg chg="modSp new mod">
        <pc:chgData name="Prerana V Rao" userId="ab6faf3bc62a4c31" providerId="LiveId" clId="{89B98D83-E72F-42D3-80B2-581EB0E3D86D}" dt="2025-02-19T02:19:12.175" v="368" actId="1076"/>
        <pc:sldMkLst>
          <pc:docMk/>
          <pc:sldMk cId="3846418085" sldId="299"/>
        </pc:sldMkLst>
        <pc:spChg chg="mod">
          <ac:chgData name="Prerana V Rao" userId="ab6faf3bc62a4c31" providerId="LiveId" clId="{89B98D83-E72F-42D3-80B2-581EB0E3D86D}" dt="2025-02-18T17:37:23.851" v="297" actId="20577"/>
          <ac:spMkLst>
            <pc:docMk/>
            <pc:sldMk cId="3846418085" sldId="299"/>
            <ac:spMk id="2" creationId="{051C7AAD-643E-C86E-390E-88F4F6DF31D0}"/>
          </ac:spMkLst>
        </pc:spChg>
        <pc:spChg chg="mod">
          <ac:chgData name="Prerana V Rao" userId="ab6faf3bc62a4c31" providerId="LiveId" clId="{89B98D83-E72F-42D3-80B2-581EB0E3D86D}" dt="2025-02-19T02:19:12.175" v="368" actId="1076"/>
          <ac:spMkLst>
            <pc:docMk/>
            <pc:sldMk cId="3846418085" sldId="299"/>
            <ac:spMk id="3" creationId="{5D750FD1-BFEB-46F6-C112-5883E21C4F5D}"/>
          </ac:spMkLst>
        </pc:spChg>
      </pc:sldChg>
      <pc:sldChg chg="addSp delSp modSp add mod">
        <pc:chgData name="Prerana V Rao" userId="ab6faf3bc62a4c31" providerId="LiveId" clId="{89B98D83-E72F-42D3-80B2-581EB0E3D86D}" dt="2025-02-19T02:18:54.715" v="364" actId="27636"/>
        <pc:sldMkLst>
          <pc:docMk/>
          <pc:sldMk cId="2576279834" sldId="300"/>
        </pc:sldMkLst>
        <pc:spChg chg="mod">
          <ac:chgData name="Prerana V Rao" userId="ab6faf3bc62a4c31" providerId="LiveId" clId="{89B98D83-E72F-42D3-80B2-581EB0E3D86D}" dt="2025-02-19T02:14:28.224" v="327" actId="1076"/>
          <ac:spMkLst>
            <pc:docMk/>
            <pc:sldMk cId="2576279834" sldId="300"/>
            <ac:spMk id="2" creationId="{8D0E7E3D-EFB7-B9F1-D1EB-AB67F1CA8C09}"/>
          </ac:spMkLst>
        </pc:spChg>
        <pc:spChg chg="mod">
          <ac:chgData name="Prerana V Rao" userId="ab6faf3bc62a4c31" providerId="LiveId" clId="{89B98D83-E72F-42D3-80B2-581EB0E3D86D}" dt="2025-02-19T02:18:54.715" v="364" actId="27636"/>
          <ac:spMkLst>
            <pc:docMk/>
            <pc:sldMk cId="2576279834" sldId="300"/>
            <ac:spMk id="3" creationId="{9085C71D-EFB6-D5E7-BC7F-AD2C31D36C45}"/>
          </ac:spMkLst>
        </pc:spChg>
        <pc:graphicFrameChg chg="add del modGraphic">
          <ac:chgData name="Prerana V Rao" userId="ab6faf3bc62a4c31" providerId="LiveId" clId="{89B98D83-E72F-42D3-80B2-581EB0E3D86D}" dt="2025-02-19T02:13:11.445" v="315" actId="478"/>
          <ac:graphicFrameMkLst>
            <pc:docMk/>
            <pc:sldMk cId="2576279834" sldId="300"/>
            <ac:graphicFrameMk id="5" creationId="{CB15D76C-8967-DF4E-1A8D-33D020E334DA}"/>
          </ac:graphicFrameMkLst>
        </pc:graphicFrameChg>
      </pc:sldChg>
      <pc:sldChg chg="modSp add mod">
        <pc:chgData name="Prerana V Rao" userId="ab6faf3bc62a4c31" providerId="LiveId" clId="{89B98D83-E72F-42D3-80B2-581EB0E3D86D}" dt="2025-02-19T02:18:39.891" v="360" actId="2711"/>
        <pc:sldMkLst>
          <pc:docMk/>
          <pc:sldMk cId="3022596710" sldId="301"/>
        </pc:sldMkLst>
        <pc:spChg chg="mod">
          <ac:chgData name="Prerana V Rao" userId="ab6faf3bc62a4c31" providerId="LiveId" clId="{89B98D83-E72F-42D3-80B2-581EB0E3D86D}" dt="2025-02-19T02:18:39.891" v="360" actId="2711"/>
          <ac:spMkLst>
            <pc:docMk/>
            <pc:sldMk cId="3022596710" sldId="301"/>
            <ac:spMk id="3" creationId="{98410D08-B4AE-E275-ED52-82B93A3EEB68}"/>
          </ac:spMkLst>
        </pc:spChg>
      </pc:sldChg>
      <pc:sldChg chg="modSp add mod">
        <pc:chgData name="Prerana V Rao" userId="ab6faf3bc62a4c31" providerId="LiveId" clId="{89B98D83-E72F-42D3-80B2-581EB0E3D86D}" dt="2025-02-19T02:16:32.239" v="345" actId="255"/>
        <pc:sldMkLst>
          <pc:docMk/>
          <pc:sldMk cId="2205898815" sldId="302"/>
        </pc:sldMkLst>
        <pc:spChg chg="mod">
          <ac:chgData name="Prerana V Rao" userId="ab6faf3bc62a4c31" providerId="LiveId" clId="{89B98D83-E72F-42D3-80B2-581EB0E3D86D}" dt="2025-02-19T02:16:32.239" v="345" actId="255"/>
          <ac:spMkLst>
            <pc:docMk/>
            <pc:sldMk cId="2205898815" sldId="302"/>
            <ac:spMk id="9" creationId="{D1D90018-97DD-E254-8809-E15F5A5108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50A18ED-6785-D7FF-7ABB-D76829770A5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862D2A1-8356-DFF1-A7CF-CC33618467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3146DC50-AF89-568F-FF65-4DAEE20596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8545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860DF6C0-90E9-B6D5-3AD2-EDDD54F3166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4C70970-9DA3-1C62-0B3F-38BC338090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A40D1A4-6792-D192-F792-B98E34180C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162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BE53835-BC11-23A9-02B4-C06A6782C91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93D10BC-558D-B59A-2AE9-1B51CDC261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4A90F23-99B3-A3CB-96EC-5676296808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899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8605A193-53AD-6DE0-AE65-8E24A5AF5C9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8B49FFB9-FACE-43FE-605A-2C1E7F81F5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1790628E-5725-C0E2-D361-218169372C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7752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7988D17-068E-9EA0-6B87-0B5AF49D2AA2}"/>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FBCDC2AE-14F8-E11A-32E9-7AD875D27D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FB0BF36E-7768-B796-A5C7-BD9779B4EE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3825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73B095AD-E03E-6801-6C8B-32214925088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17888A5B-0B88-081C-430B-D601E7E5EB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9639DEFF-539F-2C07-7FCF-6EF8F00A1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5948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F0FEEB09-4803-5BEC-B576-D3BEFB64E52B}"/>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5EEC3DA-1B31-7602-E270-D12F97A38B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94FB29EE-812C-319A-78E7-1A229B044A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8576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154A9450-8AFD-9BF6-07FA-108487CE56D6}"/>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D9C4CA18-01A0-32E6-F532-5225D35653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7B957BA-7292-C33F-0E88-42B64E39CE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218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41C4F15-0DFD-FCCC-D788-B703A08C089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573D899-DD38-7B0B-0129-FC5B8AFE1E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B69F656-F2A7-372B-6864-AFC450B185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0741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158F83B3-8435-B474-FDCA-695BA63233D6}"/>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23C7B2F1-4664-16B1-BF64-87F28D9964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D36F5FA1-5A82-C61D-837B-99E772B61C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372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D4890DA-EFBA-3AB2-2D57-5BED598E958B}"/>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AB97B546-65AF-D20A-2EFD-094AA17D2A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0A24929B-664B-8E9B-9004-D7113A78F7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7436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unwomen.org/" TargetMode="External"/><Relationship Id="rId7" Type="http://schemas.openxmlformats.org/officeDocument/2006/relationships/hyperlink" Target="https://www.bel-india.in/" TargetMode="External"/><Relationship Id="rId2" Type="http://schemas.openxmlformats.org/officeDocument/2006/relationships/hyperlink" Target="https://ncrb.gov.in/" TargetMode="External"/><Relationship Id="rId1" Type="http://schemas.openxmlformats.org/officeDocument/2006/relationships/slideLayout" Target="../slideLayouts/slideLayout2.xml"/><Relationship Id="rId6" Type="http://schemas.openxmlformats.org/officeDocument/2006/relationships/hyperlink" Target="https://cloud.google.com/" TargetMode="External"/><Relationship Id="rId5" Type="http://schemas.openxmlformats.org/officeDocument/2006/relationships/hyperlink" Target="https://www.tensorflow.org/" TargetMode="External"/><Relationship Id="rId4" Type="http://schemas.openxmlformats.org/officeDocument/2006/relationships/hyperlink" Target="https://opencv.org/"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author/37658702600" TargetMode="External"/><Relationship Id="rId13" Type="http://schemas.openxmlformats.org/officeDocument/2006/relationships/hyperlink" Target="https://ieeexplore.ieee.org/author/37089811256" TargetMode="External"/><Relationship Id="rId3" Type="http://schemas.openxmlformats.org/officeDocument/2006/relationships/hyperlink" Target="https://ieeexplore.ieee.org/author/37089245837" TargetMode="External"/><Relationship Id="rId7" Type="http://schemas.openxmlformats.org/officeDocument/2006/relationships/hyperlink" Target="https://ieeexplore.ieee.org/author/37089242355" TargetMode="External"/><Relationship Id="rId12" Type="http://schemas.openxmlformats.org/officeDocument/2006/relationships/hyperlink" Target="https://ieeexplore.ieee.org/author/3708835658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ieeexplore.ieee.org/author/37089243507" TargetMode="External"/><Relationship Id="rId11" Type="http://schemas.openxmlformats.org/officeDocument/2006/relationships/hyperlink" Target="https://ieeexplore.ieee.org/author/37089656711" TargetMode="External"/><Relationship Id="rId5" Type="http://schemas.openxmlformats.org/officeDocument/2006/relationships/hyperlink" Target="https://ieeexplore.ieee.org/author/37089246667" TargetMode="External"/><Relationship Id="rId10" Type="http://schemas.openxmlformats.org/officeDocument/2006/relationships/hyperlink" Target="https://ieeexplore.ieee.org/author/37089874865" TargetMode="External"/><Relationship Id="rId4" Type="http://schemas.openxmlformats.org/officeDocument/2006/relationships/hyperlink" Target="https://ieeexplore.ieee.org/author/37088460292" TargetMode="External"/><Relationship Id="rId9" Type="http://schemas.openxmlformats.org/officeDocument/2006/relationships/hyperlink" Target="https://ieeexplore.ieee.org/author/37089395712" TargetMode="External"/><Relationship Id="rId14" Type="http://schemas.openxmlformats.org/officeDocument/2006/relationships/hyperlink" Target="https://ieeexplore.ieee.org/author/37089875113"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1185990"/>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000" dirty="0"/>
              <a:t>"WOMEN SAFETY ANALYTICS – PROTECTING WOMEN FROM SAFETY THREATS"</a:t>
            </a:r>
            <a:endParaRPr sz="2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22" y="2185388"/>
            <a:ext cx="3970500" cy="55230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7365D"/>
              </a:buClr>
              <a:buSzPts val="2000"/>
              <a:buNone/>
            </a:pPr>
            <a:r>
              <a:rPr lang="en-GB" sz="1600" dirty="0">
                <a:latin typeface="Cambria" panose="02040503050406030204" pitchFamily="18" charset="0"/>
                <a:ea typeface="Cambria" panose="02040503050406030204" pitchFamily="18" charset="0"/>
              </a:rPr>
              <a:t>Batch Number: </a:t>
            </a:r>
            <a:r>
              <a:rPr lang="en-IN" sz="1600" dirty="0"/>
              <a:t>CSD-G28</a:t>
            </a:r>
            <a:endParaRPr sz="1600"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988827045"/>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l"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l" rtl="0">
                        <a:spcBef>
                          <a:spcPts val="0"/>
                        </a:spcBef>
                        <a:spcAft>
                          <a:spcPts val="0"/>
                        </a:spcAft>
                        <a:buFont typeface="+mj-lt"/>
                        <a:buNone/>
                      </a:pPr>
                      <a:r>
                        <a:rPr lang="en-IN" sz="1800" dirty="0"/>
                        <a:t>20211CSD0077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dirty="0"/>
                        <a:t>Prerana V Rao</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l" rtl="0">
                        <a:spcBef>
                          <a:spcPts val="0"/>
                        </a:spcBef>
                        <a:spcAft>
                          <a:spcPts val="0"/>
                        </a:spcAft>
                        <a:buNone/>
                      </a:pPr>
                      <a:r>
                        <a:rPr lang="en-IN" sz="1800" dirty="0"/>
                        <a:t>20211CSD0191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dirty="0" err="1"/>
                        <a:t>Kusumitha</a:t>
                      </a:r>
                      <a:r>
                        <a:rPr lang="en-IN" sz="1800" dirty="0"/>
                        <a:t> P</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l" rtl="0">
                        <a:spcBef>
                          <a:spcPts val="0"/>
                        </a:spcBef>
                        <a:spcAft>
                          <a:spcPts val="0"/>
                        </a:spcAft>
                        <a:buNone/>
                      </a:pPr>
                      <a:r>
                        <a:rPr lang="en-IN" sz="1800" dirty="0"/>
                        <a:t>20211CSD0194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dirty="0"/>
                        <a:t>Sampada Vikrant </a:t>
                      </a:r>
                      <a:r>
                        <a:rPr lang="en-IN" sz="1800" dirty="0" err="1"/>
                        <a:t>Kabule</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chemeClr val="tx1"/>
                </a:solidFill>
                <a:latin typeface="Cambria" panose="02040503050406030204" pitchFamily="18" charset="0"/>
                <a:ea typeface="Cambria" panose="02040503050406030204" pitchFamily="18" charset="0"/>
                <a:cs typeface="Verdana"/>
                <a:sym typeface="Verdana"/>
              </a:rPr>
              <a:t>Prof.</a:t>
            </a:r>
            <a:r>
              <a:rPr lang="en-IN" sz="1600" b="1" dirty="0">
                <a:solidFill>
                  <a:schemeClr val="tx1"/>
                </a:solidFill>
              </a:rPr>
              <a:t> </a:t>
            </a:r>
            <a:r>
              <a:rPr lang="en-IN" sz="1600" b="1" dirty="0" err="1"/>
              <a:t>Himansu</a:t>
            </a:r>
            <a:r>
              <a:rPr lang="en-IN" sz="1600" b="1" dirty="0"/>
              <a:t> Sekhar Rout</a:t>
            </a:r>
            <a:endParaRPr sz="1600" b="1"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chemeClr val="tx1"/>
                </a:solidFill>
                <a:latin typeface="Cambria" panose="02040503050406030204" pitchFamily="18" charset="0"/>
                <a:ea typeface="Cambria" panose="02040503050406030204" pitchFamily="18" charset="0"/>
                <a:cs typeface="Verdana"/>
                <a:sym typeface="Verdana"/>
              </a:rPr>
              <a:t>Assistant</a:t>
            </a:r>
            <a:r>
              <a:rPr lang="en-GB" sz="1600" b="1" dirty="0">
                <a:solidFill>
                  <a:schemeClr val="tx1"/>
                </a:solidFill>
                <a:latin typeface="Cambria" panose="02040503050406030204" pitchFamily="18" charset="0"/>
                <a:ea typeface="Cambria" panose="02040503050406030204" pitchFamily="18" charset="0"/>
                <a:cs typeface="Verdana"/>
                <a:sym typeface="Verdana"/>
              </a:rPr>
              <a:t> </a:t>
            </a:r>
            <a:r>
              <a:rPr lang="en-GB" sz="1600" b="1" i="0" u="none" strike="noStrike" cap="none" dirty="0">
                <a:solidFill>
                  <a:schemeClr val="tx1"/>
                </a:solidFill>
                <a:latin typeface="Cambria" panose="02040503050406030204" pitchFamily="18" charset="0"/>
                <a:ea typeface="Cambria" panose="02040503050406030204" pitchFamily="18" charset="0"/>
                <a:cs typeface="Verdana"/>
                <a:sym typeface="Verdana"/>
              </a:rPr>
              <a:t>Professor</a:t>
            </a:r>
            <a:endParaRPr sz="1600"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chemeClr val="tx1"/>
                </a:solidFill>
                <a:latin typeface="Cambria" panose="02040503050406030204" pitchFamily="18" charset="0"/>
                <a:ea typeface="Cambria" panose="02040503050406030204" pitchFamily="18" charset="0"/>
                <a:cs typeface="Verdana"/>
                <a:sym typeface="Verdana"/>
              </a:rPr>
              <a:t>School of Computer Science and Engineering</a:t>
            </a:r>
            <a:endParaRPr sz="1600"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chemeClr val="tx1"/>
                </a:solidFill>
                <a:latin typeface="Cambria" panose="02040503050406030204" pitchFamily="18" charset="0"/>
                <a:ea typeface="Cambria" panose="02040503050406030204" pitchFamily="18" charset="0"/>
                <a:cs typeface="Verdana"/>
                <a:sym typeface="Verdana"/>
              </a:rPr>
              <a:t>Presidency University</a:t>
            </a:r>
            <a:endParaRPr sz="1600"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6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600" b="1" dirty="0">
                <a:solidFill>
                  <a:srgbClr val="000000"/>
                </a:solidFill>
                <a:effectLst/>
                <a:latin typeface="Times New Roman" panose="02020603050405020304" pitchFamily="18" charset="0"/>
                <a:ea typeface="Times New Roman" panose="02020603050405020304" pitchFamily="18" charset="0"/>
              </a:rPr>
              <a:t>COMPUTER SCIENCE AND ENGINEERING [DATA SCIENCE]</a:t>
            </a:r>
            <a:endParaRPr lang="en-US" sz="16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6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600" b="1" dirty="0">
                <a:solidFill>
                  <a:schemeClr val="tx1"/>
                </a:solidFill>
                <a:effectLst/>
                <a:latin typeface="Times New Roman" panose="02020603050405020304" pitchFamily="18" charset="0"/>
                <a:ea typeface="Times New Roman" panose="02020603050405020304" pitchFamily="18" charset="0"/>
              </a:rPr>
              <a:t>DR. SAIRA BHANU </a:t>
            </a:r>
            <a:endParaRPr lang="en-US" sz="16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6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600" b="1" i="0" u="none" strike="noStrike" cap="none" dirty="0">
                <a:solidFill>
                  <a:schemeClr val="tx1"/>
                </a:solidFill>
                <a:latin typeface="Cambria" panose="02040503050406030204" pitchFamily="18" charset="0"/>
                <a:ea typeface="Cambria" panose="02040503050406030204" pitchFamily="18" charset="0"/>
                <a:cs typeface="Verdana"/>
                <a:sym typeface="Verdana"/>
              </a:rPr>
              <a:t>DR MANJULA</a:t>
            </a:r>
          </a:p>
          <a:p>
            <a:pPr lvl="0">
              <a:buClr>
                <a:srgbClr val="17365D"/>
              </a:buClr>
              <a:buSzPct val="100000"/>
            </a:pPr>
            <a:r>
              <a:rPr lang="en-US" sz="16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6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84211F66-FE5C-616A-AF9C-CFA846048943}"/>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C27E61CA-120F-EC54-B68B-161F3657BC8A}"/>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2800" dirty="0">
                <a:latin typeface="Cambria" panose="02040503050406030204" pitchFamily="18" charset="0"/>
                <a:ea typeface="Cambria" panose="02040503050406030204" pitchFamily="18" charset="0"/>
              </a:rPr>
              <a:t>OBJECTIVES</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136F71C1-4E98-28C9-3E66-CA4381E4F56F}"/>
              </a:ext>
            </a:extLst>
          </p:cNvPr>
          <p:cNvSpPr txBox="1">
            <a:spLocks noGrp="1"/>
          </p:cNvSpPr>
          <p:nvPr>
            <p:ph type="body" idx="1"/>
          </p:nvPr>
        </p:nvSpPr>
        <p:spPr>
          <a:xfrm>
            <a:off x="130629" y="1143001"/>
            <a:ext cx="11350171" cy="4953000"/>
          </a:xfrm>
          <a:prstGeom prst="rect">
            <a:avLst/>
          </a:prstGeom>
          <a:noFill/>
          <a:ln>
            <a:noFill/>
          </a:ln>
        </p:spPr>
        <p:txBody>
          <a:bodyPr spcFirstLastPara="1" wrap="square" lIns="91425" tIns="45700" rIns="91425" bIns="45700" anchor="t" anchorCtr="0">
            <a:noAutofit/>
          </a:bodyPr>
          <a:lstStyle/>
          <a:p>
            <a:pPr marL="76200" indent="0">
              <a:buNone/>
            </a:pPr>
            <a:r>
              <a:rPr lang="en-US" sz="1600" b="1" dirty="0">
                <a:latin typeface="Cambria" panose="02040503050406030204" pitchFamily="18" charset="0"/>
                <a:ea typeface="Cambria" panose="02040503050406030204" pitchFamily="18" charset="0"/>
              </a:rPr>
              <a:t>1. Real-Time Threat Detection </a:t>
            </a:r>
          </a:p>
          <a:p>
            <a:pPr marL="76200" indent="0">
              <a:buNone/>
            </a:pPr>
            <a:r>
              <a:rPr lang="en-US" sz="1600" dirty="0">
                <a:latin typeface="Cambria" panose="02040503050406030204" pitchFamily="18" charset="0"/>
                <a:ea typeface="Cambria" panose="02040503050406030204" pitchFamily="18" charset="0"/>
              </a:rPr>
              <a:t>Utilize AI and computer vision to monitor public spaces and detect potential safety threats instantly.  </a:t>
            </a:r>
          </a:p>
          <a:p>
            <a:pPr marL="76200" indent="0">
              <a:buNone/>
            </a:pPr>
            <a:endParaRPr lang="en-US" sz="1600"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2. Proactive Crime Prevention </a:t>
            </a:r>
          </a:p>
          <a:p>
            <a:pPr marL="76200" indent="0">
              <a:buNone/>
            </a:pPr>
            <a:r>
              <a:rPr lang="en-US" sz="1600" dirty="0">
                <a:latin typeface="Cambria" panose="02040503050406030204" pitchFamily="18" charset="0"/>
                <a:ea typeface="Cambria" panose="02040503050406030204" pitchFamily="18" charset="0"/>
              </a:rPr>
              <a:t> Identify anomalies, such as distress gestures or lone women in unsafe areas, and generate alerts to prevent incidents before escalation.  </a:t>
            </a:r>
          </a:p>
          <a:p>
            <a:pPr marL="76200" indent="0">
              <a:buNone/>
            </a:pPr>
            <a:endParaRPr lang="en-US" sz="1600"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3. Data-Driven Safety Insights</a:t>
            </a:r>
            <a:r>
              <a:rPr lang="en-US" sz="1600" dirty="0">
                <a:latin typeface="Cambria" panose="02040503050406030204" pitchFamily="18" charset="0"/>
                <a:ea typeface="Cambria" panose="02040503050406030204" pitchFamily="18" charset="0"/>
              </a:rPr>
              <a:t> </a:t>
            </a:r>
          </a:p>
          <a:p>
            <a:pPr marL="76200" indent="0">
              <a:buNone/>
            </a:pPr>
            <a:r>
              <a:rPr lang="en-US" sz="1600" dirty="0">
                <a:latin typeface="Cambria" panose="02040503050406030204" pitchFamily="18" charset="0"/>
                <a:ea typeface="Cambria" panose="02040503050406030204" pitchFamily="18" charset="0"/>
              </a:rPr>
              <a:t>Analyze gender distribution, hotspot areas, and past incidents to assist law enforcement and policymakers in improving public safety measures.</a:t>
            </a:r>
          </a:p>
          <a:p>
            <a:pPr marL="76200" indent="0">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7787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D5DA322D-8E84-6ED6-8EDE-BEBCC49EE099}"/>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6EC478D3-2008-9680-E867-FBBBA32A3C6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76200" indent="0">
              <a:buNone/>
            </a:pPr>
            <a:r>
              <a:rPr lang="en-US" b="1" dirty="0">
                <a:latin typeface="Cambria" panose="02040503050406030204" pitchFamily="18" charset="0"/>
                <a:ea typeface="Cambria" panose="02040503050406030204" pitchFamily="18" charset="0"/>
              </a:rPr>
              <a:t>Proposed </a:t>
            </a:r>
            <a:r>
              <a:rPr lang="en-US" dirty="0">
                <a:latin typeface="Cambria" panose="02040503050406030204" pitchFamily="18" charset="0"/>
                <a:ea typeface="Cambria" panose="02040503050406030204" pitchFamily="18" charset="0"/>
              </a:rPr>
              <a:t>Method</a:t>
            </a:r>
            <a:endParaRPr lang="en-US" b="1"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EB0A4770-B96B-7A6D-F64D-B26E90E045B1}"/>
              </a:ext>
            </a:extLst>
          </p:cNvPr>
          <p:cNvSpPr txBox="1">
            <a:spLocks noGrp="1"/>
          </p:cNvSpPr>
          <p:nvPr>
            <p:ph type="body" idx="1"/>
          </p:nvPr>
        </p:nvSpPr>
        <p:spPr>
          <a:xfrm>
            <a:off x="88900" y="952500"/>
            <a:ext cx="12115800" cy="4953000"/>
          </a:xfrm>
          <a:prstGeom prst="rect">
            <a:avLst/>
          </a:prstGeom>
          <a:noFill/>
          <a:ln>
            <a:noFill/>
          </a:ln>
        </p:spPr>
        <p:txBody>
          <a:bodyPr spcFirstLastPara="1" wrap="square" lIns="91425" tIns="45700" rIns="91425" bIns="45700" anchor="t" anchorCtr="0">
            <a:noAutofit/>
          </a:bodyPr>
          <a:lstStyle/>
          <a:p>
            <a:pPr marL="76200" indent="0">
              <a:buNone/>
            </a:pPr>
            <a:r>
              <a:rPr lang="en-US" sz="1400" dirty="0">
                <a:latin typeface="Cambria" panose="02040503050406030204" pitchFamily="18" charset="0"/>
                <a:ea typeface="Cambria" panose="02040503050406030204" pitchFamily="18" charset="0"/>
              </a:rPr>
              <a:t>A Women Safety Analytics Software with the following features:</a:t>
            </a:r>
          </a:p>
          <a:p>
            <a:pPr marL="76200" indent="0">
              <a:buNone/>
            </a:pP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Person Detection with Gender Classification</a:t>
            </a:r>
            <a:r>
              <a:rPr lang="en-US" sz="1400" dirty="0">
                <a:latin typeface="Cambria" panose="02040503050406030204" pitchFamily="18" charset="0"/>
                <a:ea typeface="Cambria" panose="02040503050406030204" pitchFamily="18" charset="0"/>
              </a:rPr>
              <a:t>: Differentiating between men and women for effective monitoring.</a:t>
            </a:r>
          </a:p>
          <a:p>
            <a:pPr marL="76200" indent="0">
              <a:buNone/>
            </a:pP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Gender Distribution Analysis</a:t>
            </a:r>
            <a:r>
              <a:rPr lang="en-US" sz="1400" dirty="0">
                <a:latin typeface="Cambria" panose="02040503050406030204" pitchFamily="18" charset="0"/>
                <a:ea typeface="Cambria" panose="02040503050406030204" pitchFamily="18" charset="0"/>
              </a:rPr>
              <a:t>: Real-time counting of men and women in a given area.</a:t>
            </a:r>
          </a:p>
          <a:p>
            <a:pPr marL="76200" indent="0">
              <a:buNone/>
            </a:pP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Detection of Lone Woman at Night</a:t>
            </a:r>
            <a:r>
              <a:rPr lang="en-US" sz="1400" dirty="0">
                <a:latin typeface="Cambria" panose="02040503050406030204" pitchFamily="18" charset="0"/>
                <a:ea typeface="Cambria" panose="02040503050406030204" pitchFamily="18" charset="0"/>
              </a:rPr>
              <a:t>: Identifying high-risk scenarios for proactive intervention.</a:t>
            </a:r>
          </a:p>
          <a:p>
            <a:pPr marL="76200" indent="0">
              <a:buNone/>
            </a:pP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Detection of a Woman Surrounded by Men</a:t>
            </a:r>
            <a:r>
              <a:rPr lang="en-US" sz="1400" dirty="0">
                <a:latin typeface="Cambria" panose="02040503050406030204" pitchFamily="18" charset="0"/>
                <a:ea typeface="Cambria" panose="02040503050406030204" pitchFamily="18" charset="0"/>
              </a:rPr>
              <a:t>: Flagging potentially unsafe situations.</a:t>
            </a:r>
          </a:p>
          <a:p>
            <a:pPr marL="76200" indent="0">
              <a:buNone/>
            </a:pP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Gesture-Based SOS Detection</a:t>
            </a:r>
            <a:r>
              <a:rPr lang="en-US" sz="1400" dirty="0">
                <a:latin typeface="Cambria" panose="02040503050406030204" pitchFamily="18" charset="0"/>
                <a:ea typeface="Cambria" panose="02040503050406030204" pitchFamily="18" charset="0"/>
              </a:rPr>
              <a:t>: Recognizing distress gestures for immediate alerts.</a:t>
            </a:r>
          </a:p>
          <a:p>
            <a:pPr marL="76200" indent="0">
              <a:buNone/>
            </a:pP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Hotspot Identification</a:t>
            </a:r>
            <a:r>
              <a:rPr lang="en-US" sz="1400" dirty="0">
                <a:latin typeface="Cambria" panose="02040503050406030204" pitchFamily="18" charset="0"/>
                <a:ea typeface="Cambria" panose="02040503050406030204" pitchFamily="18" charset="0"/>
              </a:rPr>
              <a:t>: Mapping high-risk locations based on historical data and incidents.</a:t>
            </a:r>
          </a:p>
          <a:p>
            <a:pPr marL="152400" lvl="0" indent="0" algn="just" rtl="0">
              <a:lnSpc>
                <a:spcPct val="150000"/>
              </a:lnSpc>
              <a:spcBef>
                <a:spcPts val="0"/>
              </a:spcBef>
              <a:spcAft>
                <a:spcPts val="0"/>
              </a:spcAft>
              <a:buClr>
                <a:schemeClr val="dk1"/>
              </a:buClr>
              <a:buSzPct val="100000"/>
              <a:buNone/>
            </a:pPr>
            <a:endParaRPr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29921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6B6FEBE-FDAF-1402-45B9-0271402C34D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07848FD-6BFD-7087-5C53-2099818FE883}"/>
              </a:ext>
            </a:extLst>
          </p:cNvPr>
          <p:cNvSpPr>
            <a:spLocks noGrp="1"/>
          </p:cNvSpPr>
          <p:nvPr>
            <p:ph type="title"/>
          </p:nvPr>
        </p:nvSpPr>
        <p:spPr/>
        <p:txBody>
          <a:bodyPr/>
          <a:lstStyle/>
          <a:p>
            <a:r>
              <a:rPr lang="en-US" sz="2800" dirty="0">
                <a:latin typeface="Cambria" panose="02040503050406030204" pitchFamily="18" charset="0"/>
                <a:ea typeface="Cambria" panose="02040503050406030204" pitchFamily="18" charset="0"/>
              </a:rPr>
              <a:t>METHODOLOGY</a:t>
            </a:r>
            <a:endParaRPr lang="en-IN" dirty="0"/>
          </a:p>
        </p:txBody>
      </p:sp>
      <p:sp>
        <p:nvSpPr>
          <p:cNvPr id="9" name="Text Placeholder 8">
            <a:extLst>
              <a:ext uri="{FF2B5EF4-FFF2-40B4-BE49-F238E27FC236}">
                <a16:creationId xmlns:a16="http://schemas.microsoft.com/office/drawing/2014/main" id="{9AD0916A-4E67-731E-41F1-68504E14281D}"/>
              </a:ext>
            </a:extLst>
          </p:cNvPr>
          <p:cNvSpPr>
            <a:spLocks noGrp="1"/>
          </p:cNvSpPr>
          <p:nvPr>
            <p:ph type="body" idx="1"/>
          </p:nvPr>
        </p:nvSpPr>
        <p:spPr>
          <a:xfrm>
            <a:off x="50801" y="865209"/>
            <a:ext cx="12141200" cy="5246224"/>
          </a:xfrm>
        </p:spPr>
        <p:txBody>
          <a:bodyPr>
            <a:noAutofit/>
          </a:bodyPr>
          <a:lstStyle/>
          <a:p>
            <a:pPr marL="76200" indent="0">
              <a:buNone/>
            </a:pPr>
            <a:r>
              <a:rPr lang="en-US" sz="1400" dirty="0">
                <a:latin typeface="Cambria" panose="02040503050406030204" pitchFamily="18" charset="0"/>
                <a:ea typeface="Cambria" panose="02040503050406030204" pitchFamily="18" charset="0"/>
              </a:rPr>
              <a:t>The methodology for developing the Women Safety Analytics system should follow a structured approach to ensure effectiveness, scalability, and reliability. Here's an outline of the methodology that combines both technical and operational aspects to address the challenges and objectives outlined:</a:t>
            </a:r>
          </a:p>
          <a:p>
            <a:pPr marL="76200" indent="0">
              <a:buNone/>
            </a:pPr>
            <a:r>
              <a:rPr lang="en-US" sz="1600" b="1" dirty="0">
                <a:latin typeface="Cambria" panose="02040503050406030204" pitchFamily="18" charset="0"/>
                <a:ea typeface="Cambria" panose="02040503050406030204" pitchFamily="18" charset="0"/>
              </a:rPr>
              <a:t>1. PROBLEM DEFINITION &amp; REQUIREMENTS ANALYSIS</a:t>
            </a:r>
          </a:p>
          <a:p>
            <a:pPr marL="76200" indent="0">
              <a:buNone/>
            </a:pPr>
            <a:r>
              <a:rPr lang="en-US" sz="1400" b="1" dirty="0">
                <a:latin typeface="Cambria" panose="02040503050406030204" pitchFamily="18" charset="0"/>
                <a:ea typeface="Cambria" panose="02040503050406030204" pitchFamily="18" charset="0"/>
              </a:rPr>
              <a:t>Stakeholder Engagement:</a:t>
            </a:r>
            <a:r>
              <a:rPr lang="en-US" sz="1400" dirty="0">
                <a:latin typeface="Cambria" panose="02040503050406030204" pitchFamily="18" charset="0"/>
                <a:ea typeface="Cambria" panose="02040503050406030204" pitchFamily="18" charset="0"/>
              </a:rPr>
              <a:t> Engage with law enforcement, urban planners, and women’s safety advocacy groups to gather input on specific requirements and challenges.</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Scope Definition: </a:t>
            </a:r>
            <a:r>
              <a:rPr lang="en-US" sz="1400" dirty="0">
                <a:latin typeface="Cambria" panose="02040503050406030204" pitchFamily="18" charset="0"/>
                <a:ea typeface="Cambria" panose="02040503050406030204" pitchFamily="18" charset="0"/>
              </a:rPr>
              <a:t>Identify the key features such as real-time threat detection, anomaly identification, and location-based analysis.</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Data Privacy &amp; Compliance</a:t>
            </a:r>
            <a:r>
              <a:rPr lang="en-US" sz="1400" dirty="0">
                <a:latin typeface="Cambria" panose="02040503050406030204" pitchFamily="18" charset="0"/>
                <a:ea typeface="Cambria" panose="02040503050406030204" pitchFamily="18" charset="0"/>
              </a:rPr>
              <a:t>: Ensure that privacy and legal requirements (such as GDPR) are addressed when dealing with surveillance data.</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2. DATA COLLECTION &amp; PREPARATION</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Video Data</a:t>
            </a:r>
            <a:r>
              <a:rPr lang="en-US" sz="1400" dirty="0">
                <a:latin typeface="Cambria" panose="02040503050406030204" pitchFamily="18" charset="0"/>
                <a:ea typeface="Cambria" panose="02040503050406030204" pitchFamily="18" charset="0"/>
              </a:rPr>
              <a:t>: Collect video surveillance feeds (from public areas, streets, transportation, etc.) or integrate existing systems with the proposed solution.</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Sensor Data</a:t>
            </a:r>
            <a:r>
              <a:rPr lang="en-US" sz="1400" dirty="0">
                <a:latin typeface="Cambria" panose="02040503050406030204" pitchFamily="18" charset="0"/>
                <a:ea typeface="Cambria" panose="02040503050406030204" pitchFamily="18" charset="0"/>
              </a:rPr>
              <a:t>: Include additional data from IoT devices (e.g., motion sensors, facial recognition cameras, and GPS).</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Historical Incident Data</a:t>
            </a:r>
            <a:r>
              <a:rPr lang="en-US" sz="1400" dirty="0">
                <a:latin typeface="Cambria" panose="02040503050406030204" pitchFamily="18" charset="0"/>
                <a:ea typeface="Cambria" panose="02040503050406030204" pitchFamily="18" charset="0"/>
              </a:rPr>
              <a:t>: Analyze crime statistics, previous reports, and public safety data to understand crime patterns.</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Data Preprocessing</a:t>
            </a:r>
            <a:r>
              <a:rPr lang="en-US" sz="1400" dirty="0">
                <a:latin typeface="Cambria" panose="02040503050406030204" pitchFamily="18" charset="0"/>
                <a:ea typeface="Cambria" panose="02040503050406030204" pitchFamily="18" charset="0"/>
              </a:rPr>
              <a:t>: Clean and preprocess video and sensor data for efficient analysis (e.g., noise removal, frame rate adjustments).</a:t>
            </a:r>
          </a:p>
        </p:txBody>
      </p:sp>
    </p:spTree>
    <p:extLst>
      <p:ext uri="{BB962C8B-B14F-4D97-AF65-F5344CB8AC3E}">
        <p14:creationId xmlns:p14="http://schemas.microsoft.com/office/powerpoint/2010/main" val="685528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8" name="Title 7">
            <a:extLst>
              <a:ext uri="{FF2B5EF4-FFF2-40B4-BE49-F238E27FC236}">
                <a16:creationId xmlns:a16="http://schemas.microsoft.com/office/drawing/2014/main" id="{0297F20C-2AAE-ABB7-823A-44E86FF92538}"/>
              </a:ext>
            </a:extLst>
          </p:cNvPr>
          <p:cNvSpPr>
            <a:spLocks noGrp="1"/>
          </p:cNvSpPr>
          <p:nvPr>
            <p:ph type="title"/>
          </p:nvPr>
        </p:nvSpPr>
        <p:spPr/>
        <p:txBody>
          <a:bodyPr/>
          <a:lstStyle/>
          <a:p>
            <a:r>
              <a:rPr lang="en-US" sz="2800" dirty="0">
                <a:latin typeface="Cambria" panose="02040503050406030204" pitchFamily="18" charset="0"/>
                <a:ea typeface="Cambria" panose="02040503050406030204" pitchFamily="18" charset="0"/>
              </a:rPr>
              <a:t>METHODOLOGY</a:t>
            </a:r>
            <a:endParaRPr lang="en-IN" dirty="0"/>
          </a:p>
        </p:txBody>
      </p:sp>
      <p:sp>
        <p:nvSpPr>
          <p:cNvPr id="9" name="Text Placeholder 8">
            <a:extLst>
              <a:ext uri="{FF2B5EF4-FFF2-40B4-BE49-F238E27FC236}">
                <a16:creationId xmlns:a16="http://schemas.microsoft.com/office/drawing/2014/main" id="{D32AF05F-1465-EE38-5EE1-F4BEC8FFB2C2}"/>
              </a:ext>
            </a:extLst>
          </p:cNvPr>
          <p:cNvSpPr>
            <a:spLocks noGrp="1"/>
          </p:cNvSpPr>
          <p:nvPr>
            <p:ph type="body" idx="1"/>
          </p:nvPr>
        </p:nvSpPr>
        <p:spPr>
          <a:xfrm>
            <a:off x="0" y="865414"/>
            <a:ext cx="11480800" cy="4953000"/>
          </a:xfrm>
        </p:spPr>
        <p:txBody>
          <a:bodyPr>
            <a:noAutofit/>
          </a:bodyPr>
          <a:lstStyle/>
          <a:p>
            <a:pPr marL="76200" indent="0">
              <a:buNone/>
            </a:pPr>
            <a:r>
              <a:rPr lang="en-US" sz="1600" b="1" dirty="0">
                <a:latin typeface="Cambria" panose="02040503050406030204" pitchFamily="18" charset="0"/>
                <a:ea typeface="Cambria" panose="02040503050406030204" pitchFamily="18" charset="0"/>
              </a:rPr>
              <a:t>3. SYSTEM DESIGN &amp; ARCHITECTURE</a:t>
            </a:r>
          </a:p>
          <a:p>
            <a:pPr marL="76200" indent="0">
              <a:buNone/>
            </a:pPr>
            <a:endParaRPr lang="en-US" sz="1400" b="1"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Modular Architecture</a:t>
            </a:r>
            <a:r>
              <a:rPr lang="en-US" sz="1400" dirty="0">
                <a:latin typeface="Cambria" panose="02040503050406030204" pitchFamily="18" charset="0"/>
                <a:ea typeface="Cambria" panose="02040503050406030204" pitchFamily="18" charset="0"/>
              </a:rPr>
              <a:t>: Real-Time Monitoring Module: Handles live video feeds and sensor data input for instant processing.</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Analytics Engine</a:t>
            </a:r>
            <a:r>
              <a:rPr lang="en-US" sz="1400" dirty="0">
                <a:latin typeface="Cambria" panose="02040503050406030204" pitchFamily="18" charset="0"/>
                <a:ea typeface="Cambria" panose="02040503050406030204" pitchFamily="18" charset="0"/>
              </a:rPr>
              <a:t>: Uses machine learning models for anomaly detection, gender classification, gesture recognition, and event prediction.</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Alert System: </a:t>
            </a:r>
            <a:r>
              <a:rPr lang="en-US" sz="1400" dirty="0">
                <a:latin typeface="Cambria" panose="02040503050406030204" pitchFamily="18" charset="0"/>
                <a:ea typeface="Cambria" panose="02040503050406030204" pitchFamily="18" charset="0"/>
              </a:rPr>
              <a:t>Real-time notifications and alerts for unusual behavior or safety threats.</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Data Storage</a:t>
            </a:r>
            <a:r>
              <a:rPr lang="en-US" sz="1400" dirty="0">
                <a:latin typeface="Cambria" panose="02040503050406030204" pitchFamily="18" charset="0"/>
                <a:ea typeface="Cambria" panose="02040503050406030204" pitchFamily="18" charset="0"/>
              </a:rPr>
              <a:t>: Centralized database to store and analyze historical data for trend analysis and hotspot identification.</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4. TECHNOLOGY STACK:</a:t>
            </a:r>
          </a:p>
          <a:p>
            <a:pPr marL="76200" indent="0">
              <a:buNone/>
            </a:pPr>
            <a:endParaRPr lang="en-US" sz="1600" b="1"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Programming Languages</a:t>
            </a:r>
            <a:r>
              <a:rPr lang="en-US" sz="1400" dirty="0">
                <a:latin typeface="Cambria" panose="02040503050406030204" pitchFamily="18" charset="0"/>
                <a:ea typeface="Cambria" panose="02040503050406030204" pitchFamily="18" charset="0"/>
              </a:rPr>
              <a:t>: Python for machine learning, computer vision, and data processing.</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Machine Learning Frameworks</a:t>
            </a:r>
            <a:r>
              <a:rPr lang="en-US" sz="1400" dirty="0">
                <a:latin typeface="Cambria" panose="02040503050406030204" pitchFamily="18" charset="0"/>
                <a:ea typeface="Cambria" panose="02040503050406030204" pitchFamily="18" charset="0"/>
              </a:rPr>
              <a:t>: TensorFlow, </a:t>
            </a:r>
            <a:r>
              <a:rPr lang="en-US" sz="1400" dirty="0" err="1">
                <a:latin typeface="Cambria" panose="02040503050406030204" pitchFamily="18" charset="0"/>
                <a:ea typeface="Cambria" panose="02040503050406030204" pitchFamily="18" charset="0"/>
              </a:rPr>
              <a:t>Keras</a:t>
            </a:r>
            <a:r>
              <a:rPr lang="en-US" sz="1400" dirty="0">
                <a:latin typeface="Cambria" panose="02040503050406030204" pitchFamily="18" charset="0"/>
                <a:ea typeface="Cambria" panose="02040503050406030204" pitchFamily="18" charset="0"/>
              </a:rPr>
              <a:t>, or </a:t>
            </a:r>
            <a:r>
              <a:rPr lang="en-US" sz="1400" dirty="0" err="1">
                <a:latin typeface="Cambria" panose="02040503050406030204" pitchFamily="18" charset="0"/>
                <a:ea typeface="Cambria" panose="02040503050406030204" pitchFamily="18" charset="0"/>
              </a:rPr>
              <a:t>PyTorch</a:t>
            </a:r>
            <a:r>
              <a:rPr lang="en-US" sz="1400" dirty="0">
                <a:latin typeface="Cambria" panose="02040503050406030204" pitchFamily="18" charset="0"/>
                <a:ea typeface="Cambria" panose="02040503050406030204" pitchFamily="18" charset="0"/>
              </a:rPr>
              <a:t> for building and training models.</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Real-Time Processing Tools</a:t>
            </a:r>
            <a:r>
              <a:rPr lang="en-US" sz="1400" dirty="0">
                <a:latin typeface="Cambria" panose="02040503050406030204" pitchFamily="18" charset="0"/>
                <a:ea typeface="Cambria" panose="02040503050406030204" pitchFamily="18" charset="0"/>
              </a:rPr>
              <a:t>: Apache Kafka or Apache Flink for managing and processing streaming data.</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Database Management:</a:t>
            </a:r>
            <a:r>
              <a:rPr lang="en-US" sz="1400" dirty="0">
                <a:latin typeface="Cambria" panose="02040503050406030204" pitchFamily="18" charset="0"/>
                <a:ea typeface="Cambria" panose="02040503050406030204" pitchFamily="18" charset="0"/>
              </a:rPr>
              <a:t> SQL/NoSQL database systems like MongoDB for storing analytics data.</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A246ADE2-7E44-160A-7BB3-DE6F0BB7092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625282A-91AE-65C0-ED13-4CC36232A409}"/>
              </a:ext>
            </a:extLst>
          </p:cNvPr>
          <p:cNvSpPr>
            <a:spLocks noGrp="1"/>
          </p:cNvSpPr>
          <p:nvPr>
            <p:ph type="title"/>
          </p:nvPr>
        </p:nvSpPr>
        <p:spPr/>
        <p:txBody>
          <a:bodyPr/>
          <a:lstStyle/>
          <a:p>
            <a:r>
              <a:rPr lang="en-US" sz="2800" dirty="0">
                <a:latin typeface="Cambria" panose="02040503050406030204" pitchFamily="18" charset="0"/>
                <a:ea typeface="Cambria" panose="02040503050406030204" pitchFamily="18" charset="0"/>
              </a:rPr>
              <a:t>METHODOLOGY</a:t>
            </a:r>
            <a:endParaRPr lang="en-IN" dirty="0"/>
          </a:p>
        </p:txBody>
      </p:sp>
      <p:sp>
        <p:nvSpPr>
          <p:cNvPr id="9" name="Text Placeholder 8">
            <a:extLst>
              <a:ext uri="{FF2B5EF4-FFF2-40B4-BE49-F238E27FC236}">
                <a16:creationId xmlns:a16="http://schemas.microsoft.com/office/drawing/2014/main" id="{D1D90018-97DD-E254-8809-E15F5A5108B4}"/>
              </a:ext>
            </a:extLst>
          </p:cNvPr>
          <p:cNvSpPr>
            <a:spLocks noGrp="1"/>
          </p:cNvSpPr>
          <p:nvPr>
            <p:ph type="body" idx="1"/>
          </p:nvPr>
        </p:nvSpPr>
        <p:spPr>
          <a:xfrm>
            <a:off x="0" y="952500"/>
            <a:ext cx="11480800" cy="4953000"/>
          </a:xfrm>
        </p:spPr>
        <p:txBody>
          <a:bodyPr>
            <a:noAutofit/>
          </a:bodyPr>
          <a:lstStyle/>
          <a:p>
            <a:pPr marL="76200" indent="0">
              <a:buNone/>
            </a:pPr>
            <a:r>
              <a:rPr lang="en-US" sz="1600" b="1" dirty="0">
                <a:latin typeface="Cambria" panose="02040503050406030204" pitchFamily="18" charset="0"/>
                <a:ea typeface="Cambria" panose="02040503050406030204" pitchFamily="18" charset="0"/>
              </a:rPr>
              <a:t>4. MODEL DEVELOPMENT</a:t>
            </a:r>
          </a:p>
          <a:p>
            <a:pPr marL="76200" indent="0">
              <a:buNone/>
            </a:pPr>
            <a:endParaRPr lang="en-US" sz="1600" b="1"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Gender Classification Model: </a:t>
            </a:r>
            <a:r>
              <a:rPr lang="en-US" sz="1400" dirty="0">
                <a:latin typeface="Cambria" panose="02040503050406030204" pitchFamily="18" charset="0"/>
                <a:ea typeface="Cambria" panose="02040503050406030204" pitchFamily="18" charset="0"/>
              </a:rPr>
              <a:t>Use deep learning techniques (e.g., Convolutional Neural Networks, or CNNs) to classify individuals’ gender in real-time from video feeds. Train the model on a large, diverse dataset to account for various lighting conditions, angles, and cultural diversity.</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Anomaly Detection Model</a:t>
            </a:r>
            <a:r>
              <a:rPr lang="en-US" sz="1400" dirty="0">
                <a:latin typeface="Cambria" panose="02040503050406030204" pitchFamily="18" charset="0"/>
                <a:ea typeface="Cambria" panose="02040503050406030204" pitchFamily="18" charset="0"/>
              </a:rPr>
              <a:t>: Implement unsupervised learning models (e.g., autoencoders, clustering algorithms) to detect out-of-norm behavior, such as lone individuals in unsafe conditions. Use supervised learning for recognizing specific situations like a woman surrounded by men or distress gestures.</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600" b="1" dirty="0">
                <a:latin typeface="Cambria" panose="02040503050406030204" pitchFamily="18" charset="0"/>
                <a:ea typeface="Cambria" panose="02040503050406030204" pitchFamily="18" charset="0"/>
              </a:rPr>
              <a:t>5. DEPLOYMENT &amp; MAINTENANCE</a:t>
            </a:r>
          </a:p>
          <a:p>
            <a:pPr marL="76200" indent="0">
              <a:buNone/>
            </a:pPr>
            <a:endParaRPr lang="en-US" sz="1600" b="1"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Deployment</a:t>
            </a:r>
            <a:r>
              <a:rPr lang="en-US" sz="1400" dirty="0">
                <a:latin typeface="Cambria" panose="02040503050406030204" pitchFamily="18" charset="0"/>
                <a:ea typeface="Cambria" panose="02040503050406030204" pitchFamily="18" charset="0"/>
              </a:rPr>
              <a:t>: Deploy the system in targeted public spaces, ensuring proper hardware installation (cameras, sensors, servers).</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Monitoring &amp; Performance Tuning</a:t>
            </a:r>
            <a:r>
              <a:rPr lang="en-US" sz="1400" dirty="0">
                <a:latin typeface="Cambria" panose="02040503050406030204" pitchFamily="18" charset="0"/>
                <a:ea typeface="Cambria" panose="02040503050406030204" pitchFamily="18" charset="0"/>
              </a:rPr>
              <a:t>: Monitor the system’s real-time performance and conduct periodic system checks to optimize speed, accuracy, and reliability.</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Maintenance</a:t>
            </a:r>
            <a:r>
              <a:rPr lang="en-US" sz="1400" dirty="0">
                <a:latin typeface="Cambria" panose="02040503050406030204" pitchFamily="18" charset="0"/>
                <a:ea typeface="Cambria" panose="02040503050406030204" pitchFamily="18" charset="0"/>
              </a:rPr>
              <a:t>: Regular updates and model retraining to adapt to evolving crime patterns, lighting conditions, and technological advancements.</a:t>
            </a:r>
          </a:p>
          <a:p>
            <a:pPr marL="76200" indent="0">
              <a:buNone/>
            </a:pPr>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05898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179E68D-0781-D843-C98D-04419209C49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81A67DE-4C86-91E0-6D8E-6C279FB187E9}"/>
              </a:ext>
            </a:extLst>
          </p:cNvPr>
          <p:cNvSpPr>
            <a:spLocks noGrp="1"/>
          </p:cNvSpPr>
          <p:nvPr>
            <p:ph type="title"/>
          </p:nvPr>
        </p:nvSpPr>
        <p:spPr/>
        <p:txBody>
          <a:bodyPr/>
          <a:lstStyle/>
          <a:p>
            <a:r>
              <a:rPr lang="en-US" sz="2800" dirty="0">
                <a:latin typeface="Cambria" panose="02040503050406030204" pitchFamily="18" charset="0"/>
                <a:ea typeface="Cambria" panose="02040503050406030204" pitchFamily="18" charset="0"/>
              </a:rPr>
              <a:t>METHODOLOGY</a:t>
            </a:r>
            <a:endParaRPr lang="en-IN" dirty="0"/>
          </a:p>
        </p:txBody>
      </p:sp>
      <p:sp>
        <p:nvSpPr>
          <p:cNvPr id="7" name="Text Placeholder 6">
            <a:extLst>
              <a:ext uri="{FF2B5EF4-FFF2-40B4-BE49-F238E27FC236}">
                <a16:creationId xmlns:a16="http://schemas.microsoft.com/office/drawing/2014/main" id="{3C0D53D4-9EC1-9ED4-3ADB-40CAE0BD5ECD}"/>
              </a:ext>
            </a:extLst>
          </p:cNvPr>
          <p:cNvSpPr>
            <a:spLocks noGrp="1"/>
          </p:cNvSpPr>
          <p:nvPr>
            <p:ph type="body" idx="1"/>
          </p:nvPr>
        </p:nvSpPr>
        <p:spPr>
          <a:xfrm>
            <a:off x="0" y="952500"/>
            <a:ext cx="11974285" cy="4953000"/>
          </a:xfrm>
        </p:spPr>
        <p:txBody>
          <a:bodyPr>
            <a:normAutofit/>
          </a:bodyPr>
          <a:lstStyle/>
          <a:p>
            <a:pPr marL="76200" indent="0">
              <a:buNone/>
            </a:pPr>
            <a:r>
              <a:rPr lang="en-US" sz="1600" b="1" dirty="0">
                <a:latin typeface="Cambria" panose="02040503050406030204" pitchFamily="18" charset="0"/>
                <a:ea typeface="Cambria" panose="02040503050406030204" pitchFamily="18" charset="0"/>
              </a:rPr>
              <a:t>7. EVALUATION &amp; CONTINUOUS IMPROVEMENT</a:t>
            </a:r>
          </a:p>
          <a:p>
            <a:pPr marL="76200" indent="0">
              <a:buNone/>
            </a:pPr>
            <a:r>
              <a:rPr lang="en-US" sz="1400" b="1" dirty="0">
                <a:latin typeface="Cambria" panose="02040503050406030204" pitchFamily="18" charset="0"/>
                <a:ea typeface="Cambria" panose="02040503050406030204" pitchFamily="18" charset="0"/>
              </a:rPr>
              <a:t>Impact Assessment</a:t>
            </a:r>
            <a:r>
              <a:rPr lang="en-US" sz="1400" dirty="0">
                <a:latin typeface="Cambria" panose="02040503050406030204" pitchFamily="18" charset="0"/>
                <a:ea typeface="Cambria" panose="02040503050406030204" pitchFamily="18" charset="0"/>
              </a:rPr>
              <a:t>: Measure the system's effectiveness in preventing crimes, reducing response time, and improving safety.</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Feedback Loop</a:t>
            </a:r>
            <a:r>
              <a:rPr lang="en-US" sz="1400" dirty="0">
                <a:latin typeface="Cambria" panose="02040503050406030204" pitchFamily="18" charset="0"/>
                <a:ea typeface="Cambria" panose="02040503050406030204" pitchFamily="18" charset="0"/>
              </a:rPr>
              <a:t>: Gather feedback from users (law enforcement, safety officers, and women) to identify areas for improvement.</a:t>
            </a:r>
          </a:p>
          <a:p>
            <a:pPr marL="76200" indent="0">
              <a:buNone/>
            </a:pP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Iterative Enhancement</a:t>
            </a:r>
            <a:r>
              <a:rPr lang="en-US" sz="1400" dirty="0">
                <a:latin typeface="Cambria" panose="02040503050406030204" pitchFamily="18" charset="0"/>
                <a:ea typeface="Cambria" panose="02040503050406030204" pitchFamily="18" charset="0"/>
              </a:rPr>
              <a:t>: Update the system based on new data, emerging safety trends, and evolving technological solutions.</a:t>
            </a:r>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2153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28D87-256B-4C07-2FD8-8C33E6D55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0F1E5-8FAD-08D5-5E66-AFE106E378D3}"/>
              </a:ext>
            </a:extLst>
          </p:cNvPr>
          <p:cNvSpPr>
            <a:spLocks noGrp="1"/>
          </p:cNvSpPr>
          <p:nvPr>
            <p:ph type="title"/>
          </p:nvPr>
        </p:nvSpPr>
        <p:spPr/>
        <p:txBody>
          <a:bodyPr/>
          <a:lstStyle/>
          <a:p>
            <a:r>
              <a:rPr lang="en-IN" dirty="0"/>
              <a:t>ARCHITECTURE DIAGRAM</a:t>
            </a:r>
          </a:p>
        </p:txBody>
      </p:sp>
      <p:sp>
        <p:nvSpPr>
          <p:cNvPr id="3" name="Text Placeholder 2">
            <a:extLst>
              <a:ext uri="{FF2B5EF4-FFF2-40B4-BE49-F238E27FC236}">
                <a16:creationId xmlns:a16="http://schemas.microsoft.com/office/drawing/2014/main" id="{76CDFD7C-4925-3027-AF4F-FF5E74A9D22D}"/>
              </a:ext>
            </a:extLst>
          </p:cNvPr>
          <p:cNvSpPr>
            <a:spLocks noGrp="1"/>
          </p:cNvSpPr>
          <p:nvPr>
            <p:ph type="body" idx="1"/>
          </p:nvPr>
        </p:nvSpPr>
        <p:spPr>
          <a:xfrm>
            <a:off x="812800" y="952500"/>
            <a:ext cx="10668000" cy="4953000"/>
          </a:xfrm>
        </p:spPr>
        <p:txBody>
          <a:bodyPr/>
          <a:lstStyle/>
          <a:p>
            <a:endParaRPr lang="en-IN" dirty="0"/>
          </a:p>
          <a:p>
            <a:endParaRPr lang="en-IN" dirty="0"/>
          </a:p>
          <a:p>
            <a:pPr marL="76200" indent="0">
              <a:buNone/>
            </a:pPr>
            <a:endParaRPr lang="en-IN" dirty="0"/>
          </a:p>
        </p:txBody>
      </p:sp>
      <p:sp>
        <p:nvSpPr>
          <p:cNvPr id="4" name="Rectangle 3">
            <a:extLst>
              <a:ext uri="{FF2B5EF4-FFF2-40B4-BE49-F238E27FC236}">
                <a16:creationId xmlns:a16="http://schemas.microsoft.com/office/drawing/2014/main" id="{05BF7807-736F-510D-1DE0-132C19219ABC}"/>
              </a:ext>
            </a:extLst>
          </p:cNvPr>
          <p:cNvSpPr/>
          <p:nvPr/>
        </p:nvSpPr>
        <p:spPr>
          <a:xfrm>
            <a:off x="4014324" y="966038"/>
            <a:ext cx="4587755" cy="8271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t>Data Collection</a:t>
            </a:r>
            <a:endParaRPr lang="en-IN" sz="1800" dirty="0"/>
          </a:p>
          <a:p>
            <a:pPr algn="ctr"/>
            <a:r>
              <a:rPr lang="en-IN" sz="1800" dirty="0"/>
              <a:t> CCTV Cameras &amp; Surveillance Feeds</a:t>
            </a:r>
          </a:p>
          <a:p>
            <a:pPr algn="ctr"/>
            <a:endParaRPr lang="en-IN" sz="1800" dirty="0"/>
          </a:p>
        </p:txBody>
      </p:sp>
      <p:cxnSp>
        <p:nvCxnSpPr>
          <p:cNvPr id="6" name="Straight Arrow Connector 5">
            <a:extLst>
              <a:ext uri="{FF2B5EF4-FFF2-40B4-BE49-F238E27FC236}">
                <a16:creationId xmlns:a16="http://schemas.microsoft.com/office/drawing/2014/main" id="{D7200577-AD2D-09E2-2950-C8B894AB2E38}"/>
              </a:ext>
            </a:extLst>
          </p:cNvPr>
          <p:cNvCxnSpPr/>
          <p:nvPr/>
        </p:nvCxnSpPr>
        <p:spPr>
          <a:xfrm>
            <a:off x="6308202" y="1577533"/>
            <a:ext cx="0" cy="335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BA56878A-AF06-0F36-1E51-EAD6E781A7E1}"/>
              </a:ext>
            </a:extLst>
          </p:cNvPr>
          <p:cNvSpPr/>
          <p:nvPr/>
        </p:nvSpPr>
        <p:spPr>
          <a:xfrm>
            <a:off x="4014325" y="2067062"/>
            <a:ext cx="4587752" cy="8271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t>Processing &amp; Analytics</a:t>
            </a:r>
            <a:endParaRPr lang="en-IN" sz="1800" dirty="0"/>
          </a:p>
          <a:p>
            <a:pPr algn="ctr"/>
            <a:r>
              <a:rPr lang="en-IN" sz="1800" dirty="0"/>
              <a:t>AI-Based Gender Classification</a:t>
            </a:r>
          </a:p>
          <a:p>
            <a:pPr algn="ctr"/>
            <a:endParaRPr lang="en-IN" sz="1800" dirty="0"/>
          </a:p>
        </p:txBody>
      </p:sp>
      <p:sp>
        <p:nvSpPr>
          <p:cNvPr id="11" name="Rectangle 10">
            <a:extLst>
              <a:ext uri="{FF2B5EF4-FFF2-40B4-BE49-F238E27FC236}">
                <a16:creationId xmlns:a16="http://schemas.microsoft.com/office/drawing/2014/main" id="{C3C1ED8A-D172-67E7-A67A-ABAEDE83163A}"/>
              </a:ext>
            </a:extLst>
          </p:cNvPr>
          <p:cNvSpPr/>
          <p:nvPr/>
        </p:nvSpPr>
        <p:spPr>
          <a:xfrm>
            <a:off x="4014324" y="5573933"/>
            <a:ext cx="4585816" cy="7457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sz="1800" b="1" dirty="0"/>
          </a:p>
          <a:p>
            <a:pPr algn="ctr"/>
            <a:r>
              <a:rPr lang="fr-FR" sz="1800" b="1" dirty="0"/>
              <a:t>Action &amp; </a:t>
            </a:r>
            <a:r>
              <a:rPr lang="fr-FR" sz="1800" b="1" dirty="0" err="1"/>
              <a:t>Résponse</a:t>
            </a:r>
            <a:endParaRPr lang="fr-FR" sz="1800" dirty="0"/>
          </a:p>
          <a:p>
            <a:pPr algn="ctr"/>
            <a:r>
              <a:rPr lang="fr-FR" sz="1800" dirty="0"/>
              <a:t> Police Intervention</a:t>
            </a:r>
          </a:p>
          <a:p>
            <a:pPr algn="ctr"/>
            <a:endParaRPr lang="en-IN" sz="1800" dirty="0"/>
          </a:p>
        </p:txBody>
      </p:sp>
      <p:sp>
        <p:nvSpPr>
          <p:cNvPr id="12" name="Rectangle 11">
            <a:extLst>
              <a:ext uri="{FF2B5EF4-FFF2-40B4-BE49-F238E27FC236}">
                <a16:creationId xmlns:a16="http://schemas.microsoft.com/office/drawing/2014/main" id="{0AF8E00A-4F21-188B-517E-D7A8F0ECADCD}"/>
              </a:ext>
            </a:extLst>
          </p:cNvPr>
          <p:cNvSpPr/>
          <p:nvPr/>
        </p:nvSpPr>
        <p:spPr>
          <a:xfrm>
            <a:off x="4014324" y="4257312"/>
            <a:ext cx="4585822" cy="9156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800" b="1" dirty="0"/>
              <a:t>Alert Transmission</a:t>
            </a:r>
          </a:p>
          <a:p>
            <a:pPr algn="ctr"/>
            <a:r>
              <a:rPr lang="en-IN" sz="1800" dirty="0"/>
              <a:t> Law Enforcement (Police &amp; Control Rooms)</a:t>
            </a:r>
          </a:p>
        </p:txBody>
      </p:sp>
      <p:sp>
        <p:nvSpPr>
          <p:cNvPr id="13" name="Rectangle 12">
            <a:extLst>
              <a:ext uri="{FF2B5EF4-FFF2-40B4-BE49-F238E27FC236}">
                <a16:creationId xmlns:a16="http://schemas.microsoft.com/office/drawing/2014/main" id="{A5F145A6-4330-9785-144E-510D401EFCF3}"/>
              </a:ext>
            </a:extLst>
          </p:cNvPr>
          <p:cNvSpPr/>
          <p:nvPr/>
        </p:nvSpPr>
        <p:spPr>
          <a:xfrm>
            <a:off x="4014324" y="3122942"/>
            <a:ext cx="4587752" cy="7202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800" b="1" dirty="0"/>
          </a:p>
          <a:p>
            <a:pPr algn="ctr"/>
            <a:r>
              <a:rPr lang="en-US" sz="1800" b="1" dirty="0"/>
              <a:t>Decision &amp; Alert Generation</a:t>
            </a:r>
          </a:p>
          <a:p>
            <a:pPr algn="ctr"/>
            <a:r>
              <a:rPr lang="en-US" sz="1800" dirty="0"/>
              <a:t> Real-Time Threat Detection</a:t>
            </a:r>
          </a:p>
          <a:p>
            <a:pPr algn="ctr"/>
            <a:endParaRPr lang="en-IN" sz="1800" dirty="0"/>
          </a:p>
        </p:txBody>
      </p:sp>
      <p:cxnSp>
        <p:nvCxnSpPr>
          <p:cNvPr id="16" name="Straight Arrow Connector 15">
            <a:extLst>
              <a:ext uri="{FF2B5EF4-FFF2-40B4-BE49-F238E27FC236}">
                <a16:creationId xmlns:a16="http://schemas.microsoft.com/office/drawing/2014/main" id="{FE162B9C-5373-EE45-8A0D-F78B0DBBBEB2}"/>
              </a:ext>
            </a:extLst>
          </p:cNvPr>
          <p:cNvCxnSpPr>
            <a:cxnSpLocks/>
          </p:cNvCxnSpPr>
          <p:nvPr/>
        </p:nvCxnSpPr>
        <p:spPr>
          <a:xfrm>
            <a:off x="6256111" y="4988689"/>
            <a:ext cx="0" cy="4968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FE541F49-9A9E-89AF-981A-6C9E38E7E48F}"/>
              </a:ext>
            </a:extLst>
          </p:cNvPr>
          <p:cNvCxnSpPr>
            <a:cxnSpLocks/>
          </p:cNvCxnSpPr>
          <p:nvPr/>
        </p:nvCxnSpPr>
        <p:spPr>
          <a:xfrm flipH="1">
            <a:off x="6281193" y="3803592"/>
            <a:ext cx="1930" cy="364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B463CB1-9E25-CB2F-B7A9-AC077662452E}"/>
              </a:ext>
            </a:extLst>
          </p:cNvPr>
          <p:cNvCxnSpPr/>
          <p:nvPr/>
        </p:nvCxnSpPr>
        <p:spPr>
          <a:xfrm>
            <a:off x="6281193" y="2787276"/>
            <a:ext cx="0" cy="3356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5458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E4F27-8C49-9C66-CBA1-8B8794E546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53B8D-6E28-F4C7-E213-254027A6FEA3}"/>
              </a:ext>
            </a:extLst>
          </p:cNvPr>
          <p:cNvSpPr>
            <a:spLocks noGrp="1"/>
          </p:cNvSpPr>
          <p:nvPr>
            <p:ph type="title"/>
          </p:nvPr>
        </p:nvSpPr>
        <p:spPr/>
        <p:txBody>
          <a:bodyPr/>
          <a:lstStyle/>
          <a:p>
            <a:r>
              <a:rPr lang="en-IN" dirty="0"/>
              <a:t>MODULES</a:t>
            </a:r>
          </a:p>
        </p:txBody>
      </p:sp>
      <p:sp>
        <p:nvSpPr>
          <p:cNvPr id="3" name="Text Placeholder 2">
            <a:extLst>
              <a:ext uri="{FF2B5EF4-FFF2-40B4-BE49-F238E27FC236}">
                <a16:creationId xmlns:a16="http://schemas.microsoft.com/office/drawing/2014/main" id="{262D2B4D-853F-E0E2-CBB2-9A7C6EB5B089}"/>
              </a:ext>
            </a:extLst>
          </p:cNvPr>
          <p:cNvSpPr>
            <a:spLocks noGrp="1"/>
          </p:cNvSpPr>
          <p:nvPr>
            <p:ph type="body" idx="1"/>
          </p:nvPr>
        </p:nvSpPr>
        <p:spPr>
          <a:xfrm>
            <a:off x="196770" y="995423"/>
            <a:ext cx="11284030" cy="5100578"/>
          </a:xfrm>
        </p:spPr>
        <p:txBody>
          <a:bodyPr>
            <a:normAutofit/>
          </a:bodyPr>
          <a:lstStyle/>
          <a:p>
            <a:pPr marL="76200" indent="0">
              <a:buNone/>
            </a:pPr>
            <a:r>
              <a:rPr lang="en-IN" sz="1600" b="1" dirty="0">
                <a:latin typeface="Cambria" panose="02040503050406030204" pitchFamily="18" charset="0"/>
                <a:ea typeface="Cambria" panose="02040503050406030204" pitchFamily="18" charset="0"/>
              </a:rPr>
              <a:t> Data Collection</a:t>
            </a: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CCTV Cameras – Captures real-time surveillance footage</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IoT Sensors – Motion, sound, and GPS tracking</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Mobile Safety Apps – SOS alerts &amp; location tracking</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Crowdsourced Reports – Community-based incident reporting</a:t>
            </a:r>
          </a:p>
          <a:p>
            <a:pPr marL="76200" indent="0">
              <a:buNone/>
            </a:pPr>
            <a:endParaRPr lang="en-IN" sz="1400"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Data Processing &amp; Analytics</a:t>
            </a: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AI-Based Gender Classification – Identifies people in the scene</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Anomaly Detection – Lone woman at night, distress gestures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Hotspot Identification – Crime-prone areas based on historical data</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Facial Recognition (Optional) – Identifies repeat offenders (if legally permissible)</a:t>
            </a:r>
          </a:p>
          <a:p>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0796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2F66E-40A4-F1D8-F8E9-EB22B27F64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7FC83-A5DA-278C-617F-8167A369C731}"/>
              </a:ext>
            </a:extLst>
          </p:cNvPr>
          <p:cNvSpPr>
            <a:spLocks noGrp="1"/>
          </p:cNvSpPr>
          <p:nvPr>
            <p:ph type="title"/>
          </p:nvPr>
        </p:nvSpPr>
        <p:spPr/>
        <p:txBody>
          <a:bodyPr/>
          <a:lstStyle/>
          <a:p>
            <a:r>
              <a:rPr lang="en-IN" dirty="0"/>
              <a:t>MODULES</a:t>
            </a:r>
          </a:p>
        </p:txBody>
      </p:sp>
      <p:sp>
        <p:nvSpPr>
          <p:cNvPr id="3" name="Text Placeholder 2">
            <a:extLst>
              <a:ext uri="{FF2B5EF4-FFF2-40B4-BE49-F238E27FC236}">
                <a16:creationId xmlns:a16="http://schemas.microsoft.com/office/drawing/2014/main" id="{BE2878C1-5C30-493F-544B-B1B948FCE64B}"/>
              </a:ext>
            </a:extLst>
          </p:cNvPr>
          <p:cNvSpPr>
            <a:spLocks noGrp="1"/>
          </p:cNvSpPr>
          <p:nvPr>
            <p:ph type="body" idx="1"/>
          </p:nvPr>
        </p:nvSpPr>
        <p:spPr>
          <a:xfrm>
            <a:off x="138896" y="1041722"/>
            <a:ext cx="11341904" cy="5054279"/>
          </a:xfrm>
        </p:spPr>
        <p:txBody>
          <a:bodyPr>
            <a:normAutofit/>
          </a:bodyPr>
          <a:lstStyle/>
          <a:p>
            <a:pPr marL="76200" indent="0">
              <a:buNone/>
            </a:pPr>
            <a:r>
              <a:rPr lang="en-IN" sz="1600" b="1" dirty="0">
                <a:latin typeface="Cambria" panose="02040503050406030204" pitchFamily="18" charset="0"/>
                <a:ea typeface="Cambria" panose="02040503050406030204" pitchFamily="18" charset="0"/>
              </a:rPr>
              <a:t>Threat Detection &amp; Alert Generation</a:t>
            </a: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Real-Time Threat Detection – Identifies unusual </a:t>
            </a:r>
            <a:r>
              <a:rPr lang="en-IN" sz="1400" dirty="0" err="1">
                <a:latin typeface="Cambria" panose="02040503050406030204" pitchFamily="18" charset="0"/>
                <a:ea typeface="Cambria" panose="02040503050406030204" pitchFamily="18" charset="0"/>
              </a:rPr>
              <a:t>behavior</a:t>
            </a:r>
            <a:endParaRPr lang="en-IN" sz="1400" dirty="0">
              <a:latin typeface="Cambria" panose="02040503050406030204" pitchFamily="18" charset="0"/>
              <a:ea typeface="Cambria" panose="02040503050406030204" pitchFamily="18" charset="0"/>
            </a:endParaRP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Risk Assessment Algorithm – Determines threat severity</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Automated Alerts – Sends notifications via SMS, app, or calls</a:t>
            </a:r>
          </a:p>
          <a:p>
            <a:pPr marL="76200" indent="0">
              <a:buNone/>
            </a:pPr>
            <a:endParaRPr lang="en-IN" sz="1400"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Alert Transmission &amp; Notifications</a:t>
            </a: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Law Enforcement Dashboard – Notifies police control rooms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Emergency Response Teams – Immediate dispatch for assistance</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Women’s Safety App Alerts – Informs users of unsafe locations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Community Alert System – Involves local volunteers for quick help</a:t>
            </a:r>
          </a:p>
          <a:p>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0530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0E18-AC4D-000B-37E6-95EC7389BE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2D7C1-C4F6-A57D-3DD5-13828716CB5D}"/>
              </a:ext>
            </a:extLst>
          </p:cNvPr>
          <p:cNvSpPr>
            <a:spLocks noGrp="1"/>
          </p:cNvSpPr>
          <p:nvPr>
            <p:ph type="title"/>
          </p:nvPr>
        </p:nvSpPr>
        <p:spPr/>
        <p:txBody>
          <a:bodyPr/>
          <a:lstStyle/>
          <a:p>
            <a:r>
              <a:rPr lang="en-IN" dirty="0"/>
              <a:t>MODULES</a:t>
            </a:r>
          </a:p>
        </p:txBody>
      </p:sp>
      <p:sp>
        <p:nvSpPr>
          <p:cNvPr id="3" name="Text Placeholder 2">
            <a:extLst>
              <a:ext uri="{FF2B5EF4-FFF2-40B4-BE49-F238E27FC236}">
                <a16:creationId xmlns:a16="http://schemas.microsoft.com/office/drawing/2014/main" id="{737E1C41-CBC2-1F2D-1E12-D903B75B8CB5}"/>
              </a:ext>
            </a:extLst>
          </p:cNvPr>
          <p:cNvSpPr>
            <a:spLocks noGrp="1"/>
          </p:cNvSpPr>
          <p:nvPr>
            <p:ph type="body" idx="1"/>
          </p:nvPr>
        </p:nvSpPr>
        <p:spPr>
          <a:xfrm>
            <a:off x="173620" y="1064871"/>
            <a:ext cx="11307180" cy="5031130"/>
          </a:xfrm>
        </p:spPr>
        <p:txBody>
          <a:bodyPr>
            <a:normAutofit/>
          </a:bodyPr>
          <a:lstStyle/>
          <a:p>
            <a:pPr marL="76200" indent="0">
              <a:buNone/>
            </a:pPr>
            <a:r>
              <a:rPr lang="en-IN" sz="1600" b="1" dirty="0">
                <a:latin typeface="Cambria" panose="02040503050406030204" pitchFamily="18" charset="0"/>
                <a:ea typeface="Cambria" panose="02040503050406030204" pitchFamily="18" charset="0"/>
              </a:rPr>
              <a:t>Storage &amp; Data Analysis</a:t>
            </a: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Cloud Storage – Stores incident footage &amp; reports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Database (SQL/NoSQL) – Maintains historical safety data</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Predictive Analytics – Identifies future high-risk areas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Reporting Dashboard – Helps law enforcement plan strategies</a:t>
            </a:r>
          </a:p>
          <a:p>
            <a:pPr marL="76200" indent="0">
              <a:buNone/>
            </a:pPr>
            <a:endParaRPr lang="en-IN" sz="1400"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Action &amp; Response</a:t>
            </a: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Police Dispatch – Officers sent to the scene</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Emergency Medical Support – Ambulances for critical situations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Public Safety Announcements – Alerts in metro stations, bus stops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dirty="0">
                <a:latin typeface="Cambria" panose="02040503050406030204" pitchFamily="18" charset="0"/>
                <a:ea typeface="Cambria" panose="02040503050406030204" pitchFamily="18" charset="0"/>
              </a:rPr>
              <a:t>Follow-Up Mechanism – Ensures case resolution</a:t>
            </a:r>
          </a:p>
          <a:p>
            <a:pPr>
              <a:buFont typeface="Arial" panose="020B0604020202020204" pitchFamily="34" charset="0"/>
              <a:buChar char="•"/>
            </a:pPr>
            <a:endParaRPr lang="en-IN" sz="1400" dirty="0">
              <a:latin typeface="Cambria" panose="02040503050406030204" pitchFamily="18" charset="0"/>
              <a:ea typeface="Cambria" panose="02040503050406030204" pitchFamily="18" charset="0"/>
            </a:endParaRPr>
          </a:p>
          <a:p>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9425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2400" dirty="0">
                <a:latin typeface="Cambria" panose="02040503050406030204" pitchFamily="18" charset="0"/>
                <a:ea typeface="Cambria" panose="02040503050406030204" pitchFamily="18" charset="0"/>
              </a:rPr>
              <a:t>CONTENT</a:t>
            </a:r>
            <a:endParaRPr sz="2400"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210917" y="853634"/>
            <a:ext cx="10808182" cy="5338822"/>
          </a:xfrm>
          <a:prstGeom prst="rect">
            <a:avLst/>
          </a:prstGeom>
          <a:noFill/>
          <a:ln>
            <a:noFill/>
          </a:ln>
        </p:spPr>
        <p:txBody>
          <a:bodyPr spcFirstLastPara="1" wrap="square" lIns="91425" tIns="45700" rIns="91425" bIns="45700" anchor="t" anchorCtr="0">
            <a:normAutofit/>
          </a:bodyPr>
          <a:lstStyle/>
          <a:p>
            <a:pPr marL="495300" lvl="0" indent="-342900" rtl="0">
              <a:lnSpc>
                <a:spcPct val="200000"/>
              </a:lnSpc>
              <a:spcBef>
                <a:spcPts val="0"/>
              </a:spcBef>
              <a:spcAft>
                <a:spcPts val="0"/>
              </a:spcAft>
              <a:buClr>
                <a:schemeClr val="dk1"/>
              </a:buClr>
              <a:buSzPts val="2400"/>
              <a:buFont typeface="Wingdings" panose="05000000000000000000" pitchFamily="2" charset="2"/>
              <a:buChar char="Ø"/>
            </a:pPr>
            <a:r>
              <a:rPr lang="en-IN" sz="1600" dirty="0"/>
              <a:t>Title </a:t>
            </a:r>
          </a:p>
          <a:p>
            <a:pPr marL="495300" lvl="0" indent="-342900" rtl="0">
              <a:lnSpc>
                <a:spcPct val="200000"/>
              </a:lnSpc>
              <a:spcBef>
                <a:spcPts val="0"/>
              </a:spcBef>
              <a:spcAft>
                <a:spcPts val="0"/>
              </a:spcAft>
              <a:buClr>
                <a:schemeClr val="dk1"/>
              </a:buClr>
              <a:buSzPts val="2400"/>
              <a:buFont typeface="Wingdings" panose="05000000000000000000" pitchFamily="2" charset="2"/>
              <a:buChar char="Ø"/>
            </a:pPr>
            <a:r>
              <a:rPr lang="en-IN" sz="1600" dirty="0"/>
              <a:t> Abstract </a:t>
            </a:r>
          </a:p>
          <a:p>
            <a:pPr marL="495300" lvl="0" indent="-342900" rtl="0">
              <a:lnSpc>
                <a:spcPct val="200000"/>
              </a:lnSpc>
              <a:spcBef>
                <a:spcPts val="0"/>
              </a:spcBef>
              <a:spcAft>
                <a:spcPts val="0"/>
              </a:spcAft>
              <a:buClr>
                <a:schemeClr val="dk1"/>
              </a:buClr>
              <a:buSzPts val="2400"/>
              <a:buFont typeface="Wingdings" panose="05000000000000000000" pitchFamily="2" charset="2"/>
              <a:buChar char="Ø"/>
            </a:pPr>
            <a:r>
              <a:rPr lang="en-IN" sz="1600" dirty="0"/>
              <a:t>Literature Survey – Minimum 10 research papers must be referred. </a:t>
            </a:r>
          </a:p>
          <a:p>
            <a:pPr marL="495300" lvl="0" indent="-342900" rtl="0">
              <a:lnSpc>
                <a:spcPct val="200000"/>
              </a:lnSpc>
              <a:spcBef>
                <a:spcPts val="0"/>
              </a:spcBef>
              <a:spcAft>
                <a:spcPts val="0"/>
              </a:spcAft>
              <a:buClr>
                <a:schemeClr val="dk1"/>
              </a:buClr>
              <a:buSzPts val="2400"/>
              <a:buFont typeface="Wingdings" panose="05000000000000000000" pitchFamily="2" charset="2"/>
              <a:buChar char="Ø"/>
            </a:pPr>
            <a:r>
              <a:rPr lang="en-IN" sz="1600" dirty="0"/>
              <a:t> Objectives </a:t>
            </a:r>
          </a:p>
          <a:p>
            <a:pPr marL="495300" lvl="0" indent="-342900" rtl="0">
              <a:lnSpc>
                <a:spcPct val="200000"/>
              </a:lnSpc>
              <a:spcBef>
                <a:spcPts val="0"/>
              </a:spcBef>
              <a:spcAft>
                <a:spcPts val="0"/>
              </a:spcAft>
              <a:buClr>
                <a:schemeClr val="dk1"/>
              </a:buClr>
              <a:buSzPts val="2400"/>
              <a:buFont typeface="Wingdings" panose="05000000000000000000" pitchFamily="2" charset="2"/>
              <a:buChar char="Ø"/>
            </a:pPr>
            <a:r>
              <a:rPr lang="en-IN" sz="1600" dirty="0"/>
              <a:t>Existing Methods-Drawbacks </a:t>
            </a:r>
          </a:p>
          <a:p>
            <a:pPr marL="495300" lvl="0" indent="-342900" rtl="0">
              <a:lnSpc>
                <a:spcPct val="200000"/>
              </a:lnSpc>
              <a:spcBef>
                <a:spcPts val="0"/>
              </a:spcBef>
              <a:spcAft>
                <a:spcPts val="0"/>
              </a:spcAft>
              <a:buClr>
                <a:schemeClr val="dk1"/>
              </a:buClr>
              <a:buSzPts val="2400"/>
              <a:buFont typeface="Wingdings" panose="05000000000000000000" pitchFamily="2" charset="2"/>
              <a:buChar char="Ø"/>
            </a:pPr>
            <a:r>
              <a:rPr lang="en-IN" sz="1600" dirty="0"/>
              <a:t> Proposed Method o Architecture Diagram </a:t>
            </a:r>
          </a:p>
          <a:p>
            <a:pPr marL="495300" lvl="0" indent="-342900" rtl="0">
              <a:lnSpc>
                <a:spcPct val="200000"/>
              </a:lnSpc>
              <a:spcBef>
                <a:spcPts val="0"/>
              </a:spcBef>
              <a:spcAft>
                <a:spcPts val="0"/>
              </a:spcAft>
              <a:buClr>
                <a:schemeClr val="dk1"/>
              </a:buClr>
              <a:buSzPts val="2400"/>
              <a:buFont typeface="Wingdings" panose="05000000000000000000" pitchFamily="2" charset="2"/>
              <a:buChar char="Ø"/>
            </a:pPr>
            <a:r>
              <a:rPr lang="en-IN" sz="1600" dirty="0"/>
              <a:t>Modules </a:t>
            </a:r>
          </a:p>
          <a:p>
            <a:pPr marL="495300" lvl="0" indent="-342900" rtl="0">
              <a:lnSpc>
                <a:spcPct val="200000"/>
              </a:lnSpc>
              <a:spcBef>
                <a:spcPts val="0"/>
              </a:spcBef>
              <a:spcAft>
                <a:spcPts val="0"/>
              </a:spcAft>
              <a:buClr>
                <a:schemeClr val="dk1"/>
              </a:buClr>
              <a:buSzPts val="2400"/>
              <a:buFont typeface="Wingdings" panose="05000000000000000000" pitchFamily="2" charset="2"/>
              <a:buChar char="Ø"/>
            </a:pPr>
            <a:r>
              <a:rPr lang="en-IN" sz="1600" dirty="0"/>
              <a:t> Hardware and Software Details </a:t>
            </a:r>
          </a:p>
          <a:p>
            <a:pPr marL="495300" lvl="0" indent="-342900" rtl="0">
              <a:lnSpc>
                <a:spcPct val="200000"/>
              </a:lnSpc>
              <a:spcBef>
                <a:spcPts val="0"/>
              </a:spcBef>
              <a:spcAft>
                <a:spcPts val="0"/>
              </a:spcAft>
              <a:buClr>
                <a:schemeClr val="dk1"/>
              </a:buClr>
              <a:buSzPts val="2400"/>
              <a:buFont typeface="Wingdings" panose="05000000000000000000" pitchFamily="2" charset="2"/>
              <a:buChar char="Ø"/>
            </a:pPr>
            <a:r>
              <a:rPr lang="en-IN" sz="1600" dirty="0"/>
              <a:t>Time Line by Gantt Chart </a:t>
            </a:r>
          </a:p>
          <a:p>
            <a:pPr marL="495300" lvl="0" indent="-342900" rtl="0">
              <a:lnSpc>
                <a:spcPct val="200000"/>
              </a:lnSpc>
              <a:spcBef>
                <a:spcPts val="0"/>
              </a:spcBef>
              <a:spcAft>
                <a:spcPts val="0"/>
              </a:spcAft>
              <a:buClr>
                <a:schemeClr val="dk1"/>
              </a:buClr>
              <a:buSzPts val="2400"/>
              <a:buFont typeface="Wingdings" panose="05000000000000000000" pitchFamily="2" charset="2"/>
              <a:buChar char="Ø"/>
            </a:pPr>
            <a:r>
              <a:rPr lang="en-IN" sz="1600" dirty="0"/>
              <a:t>References </a:t>
            </a:r>
            <a:endParaRPr sz="16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0D7C-92F3-9993-A5EC-FA6067268AB0}"/>
              </a:ext>
            </a:extLst>
          </p:cNvPr>
          <p:cNvSpPr>
            <a:spLocks noGrp="1"/>
          </p:cNvSpPr>
          <p:nvPr>
            <p:ph type="title"/>
          </p:nvPr>
        </p:nvSpPr>
        <p:spPr>
          <a:xfrm>
            <a:off x="812800" y="542647"/>
            <a:ext cx="10668000" cy="487500"/>
          </a:xfrm>
        </p:spPr>
        <p:txBody>
          <a:bodyPr/>
          <a:lstStyle/>
          <a:p>
            <a:r>
              <a:rPr lang="en-IN" b="1" dirty="0"/>
              <a:t>HARDWARE</a:t>
            </a:r>
            <a:r>
              <a:rPr lang="en-IN" dirty="0"/>
              <a:t> AND SOFTWARE</a:t>
            </a:r>
            <a:r>
              <a:rPr lang="en-IN" b="1" dirty="0"/>
              <a:t> REQUIREMENTS</a:t>
            </a:r>
            <a:br>
              <a:rPr lang="en-IN" b="1" dirty="0"/>
            </a:br>
            <a:endParaRPr lang="en-IN" dirty="0"/>
          </a:p>
        </p:txBody>
      </p:sp>
      <p:sp>
        <p:nvSpPr>
          <p:cNvPr id="3" name="Text Placeholder 2">
            <a:extLst>
              <a:ext uri="{FF2B5EF4-FFF2-40B4-BE49-F238E27FC236}">
                <a16:creationId xmlns:a16="http://schemas.microsoft.com/office/drawing/2014/main" id="{9F9F10A6-FF4C-15A7-A48D-029214AEBA1C}"/>
              </a:ext>
            </a:extLst>
          </p:cNvPr>
          <p:cNvSpPr>
            <a:spLocks noGrp="1"/>
          </p:cNvSpPr>
          <p:nvPr>
            <p:ph type="body" idx="1"/>
          </p:nvPr>
        </p:nvSpPr>
        <p:spPr>
          <a:xfrm>
            <a:off x="254643" y="1030147"/>
            <a:ext cx="11226157" cy="5065854"/>
          </a:xfrm>
        </p:spPr>
        <p:txBody>
          <a:bodyPr>
            <a:normAutofit/>
          </a:bodyPr>
          <a:lstStyle/>
          <a:p>
            <a:pPr marL="76200" indent="0">
              <a:buNone/>
            </a:pPr>
            <a:r>
              <a:rPr lang="en-IN" sz="1600" b="1" dirty="0">
                <a:latin typeface="Cambria" panose="02040503050406030204" pitchFamily="18" charset="0"/>
                <a:ea typeface="Cambria" panose="02040503050406030204" pitchFamily="18" charset="0"/>
              </a:rPr>
              <a:t> Surveillance &amp; Data Collection</a:t>
            </a: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CCTV Cameras</a:t>
            </a:r>
            <a:r>
              <a:rPr lang="en-IN" sz="1400" dirty="0">
                <a:latin typeface="Cambria" panose="02040503050406030204" pitchFamily="18" charset="0"/>
                <a:ea typeface="Cambria" panose="02040503050406030204" pitchFamily="18" charset="0"/>
              </a:rPr>
              <a:t> – High-resolution night-vision cameras for real-time monitoring</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IoT Sensors</a:t>
            </a:r>
            <a:r>
              <a:rPr lang="en-IN" sz="1400" dirty="0">
                <a:latin typeface="Cambria" panose="02040503050406030204" pitchFamily="18" charset="0"/>
                <a:ea typeface="Cambria" panose="02040503050406030204" pitchFamily="18" charset="0"/>
              </a:rPr>
              <a:t> – Motion detectors, sound sensors, GPS trackers for detecting distress signals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Mobile Devices</a:t>
            </a:r>
            <a:r>
              <a:rPr lang="en-IN" sz="1400" dirty="0">
                <a:latin typeface="Cambria" panose="02040503050406030204" pitchFamily="18" charset="0"/>
                <a:ea typeface="Cambria" panose="02040503050406030204" pitchFamily="18" charset="0"/>
              </a:rPr>
              <a:t> – Smartphones for women’s safety apps and SOS alerts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Edge Computing Devices</a:t>
            </a:r>
            <a:r>
              <a:rPr lang="en-IN" sz="1400" dirty="0">
                <a:latin typeface="Cambria" panose="02040503050406030204" pitchFamily="18" charset="0"/>
                <a:ea typeface="Cambria" panose="02040503050406030204" pitchFamily="18" charset="0"/>
              </a:rPr>
              <a:t> – AI-enabled processors for real-time video analytics at the source</a:t>
            </a:r>
          </a:p>
          <a:p>
            <a:pPr marL="76200" indent="0">
              <a:buNone/>
            </a:pPr>
            <a:endParaRPr lang="en-IN" sz="1400"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Processing &amp; Computing Infrastructure</a:t>
            </a: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High-Performance Servers</a:t>
            </a:r>
            <a:r>
              <a:rPr lang="en-IN" sz="1400" dirty="0">
                <a:latin typeface="Cambria" panose="02040503050406030204" pitchFamily="18" charset="0"/>
                <a:ea typeface="Cambria" panose="02040503050406030204" pitchFamily="18" charset="0"/>
              </a:rPr>
              <a:t> – For storing and processing large volumes of video and sensor data</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GPU-Based Workstations</a:t>
            </a:r>
            <a:r>
              <a:rPr lang="en-IN" sz="1400" dirty="0">
                <a:latin typeface="Cambria" panose="02040503050406030204" pitchFamily="18" charset="0"/>
                <a:ea typeface="Cambria" panose="02040503050406030204" pitchFamily="18" charset="0"/>
              </a:rPr>
              <a:t> – Required for running deep learning and AI-based video analytics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Cloud Storage Systems</a:t>
            </a:r>
            <a:r>
              <a:rPr lang="en-IN" sz="1400" dirty="0">
                <a:latin typeface="Cambria" panose="02040503050406030204" pitchFamily="18" charset="0"/>
                <a:ea typeface="Cambria" panose="02040503050406030204" pitchFamily="18" charset="0"/>
              </a:rPr>
              <a:t> – Scalable cloud-based solutions for data archiving and retrieval</a:t>
            </a:r>
          </a:p>
          <a:p>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7107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6542D-C7E0-7126-8093-1429DB2A17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5FCC3B-A833-B48C-C1CD-F5F9BCC9F58C}"/>
              </a:ext>
            </a:extLst>
          </p:cNvPr>
          <p:cNvSpPr>
            <a:spLocks noGrp="1"/>
          </p:cNvSpPr>
          <p:nvPr>
            <p:ph type="title"/>
          </p:nvPr>
        </p:nvSpPr>
        <p:spPr>
          <a:xfrm>
            <a:off x="812800" y="542647"/>
            <a:ext cx="10668000" cy="487500"/>
          </a:xfrm>
        </p:spPr>
        <p:txBody>
          <a:bodyPr/>
          <a:lstStyle/>
          <a:p>
            <a:r>
              <a:rPr lang="en-IN" b="1" dirty="0"/>
              <a:t>HARDWARE</a:t>
            </a:r>
            <a:r>
              <a:rPr lang="en-IN" dirty="0"/>
              <a:t> AND SOFTWARE</a:t>
            </a:r>
            <a:r>
              <a:rPr lang="en-IN" b="1" dirty="0"/>
              <a:t> REQUIREMENTS</a:t>
            </a:r>
            <a:br>
              <a:rPr lang="en-IN" b="1" dirty="0"/>
            </a:br>
            <a:endParaRPr lang="en-IN" dirty="0"/>
          </a:p>
        </p:txBody>
      </p:sp>
      <p:sp>
        <p:nvSpPr>
          <p:cNvPr id="3" name="Text Placeholder 2">
            <a:extLst>
              <a:ext uri="{FF2B5EF4-FFF2-40B4-BE49-F238E27FC236}">
                <a16:creationId xmlns:a16="http://schemas.microsoft.com/office/drawing/2014/main" id="{98410D08-B4AE-E275-ED52-82B93A3EEB68}"/>
              </a:ext>
            </a:extLst>
          </p:cNvPr>
          <p:cNvSpPr>
            <a:spLocks noGrp="1"/>
          </p:cNvSpPr>
          <p:nvPr>
            <p:ph type="body" idx="1"/>
          </p:nvPr>
        </p:nvSpPr>
        <p:spPr>
          <a:xfrm>
            <a:off x="254643" y="1030147"/>
            <a:ext cx="11226157" cy="5065854"/>
          </a:xfrm>
        </p:spPr>
        <p:txBody>
          <a:bodyPr>
            <a:normAutofit/>
          </a:bodyPr>
          <a:lstStyle/>
          <a:p>
            <a:pPr marL="76200" indent="0">
              <a:buNone/>
            </a:pPr>
            <a:r>
              <a:rPr lang="en-IN" sz="1600" b="1" dirty="0">
                <a:latin typeface="Cambria" panose="02040503050406030204" pitchFamily="18" charset="0"/>
                <a:ea typeface="Cambria" panose="02040503050406030204" pitchFamily="18" charset="0"/>
              </a:rPr>
              <a:t>Communication &amp; Alert Systems</a:t>
            </a: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Control Room Monitors</a:t>
            </a:r>
            <a:r>
              <a:rPr lang="en-IN" sz="1400" dirty="0">
                <a:latin typeface="Cambria" panose="02040503050406030204" pitchFamily="18" charset="0"/>
                <a:ea typeface="Cambria" panose="02040503050406030204" pitchFamily="18" charset="0"/>
              </a:rPr>
              <a:t> – Large display screens for monitoring real-time alerts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Emergency Response Devices</a:t>
            </a:r>
            <a:r>
              <a:rPr lang="en-IN" sz="1400" dirty="0">
                <a:latin typeface="Cambria" panose="02040503050406030204" pitchFamily="18" charset="0"/>
                <a:ea typeface="Cambria" panose="02040503050406030204" pitchFamily="18" charset="0"/>
              </a:rPr>
              <a:t> – Police radios, smartwatches, and alarm systems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Network Infrastructure</a:t>
            </a:r>
            <a:r>
              <a:rPr lang="en-IN" sz="1400" dirty="0">
                <a:latin typeface="Cambria" panose="02040503050406030204" pitchFamily="18" charset="0"/>
                <a:ea typeface="Cambria" panose="02040503050406030204" pitchFamily="18" charset="0"/>
              </a:rPr>
              <a:t> – High-speed internet and secured communication channels for data transmission</a:t>
            </a:r>
          </a:p>
          <a:p>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22596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6472-9883-B550-9127-C1095F0365E0}"/>
              </a:ext>
            </a:extLst>
          </p:cNvPr>
          <p:cNvSpPr>
            <a:spLocks noGrp="1"/>
          </p:cNvSpPr>
          <p:nvPr>
            <p:ph type="title"/>
          </p:nvPr>
        </p:nvSpPr>
        <p:spPr>
          <a:xfrm>
            <a:off x="812800" y="471269"/>
            <a:ext cx="10668000" cy="487500"/>
          </a:xfrm>
        </p:spPr>
        <p:txBody>
          <a:bodyPr/>
          <a:lstStyle/>
          <a:p>
            <a:r>
              <a:rPr lang="en-IN" b="1" dirty="0"/>
              <a:t>HARDWARE</a:t>
            </a:r>
            <a:r>
              <a:rPr lang="en-IN" dirty="0"/>
              <a:t> AND SOFTWARE</a:t>
            </a:r>
            <a:r>
              <a:rPr lang="en-IN" b="1" dirty="0"/>
              <a:t> REQUIREMENTS</a:t>
            </a:r>
            <a:br>
              <a:rPr lang="en-IN" b="1" dirty="0"/>
            </a:br>
            <a:endParaRPr lang="en-IN" dirty="0"/>
          </a:p>
        </p:txBody>
      </p:sp>
      <p:sp>
        <p:nvSpPr>
          <p:cNvPr id="3" name="Text Placeholder 2">
            <a:extLst>
              <a:ext uri="{FF2B5EF4-FFF2-40B4-BE49-F238E27FC236}">
                <a16:creationId xmlns:a16="http://schemas.microsoft.com/office/drawing/2014/main" id="{74F3AEF4-7205-927D-332C-A3665F786A59}"/>
              </a:ext>
            </a:extLst>
          </p:cNvPr>
          <p:cNvSpPr>
            <a:spLocks noGrp="1"/>
          </p:cNvSpPr>
          <p:nvPr>
            <p:ph type="body" idx="1"/>
          </p:nvPr>
        </p:nvSpPr>
        <p:spPr>
          <a:xfrm>
            <a:off x="0" y="949124"/>
            <a:ext cx="11480800" cy="5146877"/>
          </a:xfrm>
        </p:spPr>
        <p:txBody>
          <a:bodyPr>
            <a:normAutofit/>
          </a:bodyPr>
          <a:lstStyle/>
          <a:p>
            <a:pPr marL="76200" indent="0">
              <a:buNone/>
            </a:pPr>
            <a:r>
              <a:rPr lang="en-IN" sz="1600" b="1" dirty="0">
                <a:latin typeface="Cambria" panose="02040503050406030204" pitchFamily="18" charset="0"/>
                <a:ea typeface="Cambria" panose="02040503050406030204" pitchFamily="18" charset="0"/>
              </a:rPr>
              <a:t> Data Processing &amp; AI Analytics</a:t>
            </a: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Machine Learning Frameworks</a:t>
            </a:r>
            <a:r>
              <a:rPr lang="en-IN" sz="1400" dirty="0">
                <a:latin typeface="Cambria" panose="02040503050406030204" pitchFamily="18" charset="0"/>
                <a:ea typeface="Cambria" panose="02040503050406030204" pitchFamily="18" charset="0"/>
              </a:rPr>
              <a:t> – TensorFlow, </a:t>
            </a:r>
            <a:r>
              <a:rPr lang="en-IN" sz="1400" dirty="0" err="1">
                <a:latin typeface="Cambria" panose="02040503050406030204" pitchFamily="18" charset="0"/>
                <a:ea typeface="Cambria" panose="02040503050406030204" pitchFamily="18" charset="0"/>
              </a:rPr>
              <a:t>PyTorch</a:t>
            </a:r>
            <a:r>
              <a:rPr lang="en-IN" sz="1400" dirty="0">
                <a:latin typeface="Cambria" panose="02040503050406030204" pitchFamily="18" charset="0"/>
                <a:ea typeface="Cambria" panose="02040503050406030204" pitchFamily="18" charset="0"/>
              </a:rPr>
              <a:t> for AI-based anomaly detection</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Computer Vision Libraries</a:t>
            </a:r>
            <a:r>
              <a:rPr lang="en-IN" sz="1400" dirty="0">
                <a:latin typeface="Cambria" panose="02040503050406030204" pitchFamily="18" charset="0"/>
                <a:ea typeface="Cambria" panose="02040503050406030204" pitchFamily="18" charset="0"/>
              </a:rPr>
              <a:t> – OpenCV, </a:t>
            </a:r>
            <a:r>
              <a:rPr lang="en-IN" sz="1400" dirty="0" err="1">
                <a:latin typeface="Cambria" panose="02040503050406030204" pitchFamily="18" charset="0"/>
                <a:ea typeface="Cambria" panose="02040503050406030204" pitchFamily="18" charset="0"/>
              </a:rPr>
              <a:t>MediaPipe</a:t>
            </a:r>
            <a:r>
              <a:rPr lang="en-IN" sz="1400" dirty="0">
                <a:latin typeface="Cambria" panose="02040503050406030204" pitchFamily="18" charset="0"/>
                <a:ea typeface="Cambria" panose="02040503050406030204" pitchFamily="18" charset="0"/>
              </a:rPr>
              <a:t> for real-time gender classification and gesture recognition</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Big Data Processing</a:t>
            </a:r>
            <a:r>
              <a:rPr lang="en-IN" sz="1400" dirty="0">
                <a:latin typeface="Cambria" panose="02040503050406030204" pitchFamily="18" charset="0"/>
                <a:ea typeface="Cambria" panose="02040503050406030204" pitchFamily="18" charset="0"/>
              </a:rPr>
              <a:t> – Apache Spark, Hadoop for large-scale data analysis</a:t>
            </a:r>
          </a:p>
          <a:p>
            <a:pPr marL="76200" indent="0">
              <a:buNone/>
            </a:pPr>
            <a:endParaRPr lang="en-IN" sz="1400"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Application Development</a:t>
            </a: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Backend Technologies</a:t>
            </a:r>
            <a:r>
              <a:rPr lang="en-IN" sz="1400" dirty="0">
                <a:latin typeface="Cambria" panose="02040503050406030204" pitchFamily="18" charset="0"/>
                <a:ea typeface="Cambria" panose="02040503050406030204" pitchFamily="18" charset="0"/>
              </a:rPr>
              <a:t> – Python (Flask, Django), Node.js for handling API requests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Frontend Technologies</a:t>
            </a:r>
            <a:r>
              <a:rPr lang="en-IN" sz="1400" dirty="0">
                <a:latin typeface="Cambria" panose="02040503050406030204" pitchFamily="18" charset="0"/>
                <a:ea typeface="Cambria" panose="02040503050406030204" pitchFamily="18" charset="0"/>
              </a:rPr>
              <a:t> – React.js, Angular for dashboard visualization</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Mobile App Development</a:t>
            </a:r>
            <a:r>
              <a:rPr lang="en-IN" sz="1400" dirty="0">
                <a:latin typeface="Cambria" panose="02040503050406030204" pitchFamily="18" charset="0"/>
                <a:ea typeface="Cambria" panose="02040503050406030204" pitchFamily="18" charset="0"/>
              </a:rPr>
              <a:t> – Android (Kotlin, Java), iOS (Swift) for women’s safety apps</a:t>
            </a:r>
          </a:p>
          <a:p>
            <a:pPr marL="76200" indent="0">
              <a:buNone/>
            </a:pPr>
            <a:r>
              <a:rPr lang="en-IN" sz="1400" b="1" dirty="0">
                <a:latin typeface="Cambria" panose="02040503050406030204" pitchFamily="18" charset="0"/>
                <a:ea typeface="Cambria" panose="02040503050406030204" pitchFamily="18" charset="0"/>
              </a:rPr>
              <a:t> </a:t>
            </a:r>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73364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21EB9-5156-F148-C2E2-4440B78DF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E7E3D-EFB7-B9F1-D1EB-AB67F1CA8C09}"/>
              </a:ext>
            </a:extLst>
          </p:cNvPr>
          <p:cNvSpPr>
            <a:spLocks noGrp="1"/>
          </p:cNvSpPr>
          <p:nvPr>
            <p:ph type="title"/>
          </p:nvPr>
        </p:nvSpPr>
        <p:spPr>
          <a:xfrm>
            <a:off x="812800" y="461624"/>
            <a:ext cx="10668000" cy="487500"/>
          </a:xfrm>
        </p:spPr>
        <p:txBody>
          <a:bodyPr/>
          <a:lstStyle/>
          <a:p>
            <a:r>
              <a:rPr lang="en-IN" b="1" dirty="0"/>
              <a:t>HARDWARE</a:t>
            </a:r>
            <a:r>
              <a:rPr lang="en-IN" dirty="0"/>
              <a:t> AND SOFTWARE</a:t>
            </a:r>
            <a:r>
              <a:rPr lang="en-IN" b="1" dirty="0"/>
              <a:t> REQUIREMENTS</a:t>
            </a:r>
            <a:br>
              <a:rPr lang="en-IN" b="1" dirty="0"/>
            </a:br>
            <a:endParaRPr lang="en-IN" dirty="0"/>
          </a:p>
        </p:txBody>
      </p:sp>
      <p:sp>
        <p:nvSpPr>
          <p:cNvPr id="3" name="Text Placeholder 2">
            <a:extLst>
              <a:ext uri="{FF2B5EF4-FFF2-40B4-BE49-F238E27FC236}">
                <a16:creationId xmlns:a16="http://schemas.microsoft.com/office/drawing/2014/main" id="{9085C71D-EFB6-D5E7-BC7F-AD2C31D36C45}"/>
              </a:ext>
            </a:extLst>
          </p:cNvPr>
          <p:cNvSpPr>
            <a:spLocks noGrp="1"/>
          </p:cNvSpPr>
          <p:nvPr>
            <p:ph type="body" idx="1"/>
          </p:nvPr>
        </p:nvSpPr>
        <p:spPr>
          <a:xfrm>
            <a:off x="0" y="949124"/>
            <a:ext cx="11480800" cy="5146877"/>
          </a:xfrm>
        </p:spPr>
        <p:txBody>
          <a:bodyPr>
            <a:normAutofit/>
          </a:bodyPr>
          <a:lstStyle/>
          <a:p>
            <a:pPr marL="76200" indent="0">
              <a:buNone/>
            </a:pPr>
            <a:endParaRPr lang="en-IN" sz="1400" dirty="0">
              <a:latin typeface="Cambria" panose="02040503050406030204" pitchFamily="18" charset="0"/>
              <a:ea typeface="Cambria" panose="02040503050406030204" pitchFamily="18" charset="0"/>
            </a:endParaRPr>
          </a:p>
          <a:p>
            <a:pPr marL="76200" indent="0">
              <a:buNone/>
            </a:pPr>
            <a:r>
              <a:rPr lang="en-IN" sz="1400" b="1" dirty="0">
                <a:latin typeface="Cambria" panose="02040503050406030204" pitchFamily="18" charset="0"/>
                <a:ea typeface="Cambria" panose="02040503050406030204" pitchFamily="18" charset="0"/>
              </a:rPr>
              <a:t> Database &amp; Storage</a:t>
            </a: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SQL Databases</a:t>
            </a:r>
            <a:r>
              <a:rPr lang="en-IN" sz="1400" dirty="0">
                <a:latin typeface="Cambria" panose="02040503050406030204" pitchFamily="18" charset="0"/>
                <a:ea typeface="Cambria" panose="02040503050406030204" pitchFamily="18" charset="0"/>
              </a:rPr>
              <a:t> – PostgreSQL, MySQL for structured data storage</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NoSQL Databases</a:t>
            </a:r>
            <a:r>
              <a:rPr lang="en-IN" sz="1400" dirty="0">
                <a:latin typeface="Cambria" panose="02040503050406030204" pitchFamily="18" charset="0"/>
                <a:ea typeface="Cambria" panose="02040503050406030204" pitchFamily="18" charset="0"/>
              </a:rPr>
              <a:t> – MongoDB, Firebase for handling unstructured data and real-time updates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Cloud Services</a:t>
            </a:r>
            <a:r>
              <a:rPr lang="en-IN" sz="1400" dirty="0">
                <a:latin typeface="Cambria" panose="02040503050406030204" pitchFamily="18" charset="0"/>
                <a:ea typeface="Cambria" panose="02040503050406030204" pitchFamily="18" charset="0"/>
              </a:rPr>
              <a:t> – AWS, Google Cloud, Microsoft Azure for scalable storage and computing</a:t>
            </a:r>
          </a:p>
          <a:p>
            <a:pPr marL="76200" indent="0">
              <a:buNone/>
            </a:pPr>
            <a:endParaRPr lang="en-IN" sz="1400" dirty="0">
              <a:latin typeface="Cambria" panose="02040503050406030204" pitchFamily="18" charset="0"/>
              <a:ea typeface="Cambria" panose="02040503050406030204" pitchFamily="18" charset="0"/>
            </a:endParaRPr>
          </a:p>
          <a:p>
            <a:pPr marL="76200" indent="0">
              <a:buNone/>
            </a:pPr>
            <a:r>
              <a:rPr lang="en-IN" sz="1400" b="1" dirty="0">
                <a:latin typeface="Cambria" panose="02040503050406030204" pitchFamily="18" charset="0"/>
                <a:ea typeface="Cambria" panose="02040503050406030204" pitchFamily="18" charset="0"/>
              </a:rPr>
              <a:t> Alert &amp; Communication Systems</a:t>
            </a:r>
          </a:p>
          <a:p>
            <a:pPr marL="76200" indent="0">
              <a:buNone/>
            </a:pPr>
            <a:endParaRPr lang="en-IN" sz="14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SMS &amp; Notification Services</a:t>
            </a:r>
            <a:r>
              <a:rPr lang="en-IN" sz="1400" dirty="0">
                <a:latin typeface="Cambria" panose="02040503050406030204" pitchFamily="18" charset="0"/>
                <a:ea typeface="Cambria" panose="02040503050406030204" pitchFamily="18" charset="0"/>
              </a:rPr>
              <a:t> – Twilio, Firebase Cloud Messaging for real-time alerts</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GIS &amp; Mapping Services</a:t>
            </a:r>
            <a:r>
              <a:rPr lang="en-IN" sz="1400" dirty="0">
                <a:latin typeface="Cambria" panose="02040503050406030204" pitchFamily="18" charset="0"/>
                <a:ea typeface="Cambria" panose="02040503050406030204" pitchFamily="18" charset="0"/>
              </a:rPr>
              <a:t> – Google Maps API for location-based risk assessment</a:t>
            </a:r>
          </a:p>
          <a:p>
            <a:pPr marL="76200" indent="0">
              <a:buNone/>
            </a:pPr>
            <a:endParaRPr lang="en-IN" sz="14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400" b="1" dirty="0">
                <a:latin typeface="Cambria" panose="02040503050406030204" pitchFamily="18" charset="0"/>
                <a:ea typeface="Cambria" panose="02040503050406030204" pitchFamily="18" charset="0"/>
              </a:rPr>
              <a:t>Cybersecurity Measures</a:t>
            </a:r>
            <a:r>
              <a:rPr lang="en-IN" sz="1400" dirty="0">
                <a:latin typeface="Cambria" panose="02040503050406030204" pitchFamily="18" charset="0"/>
                <a:ea typeface="Cambria" panose="02040503050406030204" pitchFamily="18" charset="0"/>
              </a:rPr>
              <a:t> – End-to-end encryption, access control mechanisms for secure data handling</a:t>
            </a:r>
          </a:p>
          <a:p>
            <a:endParaRPr lang="en-IN"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6279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94E1-22D1-A371-2263-891488C5EED3}"/>
              </a:ext>
            </a:extLst>
          </p:cNvPr>
          <p:cNvSpPr>
            <a:spLocks noGrp="1"/>
          </p:cNvSpPr>
          <p:nvPr>
            <p:ph type="title"/>
          </p:nvPr>
        </p:nvSpPr>
        <p:spPr/>
        <p:txBody>
          <a:bodyPr/>
          <a:lstStyle/>
          <a:p>
            <a:r>
              <a:rPr lang="en-IN" dirty="0"/>
              <a:t>GANTT CHART</a:t>
            </a:r>
          </a:p>
        </p:txBody>
      </p:sp>
      <p:sp>
        <p:nvSpPr>
          <p:cNvPr id="3" name="Text Placeholder 2">
            <a:extLst>
              <a:ext uri="{FF2B5EF4-FFF2-40B4-BE49-F238E27FC236}">
                <a16:creationId xmlns:a16="http://schemas.microsoft.com/office/drawing/2014/main" id="{E97677F3-78F0-C7B1-D914-3B5E258A3E63}"/>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58432C86-6DBE-AE0F-742B-0AFF773C3B43}"/>
              </a:ext>
            </a:extLst>
          </p:cNvPr>
          <p:cNvPicPr>
            <a:picLocks noChangeAspect="1"/>
          </p:cNvPicPr>
          <p:nvPr/>
        </p:nvPicPr>
        <p:blipFill>
          <a:blip r:embed="rId2"/>
          <a:stretch>
            <a:fillRect/>
          </a:stretch>
        </p:blipFill>
        <p:spPr>
          <a:xfrm>
            <a:off x="1284790" y="928356"/>
            <a:ext cx="10336192" cy="5330551"/>
          </a:xfrm>
          <a:prstGeom prst="rect">
            <a:avLst/>
          </a:prstGeom>
        </p:spPr>
      </p:pic>
    </p:spTree>
    <p:extLst>
      <p:ext uri="{BB962C8B-B14F-4D97-AF65-F5344CB8AC3E}">
        <p14:creationId xmlns:p14="http://schemas.microsoft.com/office/powerpoint/2010/main" val="3887702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7AAD-643E-C86E-390E-88F4F6DF31D0}"/>
              </a:ext>
            </a:extLst>
          </p:cNvPr>
          <p:cNvSpPr>
            <a:spLocks noGrp="1"/>
          </p:cNvSpPr>
          <p:nvPr>
            <p:ph type="title"/>
          </p:nvPr>
        </p:nvSpPr>
        <p:spPr>
          <a:xfrm>
            <a:off x="762000" y="217714"/>
            <a:ext cx="10668000" cy="487500"/>
          </a:xfrm>
        </p:spPr>
        <p:txBody>
          <a:bodyPr/>
          <a:lstStyle/>
          <a:p>
            <a:r>
              <a:rPr lang="en-IN" dirty="0"/>
              <a:t>REFERENCES</a:t>
            </a:r>
          </a:p>
        </p:txBody>
      </p:sp>
      <p:sp>
        <p:nvSpPr>
          <p:cNvPr id="3" name="Text Placeholder 2">
            <a:extLst>
              <a:ext uri="{FF2B5EF4-FFF2-40B4-BE49-F238E27FC236}">
                <a16:creationId xmlns:a16="http://schemas.microsoft.com/office/drawing/2014/main" id="{5D750FD1-BFEB-46F6-C112-5883E21C4F5D}"/>
              </a:ext>
            </a:extLst>
          </p:cNvPr>
          <p:cNvSpPr>
            <a:spLocks noGrp="1"/>
          </p:cNvSpPr>
          <p:nvPr>
            <p:ph type="body" idx="1"/>
          </p:nvPr>
        </p:nvSpPr>
        <p:spPr>
          <a:xfrm>
            <a:off x="349812" y="952500"/>
            <a:ext cx="10668000" cy="4953000"/>
          </a:xfrm>
        </p:spPr>
        <p:txBody>
          <a:bodyPr>
            <a:normAutofit fontScale="92500"/>
          </a:bodyPr>
          <a:lstStyle/>
          <a:p>
            <a:pPr marL="76200" indent="0">
              <a:buNone/>
            </a:pPr>
            <a:r>
              <a:rPr lang="en-IN" sz="1600" b="1" dirty="0">
                <a:latin typeface="Cambria" panose="02040503050406030204" pitchFamily="18" charset="0"/>
                <a:ea typeface="Cambria" panose="02040503050406030204" pitchFamily="18" charset="0"/>
              </a:rPr>
              <a:t>Research Papers &amp; Articles</a:t>
            </a:r>
          </a:p>
          <a:p>
            <a:pPr>
              <a:buFont typeface="Arial" panose="020B0604020202020204" pitchFamily="34" charset="0"/>
              <a:buChar char="•"/>
            </a:pPr>
            <a:r>
              <a:rPr lang="en-IN" sz="1600" dirty="0">
                <a:latin typeface="Cambria" panose="02040503050406030204" pitchFamily="18" charset="0"/>
                <a:ea typeface="Cambria" panose="02040503050406030204" pitchFamily="18" charset="0"/>
              </a:rPr>
              <a:t>Smith, J., &amp; Brown, L. (2022). </a:t>
            </a:r>
            <a:r>
              <a:rPr lang="en-IN" sz="1600" i="1" dirty="0">
                <a:latin typeface="Cambria" panose="02040503050406030204" pitchFamily="18" charset="0"/>
                <a:ea typeface="Cambria" panose="02040503050406030204" pitchFamily="18" charset="0"/>
              </a:rPr>
              <a:t>AI-Powered Surveillance for Public Safety: A Case Study on Women’s Security</a:t>
            </a:r>
            <a:r>
              <a:rPr lang="en-IN" sz="1600" dirty="0">
                <a:latin typeface="Cambria" panose="02040503050406030204" pitchFamily="18" charset="0"/>
                <a:ea typeface="Cambria" panose="02040503050406030204" pitchFamily="18" charset="0"/>
              </a:rPr>
              <a:t>. Journal of Artificial Intelligence Research, 45(3), 125-140.</a:t>
            </a:r>
          </a:p>
          <a:p>
            <a:pPr>
              <a:buFont typeface="Arial" panose="020B0604020202020204" pitchFamily="34" charset="0"/>
              <a:buChar char="•"/>
            </a:pPr>
            <a:r>
              <a:rPr lang="en-IN" sz="1600" dirty="0">
                <a:latin typeface="Cambria" panose="02040503050406030204" pitchFamily="18" charset="0"/>
                <a:ea typeface="Cambria" panose="02040503050406030204" pitchFamily="18" charset="0"/>
              </a:rPr>
              <a:t>Gupta, R., &amp; Sharma, P. (2021). </a:t>
            </a:r>
            <a:r>
              <a:rPr lang="en-IN" sz="1600" i="1" dirty="0">
                <a:latin typeface="Cambria" panose="02040503050406030204" pitchFamily="18" charset="0"/>
                <a:ea typeface="Cambria" panose="02040503050406030204" pitchFamily="18" charset="0"/>
              </a:rPr>
              <a:t>Deep Learning for Anomaly Detection in Smart Cities</a:t>
            </a:r>
            <a:r>
              <a:rPr lang="en-IN" sz="1600" dirty="0">
                <a:latin typeface="Cambria" panose="02040503050406030204" pitchFamily="18" charset="0"/>
                <a:ea typeface="Cambria" panose="02040503050406030204" pitchFamily="18" charset="0"/>
              </a:rPr>
              <a:t>. International Conference on Computer Vision &amp; Machine Learning.</a:t>
            </a:r>
          </a:p>
          <a:p>
            <a:pPr marL="76200" indent="0">
              <a:buNone/>
            </a:pPr>
            <a:r>
              <a:rPr lang="en-IN" sz="1600" b="1" dirty="0">
                <a:latin typeface="Cambria" panose="02040503050406030204" pitchFamily="18" charset="0"/>
                <a:ea typeface="Cambria" panose="02040503050406030204" pitchFamily="18" charset="0"/>
              </a:rPr>
              <a:t> Government &amp; Law Enforcement Reports</a:t>
            </a:r>
          </a:p>
          <a:p>
            <a:pPr>
              <a:buFont typeface="Arial" panose="020B0604020202020204" pitchFamily="34" charset="0"/>
              <a:buChar char="•"/>
            </a:pPr>
            <a:r>
              <a:rPr lang="en-IN" sz="1600" dirty="0">
                <a:latin typeface="Cambria" panose="02040503050406030204" pitchFamily="18" charset="0"/>
                <a:ea typeface="Cambria" panose="02040503050406030204" pitchFamily="18" charset="0"/>
              </a:rPr>
              <a:t>National Crime Records Bureau (NCRB) Report (2023) – </a:t>
            </a:r>
            <a:r>
              <a:rPr lang="en-IN" sz="1600" i="1" dirty="0">
                <a:latin typeface="Cambria" panose="02040503050406030204" pitchFamily="18" charset="0"/>
                <a:ea typeface="Cambria" panose="02040503050406030204" pitchFamily="18" charset="0"/>
              </a:rPr>
              <a:t>Crime in India: Trends in Women Safety</a:t>
            </a:r>
            <a:r>
              <a:rPr lang="en-IN" sz="1600" dirty="0">
                <a:latin typeface="Cambria" panose="02040503050406030204" pitchFamily="18" charset="0"/>
                <a:ea typeface="Cambria" panose="02040503050406030204" pitchFamily="18" charset="0"/>
              </a:rPr>
              <a:t>. Retrieved from </a:t>
            </a:r>
            <a:r>
              <a:rPr lang="en-IN" sz="1600" dirty="0">
                <a:latin typeface="Cambria" panose="02040503050406030204" pitchFamily="18" charset="0"/>
                <a:ea typeface="Cambria" panose="02040503050406030204" pitchFamily="18" charset="0"/>
                <a:hlinkClick r:id="rId2"/>
              </a:rPr>
              <a:t>www.ncrb.gov.in</a:t>
            </a:r>
            <a:endParaRPr lang="en-IN" sz="16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dirty="0">
                <a:latin typeface="Cambria" panose="02040503050406030204" pitchFamily="18" charset="0"/>
                <a:ea typeface="Cambria" panose="02040503050406030204" pitchFamily="18" charset="0"/>
              </a:rPr>
              <a:t>United Nations Women (2023) – </a:t>
            </a:r>
            <a:r>
              <a:rPr lang="en-IN" sz="1600" i="1" dirty="0">
                <a:latin typeface="Cambria" panose="02040503050406030204" pitchFamily="18" charset="0"/>
                <a:ea typeface="Cambria" panose="02040503050406030204" pitchFamily="18" charset="0"/>
              </a:rPr>
              <a:t>Global Safety &amp; Gender-Based Violence Report</a:t>
            </a:r>
            <a:r>
              <a:rPr lang="en-IN" sz="1600" dirty="0">
                <a:latin typeface="Cambria" panose="02040503050406030204" pitchFamily="18" charset="0"/>
                <a:ea typeface="Cambria" panose="02040503050406030204" pitchFamily="18" charset="0"/>
              </a:rPr>
              <a:t>. Available at </a:t>
            </a:r>
            <a:r>
              <a:rPr lang="en-IN" sz="1600" dirty="0">
                <a:latin typeface="Cambria" panose="02040503050406030204" pitchFamily="18" charset="0"/>
                <a:ea typeface="Cambria" panose="02040503050406030204" pitchFamily="18" charset="0"/>
                <a:hlinkClick r:id="rId3"/>
              </a:rPr>
              <a:t>www.unwomen.org</a:t>
            </a:r>
            <a:endParaRPr lang="en-IN" sz="1600"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 Technology &amp; Software Documentation</a:t>
            </a:r>
          </a:p>
          <a:p>
            <a:pPr>
              <a:buFont typeface="Arial" panose="020B0604020202020204" pitchFamily="34" charset="0"/>
              <a:buChar char="•"/>
            </a:pPr>
            <a:r>
              <a:rPr lang="en-IN" sz="1600" dirty="0">
                <a:latin typeface="Cambria" panose="02040503050406030204" pitchFamily="18" charset="0"/>
                <a:ea typeface="Cambria" panose="02040503050406030204" pitchFamily="18" charset="0"/>
              </a:rPr>
              <a:t>OpenCV (2023) – </a:t>
            </a:r>
            <a:r>
              <a:rPr lang="en-IN" sz="1600" i="1" dirty="0">
                <a:latin typeface="Cambria" panose="02040503050406030204" pitchFamily="18" charset="0"/>
                <a:ea typeface="Cambria" panose="02040503050406030204" pitchFamily="18" charset="0"/>
              </a:rPr>
              <a:t>Real-time Face &amp; Gesture Recognition for Security Applications</a:t>
            </a:r>
            <a:r>
              <a:rPr lang="en-IN" sz="1600" dirty="0">
                <a:latin typeface="Cambria" panose="02040503050406030204" pitchFamily="18" charset="0"/>
                <a:ea typeface="Cambria" panose="02040503050406030204" pitchFamily="18" charset="0"/>
              </a:rPr>
              <a:t>. Retrieved from </a:t>
            </a:r>
            <a:r>
              <a:rPr lang="en-IN" sz="1600" dirty="0">
                <a:latin typeface="Cambria" panose="02040503050406030204" pitchFamily="18" charset="0"/>
                <a:ea typeface="Cambria" panose="02040503050406030204" pitchFamily="18" charset="0"/>
                <a:hlinkClick r:id="rId4"/>
              </a:rPr>
              <a:t>https://opencv.org</a:t>
            </a:r>
            <a:endParaRPr lang="en-IN" sz="16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dirty="0">
                <a:latin typeface="Cambria" panose="02040503050406030204" pitchFamily="18" charset="0"/>
                <a:ea typeface="Cambria" panose="02040503050406030204" pitchFamily="18" charset="0"/>
              </a:rPr>
              <a:t>TensorFlow Documentation – </a:t>
            </a:r>
            <a:r>
              <a:rPr lang="en-IN" sz="1600" i="1" dirty="0">
                <a:latin typeface="Cambria" panose="02040503050406030204" pitchFamily="18" charset="0"/>
                <a:ea typeface="Cambria" panose="02040503050406030204" pitchFamily="18" charset="0"/>
              </a:rPr>
              <a:t>AI Models for Object Detection &amp; Anomaly Recognition</a:t>
            </a:r>
            <a:r>
              <a:rPr lang="en-IN" sz="1600" dirty="0">
                <a:latin typeface="Cambria" panose="02040503050406030204" pitchFamily="18" charset="0"/>
                <a:ea typeface="Cambria" panose="02040503050406030204" pitchFamily="18" charset="0"/>
              </a:rPr>
              <a:t>. Available at </a:t>
            </a:r>
            <a:r>
              <a:rPr lang="en-IN" sz="1600" dirty="0">
                <a:latin typeface="Cambria" panose="02040503050406030204" pitchFamily="18" charset="0"/>
                <a:ea typeface="Cambria" panose="02040503050406030204" pitchFamily="18" charset="0"/>
                <a:hlinkClick r:id="rId5"/>
              </a:rPr>
              <a:t>https://www.tensorflow.org</a:t>
            </a:r>
            <a:endParaRPr lang="en-IN" sz="16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1600" dirty="0">
                <a:latin typeface="Cambria" panose="02040503050406030204" pitchFamily="18" charset="0"/>
                <a:ea typeface="Cambria" panose="02040503050406030204" pitchFamily="18" charset="0"/>
              </a:rPr>
              <a:t>Google Cloud Platform – </a:t>
            </a:r>
            <a:r>
              <a:rPr lang="en-IN" sz="1600" i="1" dirty="0">
                <a:latin typeface="Cambria" panose="02040503050406030204" pitchFamily="18" charset="0"/>
                <a:ea typeface="Cambria" panose="02040503050406030204" pitchFamily="18" charset="0"/>
              </a:rPr>
              <a:t>Scalable Cloud Storage &amp; AI Solutions for Smart Cities</a:t>
            </a:r>
            <a:r>
              <a:rPr lang="en-IN" sz="1600" dirty="0">
                <a:latin typeface="Cambria" panose="02040503050406030204" pitchFamily="18" charset="0"/>
                <a:ea typeface="Cambria" panose="02040503050406030204" pitchFamily="18" charset="0"/>
              </a:rPr>
              <a:t>. Access at </a:t>
            </a:r>
            <a:r>
              <a:rPr lang="en-IN" sz="1600" dirty="0">
                <a:latin typeface="Cambria" panose="02040503050406030204" pitchFamily="18" charset="0"/>
                <a:ea typeface="Cambria" panose="02040503050406030204" pitchFamily="18" charset="0"/>
                <a:hlinkClick r:id="rId6"/>
              </a:rPr>
              <a:t>https://cloud.google.com</a:t>
            </a:r>
            <a:endParaRPr lang="en-IN" sz="1600"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 Case Studies &amp; Implementation Reports</a:t>
            </a:r>
          </a:p>
          <a:p>
            <a:pPr>
              <a:buFont typeface="Arial" panose="020B0604020202020204" pitchFamily="34" charset="0"/>
              <a:buChar char="•"/>
            </a:pPr>
            <a:r>
              <a:rPr lang="en-IN" sz="1600" dirty="0">
                <a:latin typeface="Cambria" panose="02040503050406030204" pitchFamily="18" charset="0"/>
                <a:ea typeface="Cambria" panose="02040503050406030204" pitchFamily="18" charset="0"/>
              </a:rPr>
              <a:t>IBM Smart Cities Initiative – </a:t>
            </a:r>
            <a:r>
              <a:rPr lang="en-IN" sz="1600" i="1" dirty="0">
                <a:latin typeface="Cambria" panose="02040503050406030204" pitchFamily="18" charset="0"/>
                <a:ea typeface="Cambria" panose="02040503050406030204" pitchFamily="18" charset="0"/>
              </a:rPr>
              <a:t>Using AI for Public Safety &amp; Women Protection</a:t>
            </a:r>
            <a:r>
              <a:rPr lang="en-IN" sz="1600" dirty="0">
                <a:latin typeface="Cambria" panose="02040503050406030204" pitchFamily="18" charset="0"/>
                <a:ea typeface="Cambria" panose="02040503050406030204" pitchFamily="18" charset="0"/>
              </a:rPr>
              <a:t>. Retrieved from www.ibm.com/smart-cities</a:t>
            </a:r>
          </a:p>
          <a:p>
            <a:pPr>
              <a:buFont typeface="Arial" panose="020B0604020202020204" pitchFamily="34" charset="0"/>
              <a:buChar char="•"/>
            </a:pPr>
            <a:r>
              <a:rPr lang="en-IN" sz="1600" dirty="0">
                <a:latin typeface="Cambria" panose="02040503050406030204" pitchFamily="18" charset="0"/>
                <a:ea typeface="Cambria" panose="02040503050406030204" pitchFamily="18" charset="0"/>
              </a:rPr>
              <a:t>Bharat Electronics Limited (BEL) – </a:t>
            </a:r>
            <a:r>
              <a:rPr lang="en-IN" sz="1600" i="1" dirty="0">
                <a:latin typeface="Cambria" panose="02040503050406030204" pitchFamily="18" charset="0"/>
                <a:ea typeface="Cambria" panose="02040503050406030204" pitchFamily="18" charset="0"/>
              </a:rPr>
              <a:t>AI-Based Women Safety Solutions &amp; Surveillance Systems</a:t>
            </a:r>
            <a:r>
              <a:rPr lang="en-IN" sz="1600" dirty="0">
                <a:latin typeface="Cambria" panose="02040503050406030204" pitchFamily="18" charset="0"/>
                <a:ea typeface="Cambria" panose="02040503050406030204" pitchFamily="18" charset="0"/>
              </a:rPr>
              <a:t>. Available at </a:t>
            </a:r>
            <a:r>
              <a:rPr lang="en-IN" sz="1600" dirty="0">
                <a:latin typeface="Cambria" panose="02040503050406030204" pitchFamily="18" charset="0"/>
                <a:ea typeface="Cambria" panose="02040503050406030204" pitchFamily="18" charset="0"/>
                <a:hlinkClick r:id="rId7"/>
              </a:rPr>
              <a:t>www.bel-india.in</a:t>
            </a:r>
            <a:endParaRPr lang="en-IN" sz="1600" dirty="0">
              <a:latin typeface="Cambria" panose="02040503050406030204" pitchFamily="18" charset="0"/>
              <a:ea typeface="Cambria" panose="02040503050406030204" pitchFamily="18" charset="0"/>
            </a:endParaRPr>
          </a:p>
          <a:p>
            <a:endParaRPr lang="en-IN"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46418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2400" dirty="0">
                <a:latin typeface="Cambria" panose="02040503050406030204" pitchFamily="18" charset="0"/>
                <a:ea typeface="Cambria" panose="02040503050406030204" pitchFamily="18" charset="0"/>
              </a:rPr>
              <a:t>PROBLEM STATEMENT </a:t>
            </a:r>
          </a:p>
        </p:txBody>
      </p:sp>
      <p:sp>
        <p:nvSpPr>
          <p:cNvPr id="97" name="Google Shape;97;p14"/>
          <p:cNvSpPr txBox="1">
            <a:spLocks noGrp="1"/>
          </p:cNvSpPr>
          <p:nvPr>
            <p:ph type="body" idx="1"/>
          </p:nvPr>
        </p:nvSpPr>
        <p:spPr>
          <a:xfrm>
            <a:off x="0" y="957943"/>
            <a:ext cx="12028714" cy="5192487"/>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200" b="1" dirty="0">
                <a:latin typeface="Cambria" panose="02040503050406030204" pitchFamily="18" charset="0"/>
                <a:ea typeface="Cambria" panose="02040503050406030204" pitchFamily="18" charset="0"/>
              </a:rPr>
              <a:t>Organization:</a:t>
            </a:r>
            <a:r>
              <a:rPr lang="en-US" sz="1200" dirty="0">
                <a:latin typeface="Cambria" panose="02040503050406030204" pitchFamily="18" charset="0"/>
                <a:ea typeface="Cambria" panose="02040503050406030204" pitchFamily="18" charset="0"/>
              </a:rPr>
              <a:t> Bharat Electronics Limited (BEL)</a:t>
            </a:r>
          </a:p>
          <a:p>
            <a:pPr marL="342900" lvl="0" indent="-190500" algn="just">
              <a:spcBef>
                <a:spcPts val="0"/>
              </a:spcBef>
              <a:buNone/>
            </a:pPr>
            <a:endParaRPr lang="en-US" sz="1200" dirty="0">
              <a:latin typeface="Cambria" panose="02040503050406030204" pitchFamily="18" charset="0"/>
              <a:ea typeface="Cambria" panose="02040503050406030204" pitchFamily="18" charset="0"/>
            </a:endParaRPr>
          </a:p>
          <a:p>
            <a:pPr marL="342900" lvl="0" indent="-190500" algn="just">
              <a:spcBef>
                <a:spcPts val="0"/>
              </a:spcBef>
              <a:buNone/>
            </a:pPr>
            <a:r>
              <a:rPr lang="en-US" sz="1200" b="1" dirty="0">
                <a:latin typeface="Cambria" panose="02040503050406030204" pitchFamily="18" charset="0"/>
                <a:ea typeface="Cambria" panose="02040503050406030204" pitchFamily="18" charset="0"/>
              </a:rPr>
              <a:t>Category (Hardware / Software / Both) </a:t>
            </a:r>
            <a:r>
              <a:rPr lang="en-US" sz="1200" dirty="0">
                <a:latin typeface="Cambria" panose="02040503050406030204" pitchFamily="18" charset="0"/>
                <a:ea typeface="Cambria" panose="02040503050406030204" pitchFamily="18" charset="0"/>
              </a:rPr>
              <a:t>: </a:t>
            </a:r>
            <a:r>
              <a:rPr lang="en-IN" sz="1200" dirty="0">
                <a:latin typeface="Cambria" panose="02040503050406030204" pitchFamily="18" charset="0"/>
                <a:ea typeface="Cambria" panose="02040503050406030204" pitchFamily="18" charset="0"/>
              </a:rPr>
              <a:t>Software</a:t>
            </a:r>
            <a:endParaRPr lang="en-US" sz="12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1200" b="1" dirty="0">
                <a:latin typeface="Cambria" panose="02040503050406030204" pitchFamily="18" charset="0"/>
                <a:ea typeface="Cambria" panose="02040503050406030204" pitchFamily="18" charset="0"/>
              </a:rPr>
              <a:t>Problem Description </a:t>
            </a:r>
            <a:r>
              <a:rPr lang="en-US" sz="1200" dirty="0">
                <a:latin typeface="Cambria" panose="02040503050406030204" pitchFamily="18" charset="0"/>
                <a:ea typeface="Cambria" panose="02040503050406030204" pitchFamily="18" charset="0"/>
              </a:rPr>
              <a:t>: Background: The growing concern for the safety of women and the increase in crimes against women in various cities, highlight the need for advanced surveillance and analytical solutions to protect women from various possible threats. We need a promising approach to address these issues through real-time threat detection software. </a:t>
            </a:r>
          </a:p>
          <a:p>
            <a:pPr marL="342900" lvl="0" indent="-190500" algn="just">
              <a:lnSpc>
                <a:spcPct val="200000"/>
              </a:lnSpc>
              <a:spcBef>
                <a:spcPts val="0"/>
              </a:spcBef>
              <a:buNone/>
            </a:pPr>
            <a:r>
              <a:rPr lang="en-US" sz="1200" b="1" dirty="0">
                <a:latin typeface="Cambria" panose="02040503050406030204" pitchFamily="18" charset="0"/>
                <a:ea typeface="Cambria" panose="02040503050406030204" pitchFamily="18" charset="0"/>
              </a:rPr>
              <a:t>Detailed Description</a:t>
            </a:r>
            <a:r>
              <a:rPr lang="en-US" sz="1200" dirty="0">
                <a:latin typeface="Cambria" panose="02040503050406030204" pitchFamily="18" charset="0"/>
                <a:ea typeface="Cambria" panose="02040503050406030204" pitchFamily="18" charset="0"/>
              </a:rPr>
              <a:t>: By leveraging advanced analytics through real-time monitoring, Women Safety Analytics should create safer environments for women and assist law enforcement in effectively addressing and preventing crimes against women. The proactive approach of detecting anomalies and generating alerts can play a crucial role in enhancing public safety and fostering a secure atmosphere for women. Women safety analytics software should continuously monitor the scene to count the number of men and women present, offering insights into gender distribution in specific locations and times. It should identify unusual patterns, such as a lone woman at night, unusual gestures and generates alerts to pre-empt potential incidents. Advantages of the system: ? By providing real-time monitoring and alerts, the system helps to create a safer environment for women. ? Early detection enables law enforcement to intervene before situations escalate. ? Continuous analysis provides valuable data to identify hotspots and trends, aiding in strategic planning for city safety Expected Solution: Women safety analytics should include the following functionalities 1. Person detection along with Gender Classification 2. Gender Distribution : Count the number of men and women present in the scene 3. Identifying a Lone Woman at Night time 4. Detection of a Woman Surrounded by Men 5. Recognizing SOS situation through gesture analytics 6. Identifying hotspots where incidents are more likely to occur, based on the past alerts</a:t>
            </a:r>
          </a:p>
          <a:p>
            <a:pPr marL="342900" lvl="0" indent="-190500" algn="just">
              <a:lnSpc>
                <a:spcPct val="200000"/>
              </a:lnSpc>
              <a:spcBef>
                <a:spcPts val="0"/>
              </a:spcBef>
              <a:buNone/>
            </a:pPr>
            <a:r>
              <a:rPr lang="en-US" sz="1200" dirty="0">
                <a:latin typeface="Cambria" panose="02040503050406030204" pitchFamily="18" charset="0"/>
                <a:ea typeface="Cambria" panose="02040503050406030204" pitchFamily="18" charset="0"/>
              </a:rPr>
              <a:t>Difficulty Level: </a:t>
            </a:r>
            <a:r>
              <a:rPr lang="en-IN" sz="1200" dirty="0">
                <a:latin typeface="Cambria" panose="02040503050406030204" pitchFamily="18" charset="0"/>
                <a:ea typeface="Cambria" panose="02040503050406030204" pitchFamily="18" charset="0"/>
              </a:rPr>
              <a:t>Simple</a:t>
            </a:r>
            <a:endParaRP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FD48ACC1-E91E-B8FE-6281-3897C91B0016}"/>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91963F46-5AB6-8897-4AB4-25B52F77C605}"/>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sp>
        <p:nvSpPr>
          <p:cNvPr id="2" name="Text Placeholder 1">
            <a:extLst>
              <a:ext uri="{FF2B5EF4-FFF2-40B4-BE49-F238E27FC236}">
                <a16:creationId xmlns:a16="http://schemas.microsoft.com/office/drawing/2014/main" id="{0DCAE3AA-934D-BEA3-7518-733F0F5403AF}"/>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0F04F0B2-9BEA-A083-8945-FAA91BD2E174}"/>
              </a:ext>
            </a:extLst>
          </p:cNvPr>
          <p:cNvGraphicFramePr>
            <a:graphicFrameLocks noGrp="1"/>
          </p:cNvGraphicFramePr>
          <p:nvPr>
            <p:extLst>
              <p:ext uri="{D42A27DB-BD31-4B8C-83A1-F6EECF244321}">
                <p14:modId xmlns:p14="http://schemas.microsoft.com/office/powerpoint/2010/main" val="1741762941"/>
              </p:ext>
            </p:extLst>
          </p:nvPr>
        </p:nvGraphicFramePr>
        <p:xfrm>
          <a:off x="0" y="959151"/>
          <a:ext cx="12192000" cy="7883165"/>
        </p:xfrm>
        <a:graphic>
          <a:graphicData uri="http://schemas.openxmlformats.org/drawingml/2006/table">
            <a:tbl>
              <a:tblPr firstRow="1" bandRow="1"/>
              <a:tblGrid>
                <a:gridCol w="1524000">
                  <a:extLst>
                    <a:ext uri="{9D8B030D-6E8A-4147-A177-3AD203B41FA5}">
                      <a16:colId xmlns:a16="http://schemas.microsoft.com/office/drawing/2014/main" val="1646186403"/>
                    </a:ext>
                  </a:extLst>
                </a:gridCol>
                <a:gridCol w="696686">
                  <a:extLst>
                    <a:ext uri="{9D8B030D-6E8A-4147-A177-3AD203B41FA5}">
                      <a16:colId xmlns:a16="http://schemas.microsoft.com/office/drawing/2014/main" val="1392329650"/>
                    </a:ext>
                  </a:extLst>
                </a:gridCol>
                <a:gridCol w="1257300">
                  <a:extLst>
                    <a:ext uri="{9D8B030D-6E8A-4147-A177-3AD203B41FA5}">
                      <a16:colId xmlns:a16="http://schemas.microsoft.com/office/drawing/2014/main" val="365811901"/>
                    </a:ext>
                  </a:extLst>
                </a:gridCol>
                <a:gridCol w="2628900">
                  <a:extLst>
                    <a:ext uri="{9D8B030D-6E8A-4147-A177-3AD203B41FA5}">
                      <a16:colId xmlns:a16="http://schemas.microsoft.com/office/drawing/2014/main" val="2198361851"/>
                    </a:ext>
                  </a:extLst>
                </a:gridCol>
                <a:gridCol w="1513114">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72269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TITLE OF THE PROJECT</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 YEAR</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AUTHOR</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PROBLEM STATEMENT DESCRIPTION</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ALGORITHM USED</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ADVANTAGES</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DISADVANTAGE</a:t>
                      </a:r>
                    </a:p>
                    <a:p>
                      <a:endParaRPr lang="en-IN"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latin typeface="Cambria" panose="02040503050406030204" pitchFamily="18" charset="0"/>
                          <a:ea typeface="Cambria" panose="02040503050406030204" pitchFamily="18" charset="0"/>
                        </a:rPr>
                        <a:t>CONCLUSION</a:t>
                      </a:r>
                    </a:p>
                    <a:p>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057267658"/>
                  </a:ext>
                </a:extLst>
              </a:tr>
              <a:tr h="1137423">
                <a:tc>
                  <a:txBody>
                    <a:bodyPr/>
                    <a:lstStyle/>
                    <a:p>
                      <a:r>
                        <a:rPr lang="en-US" dirty="0">
                          <a:latin typeface="Cambria" panose="02040503050406030204" pitchFamily="18" charset="0"/>
                          <a:ea typeface="Cambria" panose="02040503050406030204" pitchFamily="18" charset="0"/>
                        </a:rPr>
                        <a:t>Women Safety Analytics – Protecting Women from Safety Threats</a:t>
                      </a:r>
                      <a:endParaRPr lang="en-IN" dirty="0">
                        <a:latin typeface="Cambria" panose="02040503050406030204" pitchFamily="18" charset="0"/>
                        <a:ea typeface="Cambria" panose="02040503050406030204" pitchFamily="18" charset="0"/>
                      </a:endParaRPr>
                    </a:p>
                  </a:txBody>
                  <a:tcPr/>
                </a:tc>
                <a:tc>
                  <a:txBody>
                    <a:bodyPr/>
                    <a:lstStyle/>
                    <a:p>
                      <a:r>
                        <a:rPr lang="en-IN" dirty="0">
                          <a:latin typeface="Cambria" panose="02040503050406030204" pitchFamily="18" charset="0"/>
                          <a:ea typeface="Cambria" panose="02040503050406030204" pitchFamily="18" charset="0"/>
                        </a:rPr>
                        <a:t>2024</a:t>
                      </a:r>
                    </a:p>
                  </a:txBody>
                  <a:tcPr/>
                </a:tc>
                <a:tc>
                  <a:txBody>
                    <a:bodyPr/>
                    <a:lstStyle/>
                    <a:p>
                      <a:r>
                        <a:rPr lang="en-IN" dirty="0">
                          <a:latin typeface="Cambria" panose="02040503050406030204" pitchFamily="18" charset="0"/>
                          <a:ea typeface="Cambria" panose="02040503050406030204" pitchFamily="18" charset="0"/>
                        </a:rPr>
                        <a:t>N.M.K. Ramalingam </a:t>
                      </a:r>
                      <a:r>
                        <a:rPr lang="en-IN" dirty="0" err="1">
                          <a:latin typeface="Cambria" panose="02040503050406030204" pitchFamily="18" charset="0"/>
                          <a:ea typeface="Cambria" panose="02040503050406030204" pitchFamily="18" charset="0"/>
                        </a:rPr>
                        <a:t>Sakthivelan</a:t>
                      </a: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Guna U </a:t>
                      </a:r>
                    </a:p>
                    <a:p>
                      <a:r>
                        <a:rPr lang="en-IN" dirty="0">
                          <a:latin typeface="Cambria" panose="02040503050406030204" pitchFamily="18" charset="0"/>
                          <a:ea typeface="Cambria" panose="02040503050406030204" pitchFamily="18" charset="0"/>
                        </a:rPr>
                        <a:t>Lakshmanan K </a:t>
                      </a:r>
                    </a:p>
                    <a:p>
                      <a:r>
                        <a:rPr lang="en-IN" dirty="0" err="1">
                          <a:latin typeface="Cambria" panose="02040503050406030204" pitchFamily="18" charset="0"/>
                          <a:ea typeface="Cambria" panose="02040503050406030204" pitchFamily="18" charset="0"/>
                        </a:rPr>
                        <a:t>Mukeshkumar</a:t>
                      </a:r>
                      <a:r>
                        <a:rPr lang="en-IN" dirty="0">
                          <a:latin typeface="Cambria" panose="02040503050406030204" pitchFamily="18" charset="0"/>
                          <a:ea typeface="Cambria" panose="02040503050406030204" pitchFamily="18" charset="0"/>
                        </a:rPr>
                        <a:t> S </a:t>
                      </a:r>
                    </a:p>
                    <a:p>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The increasing concern for women's safety necessitates advanced surveillance and analytical solutions to detect and prevent potential threats in real-time.</a:t>
                      </a:r>
                      <a:endParaRPr lang="en-IN" dirty="0">
                        <a:latin typeface="Cambria" panose="02040503050406030204" pitchFamily="18" charset="0"/>
                        <a:ea typeface="Cambria" panose="02040503050406030204" pitchFamily="18" charset="0"/>
                      </a:endParaRPr>
                    </a:p>
                  </a:txBody>
                  <a:tcPr/>
                </a:tc>
                <a:tc>
                  <a:txBody>
                    <a:bodyPr/>
                    <a:lstStyle/>
                    <a:p>
                      <a:r>
                        <a:rPr lang="en-US" b="1" dirty="0">
                          <a:latin typeface="Cambria" panose="02040503050406030204" pitchFamily="18" charset="0"/>
                          <a:ea typeface="Cambria" panose="02040503050406030204" pitchFamily="18" charset="0"/>
                        </a:rPr>
                        <a:t>Anomaly Detection</a:t>
                      </a:r>
                      <a:r>
                        <a:rPr lang="en-US" dirty="0">
                          <a:latin typeface="Cambria" panose="02040503050406030204" pitchFamily="18" charset="0"/>
                          <a:ea typeface="Cambria" panose="02040503050406030204" pitchFamily="18" charset="0"/>
                        </a:rPr>
                        <a:t>: Employs AI algorithms to identify unusual patterns or behaviors indicative of potential threats.</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Provides valuable data for law enforcement to strategize interventions.</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.The system's accuracy is dependent on the quality of the AI models and training data.</a:t>
                      </a:r>
                    </a:p>
                    <a:p>
                      <a:r>
                        <a:rPr lang="en-US" dirty="0">
                          <a:latin typeface="Cambria" panose="02040503050406030204" pitchFamily="18" charset="0"/>
                          <a:ea typeface="Cambria" panose="02040503050406030204" pitchFamily="18" charset="0"/>
                        </a:rPr>
                        <a:t>.Potential privacy issues due to constant surveillance.</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The AI system safeguards women in public by detecting threats in real-time and enabling prompt authority responses.</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097352785"/>
                  </a:ext>
                </a:extLst>
              </a:tr>
              <a:tr h="1137423">
                <a:tc>
                  <a:txBody>
                    <a:bodyPr/>
                    <a:lstStyle/>
                    <a:p>
                      <a:r>
                        <a:rPr lang="en-US" dirty="0">
                          <a:latin typeface="Cambria" panose="02040503050406030204" pitchFamily="18" charset="0"/>
                          <a:ea typeface="Cambria" panose="02040503050406030204" pitchFamily="18" charset="0"/>
                        </a:rPr>
                        <a:t>AI-Enabled Predictive Analytics for Women's Safety: From Threat Detection to Prevention</a:t>
                      </a:r>
                      <a:endParaRPr lang="en-IN" dirty="0">
                        <a:latin typeface="Cambria" panose="02040503050406030204" pitchFamily="18" charset="0"/>
                        <a:ea typeface="Cambria" panose="02040503050406030204" pitchFamily="18" charset="0"/>
                      </a:endParaRPr>
                    </a:p>
                  </a:txBody>
                  <a:tcPr/>
                </a:tc>
                <a:tc>
                  <a:txBody>
                    <a:bodyPr/>
                    <a:lstStyle/>
                    <a:p>
                      <a:r>
                        <a:rPr lang="en-IN" dirty="0">
                          <a:latin typeface="Cambria" panose="02040503050406030204" pitchFamily="18" charset="0"/>
                          <a:ea typeface="Cambria" panose="02040503050406030204" pitchFamily="18" charset="0"/>
                        </a:rPr>
                        <a:t>2024</a:t>
                      </a:r>
                    </a:p>
                  </a:txBody>
                  <a:tcPr/>
                </a:tc>
                <a:tc>
                  <a:txBody>
                    <a:bodyPr/>
                    <a:lstStyle/>
                    <a:p>
                      <a:r>
                        <a:rPr lang="sv-SE" dirty="0">
                          <a:latin typeface="Cambria" panose="02040503050406030204" pitchFamily="18" charset="0"/>
                          <a:ea typeface="Cambria" panose="02040503050406030204" pitchFamily="18" charset="0"/>
                        </a:rPr>
                        <a:t>Manikanta Korrapati and Goldi Soni</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Traditional women's safety measures often rely on reactive approaches, addressing incidents after they occur. There is a critical need for a proactive system that not only detects potential threats in real-time but also predicts and prevents incidents before they escalate, thereby enhancing women's safety in various environments.</a:t>
                      </a:r>
                      <a:endParaRPr lang="en-IN" dirty="0">
                        <a:latin typeface="Cambria" panose="02040503050406030204" pitchFamily="18" charset="0"/>
                        <a:ea typeface="Cambria" panose="02040503050406030204" pitchFamily="18" charset="0"/>
                      </a:endParaRPr>
                    </a:p>
                  </a:txBody>
                  <a:tcPr/>
                </a:tc>
                <a:tc>
                  <a:txBody>
                    <a:bodyPr/>
                    <a:lstStyle/>
                    <a:p>
                      <a:r>
                        <a:rPr lang="en-IN" b="1" dirty="0">
                          <a:latin typeface="Cambria" panose="02040503050406030204" pitchFamily="18" charset="0"/>
                          <a:ea typeface="Cambria" panose="02040503050406030204" pitchFamily="18" charset="0"/>
                        </a:rPr>
                        <a:t>Anomaly Detection (ADA)</a:t>
                      </a:r>
                      <a:r>
                        <a:rPr lang="en-IN" dirty="0">
                          <a:latin typeface="Cambria" panose="02040503050406030204" pitchFamily="18" charset="0"/>
                          <a:ea typeface="Cambria" panose="02040503050406030204" pitchFamily="18" charset="0"/>
                        </a:rPr>
                        <a:t> –  Uses a Gaussian Mixture Model to identify unusual patterns.</a:t>
                      </a:r>
                    </a:p>
                    <a:p>
                      <a:r>
                        <a:rPr lang="en-IN" b="1" dirty="0">
                          <a:latin typeface="Cambria" panose="02040503050406030204" pitchFamily="18" charset="0"/>
                          <a:ea typeface="Cambria" panose="02040503050406030204" pitchFamily="18" charset="0"/>
                        </a:rPr>
                        <a:t>Predictive Risk Assessment (PRAM)</a:t>
                      </a:r>
                      <a:r>
                        <a:rPr lang="en-IN" dirty="0">
                          <a:latin typeface="Cambria" panose="02040503050406030204" pitchFamily="18" charset="0"/>
                          <a:ea typeface="Cambria" panose="02040503050406030204" pitchFamily="18" charset="0"/>
                        </a:rPr>
                        <a:t> – LSTM neural network predicts potential threats. </a:t>
                      </a:r>
                    </a:p>
                  </a:txBody>
                  <a:tcPr/>
                </a:tc>
                <a:tc>
                  <a:txBody>
                    <a:bodyPr/>
                    <a:lstStyle/>
                    <a:p>
                      <a:pPr marL="0" indent="0">
                        <a:buFont typeface="Arial" panose="020B0604020202020204" pitchFamily="34" charset="0"/>
                        <a:buNone/>
                      </a:pPr>
                      <a:r>
                        <a:rPr lang="en-US" dirty="0">
                          <a:latin typeface="Cambria" panose="02040503050406030204" pitchFamily="18" charset="0"/>
                          <a:ea typeface="Cambria" panose="02040503050406030204" pitchFamily="18" charset="0"/>
                        </a:rPr>
                        <a:t>.Predicts and prevents threats proactively.</a:t>
                      </a:r>
                    </a:p>
                    <a:p>
                      <a:r>
                        <a:rPr lang="en-US" dirty="0">
                          <a:latin typeface="Cambria" panose="02040503050406030204" pitchFamily="18" charset="0"/>
                          <a:ea typeface="Cambria" panose="02040503050406030204" pitchFamily="18" charset="0"/>
                        </a:rPr>
                        <a:t>.Real-time monitoring ensures timely responses.</a:t>
                      </a:r>
                    </a:p>
                    <a:p>
                      <a:r>
                        <a:rPr lang="en-US" dirty="0">
                          <a:latin typeface="Cambria" panose="02040503050406030204" pitchFamily="18" charset="0"/>
                          <a:ea typeface="Cambria" panose="02040503050406030204" pitchFamily="18" charset="0"/>
                        </a:rPr>
                        <a:t>.Data-driven insights aid law enforcement.</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.Privacy concerns due to constant monitoring.</a:t>
                      </a:r>
                    </a:p>
                    <a:p>
                      <a:r>
                        <a:rPr lang="en-US" dirty="0">
                          <a:latin typeface="Cambria" panose="02040503050406030204" pitchFamily="18" charset="0"/>
                          <a:ea typeface="Cambria" panose="02040503050406030204" pitchFamily="18" charset="0"/>
                        </a:rPr>
                        <a:t>.Accuracy depends on high-quality data.</a:t>
                      </a:r>
                    </a:p>
                    <a:p>
                      <a:r>
                        <a:rPr lang="en-US" dirty="0">
                          <a:latin typeface="Cambria" panose="02040503050406030204" pitchFamily="18" charset="0"/>
                          <a:ea typeface="Cambria" panose="02040503050406030204" pitchFamily="18" charset="0"/>
                        </a:rPr>
                        <a:t>.Complex implementation requires resources.</a:t>
                      </a:r>
                      <a:endParaRPr lang="en-IN" dirty="0">
                        <a:latin typeface="Cambria" panose="02040503050406030204" pitchFamily="18" charset="0"/>
                        <a:ea typeface="Cambria" panose="02040503050406030204" pitchFamily="18" charset="0"/>
                      </a:endParaRPr>
                    </a:p>
                  </a:txBody>
                  <a:tcPr/>
                </a:tc>
                <a:tc>
                  <a:txBody>
                    <a:bodyPr/>
                    <a:lstStyle/>
                    <a:p>
                      <a:r>
                        <a:rPr lang="en-US" dirty="0">
                          <a:latin typeface="Cambria" panose="02040503050406030204" pitchFamily="18" charset="0"/>
                          <a:ea typeface="Cambria" panose="02040503050406030204" pitchFamily="18" charset="0"/>
                        </a:rPr>
                        <a:t>AI-WSF shifts women's safety measures from reactive to proactive, using real-time monitoring and predictive analytics to prevent incidents before they occur.</a:t>
                      </a:r>
                      <a:endParaRPr lang="en-IN"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60297127"/>
                  </a:ext>
                </a:extLst>
              </a:tr>
              <a:tr h="2274845">
                <a:tc gridSpan="8">
                  <a:txBody>
                    <a:bodyPr/>
                    <a:lstStyle/>
                    <a:p>
                      <a:endParaRPr lang="en-IN" dirty="0">
                        <a:latin typeface="Cambria" panose="02040503050406030204" pitchFamily="18" charset="0"/>
                        <a:ea typeface="Cambria" panose="020405030504060302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884627706"/>
                  </a:ext>
                </a:extLst>
              </a:tr>
            </a:tbl>
          </a:graphicData>
        </a:graphic>
      </p:graphicFrame>
    </p:spTree>
    <p:extLst>
      <p:ext uri="{BB962C8B-B14F-4D97-AF65-F5344CB8AC3E}">
        <p14:creationId xmlns:p14="http://schemas.microsoft.com/office/powerpoint/2010/main" val="63639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EA62DF21-714D-3B91-7CFE-D459641309FE}"/>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DD20730-FE58-16DF-2B2E-E73117778F9C}"/>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sp>
        <p:nvSpPr>
          <p:cNvPr id="2" name="Text Placeholder 1">
            <a:extLst>
              <a:ext uri="{FF2B5EF4-FFF2-40B4-BE49-F238E27FC236}">
                <a16:creationId xmlns:a16="http://schemas.microsoft.com/office/drawing/2014/main" id="{258E49A6-5323-D500-4C8A-EA8B07A427A9}"/>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92D995B0-278B-29D1-C1F8-71B2A52B3773}"/>
              </a:ext>
            </a:extLst>
          </p:cNvPr>
          <p:cNvGraphicFramePr>
            <a:graphicFrameLocks noGrp="1"/>
          </p:cNvGraphicFramePr>
          <p:nvPr>
            <p:extLst>
              <p:ext uri="{D42A27DB-BD31-4B8C-83A1-F6EECF244321}">
                <p14:modId xmlns:p14="http://schemas.microsoft.com/office/powerpoint/2010/main" val="143339159"/>
              </p:ext>
            </p:extLst>
          </p:nvPr>
        </p:nvGraphicFramePr>
        <p:xfrm>
          <a:off x="0" y="959151"/>
          <a:ext cx="12192000" cy="7205986"/>
        </p:xfrm>
        <a:graphic>
          <a:graphicData uri="http://schemas.openxmlformats.org/drawingml/2006/table">
            <a:tbl>
              <a:tblPr firstRow="1" bandRow="1"/>
              <a:tblGrid>
                <a:gridCol w="1175657">
                  <a:extLst>
                    <a:ext uri="{9D8B030D-6E8A-4147-A177-3AD203B41FA5}">
                      <a16:colId xmlns:a16="http://schemas.microsoft.com/office/drawing/2014/main" val="1646186403"/>
                    </a:ext>
                  </a:extLst>
                </a:gridCol>
                <a:gridCol w="1045029">
                  <a:extLst>
                    <a:ext uri="{9D8B030D-6E8A-4147-A177-3AD203B41FA5}">
                      <a16:colId xmlns:a16="http://schemas.microsoft.com/office/drawing/2014/main" val="1392329650"/>
                    </a:ext>
                  </a:extLst>
                </a:gridCol>
                <a:gridCol w="1404257">
                  <a:extLst>
                    <a:ext uri="{9D8B030D-6E8A-4147-A177-3AD203B41FA5}">
                      <a16:colId xmlns:a16="http://schemas.microsoft.com/office/drawing/2014/main" val="365811901"/>
                    </a:ext>
                  </a:extLst>
                </a:gridCol>
                <a:gridCol w="2013857">
                  <a:extLst>
                    <a:ext uri="{9D8B030D-6E8A-4147-A177-3AD203B41FA5}">
                      <a16:colId xmlns:a16="http://schemas.microsoft.com/office/drawing/2014/main" val="2198361851"/>
                    </a:ext>
                  </a:extLst>
                </a:gridCol>
                <a:gridCol w="1981200">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6839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TITLE OF THE PROJECT</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 YEAR</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AUTHOR</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PROBLEM STATEMENT DESCRIPTION</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ALGORITHM USED</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ADVANTAGES</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dirty="0">
                          <a:solidFill>
                            <a:schemeClr val="tx1"/>
                          </a:solidFill>
                          <a:latin typeface="Cambria" panose="02040503050406030204" pitchFamily="18" charset="0"/>
                          <a:ea typeface="Cambria" panose="02040503050406030204" pitchFamily="18" charset="0"/>
                        </a:rPr>
                        <a:t>DISADVANTAGE</a:t>
                      </a:r>
                    </a:p>
                    <a:p>
                      <a:endParaRPr lang="en-IN" dirty="0">
                        <a:solidFill>
                          <a:schemeClr val="tx1"/>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solidFill>
                            <a:schemeClr val="tx1"/>
                          </a:solidFill>
                          <a:latin typeface="Cambria" panose="02040503050406030204" pitchFamily="18" charset="0"/>
                          <a:ea typeface="Cambria" panose="02040503050406030204" pitchFamily="18" charset="0"/>
                        </a:rPr>
                        <a:t>CONCLUSION</a:t>
                      </a:r>
                    </a:p>
                    <a:p>
                      <a:endParaRPr lang="en-IN" dirty="0">
                        <a:solidFill>
                          <a:schemeClr val="tx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057267658"/>
                  </a:ext>
                </a:extLst>
              </a:tr>
              <a:tr h="1765067">
                <a:tc>
                  <a:txBody>
                    <a:bodyPr/>
                    <a:lstStyle/>
                    <a:p>
                      <a:r>
                        <a:rPr lang="en-US" b="0" dirty="0">
                          <a:solidFill>
                            <a:schemeClr val="tx1"/>
                          </a:solidFill>
                          <a:latin typeface="Cambria" panose="02040503050406030204" pitchFamily="18" charset="0"/>
                          <a:ea typeface="Cambria" panose="02040503050406030204" pitchFamily="18" charset="0"/>
                        </a:rPr>
                        <a:t>Deep Learning-based Real-Time Face Detection and Gender Classification using OpenCV and Inception v3</a:t>
                      </a:r>
                      <a:endParaRPr lang="en-IN" b="0" dirty="0">
                        <a:solidFill>
                          <a:schemeClr val="tx1"/>
                        </a:solidFill>
                        <a:latin typeface="Cambria" panose="02040503050406030204" pitchFamily="18" charset="0"/>
                        <a:ea typeface="Cambria" panose="02040503050406030204" pitchFamily="18" charset="0"/>
                      </a:endParaRPr>
                    </a:p>
                  </a:txBody>
                  <a:tcPr/>
                </a:tc>
                <a:tc>
                  <a:txBody>
                    <a:bodyPr/>
                    <a:lstStyle/>
                    <a:p>
                      <a:r>
                        <a:rPr lang="en-IN" b="0" u="none" dirty="0">
                          <a:solidFill>
                            <a:schemeClr val="tx1"/>
                          </a:solidFill>
                          <a:latin typeface="Cambria" panose="02040503050406030204" pitchFamily="18" charset="0"/>
                          <a:ea typeface="Cambria" panose="02040503050406030204" pitchFamily="18" charset="0"/>
                        </a:rPr>
                        <a:t>2023</a:t>
                      </a:r>
                    </a:p>
                  </a:txBody>
                  <a:tcPr/>
                </a:tc>
                <a:tc>
                  <a:txBody>
                    <a:bodyPr/>
                    <a:lstStyle/>
                    <a:p>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3">
                            <a:extLst>
                              <a:ext uri="{A12FA001-AC4F-418D-AE19-62706E023703}">
                                <ahyp:hlinkClr xmlns:ahyp="http://schemas.microsoft.com/office/drawing/2018/hyperlinkcolor" val="tx"/>
                              </a:ext>
                            </a:extLst>
                          </a:hlinkClick>
                        </a:rPr>
                        <a:t>Rajasekaran</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3">
                            <a:extLst>
                              <a:ext uri="{A12FA001-AC4F-418D-AE19-62706E023703}">
                                <ahyp:hlinkClr xmlns:ahyp="http://schemas.microsoft.com/office/drawing/2018/hyperlinkcolor" val="tx"/>
                              </a:ext>
                            </a:extLst>
                          </a:hlinkClick>
                        </a:rPr>
                        <a:t> Thangaraj</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4">
                            <a:extLst>
                              <a:ext uri="{A12FA001-AC4F-418D-AE19-62706E023703}">
                                <ahyp:hlinkClr xmlns:ahyp="http://schemas.microsoft.com/office/drawing/2018/hyperlinkcolor" val="tx"/>
                              </a:ext>
                            </a:extLst>
                          </a:hlinkClick>
                        </a:rPr>
                        <a:t>P Pandiyan</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5">
                            <a:extLst>
                              <a:ext uri="{A12FA001-AC4F-418D-AE19-62706E023703}">
                                <ahyp:hlinkClr xmlns:ahyp="http://schemas.microsoft.com/office/drawing/2018/hyperlinkcolor" val="tx"/>
                              </a:ext>
                            </a:extLst>
                          </a:hlinkClick>
                        </a:rPr>
                        <a:t>T Pavithra</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6">
                            <a:extLst>
                              <a:ext uri="{A12FA001-AC4F-418D-AE19-62706E023703}">
                                <ahyp:hlinkClr xmlns:ahyp="http://schemas.microsoft.com/office/drawing/2018/hyperlinkcolor" val="tx"/>
                              </a:ext>
                            </a:extLst>
                          </a:hlinkClick>
                        </a:rPr>
                        <a:t>V.K </a:t>
                      </a:r>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6">
                            <a:extLst>
                              <a:ext uri="{A12FA001-AC4F-418D-AE19-62706E023703}">
                                <ahyp:hlinkClr xmlns:ahyp="http://schemas.microsoft.com/office/drawing/2018/hyperlinkcolor" val="tx"/>
                              </a:ext>
                            </a:extLst>
                          </a:hlinkClick>
                        </a:rPr>
                        <a:t>Manavalasundaram</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7">
                            <a:extLst>
                              <a:ext uri="{A12FA001-AC4F-418D-AE19-62706E023703}">
                                <ahyp:hlinkClr xmlns:ahyp="http://schemas.microsoft.com/office/drawing/2018/hyperlinkcolor" val="tx"/>
                              </a:ext>
                            </a:extLst>
                          </a:hlinkClick>
                        </a:rPr>
                        <a:t>R Sivaramakrishnan</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8">
                            <a:extLst>
                              <a:ext uri="{A12FA001-AC4F-418D-AE19-62706E023703}">
                                <ahyp:hlinkClr xmlns:ahyp="http://schemas.microsoft.com/office/drawing/2018/hyperlinkcolor" val="tx"/>
                              </a:ext>
                            </a:extLst>
                          </a:hlinkClick>
                        </a:rPr>
                        <a:t>Vishnu Kumar </a:t>
                      </a:r>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8">
                            <a:extLst>
                              <a:ext uri="{A12FA001-AC4F-418D-AE19-62706E023703}">
                                <ahyp:hlinkClr xmlns:ahyp="http://schemas.microsoft.com/office/drawing/2018/hyperlinkcolor" val="tx"/>
                              </a:ext>
                            </a:extLst>
                          </a:hlinkClick>
                        </a:rPr>
                        <a:t>Kaliappan</a:t>
                      </a:r>
                      <a:endParaRPr lang="en-IN" b="0" u="none" dirty="0">
                        <a:solidFill>
                          <a:schemeClr val="tx1"/>
                        </a:solidFill>
                        <a:latin typeface="Cambria" panose="02040503050406030204" pitchFamily="18" charset="0"/>
                        <a:ea typeface="Cambria" panose="02040503050406030204" pitchFamily="18" charset="0"/>
                      </a:endParaRPr>
                    </a:p>
                  </a:txBody>
                  <a:tcPr/>
                </a:tc>
                <a:tc>
                  <a:txBody>
                    <a:bodyPr/>
                    <a:lstStyle/>
                    <a:p>
                      <a:r>
                        <a:rPr lang="en-US" b="0" dirty="0">
                          <a:solidFill>
                            <a:schemeClr val="tx1"/>
                          </a:solidFill>
                          <a:latin typeface="Cambria" panose="02040503050406030204" pitchFamily="18" charset="0"/>
                          <a:ea typeface="Cambria" panose="02040503050406030204" pitchFamily="18" charset="0"/>
                        </a:rPr>
                        <a:t>Describes methods for real-time face detection and gender classification using deep learning.</a:t>
                      </a:r>
                      <a:endParaRPr lang="en-IN" b="0" dirty="0">
                        <a:solidFill>
                          <a:schemeClr val="tx1"/>
                        </a:solidFill>
                        <a:latin typeface="Cambria" panose="02040503050406030204" pitchFamily="18" charset="0"/>
                        <a:ea typeface="Cambria" panose="02040503050406030204" pitchFamily="18" charset="0"/>
                      </a:endParaRPr>
                    </a:p>
                  </a:txBody>
                  <a:tcPr/>
                </a:tc>
                <a:tc>
                  <a:txBody>
                    <a:bodyPr/>
                    <a:lstStyle/>
                    <a:p>
                      <a:r>
                        <a:rPr lang="en-US" b="0" dirty="0">
                          <a:solidFill>
                            <a:schemeClr val="tx1"/>
                          </a:solidFill>
                          <a:latin typeface="Cambria" panose="02040503050406030204" pitchFamily="18" charset="0"/>
                          <a:ea typeface="Cambria" panose="02040503050406030204" pitchFamily="18" charset="0"/>
                        </a:rPr>
                        <a:t>Face Detection: Haar cascades are applied to detect human faces in real-time images.</a:t>
                      </a:r>
                    </a:p>
                    <a:p>
                      <a:r>
                        <a:rPr lang="en-US" b="0" dirty="0">
                          <a:solidFill>
                            <a:schemeClr val="tx1"/>
                          </a:solidFill>
                          <a:latin typeface="Cambria" panose="02040503050406030204" pitchFamily="18" charset="0"/>
                          <a:ea typeface="Cambria" panose="02040503050406030204" pitchFamily="18" charset="0"/>
                        </a:rPr>
                        <a:t>Gender Classification: Detected faces are cropped and fed into the Inception v3 model to determine gender.</a:t>
                      </a:r>
                      <a:endParaRPr lang="en-IN" b="0" dirty="0">
                        <a:solidFill>
                          <a:schemeClr val="tx1"/>
                        </a:solidFill>
                        <a:latin typeface="Cambria" panose="02040503050406030204" pitchFamily="18" charset="0"/>
                        <a:ea typeface="Cambria" panose="02040503050406030204" pitchFamily="18" charset="0"/>
                      </a:endParaRPr>
                    </a:p>
                  </a:txBody>
                  <a:tcPr/>
                </a:tc>
                <a:tc>
                  <a:txBody>
                    <a:bodyPr/>
                    <a:lstStyle/>
                    <a:p>
                      <a:r>
                        <a:rPr lang="en-US" b="0" dirty="0">
                          <a:solidFill>
                            <a:schemeClr val="tx1"/>
                          </a:solidFill>
                          <a:latin typeface="Cambria" panose="02040503050406030204" pitchFamily="18" charset="0"/>
                          <a:ea typeface="Cambria" panose="02040503050406030204" pitchFamily="18" charset="0"/>
                        </a:rPr>
                        <a:t>Reduces data storage needs by recording only during motion events. Provides real-time gender classification, enhancing surveillance capabilities.</a:t>
                      </a:r>
                      <a:endParaRPr lang="en-IN" b="0" dirty="0">
                        <a:solidFill>
                          <a:schemeClr val="tx1"/>
                        </a:solidFill>
                        <a:latin typeface="Cambria" panose="02040503050406030204" pitchFamily="18" charset="0"/>
                        <a:ea typeface="Cambria" panose="02040503050406030204" pitchFamily="18" charset="0"/>
                      </a:endParaRPr>
                    </a:p>
                  </a:txBody>
                  <a:tcPr/>
                </a:tc>
                <a:tc>
                  <a:txBody>
                    <a:bodyPr/>
                    <a:lstStyle/>
                    <a:p>
                      <a:r>
                        <a:rPr lang="en-US" b="0" dirty="0">
                          <a:solidFill>
                            <a:schemeClr val="tx1"/>
                          </a:solidFill>
                          <a:latin typeface="Cambria" panose="02040503050406030204" pitchFamily="18" charset="0"/>
                          <a:ea typeface="Cambria" panose="02040503050406030204" pitchFamily="18" charset="0"/>
                        </a:rPr>
                        <a:t>The system's performance is contingent on the quality and diversity of the training dataset.</a:t>
                      </a:r>
                      <a:endParaRPr lang="en-IN" b="0" dirty="0">
                        <a:solidFill>
                          <a:schemeClr val="tx1"/>
                        </a:solidFill>
                        <a:latin typeface="Cambria" panose="02040503050406030204" pitchFamily="18" charset="0"/>
                        <a:ea typeface="Cambria" panose="02040503050406030204" pitchFamily="18" charset="0"/>
                      </a:endParaRPr>
                    </a:p>
                  </a:txBody>
                  <a:tcPr/>
                </a:tc>
                <a:tc>
                  <a:txBody>
                    <a:bodyPr/>
                    <a:lstStyle/>
                    <a:p>
                      <a:r>
                        <a:rPr lang="en-US" b="0" dirty="0">
                          <a:solidFill>
                            <a:schemeClr val="tx1"/>
                          </a:solidFill>
                          <a:latin typeface="Cambria" panose="02040503050406030204" pitchFamily="18" charset="0"/>
                          <a:ea typeface="Cambria" panose="02040503050406030204" pitchFamily="18" charset="0"/>
                        </a:rPr>
                        <a:t>The system efficiently detects faces and classifies gender in real-time, optimizing storage and enhancing surveillance analytics.</a:t>
                      </a:r>
                      <a:endParaRPr lang="en-IN" b="0" dirty="0">
                        <a:solidFill>
                          <a:schemeClr val="tx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097352785"/>
                  </a:ext>
                </a:extLst>
              </a:tr>
              <a:tr h="1765067">
                <a:tc>
                  <a:txBody>
                    <a:bodyPr/>
                    <a:lstStyle/>
                    <a:p>
                      <a:r>
                        <a:rPr lang="en-US" b="0" dirty="0">
                          <a:solidFill>
                            <a:schemeClr val="tx1"/>
                          </a:solidFill>
                          <a:latin typeface="Cambria" panose="02040503050406030204" pitchFamily="18" charset="0"/>
                          <a:ea typeface="Cambria" panose="02040503050406030204" pitchFamily="18" charset="0"/>
                        </a:rPr>
                        <a:t>Real-Time Surveillance System for Women’s Safety and Crime Detection in Public Transport</a:t>
                      </a:r>
                      <a:endParaRPr lang="en-IN" b="0" dirty="0">
                        <a:solidFill>
                          <a:schemeClr val="tx1"/>
                        </a:solidFill>
                        <a:latin typeface="Cambria" panose="02040503050406030204" pitchFamily="18" charset="0"/>
                        <a:ea typeface="Cambria" panose="02040503050406030204" pitchFamily="18" charset="0"/>
                      </a:endParaRPr>
                    </a:p>
                  </a:txBody>
                  <a:tcPr/>
                </a:tc>
                <a:tc>
                  <a:txBody>
                    <a:bodyPr/>
                    <a:lstStyle/>
                    <a:p>
                      <a:r>
                        <a:rPr lang="en-IN" b="0" u="none" dirty="0">
                          <a:solidFill>
                            <a:schemeClr val="tx1"/>
                          </a:solidFill>
                          <a:latin typeface="Cambria" panose="02040503050406030204" pitchFamily="18" charset="0"/>
                          <a:ea typeface="Cambria" panose="02040503050406030204" pitchFamily="18" charset="0"/>
                        </a:rPr>
                        <a:t>2023</a:t>
                      </a:r>
                    </a:p>
                  </a:txBody>
                  <a:tcPr/>
                </a:tc>
                <a:tc>
                  <a:txBody>
                    <a:bodyPr/>
                    <a:lstStyle/>
                    <a:p>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9">
                            <a:extLst>
                              <a:ext uri="{A12FA001-AC4F-418D-AE19-62706E023703}">
                                <ahyp:hlinkClr xmlns:ahyp="http://schemas.microsoft.com/office/drawing/2018/hyperlinkcolor" val="tx"/>
                              </a:ext>
                            </a:extLst>
                          </a:hlinkClick>
                        </a:rPr>
                        <a:t>Sachin Singh</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10">
                            <a:extLst>
                              <a:ext uri="{A12FA001-AC4F-418D-AE19-62706E023703}">
                                <ahyp:hlinkClr xmlns:ahyp="http://schemas.microsoft.com/office/drawing/2018/hyperlinkcolor" val="tx"/>
                              </a:ext>
                            </a:extLst>
                          </a:hlinkClick>
                        </a:rPr>
                        <a:t>Bhuvenashwar</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10">
                            <a:extLst>
                              <a:ext uri="{A12FA001-AC4F-418D-AE19-62706E023703}">
                                <ahyp:hlinkClr xmlns:ahyp="http://schemas.microsoft.com/office/drawing/2018/hyperlinkcolor" val="tx"/>
                              </a:ext>
                            </a:extLst>
                          </a:hlinkClick>
                        </a:rPr>
                        <a:t> Swaroop</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11">
                            <a:extLst>
                              <a:ext uri="{A12FA001-AC4F-418D-AE19-62706E023703}">
                                <ahyp:hlinkClr xmlns:ahyp="http://schemas.microsoft.com/office/drawing/2018/hyperlinkcolor" val="tx"/>
                              </a:ext>
                            </a:extLst>
                          </a:hlinkClick>
                        </a:rPr>
                        <a:t>Sandeep Kumar</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12">
                            <a:extLst>
                              <a:ext uri="{A12FA001-AC4F-418D-AE19-62706E023703}">
                                <ahyp:hlinkClr xmlns:ahyp="http://schemas.microsoft.com/office/drawing/2018/hyperlinkcolor" val="tx"/>
                              </a:ext>
                            </a:extLst>
                          </a:hlinkClick>
                        </a:rPr>
                        <a:t>Arjun Singh</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13">
                            <a:extLst>
                              <a:ext uri="{A12FA001-AC4F-418D-AE19-62706E023703}">
                                <ahyp:hlinkClr xmlns:ahyp="http://schemas.microsoft.com/office/drawing/2018/hyperlinkcolor" val="tx"/>
                              </a:ext>
                            </a:extLst>
                          </a:hlinkClick>
                        </a:rPr>
                        <a:t>Atishay</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hlinkClick r:id="rId13">
                            <a:extLst>
                              <a:ext uri="{A12FA001-AC4F-418D-AE19-62706E023703}">
                                <ahyp:hlinkClr xmlns:ahyp="http://schemas.microsoft.com/office/drawing/2018/hyperlinkcolor" val="tx"/>
                              </a:ext>
                            </a:extLst>
                          </a:hlinkClick>
                        </a:rPr>
                        <a:t> Jain</a:t>
                      </a:r>
                      <a:r>
                        <a:rPr lang="en-IN" sz="1400" b="0" i="0" u="none" strike="noStrike" cap="none" dirty="0">
                          <a:solidFill>
                            <a:schemeClr val="tx1"/>
                          </a:solidFill>
                          <a:effectLst/>
                          <a:latin typeface="Cambria" panose="02040503050406030204" pitchFamily="18" charset="0"/>
                          <a:ea typeface="Cambria" panose="02040503050406030204" pitchFamily="18" charset="0"/>
                          <a:cs typeface="+mn-cs"/>
                          <a:sym typeface="Arial"/>
                        </a:rPr>
                        <a:t>; </a:t>
                      </a:r>
                      <a:r>
                        <a:rPr lang="en-IN" sz="1400" b="0" i="0" u="none" strike="noStrike" cap="none" dirty="0" err="1">
                          <a:solidFill>
                            <a:schemeClr val="tx1"/>
                          </a:solidFill>
                          <a:effectLst/>
                          <a:latin typeface="Cambria" panose="02040503050406030204" pitchFamily="18" charset="0"/>
                          <a:ea typeface="Cambria" panose="02040503050406030204" pitchFamily="18" charset="0"/>
                          <a:cs typeface="+mn-cs"/>
                          <a:sym typeface="Arial"/>
                          <a:hlinkClick r:id="rId14">
                            <a:extLst>
                              <a:ext uri="{A12FA001-AC4F-418D-AE19-62706E023703}">
                                <ahyp:hlinkClr xmlns:ahyp="http://schemas.microsoft.com/office/drawing/2018/hyperlinkcolor" val="tx"/>
                              </a:ext>
                            </a:extLst>
                          </a:hlinkClick>
                        </a:rPr>
                        <a:t>Khoobsingh</a:t>
                      </a:r>
                      <a:endParaRPr lang="en-IN" b="0" u="none" dirty="0">
                        <a:solidFill>
                          <a:schemeClr val="tx1"/>
                        </a:solidFill>
                        <a:latin typeface="Cambria" panose="02040503050406030204" pitchFamily="18" charset="0"/>
                        <a:ea typeface="Cambria" panose="02040503050406030204" pitchFamily="18" charset="0"/>
                      </a:endParaRPr>
                    </a:p>
                  </a:txBody>
                  <a:tcPr/>
                </a:tc>
                <a:tc>
                  <a:txBody>
                    <a:bodyPr/>
                    <a:lstStyle/>
                    <a:p>
                      <a:r>
                        <a:rPr lang="en-US" b="0" dirty="0">
                          <a:solidFill>
                            <a:schemeClr val="tx1"/>
                          </a:solidFill>
                          <a:latin typeface="Cambria" panose="02040503050406030204" pitchFamily="18" charset="0"/>
                          <a:ea typeface="Cambria" panose="02040503050406030204" pitchFamily="18" charset="0"/>
                        </a:rPr>
                        <a:t>Ensuring women's safety in public transportation is a significant concern. There is a need for a real-time surveillance system capable of detecting potential threats and alerting authorities promptly.</a:t>
                      </a:r>
                      <a:endParaRPr lang="en-IN" b="0" dirty="0">
                        <a:solidFill>
                          <a:schemeClr val="tx1"/>
                        </a:solidFill>
                        <a:latin typeface="Cambria" panose="02040503050406030204" pitchFamily="18" charset="0"/>
                        <a:ea typeface="Cambria" panose="02040503050406030204" pitchFamily="18" charset="0"/>
                      </a:endParaRPr>
                    </a:p>
                  </a:txBody>
                  <a:tcPr/>
                </a:tc>
                <a:tc>
                  <a:txBody>
                    <a:bodyPr/>
                    <a:lstStyle/>
                    <a:p>
                      <a:r>
                        <a:rPr lang="en-US" b="0" dirty="0">
                          <a:solidFill>
                            <a:schemeClr val="tx1"/>
                          </a:solidFill>
                          <a:latin typeface="Cambria" panose="02040503050406030204" pitchFamily="18" charset="0"/>
                          <a:ea typeface="Cambria" panose="02040503050406030204" pitchFamily="18" charset="0"/>
                        </a:rPr>
                        <a:t>Activity Recognition: Utilizes machine learning models trained to identify suspicious behaviors.</a:t>
                      </a:r>
                    </a:p>
                    <a:p>
                      <a:r>
                        <a:rPr lang="en-US" b="0" dirty="0">
                          <a:solidFill>
                            <a:schemeClr val="tx1"/>
                          </a:solidFill>
                          <a:latin typeface="Cambria" panose="02040503050406030204" pitchFamily="18" charset="0"/>
                          <a:ea typeface="Cambria" panose="02040503050406030204" pitchFamily="18" charset="0"/>
                        </a:rPr>
                        <a:t>Alert Mechanism: Upon detecting potential threats, the system sends real-time alerts to authorities.</a:t>
                      </a:r>
                      <a:endParaRPr lang="en-IN" b="0" dirty="0">
                        <a:solidFill>
                          <a:schemeClr val="tx1"/>
                        </a:solidFill>
                        <a:latin typeface="Cambria" panose="02040503050406030204" pitchFamily="18" charset="0"/>
                        <a:ea typeface="Cambria" panose="02040503050406030204" pitchFamily="18" charset="0"/>
                      </a:endParaRPr>
                    </a:p>
                  </a:txBody>
                  <a:tcPr/>
                </a:tc>
                <a:tc>
                  <a:txBody>
                    <a:bodyPr/>
                    <a:lstStyle/>
                    <a:p>
                      <a:r>
                        <a:rPr lang="en-US" b="0" dirty="0">
                          <a:solidFill>
                            <a:schemeClr val="tx1"/>
                          </a:solidFill>
                          <a:latin typeface="Cambria" panose="02040503050406030204" pitchFamily="18" charset="0"/>
                          <a:ea typeface="Cambria" panose="02040503050406030204" pitchFamily="18" charset="0"/>
                        </a:rPr>
                        <a:t>Enhances passenger safety by providing real-time monitoring and alerts.</a:t>
                      </a:r>
                    </a:p>
                  </a:txBody>
                  <a:tcPr/>
                </a:tc>
                <a:tc>
                  <a:txBody>
                    <a:bodyPr/>
                    <a:lstStyle/>
                    <a:p>
                      <a:r>
                        <a:rPr lang="en-US" b="0" dirty="0">
                          <a:solidFill>
                            <a:schemeClr val="tx1"/>
                          </a:solidFill>
                          <a:latin typeface="Cambria" panose="02040503050406030204" pitchFamily="18" charset="0"/>
                          <a:ea typeface="Cambria" panose="02040503050406030204" pitchFamily="18" charset="0"/>
                        </a:rPr>
                        <a:t>The system's effectiveness depends on the accuracy of the activity recognition </a:t>
                      </a:r>
                      <a:r>
                        <a:rPr lang="en-US" b="0" dirty="0" err="1">
                          <a:solidFill>
                            <a:schemeClr val="tx1"/>
                          </a:solidFill>
                          <a:latin typeface="Cambria" panose="02040503050406030204" pitchFamily="18" charset="0"/>
                          <a:ea typeface="Cambria" panose="02040503050406030204" pitchFamily="18" charset="0"/>
                        </a:rPr>
                        <a:t>models.Privacy</a:t>
                      </a:r>
                      <a:r>
                        <a:rPr lang="en-US" b="0" dirty="0">
                          <a:solidFill>
                            <a:schemeClr val="tx1"/>
                          </a:solidFill>
                          <a:latin typeface="Cambria" panose="02040503050406030204" pitchFamily="18" charset="0"/>
                          <a:ea typeface="Cambria" panose="02040503050406030204" pitchFamily="18" charset="0"/>
                        </a:rPr>
                        <a:t> concerns may arise due to continuous monitoring.</a:t>
                      </a:r>
                      <a:endParaRPr lang="en-IN" b="0" dirty="0">
                        <a:solidFill>
                          <a:schemeClr val="tx1"/>
                        </a:solidFill>
                        <a:latin typeface="Cambria" panose="02040503050406030204" pitchFamily="18" charset="0"/>
                        <a:ea typeface="Cambria" panose="02040503050406030204" pitchFamily="18" charset="0"/>
                      </a:endParaRPr>
                    </a:p>
                  </a:txBody>
                  <a:tcPr/>
                </a:tc>
                <a:tc>
                  <a:txBody>
                    <a:bodyPr/>
                    <a:lstStyle/>
                    <a:p>
                      <a:r>
                        <a:rPr lang="en-US" b="0" dirty="0">
                          <a:solidFill>
                            <a:schemeClr val="tx1"/>
                          </a:solidFill>
                          <a:latin typeface="Cambria" panose="02040503050406030204" pitchFamily="18" charset="0"/>
                          <a:ea typeface="Cambria" panose="02040503050406030204" pitchFamily="18" charset="0"/>
                        </a:rPr>
                        <a:t>The system proactively enhances women's safety in public transport by detecting threats and enabling swift responses.</a:t>
                      </a:r>
                      <a:endParaRPr lang="en-IN" b="0" dirty="0">
                        <a:solidFill>
                          <a:schemeClr val="tx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60297127"/>
                  </a:ext>
                </a:extLst>
              </a:tr>
              <a:tr h="1597666">
                <a:tc gridSpan="8">
                  <a:txBody>
                    <a:bodyPr/>
                    <a:lstStyle/>
                    <a:p>
                      <a:endParaRPr lang="en-IN" dirty="0">
                        <a:solidFill>
                          <a:schemeClr val="tx1"/>
                        </a:solidFill>
                        <a:latin typeface="Cambria" panose="02040503050406030204" pitchFamily="18" charset="0"/>
                        <a:ea typeface="Cambria" panose="02040503050406030204" pitchFamily="18"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884627706"/>
                  </a:ext>
                </a:extLst>
              </a:tr>
            </a:tbl>
          </a:graphicData>
        </a:graphic>
      </p:graphicFrame>
    </p:spTree>
    <p:extLst>
      <p:ext uri="{BB962C8B-B14F-4D97-AF65-F5344CB8AC3E}">
        <p14:creationId xmlns:p14="http://schemas.microsoft.com/office/powerpoint/2010/main" val="219131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8625B9F-E900-56D8-F167-0BAB98EBCB1C}"/>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94ACAE20-F659-E298-7ACF-FC7C93533093}"/>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sp>
        <p:nvSpPr>
          <p:cNvPr id="2" name="Text Placeholder 1">
            <a:extLst>
              <a:ext uri="{FF2B5EF4-FFF2-40B4-BE49-F238E27FC236}">
                <a16:creationId xmlns:a16="http://schemas.microsoft.com/office/drawing/2014/main" id="{541227AB-CF27-9B29-A3B4-B891C142EA6A}"/>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AF13AA2E-E9F2-9B59-EC4D-12DC33533CAD}"/>
              </a:ext>
            </a:extLst>
          </p:cNvPr>
          <p:cNvGraphicFramePr>
            <a:graphicFrameLocks noGrp="1"/>
          </p:cNvGraphicFramePr>
          <p:nvPr>
            <p:extLst>
              <p:ext uri="{D42A27DB-BD31-4B8C-83A1-F6EECF244321}">
                <p14:modId xmlns:p14="http://schemas.microsoft.com/office/powerpoint/2010/main" val="1757852835"/>
              </p:ext>
            </p:extLst>
          </p:nvPr>
        </p:nvGraphicFramePr>
        <p:xfrm>
          <a:off x="0" y="959151"/>
          <a:ext cx="12192000" cy="7588942"/>
        </p:xfrm>
        <a:graphic>
          <a:graphicData uri="http://schemas.openxmlformats.org/drawingml/2006/table">
            <a:tbl>
              <a:tblPr firstRow="1" bandRow="1"/>
              <a:tblGrid>
                <a:gridCol w="1524000">
                  <a:extLst>
                    <a:ext uri="{9D8B030D-6E8A-4147-A177-3AD203B41FA5}">
                      <a16:colId xmlns:a16="http://schemas.microsoft.com/office/drawing/2014/main" val="1646186403"/>
                    </a:ext>
                  </a:extLst>
                </a:gridCol>
                <a:gridCol w="1524000">
                  <a:extLst>
                    <a:ext uri="{9D8B030D-6E8A-4147-A177-3AD203B41FA5}">
                      <a16:colId xmlns:a16="http://schemas.microsoft.com/office/drawing/2014/main" val="1392329650"/>
                    </a:ext>
                  </a:extLst>
                </a:gridCol>
                <a:gridCol w="1524000">
                  <a:extLst>
                    <a:ext uri="{9D8B030D-6E8A-4147-A177-3AD203B41FA5}">
                      <a16:colId xmlns:a16="http://schemas.microsoft.com/office/drawing/2014/main" val="365811901"/>
                    </a:ext>
                  </a:extLst>
                </a:gridCol>
                <a:gridCol w="1524000">
                  <a:extLst>
                    <a:ext uri="{9D8B030D-6E8A-4147-A177-3AD203B41FA5}">
                      <a16:colId xmlns:a16="http://schemas.microsoft.com/office/drawing/2014/main" val="2198361851"/>
                    </a:ext>
                  </a:extLst>
                </a:gridCol>
                <a:gridCol w="1524000">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69068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TITLE OF THE PROJECT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PROBLEM STATEMENT DESCRIPTION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ALGORITHM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ADVANTAGES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DISADVANTAGE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CONCLUSION</a:t>
                      </a:r>
                    </a:p>
                    <a:p>
                      <a:endParaRPr lang="en-IN" dirty="0"/>
                    </a:p>
                  </a:txBody>
                  <a:tcPr/>
                </a:tc>
                <a:extLst>
                  <a:ext uri="{0D108BD9-81ED-4DB2-BD59-A6C34878D82A}">
                    <a16:rowId xmlns:a16="http://schemas.microsoft.com/office/drawing/2014/main" val="4057267658"/>
                  </a:ext>
                </a:extLst>
              </a:tr>
              <a:tr h="2861461">
                <a:tc>
                  <a:txBody>
                    <a:bodyPr/>
                    <a:lstStyle/>
                    <a:p>
                      <a:r>
                        <a:rPr lang="en-US" b="0" dirty="0"/>
                        <a:t>Preventative IoT-Based System for Improving Female Pedestrian Safety on City Streets</a:t>
                      </a:r>
                      <a:endParaRPr lang="en-IN" b="0" dirty="0"/>
                    </a:p>
                  </a:txBody>
                  <a:tcPr/>
                </a:tc>
                <a:tc>
                  <a:txBody>
                    <a:bodyPr/>
                    <a:lstStyle/>
                    <a:p>
                      <a:r>
                        <a:rPr lang="en-IN" b="0" dirty="0"/>
                        <a:t>2022</a:t>
                      </a:r>
                    </a:p>
                  </a:txBody>
                  <a:tcPr/>
                </a:tc>
                <a:tc>
                  <a:txBody>
                    <a:bodyPr/>
                    <a:lstStyle/>
                    <a:p>
                      <a:r>
                        <a:rPr lang="en-IN" b="0" dirty="0"/>
                        <a:t>Madeleine Woodburn, </a:t>
                      </a:r>
                      <a:r>
                        <a:rPr lang="en-IN" b="0" dirty="0" err="1"/>
                        <a:t>Wynita</a:t>
                      </a:r>
                      <a:r>
                        <a:rPr lang="en-IN" b="0" dirty="0"/>
                        <a:t> M. Griggs, Jakub </a:t>
                      </a:r>
                      <a:r>
                        <a:rPr lang="en-IN" b="0" dirty="0" err="1"/>
                        <a:t>Marecek</a:t>
                      </a:r>
                      <a:r>
                        <a:rPr lang="en-IN" b="0" dirty="0"/>
                        <a:t>, Robert N. Shorten</a:t>
                      </a:r>
                    </a:p>
                  </a:txBody>
                  <a:tcPr/>
                </a:tc>
                <a:tc>
                  <a:txBody>
                    <a:bodyPr/>
                    <a:lstStyle/>
                    <a:p>
                      <a:r>
                        <a:rPr lang="en-US" b="0" dirty="0"/>
                        <a:t>The system aims to create busier pedestrian routes through societal incentivization, thereby reducing the risk of harassment or assault. It employs distributed ledger technology to ensure security and trust, maintaining records of users' locations and facilitating token exchanges. </a:t>
                      </a:r>
                      <a:endParaRPr lang="en-IN" b="0" dirty="0"/>
                    </a:p>
                  </a:txBody>
                  <a:tcPr/>
                </a:tc>
                <a:tc>
                  <a:txBody>
                    <a:bodyPr/>
                    <a:lstStyle/>
                    <a:p>
                      <a:r>
                        <a:rPr lang="en-IN" b="0" dirty="0"/>
                        <a:t>Real-Time Data Processing:</a:t>
                      </a:r>
                      <a:r>
                        <a:rPr lang="en-US" b="0" dirty="0"/>
                        <a:t>Collects data from IoT sensors.</a:t>
                      </a:r>
                    </a:p>
                    <a:p>
                      <a:r>
                        <a:rPr lang="en-US" b="0" dirty="0"/>
                        <a:t>Decision-Making Logic: Chooses the safest route by comparing real-time data with safety parameters.</a:t>
                      </a:r>
                      <a:endParaRPr lang="en-IN" b="0" dirty="0"/>
                    </a:p>
                  </a:txBody>
                  <a:tcPr/>
                </a:tc>
                <a:tc>
                  <a:txBody>
                    <a:bodyPr/>
                    <a:lstStyle/>
                    <a:p>
                      <a:r>
                        <a:rPr lang="en-US" b="0" dirty="0"/>
                        <a:t>Encourages safer, busier routes.</a:t>
                      </a:r>
                      <a:br>
                        <a:rPr lang="en-US" b="0" dirty="0"/>
                      </a:br>
                      <a:r>
                        <a:rPr lang="en-US" b="0" dirty="0"/>
                        <a:t>Uses blockchain for secure operations.</a:t>
                      </a:r>
                      <a:br>
                        <a:rPr lang="en-US" b="0" dirty="0"/>
                      </a:br>
                      <a:r>
                        <a:rPr lang="en-US" b="0" dirty="0"/>
                        <a:t>Adapts to urban changes with real-time data.</a:t>
                      </a:r>
                      <a:br>
                        <a:rPr lang="en-US" b="0" dirty="0"/>
                      </a:br>
                      <a:r>
                        <a:rPr lang="en-US" b="0" dirty="0"/>
                        <a:t>Promotes community involvement in safety.</a:t>
                      </a:r>
                      <a:endParaRPr lang="en-IN" b="0" dirty="0"/>
                    </a:p>
                  </a:txBody>
                  <a:tcPr/>
                </a:tc>
                <a:tc>
                  <a:txBody>
                    <a:bodyPr/>
                    <a:lstStyle/>
                    <a:p>
                      <a:r>
                        <a:rPr lang="en-US" b="0" dirty="0"/>
                        <a:t>Dependence on widespread user adoption to be </a:t>
                      </a:r>
                      <a:r>
                        <a:rPr lang="en-US" b="0" dirty="0" err="1"/>
                        <a:t>effective.Potential</a:t>
                      </a:r>
                      <a:r>
                        <a:rPr lang="en-US" b="0" dirty="0"/>
                        <a:t> privacy concerns related to tracking user </a:t>
                      </a:r>
                      <a:r>
                        <a:rPr lang="en-US" b="0" dirty="0" err="1"/>
                        <a:t>locations.Requires</a:t>
                      </a:r>
                      <a:r>
                        <a:rPr lang="en-US" b="0" dirty="0"/>
                        <a:t> continuous data input and system maintenance.</a:t>
                      </a:r>
                      <a:endParaRPr lang="en-IN" b="0" dirty="0"/>
                    </a:p>
                  </a:txBody>
                  <a:tcPr/>
                </a:tc>
                <a:tc>
                  <a:txBody>
                    <a:bodyPr/>
                    <a:lstStyle/>
                    <a:p>
                      <a:r>
                        <a:rPr lang="en-US" b="0" dirty="0"/>
                        <a:t>The "Herd Routes" system uses IoT and blockchain for female pedestrian safety, with promising test results. It highlights the importance of societal change and community involvement for long-term safety improvements.</a:t>
                      </a:r>
                      <a:endParaRPr lang="en-IN" b="0" dirty="0"/>
                    </a:p>
                  </a:txBody>
                  <a:tcPr/>
                </a:tc>
                <a:extLst>
                  <a:ext uri="{0D108BD9-81ED-4DB2-BD59-A6C34878D82A}">
                    <a16:rowId xmlns:a16="http://schemas.microsoft.com/office/drawing/2014/main" val="4097352785"/>
                  </a:ext>
                </a:extLst>
              </a:tr>
              <a:tr h="2072062">
                <a:tc gridSpan="8">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60297127"/>
                  </a:ext>
                </a:extLst>
              </a:tr>
            </a:tbl>
          </a:graphicData>
        </a:graphic>
      </p:graphicFrame>
    </p:spTree>
    <p:extLst>
      <p:ext uri="{BB962C8B-B14F-4D97-AF65-F5344CB8AC3E}">
        <p14:creationId xmlns:p14="http://schemas.microsoft.com/office/powerpoint/2010/main" val="428762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4F690354-4957-7A92-EAD5-7116015D291A}"/>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22A2F0B0-EC4F-07C0-11DB-B600D278160E}"/>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sp>
        <p:nvSpPr>
          <p:cNvPr id="2" name="Text Placeholder 1">
            <a:extLst>
              <a:ext uri="{FF2B5EF4-FFF2-40B4-BE49-F238E27FC236}">
                <a16:creationId xmlns:a16="http://schemas.microsoft.com/office/drawing/2014/main" id="{0BB987CC-C18A-2DAB-23E5-9E88508DFA0D}"/>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3FC50C13-4871-F232-A0F1-AF547AFB9AB4}"/>
              </a:ext>
            </a:extLst>
          </p:cNvPr>
          <p:cNvGraphicFramePr>
            <a:graphicFrameLocks noGrp="1"/>
          </p:cNvGraphicFramePr>
          <p:nvPr>
            <p:extLst>
              <p:ext uri="{D42A27DB-BD31-4B8C-83A1-F6EECF244321}">
                <p14:modId xmlns:p14="http://schemas.microsoft.com/office/powerpoint/2010/main" val="374324433"/>
              </p:ext>
            </p:extLst>
          </p:nvPr>
        </p:nvGraphicFramePr>
        <p:xfrm>
          <a:off x="-21771" y="959151"/>
          <a:ext cx="12213771" cy="9199640"/>
        </p:xfrm>
        <a:graphic>
          <a:graphicData uri="http://schemas.openxmlformats.org/drawingml/2006/table">
            <a:tbl>
              <a:tblPr firstRow="1" bandRow="1"/>
              <a:tblGrid>
                <a:gridCol w="1545771">
                  <a:extLst>
                    <a:ext uri="{9D8B030D-6E8A-4147-A177-3AD203B41FA5}">
                      <a16:colId xmlns:a16="http://schemas.microsoft.com/office/drawing/2014/main" val="1646186403"/>
                    </a:ext>
                  </a:extLst>
                </a:gridCol>
                <a:gridCol w="1524000">
                  <a:extLst>
                    <a:ext uri="{9D8B030D-6E8A-4147-A177-3AD203B41FA5}">
                      <a16:colId xmlns:a16="http://schemas.microsoft.com/office/drawing/2014/main" val="1392329650"/>
                    </a:ext>
                  </a:extLst>
                </a:gridCol>
                <a:gridCol w="1524000">
                  <a:extLst>
                    <a:ext uri="{9D8B030D-6E8A-4147-A177-3AD203B41FA5}">
                      <a16:colId xmlns:a16="http://schemas.microsoft.com/office/drawing/2014/main" val="365811901"/>
                    </a:ext>
                  </a:extLst>
                </a:gridCol>
                <a:gridCol w="1524000">
                  <a:extLst>
                    <a:ext uri="{9D8B030D-6E8A-4147-A177-3AD203B41FA5}">
                      <a16:colId xmlns:a16="http://schemas.microsoft.com/office/drawing/2014/main" val="2198361851"/>
                    </a:ext>
                  </a:extLst>
                </a:gridCol>
                <a:gridCol w="1524000">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110357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TITLE OF THE PROJECT</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PROBLEM STATEMENT DESCRIPTION</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ALGORITHM USED</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ADVANTAGES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DISADVANTAGE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CONCLUSION</a:t>
                      </a:r>
                    </a:p>
                    <a:p>
                      <a:endParaRPr lang="en-IN" dirty="0"/>
                    </a:p>
                  </a:txBody>
                  <a:tcPr/>
                </a:tc>
                <a:extLst>
                  <a:ext uri="{0D108BD9-81ED-4DB2-BD59-A6C34878D82A}">
                    <a16:rowId xmlns:a16="http://schemas.microsoft.com/office/drawing/2014/main" val="4057267658"/>
                  </a:ext>
                </a:extLst>
              </a:tr>
              <a:tr h="1103570">
                <a:tc>
                  <a:txBody>
                    <a:bodyPr/>
                    <a:lstStyle/>
                    <a:p>
                      <a:r>
                        <a:rPr lang="en-US" b="0" dirty="0"/>
                        <a:t>Women Safety Analytics – Protecting Women from safety </a:t>
                      </a:r>
                      <a:r>
                        <a:rPr lang="en-US" b="0" dirty="0" err="1"/>
                        <a:t>threatsIntelligent</a:t>
                      </a:r>
                      <a:r>
                        <a:rPr lang="en-US" b="0" dirty="0"/>
                        <a:t> System for Women's Safety Using Data Science"</a:t>
                      </a:r>
                      <a:endParaRPr lang="en-IN" b="0" dirty="0"/>
                    </a:p>
                  </a:txBody>
                  <a:tcPr/>
                </a:tc>
                <a:tc>
                  <a:txBody>
                    <a:bodyPr/>
                    <a:lstStyle/>
                    <a:p>
                      <a:r>
                        <a:rPr lang="en-IN" b="0" dirty="0"/>
                        <a:t>2021</a:t>
                      </a:r>
                    </a:p>
                  </a:txBody>
                  <a:tcPr/>
                </a:tc>
                <a:tc>
                  <a:txBody>
                    <a:bodyPr/>
                    <a:lstStyle/>
                    <a:p>
                      <a:r>
                        <a:rPr lang="en-IN" b="0" dirty="0"/>
                        <a:t>Priyanka Kohli and </a:t>
                      </a:r>
                      <a:r>
                        <a:rPr lang="en-IN" b="0" dirty="0" err="1"/>
                        <a:t>Kawaljeet</a:t>
                      </a:r>
                      <a:r>
                        <a:rPr lang="en-IN" b="0" dirty="0"/>
                        <a:t> Singh</a:t>
                      </a:r>
                    </a:p>
                  </a:txBody>
                  <a:tcPr/>
                </a:tc>
                <a:tc>
                  <a:txBody>
                    <a:bodyPr/>
                    <a:lstStyle/>
                    <a:p>
                      <a:r>
                        <a:rPr lang="en-US" b="0" dirty="0"/>
                        <a:t>This paper proposes a data-driven system for women's safety, integrating real-time tracking and emergency alerts into mobile devices. It uses logistic regression to classify locations as safe or unsafe based on past incidents, addressing limitations in existing safety systems.</a:t>
                      </a:r>
                    </a:p>
                    <a:p>
                      <a:r>
                        <a:rPr lang="en-US" b="0" dirty="0"/>
                        <a:t>4o</a:t>
                      </a:r>
                    </a:p>
                    <a:p>
                      <a:endParaRPr lang="en-IN" b="0" dirty="0"/>
                    </a:p>
                  </a:txBody>
                  <a:tcPr/>
                </a:tc>
                <a:tc>
                  <a:txBody>
                    <a:bodyPr/>
                    <a:lstStyle/>
                    <a:p>
                      <a:r>
                        <a:rPr lang="en-IN" b="0" dirty="0"/>
                        <a:t>Machine Learning  and geospatial mapping</a:t>
                      </a:r>
                    </a:p>
                  </a:txBody>
                  <a:tcPr/>
                </a:tc>
                <a:tc>
                  <a:txBody>
                    <a:bodyPr/>
                    <a:lstStyle/>
                    <a:p>
                      <a:r>
                        <a:rPr lang="en-US" b="0" dirty="0"/>
                        <a:t>Real-time tracking: Sends live location updates in emergencies.ML integration: Predicts safe/unsafe areas.</a:t>
                      </a:r>
                    </a:p>
                    <a:p>
                      <a:r>
                        <a:rPr lang="en-US" b="0" dirty="0"/>
                        <a:t>Automated alerts: Notifies guardians &amp; authorities.</a:t>
                      </a:r>
                      <a:endParaRPr lang="en-IN" b="0" dirty="0"/>
                    </a:p>
                  </a:txBody>
                  <a:tcPr/>
                </a:tc>
                <a:tc>
                  <a:txBody>
                    <a:bodyPr/>
                    <a:lstStyle/>
                    <a:p>
                      <a:r>
                        <a:rPr lang="en-US" b="0" dirty="0"/>
                        <a:t>Network dependent: Needs internet for tracking &amp; alerts.ML errors: May misclassify safe/unsafe areas.</a:t>
                      </a:r>
                    </a:p>
                    <a:p>
                      <a:r>
                        <a:rPr lang="en-US" b="0" dirty="0"/>
                        <a:t>Privacy risks: Continuous tracking concerns.</a:t>
                      </a:r>
                      <a:endParaRPr lang="en-IN" b="0" dirty="0"/>
                    </a:p>
                  </a:txBody>
                  <a:tcPr/>
                </a:tc>
                <a:tc>
                  <a:txBody>
                    <a:bodyPr/>
                    <a:lstStyle/>
                    <a:p>
                      <a:r>
                        <a:rPr lang="en-US" b="0" dirty="0"/>
                        <a:t>The study explores AI and data science for women's safety, using tracking, alerts, and predictions. Challenges like connectivity, privacy, and accuracy need improvement. Future work includes better AI models and law enforcement integration.</a:t>
                      </a:r>
                      <a:endParaRPr lang="en-IN" b="0" dirty="0"/>
                    </a:p>
                  </a:txBody>
                  <a:tcPr/>
                </a:tc>
                <a:extLst>
                  <a:ext uri="{0D108BD9-81ED-4DB2-BD59-A6C34878D82A}">
                    <a16:rowId xmlns:a16="http://schemas.microsoft.com/office/drawing/2014/main" val="4097352785"/>
                  </a:ext>
                </a:extLst>
              </a:tr>
              <a:tr h="110357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260297127"/>
                  </a:ext>
                </a:extLst>
              </a:tr>
              <a:tr h="110357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884627706"/>
                  </a:ext>
                </a:extLst>
              </a:tr>
              <a:tr h="110357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50442472"/>
                  </a:ext>
                </a:extLst>
              </a:tr>
            </a:tbl>
          </a:graphicData>
        </a:graphic>
      </p:graphicFrame>
    </p:spTree>
    <p:extLst>
      <p:ext uri="{BB962C8B-B14F-4D97-AF65-F5344CB8AC3E}">
        <p14:creationId xmlns:p14="http://schemas.microsoft.com/office/powerpoint/2010/main" val="1431823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09A9F391-21C1-1AE3-39AB-4CBF1DC2FBCA}"/>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D8594586-A6CA-4C71-F3E9-63001370328D}"/>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solidFill>
                  <a:schemeClr val="bg2"/>
                </a:solidFill>
                <a:latin typeface="Cambria" panose="02040503050406030204" pitchFamily="18" charset="0"/>
                <a:ea typeface="Cambria" panose="02040503050406030204" pitchFamily="18" charset="0"/>
              </a:rPr>
              <a:t>LITERATURE SURVEY</a:t>
            </a:r>
          </a:p>
        </p:txBody>
      </p:sp>
      <p:sp>
        <p:nvSpPr>
          <p:cNvPr id="2" name="Text Placeholder 1">
            <a:extLst>
              <a:ext uri="{FF2B5EF4-FFF2-40B4-BE49-F238E27FC236}">
                <a16:creationId xmlns:a16="http://schemas.microsoft.com/office/drawing/2014/main" id="{C07841DE-FEEC-D344-74A5-742FCEB38084}"/>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00D22C83-D9A8-BB6F-82E9-3B62DF44F825}"/>
              </a:ext>
            </a:extLst>
          </p:cNvPr>
          <p:cNvGraphicFramePr>
            <a:graphicFrameLocks noGrp="1"/>
          </p:cNvGraphicFramePr>
          <p:nvPr>
            <p:extLst>
              <p:ext uri="{D42A27DB-BD31-4B8C-83A1-F6EECF244321}">
                <p14:modId xmlns:p14="http://schemas.microsoft.com/office/powerpoint/2010/main" val="3178853726"/>
              </p:ext>
            </p:extLst>
          </p:nvPr>
        </p:nvGraphicFramePr>
        <p:xfrm>
          <a:off x="0" y="959151"/>
          <a:ext cx="12192000" cy="5764866"/>
        </p:xfrm>
        <a:graphic>
          <a:graphicData uri="http://schemas.openxmlformats.org/drawingml/2006/table">
            <a:tbl>
              <a:tblPr firstRow="1" bandRow="1"/>
              <a:tblGrid>
                <a:gridCol w="1524000">
                  <a:extLst>
                    <a:ext uri="{9D8B030D-6E8A-4147-A177-3AD203B41FA5}">
                      <a16:colId xmlns:a16="http://schemas.microsoft.com/office/drawing/2014/main" val="1646186403"/>
                    </a:ext>
                  </a:extLst>
                </a:gridCol>
                <a:gridCol w="1524000">
                  <a:extLst>
                    <a:ext uri="{9D8B030D-6E8A-4147-A177-3AD203B41FA5}">
                      <a16:colId xmlns:a16="http://schemas.microsoft.com/office/drawing/2014/main" val="1392329650"/>
                    </a:ext>
                  </a:extLst>
                </a:gridCol>
                <a:gridCol w="1524000">
                  <a:extLst>
                    <a:ext uri="{9D8B030D-6E8A-4147-A177-3AD203B41FA5}">
                      <a16:colId xmlns:a16="http://schemas.microsoft.com/office/drawing/2014/main" val="365811901"/>
                    </a:ext>
                  </a:extLst>
                </a:gridCol>
                <a:gridCol w="1524000">
                  <a:extLst>
                    <a:ext uri="{9D8B030D-6E8A-4147-A177-3AD203B41FA5}">
                      <a16:colId xmlns:a16="http://schemas.microsoft.com/office/drawing/2014/main" val="2198361851"/>
                    </a:ext>
                  </a:extLst>
                </a:gridCol>
                <a:gridCol w="1524000">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776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TITLE OF THE PROJECT</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 YEAR</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AUTHOR</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PROBLEM STATEMENT DESCRIPTION</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ALGORITHM USED</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ADVANTAGES</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DISADVANTAGE</a:t>
                      </a:r>
                    </a:p>
                    <a:p>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dirty="0"/>
                        <a:t>CONCLUSION</a:t>
                      </a:r>
                    </a:p>
                    <a:p>
                      <a:endParaRPr lang="en-IN" sz="1400" dirty="0"/>
                    </a:p>
                  </a:txBody>
                  <a:tcPr/>
                </a:tc>
                <a:extLst>
                  <a:ext uri="{0D108BD9-81ED-4DB2-BD59-A6C34878D82A}">
                    <a16:rowId xmlns:a16="http://schemas.microsoft.com/office/drawing/2014/main" val="4057267658"/>
                  </a:ext>
                </a:extLst>
              </a:tr>
              <a:tr h="3057205">
                <a:tc>
                  <a:txBody>
                    <a:bodyPr/>
                    <a:lstStyle/>
                    <a:p>
                      <a:r>
                        <a:rPr lang="en-US" sz="1400" dirty="0"/>
                        <a:t>Understanding the Spatial Burden of Gender-Based Violence: Modelling Patterns of Violence in Nairobi, Kenya through Geospatial Information</a:t>
                      </a:r>
                      <a:endParaRPr lang="en-IN" sz="1400" dirty="0"/>
                    </a:p>
                  </a:txBody>
                  <a:tcPr/>
                </a:tc>
                <a:tc>
                  <a:txBody>
                    <a:bodyPr/>
                    <a:lstStyle/>
                    <a:p>
                      <a:r>
                        <a:rPr lang="en-IN" sz="1400" dirty="0"/>
                        <a:t>2020</a:t>
                      </a:r>
                    </a:p>
                  </a:txBody>
                  <a:tcPr/>
                </a:tc>
                <a:tc>
                  <a:txBody>
                    <a:bodyPr/>
                    <a:lstStyle/>
                    <a:p>
                      <a:r>
                        <a:rPr lang="en-IN" sz="1400" dirty="0"/>
                        <a:t>Rina Friedberg, Clea </a:t>
                      </a:r>
                      <a:r>
                        <a:rPr lang="en-IN" sz="1400" dirty="0" err="1"/>
                        <a:t>Sarnquist</a:t>
                      </a:r>
                      <a:r>
                        <a:rPr lang="en-IN" sz="1400" dirty="0"/>
                        <a:t>, Gavin </a:t>
                      </a:r>
                      <a:r>
                        <a:rPr lang="en-IN" sz="1400" dirty="0" err="1"/>
                        <a:t>Nyairo</a:t>
                      </a:r>
                      <a:r>
                        <a:rPr lang="en-IN" sz="1400" dirty="0"/>
                        <a:t>, Mary </a:t>
                      </a:r>
                      <a:r>
                        <a:rPr lang="en-IN" sz="1400" dirty="0" err="1"/>
                        <a:t>Amuyunzu-Nyamongo</a:t>
                      </a:r>
                      <a:r>
                        <a:rPr lang="en-IN" sz="1400" dirty="0"/>
                        <a:t>, Michael </a:t>
                      </a:r>
                      <a:r>
                        <a:rPr lang="en-IN" sz="1400" dirty="0" err="1"/>
                        <a:t>Baiocchi</a:t>
                      </a:r>
                      <a:endParaRPr lang="en-IN" sz="1400" dirty="0"/>
                    </a:p>
                  </a:txBody>
                  <a:tcPr/>
                </a:tc>
                <a:tc>
                  <a:txBody>
                    <a:bodyPr/>
                    <a:lstStyle/>
                    <a:p>
                      <a:r>
                        <a:rPr lang="en-US" sz="1400" dirty="0"/>
                        <a:t>The study addresses the challenge of understanding and preventing gender-based violence (GBV) in urban settings, focusing on the need for effective methods to analyze and predict areas with high risks of GBV.</a:t>
                      </a:r>
                      <a:endParaRPr lang="en-IN" sz="1400" dirty="0"/>
                    </a:p>
                  </a:txBody>
                  <a:tcPr/>
                </a:tc>
                <a:tc>
                  <a:txBody>
                    <a:bodyPr/>
                    <a:lstStyle/>
                    <a:p>
                      <a:r>
                        <a:rPr lang="en-US" sz="1400" dirty="0"/>
                        <a:t>The research applied a generalized linear mixed model to analyze the GPS data, considering factors such as being alone, time of day, and specific environmental features to predict perceived safety levels.</a:t>
                      </a:r>
                      <a:endParaRPr lang="en-IN" sz="1400" dirty="0"/>
                    </a:p>
                  </a:txBody>
                  <a:tcPr/>
                </a:tc>
                <a:tc>
                  <a:txBody>
                    <a:bodyPr/>
                    <a:lstStyle/>
                    <a:p>
                      <a:r>
                        <a:rPr lang="en-US" sz="1400" dirty="0"/>
                        <a:t>Incorporates participants' perceptions, adding a subjective dimension to safety analysis.</a:t>
                      </a:r>
                    </a:p>
                    <a:p>
                      <a:r>
                        <a:rPr lang="en-US" sz="1400" dirty="0"/>
                        <a:t>Offers insights that can inform community interventions and policy decisions.</a:t>
                      </a:r>
                      <a:endParaRPr lang="en-IN" sz="1400" dirty="0"/>
                    </a:p>
                  </a:txBody>
                  <a:tcPr/>
                </a:tc>
                <a:tc>
                  <a:txBody>
                    <a:bodyPr/>
                    <a:lstStyle/>
                    <a:p>
                      <a:r>
                        <a:rPr lang="en-US" sz="1400" dirty="0"/>
                        <a:t>Limited to the specific geographic area of the study, which may affect generalizability. Relies on self-reported data, which can be subject to biases.</a:t>
                      </a:r>
                      <a:endParaRPr lang="en-IN" sz="1400" dirty="0"/>
                    </a:p>
                  </a:txBody>
                  <a:tcPr/>
                </a:tc>
                <a:tc>
                  <a:txBody>
                    <a:bodyPr/>
                    <a:lstStyle/>
                    <a:p>
                      <a:r>
                        <a:rPr lang="en-US" sz="1400" dirty="0"/>
                        <a:t>The study highlights how geospatial analysis can help predict gender-based violence (GBV) patterns. Factors like solitude and time of day impact perceived safety, guiding targeted interventions in urban areas.</a:t>
                      </a:r>
                      <a:endParaRPr lang="en-IN" sz="1400" dirty="0"/>
                    </a:p>
                  </a:txBody>
                  <a:tcPr/>
                </a:tc>
                <a:extLst>
                  <a:ext uri="{0D108BD9-81ED-4DB2-BD59-A6C34878D82A}">
                    <a16:rowId xmlns:a16="http://schemas.microsoft.com/office/drawing/2014/main" val="4097352785"/>
                  </a:ext>
                </a:extLst>
              </a:tr>
              <a:tr h="1101426">
                <a:tc gridSpan="8">
                  <a:txBody>
                    <a:bodyPr/>
                    <a:lstStyle/>
                    <a:p>
                      <a:endParaRPr lang="en-IN" sz="1400" dirty="0"/>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60297127"/>
                  </a:ext>
                </a:extLst>
              </a:tr>
            </a:tbl>
          </a:graphicData>
        </a:graphic>
      </p:graphicFrame>
    </p:spTree>
    <p:extLst>
      <p:ext uri="{BB962C8B-B14F-4D97-AF65-F5344CB8AC3E}">
        <p14:creationId xmlns:p14="http://schemas.microsoft.com/office/powerpoint/2010/main" val="1707840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FF9BB00-5151-5EE3-4E28-72383CA5DA1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173E94E-F67F-90F9-BCAD-CD1890FF50E0}"/>
              </a:ext>
            </a:extLst>
          </p:cNvPr>
          <p:cNvSpPr>
            <a:spLocks noGrp="1"/>
          </p:cNvSpPr>
          <p:nvPr>
            <p:ph type="title"/>
          </p:nvPr>
        </p:nvSpPr>
        <p:spPr/>
        <p:txBody>
          <a:bodyPr/>
          <a:lstStyle/>
          <a:p>
            <a:r>
              <a:rPr lang="en-IN" sz="2400" dirty="0"/>
              <a:t>LITERATURE SURVEY</a:t>
            </a:r>
          </a:p>
        </p:txBody>
      </p:sp>
      <p:sp>
        <p:nvSpPr>
          <p:cNvPr id="7" name="Text Placeholder 6">
            <a:extLst>
              <a:ext uri="{FF2B5EF4-FFF2-40B4-BE49-F238E27FC236}">
                <a16:creationId xmlns:a16="http://schemas.microsoft.com/office/drawing/2014/main" id="{06DB966A-0DBA-C859-7A4D-D56635984CE7}"/>
              </a:ext>
            </a:extLst>
          </p:cNvPr>
          <p:cNvSpPr>
            <a:spLocks noGrp="1"/>
          </p:cNvSpPr>
          <p:nvPr>
            <p:ph type="body" idx="1"/>
          </p:nvPr>
        </p:nvSpPr>
        <p:spPr/>
        <p:txBody>
          <a:bodyPr/>
          <a:lstStyle/>
          <a:p>
            <a:endParaRPr lang="en-IN"/>
          </a:p>
        </p:txBody>
      </p:sp>
      <p:graphicFrame>
        <p:nvGraphicFramePr>
          <p:cNvPr id="3" name="Table 2">
            <a:extLst>
              <a:ext uri="{FF2B5EF4-FFF2-40B4-BE49-F238E27FC236}">
                <a16:creationId xmlns:a16="http://schemas.microsoft.com/office/drawing/2014/main" id="{73FF7E54-4020-DF79-F267-3B8DBDFECC4A}"/>
              </a:ext>
            </a:extLst>
          </p:cNvPr>
          <p:cNvGraphicFramePr>
            <a:graphicFrameLocks noGrp="1"/>
          </p:cNvGraphicFramePr>
          <p:nvPr>
            <p:extLst>
              <p:ext uri="{D42A27DB-BD31-4B8C-83A1-F6EECF244321}">
                <p14:modId xmlns:p14="http://schemas.microsoft.com/office/powerpoint/2010/main" val="4204115019"/>
              </p:ext>
            </p:extLst>
          </p:nvPr>
        </p:nvGraphicFramePr>
        <p:xfrm>
          <a:off x="0" y="959151"/>
          <a:ext cx="12192000" cy="8339910"/>
        </p:xfrm>
        <a:graphic>
          <a:graphicData uri="http://schemas.openxmlformats.org/drawingml/2006/table">
            <a:tbl>
              <a:tblPr firstRow="1" bandRow="1"/>
              <a:tblGrid>
                <a:gridCol w="1524000">
                  <a:extLst>
                    <a:ext uri="{9D8B030D-6E8A-4147-A177-3AD203B41FA5}">
                      <a16:colId xmlns:a16="http://schemas.microsoft.com/office/drawing/2014/main" val="1646186403"/>
                    </a:ext>
                  </a:extLst>
                </a:gridCol>
                <a:gridCol w="1524000">
                  <a:extLst>
                    <a:ext uri="{9D8B030D-6E8A-4147-A177-3AD203B41FA5}">
                      <a16:colId xmlns:a16="http://schemas.microsoft.com/office/drawing/2014/main" val="1392329650"/>
                    </a:ext>
                  </a:extLst>
                </a:gridCol>
                <a:gridCol w="1524000">
                  <a:extLst>
                    <a:ext uri="{9D8B030D-6E8A-4147-A177-3AD203B41FA5}">
                      <a16:colId xmlns:a16="http://schemas.microsoft.com/office/drawing/2014/main" val="365811901"/>
                    </a:ext>
                  </a:extLst>
                </a:gridCol>
                <a:gridCol w="1524000">
                  <a:extLst>
                    <a:ext uri="{9D8B030D-6E8A-4147-A177-3AD203B41FA5}">
                      <a16:colId xmlns:a16="http://schemas.microsoft.com/office/drawing/2014/main" val="2198361851"/>
                    </a:ext>
                  </a:extLst>
                </a:gridCol>
                <a:gridCol w="1524000">
                  <a:extLst>
                    <a:ext uri="{9D8B030D-6E8A-4147-A177-3AD203B41FA5}">
                      <a16:colId xmlns:a16="http://schemas.microsoft.com/office/drawing/2014/main" val="2696354928"/>
                    </a:ext>
                  </a:extLst>
                </a:gridCol>
                <a:gridCol w="1524000">
                  <a:extLst>
                    <a:ext uri="{9D8B030D-6E8A-4147-A177-3AD203B41FA5}">
                      <a16:colId xmlns:a16="http://schemas.microsoft.com/office/drawing/2014/main" val="110882312"/>
                    </a:ext>
                  </a:extLst>
                </a:gridCol>
                <a:gridCol w="1524000">
                  <a:extLst>
                    <a:ext uri="{9D8B030D-6E8A-4147-A177-3AD203B41FA5}">
                      <a16:colId xmlns:a16="http://schemas.microsoft.com/office/drawing/2014/main" val="2764169873"/>
                    </a:ext>
                  </a:extLst>
                </a:gridCol>
                <a:gridCol w="1524000">
                  <a:extLst>
                    <a:ext uri="{9D8B030D-6E8A-4147-A177-3AD203B41FA5}">
                      <a16:colId xmlns:a16="http://schemas.microsoft.com/office/drawing/2014/main" val="1710356127"/>
                    </a:ext>
                  </a:extLst>
                </a:gridCol>
              </a:tblGrid>
              <a:tr h="110357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t>TITLE OF THE PROJECT</a:t>
                      </a:r>
                    </a:p>
                    <a:p>
                      <a:endParaRPr lang="en-IN" sz="16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t> YEAR</a:t>
                      </a:r>
                    </a:p>
                    <a:p>
                      <a:endParaRPr lang="en-IN" sz="16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t>AUTHOR</a:t>
                      </a:r>
                    </a:p>
                    <a:p>
                      <a:endParaRPr lang="en-IN" sz="16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t>PROBLEM STATEMENT DESCRIPTION</a:t>
                      </a:r>
                    </a:p>
                    <a:p>
                      <a:endParaRPr lang="en-IN" sz="16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t>ALGORITHM USED</a:t>
                      </a:r>
                    </a:p>
                    <a:p>
                      <a:endParaRPr lang="en-IN" sz="16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t>ADVANTAGES</a:t>
                      </a:r>
                    </a:p>
                    <a:p>
                      <a:endParaRPr lang="en-IN" sz="16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t>DISADVANTAGE</a:t>
                      </a:r>
                    </a:p>
                    <a:p>
                      <a:endParaRPr lang="en-IN" sz="16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600" b="1" dirty="0"/>
                        <a:t>CONCLUSION</a:t>
                      </a:r>
                    </a:p>
                    <a:p>
                      <a:endParaRPr lang="en-IN" sz="1600" b="1" dirty="0"/>
                    </a:p>
                  </a:txBody>
                  <a:tcPr/>
                </a:tc>
                <a:extLst>
                  <a:ext uri="{0D108BD9-81ED-4DB2-BD59-A6C34878D82A}">
                    <a16:rowId xmlns:a16="http://schemas.microsoft.com/office/drawing/2014/main" val="4057267658"/>
                  </a:ext>
                </a:extLst>
              </a:tr>
              <a:tr h="2048693">
                <a:tc>
                  <a:txBody>
                    <a:bodyPr/>
                    <a:lstStyle/>
                    <a:p>
                      <a:r>
                        <a:rPr lang="en-US" sz="1400" b="0" dirty="0"/>
                        <a:t>Design of a Smart Safety Device for Women using IoT</a:t>
                      </a:r>
                      <a:endParaRPr lang="en-IN" sz="1400" b="0" dirty="0"/>
                    </a:p>
                  </a:txBody>
                  <a:tcPr/>
                </a:tc>
                <a:tc>
                  <a:txBody>
                    <a:bodyPr/>
                    <a:lstStyle/>
                    <a:p>
                      <a:r>
                        <a:rPr lang="en-IN" sz="1400" b="0" dirty="0"/>
                        <a:t>2019</a:t>
                      </a:r>
                    </a:p>
                  </a:txBody>
                  <a:tcPr/>
                </a:tc>
                <a:tc>
                  <a:txBody>
                    <a:bodyPr/>
                    <a:lstStyle/>
                    <a:p>
                      <a:r>
                        <a:rPr lang="en-US" sz="1400" b="0" dirty="0"/>
                        <a:t>Wasim Akram, Mohit Jain, and C. </a:t>
                      </a:r>
                      <a:r>
                        <a:rPr lang="en-US" sz="1400" b="0" dirty="0" err="1"/>
                        <a:t>Sweetlin</a:t>
                      </a:r>
                      <a:r>
                        <a:rPr lang="en-US" sz="1400" b="0" dirty="0"/>
                        <a:t> </a:t>
                      </a:r>
                      <a:r>
                        <a:rPr lang="en-US" sz="1400" b="0" dirty="0" err="1"/>
                        <a:t>Hemalatha</a:t>
                      </a:r>
                      <a:endParaRPr lang="en-IN" sz="1400" b="0" dirty="0"/>
                    </a:p>
                  </a:txBody>
                  <a:tcPr/>
                </a:tc>
                <a:tc>
                  <a:txBody>
                    <a:bodyPr/>
                    <a:lstStyle/>
                    <a:p>
                      <a:r>
                        <a:rPr lang="en-US" sz="1400" b="0" dirty="0"/>
                        <a:t>The paper addresses the critical issue of women's safety, highlighting the limitations of existing handheld safety devices that require manual activation, such as pressing a button or shaking the device after sensing danger.</a:t>
                      </a:r>
                      <a:endParaRPr lang="en-IN" sz="1400" b="0" dirty="0"/>
                    </a:p>
                  </a:txBody>
                  <a:tcPr/>
                </a:tc>
                <a:tc>
                  <a:txBody>
                    <a:bodyPr/>
                    <a:lstStyle/>
                    <a:p>
                      <a:r>
                        <a:rPr lang="en-US" sz="1400" b="0" dirty="0"/>
                        <a:t>The device's operation is based on continuous monitoring for fingerprint verification. If the user fails to verify within the specified time frame, the system triggers alerts to emergency contacts and authorities</a:t>
                      </a:r>
                      <a:endParaRPr lang="en-IN" sz="1400" b="0" dirty="0"/>
                    </a:p>
                  </a:txBody>
                  <a:tcPr/>
                </a:tc>
                <a:tc>
                  <a:txBody>
                    <a:bodyPr/>
                    <a:lstStyle/>
                    <a:p>
                      <a:r>
                        <a:rPr lang="en-US" sz="1400" b="0" dirty="0"/>
                        <a:t>Automated Alerts: Assists even if the user is incapacitated.</a:t>
                      </a:r>
                    </a:p>
                    <a:p>
                      <a:r>
                        <a:rPr lang="en-US" sz="1400" b="0" dirty="0"/>
                        <a:t>Self-Defense: Shockwave generator deters threats.</a:t>
                      </a:r>
                    </a:p>
                    <a:p>
                      <a:r>
                        <a:rPr lang="en-US" sz="1400" b="0" dirty="0"/>
                        <a:t>Real-Time Tracking: Helps emergency contacts locate the user.</a:t>
                      </a:r>
                      <a:endParaRPr lang="en-IN" sz="1400" b="0" dirty="0"/>
                    </a:p>
                  </a:txBody>
                  <a:tcPr/>
                </a:tc>
                <a:tc>
                  <a:txBody>
                    <a:bodyPr/>
                    <a:lstStyle/>
                    <a:p>
                      <a:r>
                        <a:rPr lang="en-US" sz="1400" b="0" dirty="0"/>
                        <a:t>Fingerprint Dependency: Relies on automated alerts if the user can't verify.</a:t>
                      </a:r>
                    </a:p>
                    <a:p>
                      <a:r>
                        <a:rPr lang="en-US" sz="1400" b="0" dirty="0"/>
                        <a:t>Shockwave Limitation: Effectiveness depends on activation and proximity.</a:t>
                      </a:r>
                      <a:endParaRPr lang="en-IN" sz="1400" b="0" dirty="0"/>
                    </a:p>
                  </a:txBody>
                  <a:tcPr/>
                </a:tc>
                <a:tc>
                  <a:txBody>
                    <a:bodyPr/>
                    <a:lstStyle/>
                    <a:p>
                      <a:r>
                        <a:rPr lang="en-US" sz="1400" b="0" dirty="0"/>
                        <a:t>The study presents an IoT-based solution that enhances women's safety with automated alerts, self-defense, and real-time tracking. This approach overcomes limitations of existing devices and offers proactive security</a:t>
                      </a:r>
                      <a:endParaRPr lang="en-IN" sz="1400" b="0" dirty="0"/>
                    </a:p>
                  </a:txBody>
                  <a:tcPr/>
                </a:tc>
                <a:extLst>
                  <a:ext uri="{0D108BD9-81ED-4DB2-BD59-A6C34878D82A}">
                    <a16:rowId xmlns:a16="http://schemas.microsoft.com/office/drawing/2014/main" val="4097352785"/>
                  </a:ext>
                </a:extLst>
              </a:tr>
              <a:tr h="1103570">
                <a:tc>
                  <a:txBody>
                    <a:bodyPr/>
                    <a:lstStyle/>
                    <a:p>
                      <a:endParaRPr lang="en-IN" sz="1400" b="0"/>
                    </a:p>
                  </a:txBody>
                  <a:tcPr/>
                </a:tc>
                <a:tc>
                  <a:txBody>
                    <a:bodyPr/>
                    <a:lstStyle/>
                    <a:p>
                      <a:endParaRPr lang="en-IN" sz="1400" b="0" dirty="0"/>
                    </a:p>
                  </a:txBody>
                  <a:tcPr/>
                </a:tc>
                <a:tc>
                  <a:txBody>
                    <a:bodyPr/>
                    <a:lstStyle/>
                    <a:p>
                      <a:endParaRPr lang="en-IN" sz="1400" b="0" dirty="0"/>
                    </a:p>
                  </a:txBody>
                  <a:tcPr/>
                </a:tc>
                <a:tc>
                  <a:txBody>
                    <a:bodyPr/>
                    <a:lstStyle/>
                    <a:p>
                      <a:endParaRPr lang="en-IN" sz="1400" b="0" dirty="0"/>
                    </a:p>
                  </a:txBody>
                  <a:tcPr/>
                </a:tc>
                <a:tc>
                  <a:txBody>
                    <a:bodyPr/>
                    <a:lstStyle/>
                    <a:p>
                      <a:endParaRPr lang="en-IN" sz="1400" b="0"/>
                    </a:p>
                  </a:txBody>
                  <a:tcPr/>
                </a:tc>
                <a:tc>
                  <a:txBody>
                    <a:bodyPr/>
                    <a:lstStyle/>
                    <a:p>
                      <a:endParaRPr lang="en-IN" sz="1400" b="0"/>
                    </a:p>
                  </a:txBody>
                  <a:tcPr/>
                </a:tc>
                <a:tc>
                  <a:txBody>
                    <a:bodyPr/>
                    <a:lstStyle/>
                    <a:p>
                      <a:endParaRPr lang="en-IN" sz="1400" b="0"/>
                    </a:p>
                  </a:txBody>
                  <a:tcPr/>
                </a:tc>
                <a:tc>
                  <a:txBody>
                    <a:bodyPr/>
                    <a:lstStyle/>
                    <a:p>
                      <a:endParaRPr lang="en-IN" sz="1400" b="0" dirty="0"/>
                    </a:p>
                  </a:txBody>
                  <a:tcPr/>
                </a:tc>
                <a:extLst>
                  <a:ext uri="{0D108BD9-81ED-4DB2-BD59-A6C34878D82A}">
                    <a16:rowId xmlns:a16="http://schemas.microsoft.com/office/drawing/2014/main" val="1260297127"/>
                  </a:ext>
                </a:extLst>
              </a:tr>
              <a:tr h="1103570">
                <a:tc>
                  <a:txBody>
                    <a:bodyPr/>
                    <a:lstStyle/>
                    <a:p>
                      <a:endParaRPr lang="en-IN" sz="1400" b="0" dirty="0"/>
                    </a:p>
                  </a:txBody>
                  <a:tcPr/>
                </a:tc>
                <a:tc>
                  <a:txBody>
                    <a:bodyPr/>
                    <a:lstStyle/>
                    <a:p>
                      <a:endParaRPr lang="en-IN" sz="1400" b="0"/>
                    </a:p>
                  </a:txBody>
                  <a:tcPr/>
                </a:tc>
                <a:tc>
                  <a:txBody>
                    <a:bodyPr/>
                    <a:lstStyle/>
                    <a:p>
                      <a:endParaRPr lang="en-IN" sz="1400" b="0"/>
                    </a:p>
                  </a:txBody>
                  <a:tcPr/>
                </a:tc>
                <a:tc>
                  <a:txBody>
                    <a:bodyPr/>
                    <a:lstStyle/>
                    <a:p>
                      <a:endParaRPr lang="en-IN" sz="1400" b="0"/>
                    </a:p>
                  </a:txBody>
                  <a:tcPr/>
                </a:tc>
                <a:tc>
                  <a:txBody>
                    <a:bodyPr/>
                    <a:lstStyle/>
                    <a:p>
                      <a:endParaRPr lang="en-IN" sz="1400" b="0"/>
                    </a:p>
                  </a:txBody>
                  <a:tcPr/>
                </a:tc>
                <a:tc>
                  <a:txBody>
                    <a:bodyPr/>
                    <a:lstStyle/>
                    <a:p>
                      <a:endParaRPr lang="en-IN" sz="1400" b="0"/>
                    </a:p>
                  </a:txBody>
                  <a:tcPr/>
                </a:tc>
                <a:tc>
                  <a:txBody>
                    <a:bodyPr/>
                    <a:lstStyle/>
                    <a:p>
                      <a:endParaRPr lang="en-IN" sz="1400" b="0"/>
                    </a:p>
                  </a:txBody>
                  <a:tcPr/>
                </a:tc>
                <a:tc>
                  <a:txBody>
                    <a:bodyPr/>
                    <a:lstStyle/>
                    <a:p>
                      <a:endParaRPr lang="en-IN" sz="1400" b="0"/>
                    </a:p>
                  </a:txBody>
                  <a:tcPr/>
                </a:tc>
                <a:extLst>
                  <a:ext uri="{0D108BD9-81ED-4DB2-BD59-A6C34878D82A}">
                    <a16:rowId xmlns:a16="http://schemas.microsoft.com/office/drawing/2014/main" val="884627706"/>
                  </a:ext>
                </a:extLst>
              </a:tr>
              <a:tr h="1103570">
                <a:tc>
                  <a:txBody>
                    <a:bodyPr/>
                    <a:lstStyle/>
                    <a:p>
                      <a:endParaRPr lang="en-IN" sz="1400" b="0" dirty="0"/>
                    </a:p>
                  </a:txBody>
                  <a:tcPr/>
                </a:tc>
                <a:tc>
                  <a:txBody>
                    <a:bodyPr/>
                    <a:lstStyle/>
                    <a:p>
                      <a:endParaRPr lang="en-IN" sz="1400" b="0"/>
                    </a:p>
                  </a:txBody>
                  <a:tcPr/>
                </a:tc>
                <a:tc>
                  <a:txBody>
                    <a:bodyPr/>
                    <a:lstStyle/>
                    <a:p>
                      <a:endParaRPr lang="en-IN" sz="1400" b="0" dirty="0"/>
                    </a:p>
                  </a:txBody>
                  <a:tcPr/>
                </a:tc>
                <a:tc>
                  <a:txBody>
                    <a:bodyPr/>
                    <a:lstStyle/>
                    <a:p>
                      <a:endParaRPr lang="en-IN" sz="1400" b="0"/>
                    </a:p>
                  </a:txBody>
                  <a:tcPr/>
                </a:tc>
                <a:tc>
                  <a:txBody>
                    <a:bodyPr/>
                    <a:lstStyle/>
                    <a:p>
                      <a:endParaRPr lang="en-IN" sz="1400" b="0"/>
                    </a:p>
                  </a:txBody>
                  <a:tcPr/>
                </a:tc>
                <a:tc>
                  <a:txBody>
                    <a:bodyPr/>
                    <a:lstStyle/>
                    <a:p>
                      <a:endParaRPr lang="en-IN" sz="1400" b="0" dirty="0"/>
                    </a:p>
                  </a:txBody>
                  <a:tcPr/>
                </a:tc>
                <a:tc>
                  <a:txBody>
                    <a:bodyPr/>
                    <a:lstStyle/>
                    <a:p>
                      <a:endParaRPr lang="en-IN" sz="1400" b="0"/>
                    </a:p>
                  </a:txBody>
                  <a:tcPr/>
                </a:tc>
                <a:tc>
                  <a:txBody>
                    <a:bodyPr/>
                    <a:lstStyle/>
                    <a:p>
                      <a:endParaRPr lang="en-IN" sz="1400" b="0" dirty="0"/>
                    </a:p>
                  </a:txBody>
                  <a:tcPr/>
                </a:tc>
                <a:extLst>
                  <a:ext uri="{0D108BD9-81ED-4DB2-BD59-A6C34878D82A}">
                    <a16:rowId xmlns:a16="http://schemas.microsoft.com/office/drawing/2014/main" val="350442472"/>
                  </a:ext>
                </a:extLst>
              </a:tr>
            </a:tbl>
          </a:graphicData>
        </a:graphic>
      </p:graphicFrame>
    </p:spTree>
    <p:extLst>
      <p:ext uri="{BB962C8B-B14F-4D97-AF65-F5344CB8AC3E}">
        <p14:creationId xmlns:p14="http://schemas.microsoft.com/office/powerpoint/2010/main" val="180379836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1414</TotalTime>
  <Words>3472</Words>
  <Application>Microsoft Office PowerPoint</Application>
  <PresentationFormat>Widescreen</PresentationFormat>
  <Paragraphs>393</Paragraphs>
  <Slides>26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Cambria</vt:lpstr>
      <vt:lpstr>Times New Roman</vt:lpstr>
      <vt:lpstr>Verdana</vt:lpstr>
      <vt:lpstr>Wingdings</vt:lpstr>
      <vt:lpstr>Bioinformatics</vt:lpstr>
      <vt:lpstr>"WOMEN SAFETY ANALYTICS – PROTECTING WOMEN FROM SAFETY THREATS"</vt:lpstr>
      <vt:lpstr>CONTENT</vt:lpstr>
      <vt:lpstr>PROBLEM STATEMENT </vt:lpstr>
      <vt:lpstr>LITERATURE SURVEY</vt:lpstr>
      <vt:lpstr>LITERATURE SURVEY</vt:lpstr>
      <vt:lpstr>LITERATURE SURVEY</vt:lpstr>
      <vt:lpstr>LITERATURE SURVEY</vt:lpstr>
      <vt:lpstr>LITERATURE SURVEY</vt:lpstr>
      <vt:lpstr>LITERATURE SURVEY</vt:lpstr>
      <vt:lpstr>OBJECTIVES</vt:lpstr>
      <vt:lpstr>Proposed Method</vt:lpstr>
      <vt:lpstr>METHODOLOGY</vt:lpstr>
      <vt:lpstr>METHODOLOGY</vt:lpstr>
      <vt:lpstr>METHODOLOGY</vt:lpstr>
      <vt:lpstr>METHODOLOGY</vt:lpstr>
      <vt:lpstr>ARCHITECTURE DIAGRAM</vt:lpstr>
      <vt:lpstr>MODULES</vt:lpstr>
      <vt:lpstr>MODULES</vt:lpstr>
      <vt:lpstr>MODULES</vt:lpstr>
      <vt:lpstr>HARDWARE AND SOFTWARE REQUIREMENTS </vt:lpstr>
      <vt:lpstr>HARDWARE AND SOFTWARE REQUIREMENTS </vt:lpstr>
      <vt:lpstr>HARDWARE AND SOFTWARE REQUIREMENTS </vt:lpstr>
      <vt:lpstr>HARDWARE AND SOFTWARE REQUIREMENTS </vt:lpstr>
      <vt:lpstr>GANTT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Prerana V Rao</cp:lastModifiedBy>
  <cp:revision>37</cp:revision>
  <dcterms:modified xsi:type="dcterms:W3CDTF">2025-02-19T10:10:15Z</dcterms:modified>
</cp:coreProperties>
</file>