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89" r:id="rId3"/>
    <p:sldId id="342" r:id="rId4"/>
    <p:sldId id="343" r:id="rId5"/>
    <p:sldId id="290" r:id="rId6"/>
    <p:sldId id="341" r:id="rId7"/>
    <p:sldId id="340" r:id="rId8"/>
    <p:sldId id="328" r:id="rId9"/>
    <p:sldId id="329" r:id="rId10"/>
    <p:sldId id="330" r:id="rId11"/>
    <p:sldId id="331" r:id="rId12"/>
    <p:sldId id="332" r:id="rId13"/>
    <p:sldId id="344" r:id="rId14"/>
    <p:sldId id="336" r:id="rId15"/>
    <p:sldId id="337" r:id="rId16"/>
    <p:sldId id="338" r:id="rId17"/>
    <p:sldId id="345" r:id="rId18"/>
    <p:sldId id="339" r:id="rId19"/>
    <p:sldId id="288" r:id="rId20"/>
    <p:sldId id="282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  <a:srgbClr val="2B3B4B"/>
    <a:srgbClr val="3C4855"/>
    <a:srgbClr val="00B8F1"/>
    <a:srgbClr val="FFFFFF"/>
    <a:srgbClr val="F0F0F0"/>
    <a:srgbClr val="E1F8FF"/>
    <a:srgbClr val="F2F2F2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4" autoAdjust="0"/>
  </p:normalViewPr>
  <p:slideViewPr>
    <p:cSldViewPr>
      <p:cViewPr varScale="1">
        <p:scale>
          <a:sx n="78" d="100"/>
          <a:sy n="78" d="100"/>
        </p:scale>
        <p:origin x="54" y="990"/>
      </p:cViewPr>
      <p:guideLst>
        <p:guide orient="horz" pos="486"/>
        <p:guide pos="6019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26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C4A284-065A-4C44-AC7C-2C9D4C352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0095A-35AF-468D-A36A-85B65D79DD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748A5-C92F-48C1-9DE5-F8CCEF7E235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E7B70-AB1D-40B0-BF57-0A5EC9C376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1A24-6B51-4ADB-A127-EC5F3664C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56A8-7C9C-43B6-AE1A-7B54F290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2023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F21A3F-2B30-4B5B-9FCB-5A84D70D5C01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9C90EC8E-32BA-4B57-BC52-4E73858F8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A759E91-67F2-48CF-8BDA-8513EF428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8BE0220-6FA5-4A43-BAF0-3955C82D3788}"/>
              </a:ext>
            </a:extLst>
          </p:cNvPr>
          <p:cNvSpPr/>
          <p:nvPr userDrawn="1"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58040-4C27-46DC-98B6-18A010293939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595C68B-271E-4DE8-BFE7-FB3A99D750A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2023 Cybage Software Pvt. Ltd. All Rights Reserved. Cybage Confidential.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A0F90-E470-4F33-B696-481E9B9D3EC5}"/>
              </a:ext>
            </a:extLst>
          </p:cNvPr>
          <p:cNvSpPr txBox="1"/>
          <p:nvPr userDrawn="1"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CF3AE-F7D4-41A4-B489-891AD29F8FFA}"/>
              </a:ext>
            </a:extLst>
          </p:cNvPr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2CE587-F534-4CFE-9EF1-A40E0EEC132B}"/>
              </a:ext>
            </a:extLst>
          </p:cNvPr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679E814A-F4D9-42CC-A61A-813A03CF66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3754002-3EF0-4FD6-8347-CFC77596093A}"/>
              </a:ext>
            </a:extLst>
          </p:cNvPr>
          <p:cNvSpPr/>
          <p:nvPr userDrawn="1"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A759E91-67F2-48CF-8BDA-8513EF428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595C68B-271E-4DE8-BFE7-FB3A99D750A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2023 Cybage Software Pvt. Ltd. All Rights Reserved. Cybage Confidential.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A0F90-E470-4F33-B696-481E9B9D3EC5}"/>
              </a:ext>
            </a:extLst>
          </p:cNvPr>
          <p:cNvSpPr txBox="1"/>
          <p:nvPr userDrawn="1"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CF3AE-F7D4-41A4-B489-891AD29F8FFA}"/>
              </a:ext>
            </a:extLst>
          </p:cNvPr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2CE587-F534-4CFE-9EF1-A40E0EEC132B}"/>
              </a:ext>
            </a:extLst>
          </p:cNvPr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679E814A-F4D9-42CC-A61A-813A03CF66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E58040-4C27-46DC-98B6-18A010293939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54002-3EF0-4FD6-8347-CFC77596093A}"/>
              </a:ext>
            </a:extLst>
          </p:cNvPr>
          <p:cNvSpPr/>
          <p:nvPr userDrawn="1"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A759E91-67F2-48CF-8BDA-8513EF428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B446B1-0A74-457C-8F4C-DB6590829B8F}"/>
              </a:ext>
            </a:extLst>
          </p:cNvPr>
          <p:cNvSpPr/>
          <p:nvPr userDrawn="1"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595C68B-271E-4DE8-BFE7-FB3A99D750A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2023 Cybage Software Pvt. Ltd. All Rights Reserved. Cybage Confidential.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A0F90-E470-4F33-B696-481E9B9D3EC5}"/>
              </a:ext>
            </a:extLst>
          </p:cNvPr>
          <p:cNvSpPr txBox="1"/>
          <p:nvPr userDrawn="1"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CF3AE-F7D4-41A4-B489-891AD29F8FFA}"/>
              </a:ext>
            </a:extLst>
          </p:cNvPr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2CE587-F534-4CFE-9EF1-A40E0EEC132B}"/>
              </a:ext>
            </a:extLst>
          </p:cNvPr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679E814A-F4D9-42CC-A61A-813A03CF66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E58040-4C27-46DC-98B6-18A010293939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54002-3EF0-4FD6-8347-CFC77596093A}"/>
              </a:ext>
            </a:extLst>
          </p:cNvPr>
          <p:cNvSpPr/>
          <p:nvPr userDrawn="1"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2023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75" r:id="rId4"/>
    <p:sldLayoutId id="2147483650" r:id="rId5"/>
    <p:sldLayoutId id="2147483672" r:id="rId6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istertask.com/app/task/5YU8PukD/documentation-in-pdf-format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../Downloads/SRS%20Document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D859EE5B-820F-492C-BE18-3097ED8CD318}"/>
              </a:ext>
            </a:extLst>
          </p:cNvPr>
          <p:cNvSpPr txBox="1">
            <a:spLocks/>
          </p:cNvSpPr>
          <p:nvPr/>
        </p:nvSpPr>
        <p:spPr>
          <a:xfrm>
            <a:off x="76200" y="3063479"/>
            <a:ext cx="5075904" cy="13664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1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1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Concept Of BookMyCon </a:t>
            </a:r>
            <a:endParaRPr lang="en-US" sz="2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Floor Map Interaction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2"/>
          <a:stretch/>
        </p:blipFill>
        <p:spPr>
          <a:xfrm>
            <a:off x="675278" y="1185062"/>
            <a:ext cx="8849722" cy="40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Guest Pass and Zoom link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125119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generation in pdf form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1998728"/>
            <a:ext cx="4394364" cy="21251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2879" y="1397691"/>
            <a:ext cx="4658722" cy="52050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Guest Pass :-User can generate Guest Pass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9" y="2020366"/>
            <a:ext cx="4514850" cy="20288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303521" y="1349322"/>
            <a:ext cx="4658722" cy="58448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Zoom Link:-On Booking User can create zoom link</a:t>
            </a:r>
          </a:p>
        </p:txBody>
      </p:sp>
    </p:spTree>
    <p:extLst>
      <p:ext uri="{BB962C8B-B14F-4D97-AF65-F5344CB8AC3E}">
        <p14:creationId xmlns:p14="http://schemas.microsoft.com/office/powerpoint/2010/main" val="9063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4"/>
          <a:stretch/>
        </p:blipFill>
        <p:spPr>
          <a:xfrm>
            <a:off x="702710" y="1185062"/>
            <a:ext cx="8365090" cy="4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Calendar 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4005"/>
            <a:ext cx="7696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Refreshments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9"/>
          <a:stretch/>
        </p:blipFill>
        <p:spPr>
          <a:xfrm>
            <a:off x="620122" y="1145760"/>
            <a:ext cx="8219078" cy="3922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400" y="1998728"/>
            <a:ext cx="2667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Future enhancement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Zoom and Teams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House Keeping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919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72483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Migration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75278" y="1077119"/>
            <a:ext cx="5125688" cy="42143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We solve this problem with two different solutions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Database Migration with Scheduler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Database Migration with Kafka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1. Database Migration with Scheduler </a:t>
            </a:r>
          </a:p>
          <a:p>
            <a:r>
              <a:rPr lang="en-US" sz="1800" dirty="0" smtClean="0"/>
              <a:t> Declared two data source properties in application.properties</a:t>
            </a:r>
          </a:p>
          <a:p>
            <a:r>
              <a:rPr lang="en-US" sz="1800" dirty="0" smtClean="0"/>
              <a:t>Configure two data source classes for mysql database and postgresql database.</a:t>
            </a:r>
          </a:p>
          <a:p>
            <a:r>
              <a:rPr lang="en-US" sz="1800" dirty="0" smtClean="0"/>
              <a:t>Database migration service with @scheduled annotation for older data migration.</a:t>
            </a:r>
          </a:p>
          <a:p>
            <a:r>
              <a:rPr lang="en-US" sz="1800" dirty="0" smtClean="0"/>
              <a:t>Pass the cron expression to database migration service.</a:t>
            </a:r>
          </a:p>
          <a:p>
            <a:r>
              <a:rPr lang="en-US" sz="1800" dirty="0" smtClean="0"/>
              <a:t>For new upcoming data create end points to store data in both database.</a:t>
            </a:r>
          </a:p>
          <a:p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77458"/>
            <a:ext cx="39823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898270" y="736588"/>
            <a:ext cx="4304177" cy="47949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 smtClean="0"/>
              <a:t>2.</a:t>
            </a:r>
            <a:r>
              <a:rPr lang="en-US" sz="2600" b="1" dirty="0" smtClean="0"/>
              <a:t> </a:t>
            </a:r>
            <a:r>
              <a:rPr lang="en-US" sz="2900" b="1" dirty="0" smtClean="0"/>
              <a:t>Database Migration with Kafka</a:t>
            </a:r>
          </a:p>
          <a:p>
            <a:pPr marL="342900" indent="-342900"/>
            <a:r>
              <a:rPr lang="en-US" sz="2000" dirty="0" smtClean="0"/>
              <a:t>Declared two data source properties and kafka configuration  in application.properties</a:t>
            </a:r>
          </a:p>
          <a:p>
            <a:pPr marL="342900" indent="-342900"/>
            <a:r>
              <a:rPr lang="en-US" sz="2000" dirty="0" smtClean="0"/>
              <a:t>Configure two data source classes for mysql database and postgresql database.</a:t>
            </a:r>
          </a:p>
          <a:p>
            <a:pPr marL="342900" indent="-342900"/>
            <a:r>
              <a:rPr lang="en-US" sz="2000" dirty="0" smtClean="0"/>
              <a:t>Create kafka topic and use kafka template.</a:t>
            </a:r>
          </a:p>
          <a:p>
            <a:pPr marL="342900" indent="-342900"/>
            <a:r>
              <a:rPr lang="en-US" sz="2000" dirty="0" smtClean="0"/>
              <a:t>Create kafka producer and kafka consumer which is responsible to produce and consume kafka events.</a:t>
            </a:r>
          </a:p>
          <a:p>
            <a:pPr marL="342900" indent="-342900"/>
            <a:r>
              <a:rPr lang="en-US" sz="2000" dirty="0" smtClean="0"/>
              <a:t>Database migration service with @scheduled annotation for older data migration.</a:t>
            </a:r>
          </a:p>
          <a:p>
            <a:pPr marL="342900" indent="-342900"/>
            <a:r>
              <a:rPr lang="en-US" sz="2000" dirty="0" smtClean="0"/>
              <a:t>Pass the cron expression to database migration service.</a:t>
            </a:r>
          </a:p>
          <a:p>
            <a:pPr marL="342900" indent="-342900"/>
            <a:r>
              <a:rPr lang="en-US" sz="2000" dirty="0" smtClean="0"/>
              <a:t>For new upcoming data create end points to store data in both database.</a:t>
            </a:r>
          </a:p>
          <a:p>
            <a:endParaRPr lang="en-US" sz="1800" b="1" dirty="0" smtClean="0"/>
          </a:p>
          <a:p>
            <a:r>
              <a:rPr lang="en-US" sz="2900" b="1" dirty="0" smtClean="0"/>
              <a:t>Benefits:-</a:t>
            </a:r>
          </a:p>
          <a:p>
            <a:pPr marL="342900" indent="-342900"/>
            <a:r>
              <a:rPr lang="en-US" sz="2200" dirty="0" smtClean="0"/>
              <a:t>We done load test on both applications and we found that second solution is having higher performance.</a:t>
            </a:r>
          </a:p>
          <a:p>
            <a:pPr marL="342900" indent="-342900"/>
            <a:r>
              <a:rPr lang="en-US" sz="2200" dirty="0" smtClean="0"/>
              <a:t>Kafka stores data as well as do Asynchronous operations.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endParaRPr lang="en-US" sz="4500" b="1" dirty="0" smtClean="0"/>
          </a:p>
          <a:p>
            <a:pPr marL="342900" indent="-342900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18" y="731086"/>
            <a:ext cx="4215073" cy="1793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10" y="2633752"/>
            <a:ext cx="4215073" cy="1490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10" y="4237729"/>
            <a:ext cx="4202881" cy="12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1477" y="654346"/>
            <a:ext cx="8087723" cy="1870573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Kibana Logs</a:t>
            </a:r>
          </a:p>
          <a:p>
            <a:pPr marL="0" indent="0">
              <a:buNone/>
            </a:pPr>
            <a:r>
              <a:rPr lang="en-US" sz="1800" dirty="0"/>
              <a:t>Kibana Logs is a great way to see what's going on in your application and to debug performance issues</a:t>
            </a:r>
            <a:endParaRPr lang="en-US" sz="105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05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6" y="1599951"/>
            <a:ext cx="8758283" cy="3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76188"/>
            <a:ext cx="571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600" dirty="0" smtClean="0"/>
              <a:t> </a:t>
            </a:r>
          </a:p>
          <a:p>
            <a:r>
              <a:rPr lang="en-IN" sz="1800" b="1" dirty="0" smtClean="0"/>
              <a:t>V. Future </a:t>
            </a:r>
            <a:r>
              <a:rPr lang="en-IN" sz="1800" b="1" dirty="0"/>
              <a:t>E</a:t>
            </a:r>
            <a:r>
              <a:rPr lang="en-IN" sz="1800" b="1" dirty="0" smtClean="0"/>
              <a:t>nhancement for Database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Make </a:t>
            </a:r>
            <a:r>
              <a:rPr lang="en-US" sz="1400" dirty="0"/>
              <a:t>Ui for migrating user data as per company </a:t>
            </a:r>
            <a:r>
              <a:rPr lang="en-US" sz="1400" dirty="0" smtClean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Make Migration GDPR Compatible.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20201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DD359E-8C49-4EA0-A0D2-B0ED2D79E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5" t="7177" r="26904" b="6390"/>
          <a:stretch/>
        </p:blipFill>
        <p:spPr>
          <a:xfrm>
            <a:off x="5081415" y="848519"/>
            <a:ext cx="4009105" cy="419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16CF9F-FFB0-42A3-A707-D2678BF47318}"/>
              </a:ext>
            </a:extLst>
          </p:cNvPr>
          <p:cNvSpPr/>
          <p:nvPr/>
        </p:nvSpPr>
        <p:spPr>
          <a:xfrm>
            <a:off x="0" y="3077349"/>
            <a:ext cx="4114800" cy="1256489"/>
          </a:xfrm>
          <a:prstGeom prst="rect">
            <a:avLst/>
          </a:prstGeom>
          <a:solidFill>
            <a:srgbClr val="3C4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20D1FC-6C1C-401D-B3D6-E24972A35CAC}"/>
              </a:ext>
            </a:extLst>
          </p:cNvPr>
          <p:cNvSpPr/>
          <p:nvPr/>
        </p:nvSpPr>
        <p:spPr>
          <a:xfrm>
            <a:off x="3880009" y="3210719"/>
            <a:ext cx="469582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27BEFE6C-2CCF-4E4E-9840-C85423391E14}"/>
              </a:ext>
            </a:extLst>
          </p:cNvPr>
          <p:cNvSpPr txBox="1">
            <a:spLocks/>
          </p:cNvSpPr>
          <p:nvPr/>
        </p:nvSpPr>
        <p:spPr>
          <a:xfrm>
            <a:off x="533399" y="3382149"/>
            <a:ext cx="3411157" cy="762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538" y="1135988"/>
            <a:ext cx="443220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1. Background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/>
              <a:t>Work Space Management, the future of HOW WE WORK!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/>
              <a:t>Solution to Setup a Booking System for Meeting rooms</a:t>
            </a:r>
            <a:r>
              <a:rPr lang="en-IN" sz="1800" dirty="0" smtClean="0"/>
              <a:t>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 smtClean="0"/>
              <a:t>Collaboration </a:t>
            </a:r>
            <a:r>
              <a:rPr lang="en-IN" sz="1800" dirty="0"/>
              <a:t>with video conferencing apps that allows </a:t>
            </a:r>
            <a:r>
              <a:rPr lang="en-IN" sz="1800" dirty="0" smtClean="0"/>
              <a:t>you </a:t>
            </a:r>
            <a:r>
              <a:rPr lang="en-IN" sz="1800" dirty="0"/>
              <a:t>to view and present in real </a:t>
            </a:r>
            <a:r>
              <a:rPr lang="en-IN" sz="1800" dirty="0" smtClean="0"/>
              <a:t>time.-*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 smtClean="0"/>
              <a:t>Integration </a:t>
            </a:r>
            <a:r>
              <a:rPr lang="en-IN" sz="1800" dirty="0"/>
              <a:t>With Calendar, so you can stay on top of </a:t>
            </a:r>
            <a:r>
              <a:rPr lang="en-IN" sz="1800" dirty="0" smtClean="0"/>
              <a:t>your schedule.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1800" dirty="0" smtClean="0"/>
              <a:t>GDPR </a:t>
            </a:r>
            <a:r>
              <a:rPr lang="en-IN" sz="1800" dirty="0"/>
              <a:t>compatible Database Migration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132223"/>
            <a:ext cx="4127401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2. Work Flow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Requirement Gathering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 Phase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Tools used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Work Flow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Planned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Enhancement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8">
            <a:extLst>
              <a:ext uri="{FF2B5EF4-FFF2-40B4-BE49-F238E27FC236}">
                <a16:creationId xmlns:a16="http://schemas.microsoft.com/office/drawing/2014/main" id="{189E7645-4DFD-45BA-8E39-556B883E418F}"/>
              </a:ext>
            </a:extLst>
          </p:cNvPr>
          <p:cNvSpPr txBox="1">
            <a:spLocks/>
          </p:cNvSpPr>
          <p:nvPr/>
        </p:nvSpPr>
        <p:spPr>
          <a:xfrm>
            <a:off x="1259174" y="3382149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8"/>
            <a:ext cx="8925923" cy="2020827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AutoNum type="romanU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Gathering</a:t>
            </a:r>
          </a:p>
          <a:p>
            <a:pPr marL="400050" indent="-400050">
              <a:buAutoNum type="romanUcPeriod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/>
              <a:t>Future of workspace is scheduling software and suite of integrations help ensure your people have everything they need to plan their day, to collaborate better, and to be more productive.</a:t>
            </a:r>
          </a:p>
          <a:p>
            <a:pPr marL="400050" indent="-400050">
              <a:buAutoNum type="romanUcPeriod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>
            <a:hlinkClick r:id="rId3"/>
          </p:cNvPr>
          <p:cNvSpPr txBox="1">
            <a:spLocks/>
          </p:cNvSpPr>
          <p:nvPr/>
        </p:nvSpPr>
        <p:spPr>
          <a:xfrm>
            <a:off x="1997508" y="2716945"/>
            <a:ext cx="3031692" cy="38100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action="ppaction://hlinkfile"/>
              </a:rPr>
              <a:t>Click to Open doc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 action="ppaction://hlinkfile"/>
              </a:rPr>
              <a:t>:-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47354"/>
              </p:ext>
            </p:extLst>
          </p:nvPr>
        </p:nvGraphicFramePr>
        <p:xfrm>
          <a:off x="4047331" y="2372519"/>
          <a:ext cx="1963737" cy="277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5" imgW="5676653" imgH="8019907" progId="Acrobat.Document.DC">
                  <p:embed/>
                </p:oleObj>
              </mc:Choice>
              <mc:Fallback>
                <p:oleObj name="Acrobat Document" r:id="rId5" imgW="5676653" imgH="801990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7331" y="2372519"/>
                        <a:ext cx="1963737" cy="2774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8"/>
            <a:ext cx="4811123" cy="38100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Planning phase </a:t>
            </a:r>
          </a:p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04131"/>
            <a:ext cx="57911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8"/>
            <a:ext cx="4811123" cy="38100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Diagram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7" y="1132429"/>
            <a:ext cx="9002123" cy="40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8"/>
            <a:ext cx="4811123" cy="1870573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Diagram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6" y="1077119"/>
            <a:ext cx="83163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/>
              <a:t>Approaches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3004639" y="2601119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039" y="1175686"/>
            <a:ext cx="621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Meister Task – Agile Mythology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8" y="1523161"/>
            <a:ext cx="8730161" cy="37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</a:t>
            </a:r>
            <a:r>
              <a:rPr lang="en-IN" sz="1800" dirty="0" smtClean="0"/>
              <a:t>.Tools And Technologies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9" y="1531282"/>
            <a:ext cx="5316481" cy="35427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9400" y="777989"/>
            <a:ext cx="266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Java (Version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Spring Boot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Junit 4,5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Kibana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Redis</a:t>
            </a:r>
          </a:p>
          <a:p>
            <a:endParaRPr lang="en-IN" sz="1400" dirty="0" smtClean="0"/>
          </a:p>
          <a:p>
            <a:r>
              <a:rPr lang="en-IN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3011925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Future Planned enhancement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Migrate to java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Migrate </a:t>
            </a:r>
            <a:r>
              <a:rPr lang="en-US" sz="1400" dirty="0"/>
              <a:t>to spring boot </a:t>
            </a:r>
            <a:r>
              <a:rPr lang="en-US" sz="1400" dirty="0" smtClean="0"/>
              <a:t>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CICD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Redis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CDN to store Floor Map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211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798" y="735013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</a:t>
            </a:r>
            <a:r>
              <a:rPr lang="en-IN" sz="1800" dirty="0" smtClean="0"/>
              <a:t>Working Flow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F41E543-E531-47DF-98BF-9CC6141F22E3}"/>
              </a:ext>
            </a:extLst>
          </p:cNvPr>
          <p:cNvSpPr txBox="1">
            <a:spLocks/>
          </p:cNvSpPr>
          <p:nvPr/>
        </p:nvSpPr>
        <p:spPr>
          <a:xfrm>
            <a:off x="6629400" y="1656622"/>
            <a:ext cx="4049122" cy="684212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56622"/>
            <a:ext cx="8686800" cy="34836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3579" y="1174882"/>
            <a:ext cx="48111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Floor Map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48947</TotalTime>
  <Words>487</Words>
  <Application>Microsoft Office PowerPoint</Application>
  <PresentationFormat>Custom</PresentationFormat>
  <Paragraphs>97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Tahoma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Prerana Dilip Bachhav</cp:lastModifiedBy>
  <cp:revision>183</cp:revision>
  <dcterms:created xsi:type="dcterms:W3CDTF">2018-01-05T05:23:08Z</dcterms:created>
  <dcterms:modified xsi:type="dcterms:W3CDTF">2023-05-15T04:06:43Z</dcterms:modified>
</cp:coreProperties>
</file>