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3" r:id="rId8"/>
    <p:sldId id="269" r:id="rId9"/>
    <p:sldId id="264" r:id="rId10"/>
    <p:sldId id="262"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BD9-2C62-49F9-8967-A932A4B1E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643C0E-0B66-4DF6-98AA-163839BC0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D2B1F8-E82F-4860-B168-A452D2275415}"/>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5" name="Footer Placeholder 4">
            <a:extLst>
              <a:ext uri="{FF2B5EF4-FFF2-40B4-BE49-F238E27FC236}">
                <a16:creationId xmlns:a16="http://schemas.microsoft.com/office/drawing/2014/main" id="{D2F9F55B-9B6C-48AB-B013-6E04F490D7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EE689-7C1D-4455-8853-3E17B8383A5A}"/>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5194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0DD2-F6CE-4FB3-809A-809DCB4EFA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D2FBB-E423-4560-A009-4F988D9CFF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560D6B-3439-416F-BD2F-CE9E2990EF6D}"/>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5" name="Footer Placeholder 4">
            <a:extLst>
              <a:ext uri="{FF2B5EF4-FFF2-40B4-BE49-F238E27FC236}">
                <a16:creationId xmlns:a16="http://schemas.microsoft.com/office/drawing/2014/main" id="{7BA1C316-F2B5-4FAD-B744-05263CA2A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5B379-2041-4BC2-9B4B-EE8CA66E6547}"/>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28176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F2A98-7438-4C51-A395-0C5DAA5815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282F85-7E7F-41D3-BBD4-2310E30BB6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7B74E-7420-41C2-BB13-318F0B965161}"/>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5" name="Footer Placeholder 4">
            <a:extLst>
              <a:ext uri="{FF2B5EF4-FFF2-40B4-BE49-F238E27FC236}">
                <a16:creationId xmlns:a16="http://schemas.microsoft.com/office/drawing/2014/main" id="{9E1222C5-F21A-4B34-B8C2-9923157A4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7678E-851F-414D-8B0D-E1BCBFC4BC74}"/>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41005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6EAF-A2D7-48BC-B7FB-362355A16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01381-0354-40A7-9E7F-FAF7C6C1D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19B04E-5279-4E41-AC71-D8EF597FB3C0}"/>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5" name="Footer Placeholder 4">
            <a:extLst>
              <a:ext uri="{FF2B5EF4-FFF2-40B4-BE49-F238E27FC236}">
                <a16:creationId xmlns:a16="http://schemas.microsoft.com/office/drawing/2014/main" id="{A36DECF7-BC44-423F-912A-BDD9B1574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BFAE7-34A8-4BA0-9804-AE6B35D46068}"/>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145069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B488-5F2D-49F5-BFAC-B095A89EFD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02F62-BA4F-4445-A28A-188E6EF48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75C02-3338-464E-A360-E3CD0255B230}"/>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5" name="Footer Placeholder 4">
            <a:extLst>
              <a:ext uri="{FF2B5EF4-FFF2-40B4-BE49-F238E27FC236}">
                <a16:creationId xmlns:a16="http://schemas.microsoft.com/office/drawing/2014/main" id="{533EFD2F-1106-40FD-9D56-15DFFAC0F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0BC8C-DDA1-4425-AD9A-8F87D9C6640B}"/>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361718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F2AC-F3C1-47D3-8A40-2E07F1E280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D66066-5600-4791-A792-71E6DA8FA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CAB27E-EA83-4F22-9AF2-406824EC2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B94B0D-17BD-4B81-AE4F-0E402D286CCE}"/>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6" name="Footer Placeholder 5">
            <a:extLst>
              <a:ext uri="{FF2B5EF4-FFF2-40B4-BE49-F238E27FC236}">
                <a16:creationId xmlns:a16="http://schemas.microsoft.com/office/drawing/2014/main" id="{59A01F32-E32E-4D43-A409-1D723DF5CC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D2BD92-CADD-4567-87AA-DB7653A0D4E5}"/>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401155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0D26-44C4-44EB-8FA2-B422B32929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1F2BBF-1FDA-448C-A0D3-49D1146DB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10A0F-D144-433B-9BC5-D341926AB6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4CCC4E-38B1-405F-9FAF-F16EF8FD6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64DA8-FD8F-44F5-A1DB-B39BCBAE1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3EB8F4-40B8-4D14-9A91-9AD2750FFDA6}"/>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8" name="Footer Placeholder 7">
            <a:extLst>
              <a:ext uri="{FF2B5EF4-FFF2-40B4-BE49-F238E27FC236}">
                <a16:creationId xmlns:a16="http://schemas.microsoft.com/office/drawing/2014/main" id="{50B9B986-C88E-45BA-AA98-F2E0B8F322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04F0B8-5167-451C-B893-A435F6F624AA}"/>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425684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18B0-3D2D-455C-8934-9978A83983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B674C2-2DF1-443A-8D96-D139EC57E6FF}"/>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4" name="Footer Placeholder 3">
            <a:extLst>
              <a:ext uri="{FF2B5EF4-FFF2-40B4-BE49-F238E27FC236}">
                <a16:creationId xmlns:a16="http://schemas.microsoft.com/office/drawing/2014/main" id="{718E34B7-F9DD-4956-B265-07DF70F358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4B8A8F-C292-429E-8FE7-89534DD0A4C6}"/>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9935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3EBC3-1413-4134-8AB5-ADE3685B8D92}"/>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3" name="Footer Placeholder 2">
            <a:extLst>
              <a:ext uri="{FF2B5EF4-FFF2-40B4-BE49-F238E27FC236}">
                <a16:creationId xmlns:a16="http://schemas.microsoft.com/office/drawing/2014/main" id="{60ADC0E4-3222-49FD-8D95-20BE35CA11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0D1131-F6E5-4934-B38E-818623565AFD}"/>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246313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D4BD-07D9-4CB3-9074-9ECD922BC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0C4B4A-1A0F-425C-89E1-A116BD6B8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CADF9F-81EA-4423-8B2E-7A89531F4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8EAD4-1D13-43C9-AB2A-B3695AD4D846}"/>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6" name="Footer Placeholder 5">
            <a:extLst>
              <a:ext uri="{FF2B5EF4-FFF2-40B4-BE49-F238E27FC236}">
                <a16:creationId xmlns:a16="http://schemas.microsoft.com/office/drawing/2014/main" id="{58D83AA1-AA7D-4391-B111-6C7203B83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47372-9B64-4C9E-A2D5-36897344BBF6}"/>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155095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CB4C-2573-415F-80D9-6955C8BB5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D49848-AB30-40ED-9C7A-314CAD933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6B7398-3DFA-4CDF-8B31-BCD8F5CDC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80959-3BC8-412B-BDBA-F2BB0BC33388}"/>
              </a:ext>
            </a:extLst>
          </p:cNvPr>
          <p:cNvSpPr>
            <a:spLocks noGrp="1"/>
          </p:cNvSpPr>
          <p:nvPr>
            <p:ph type="dt" sz="half" idx="10"/>
          </p:nvPr>
        </p:nvSpPr>
        <p:spPr/>
        <p:txBody>
          <a:bodyPr/>
          <a:lstStyle/>
          <a:p>
            <a:fld id="{D0FC1E4A-1CE6-4651-964B-4DA7E60E43EC}" type="datetimeFigureOut">
              <a:rPr lang="en-IN" smtClean="0"/>
              <a:t>26-09-2021</a:t>
            </a:fld>
            <a:endParaRPr lang="en-IN"/>
          </a:p>
        </p:txBody>
      </p:sp>
      <p:sp>
        <p:nvSpPr>
          <p:cNvPr id="6" name="Footer Placeholder 5">
            <a:extLst>
              <a:ext uri="{FF2B5EF4-FFF2-40B4-BE49-F238E27FC236}">
                <a16:creationId xmlns:a16="http://schemas.microsoft.com/office/drawing/2014/main" id="{F7178F37-F8C5-4C8B-B6AB-F77D06B41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3F156D-0277-46D5-B0BD-91387F3003DE}"/>
              </a:ext>
            </a:extLst>
          </p:cNvPr>
          <p:cNvSpPr>
            <a:spLocks noGrp="1"/>
          </p:cNvSpPr>
          <p:nvPr>
            <p:ph type="sldNum" sz="quarter" idx="12"/>
          </p:nvPr>
        </p:nvSpPr>
        <p:spPr/>
        <p:txBody>
          <a:bodyPr/>
          <a:lstStyle/>
          <a:p>
            <a:fld id="{F0F363E2-72DB-476C-B9B4-B22E516CD4FC}" type="slidenum">
              <a:rPr lang="en-IN" smtClean="0"/>
              <a:t>‹#›</a:t>
            </a:fld>
            <a:endParaRPr lang="en-IN"/>
          </a:p>
        </p:txBody>
      </p:sp>
    </p:spTree>
    <p:extLst>
      <p:ext uri="{BB962C8B-B14F-4D97-AF65-F5344CB8AC3E}">
        <p14:creationId xmlns:p14="http://schemas.microsoft.com/office/powerpoint/2010/main" val="371192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F0F15B-D5F1-465C-92A5-D5E48813B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EBFAFF-8B52-4121-917A-59CF4918F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DB31D4-FFA4-454A-9440-EB7AB35C3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C1E4A-1CE6-4651-964B-4DA7E60E43EC}" type="datetimeFigureOut">
              <a:rPr lang="en-IN" smtClean="0"/>
              <a:t>26-09-2021</a:t>
            </a:fld>
            <a:endParaRPr lang="en-IN"/>
          </a:p>
        </p:txBody>
      </p:sp>
      <p:sp>
        <p:nvSpPr>
          <p:cNvPr id="5" name="Footer Placeholder 4">
            <a:extLst>
              <a:ext uri="{FF2B5EF4-FFF2-40B4-BE49-F238E27FC236}">
                <a16:creationId xmlns:a16="http://schemas.microsoft.com/office/drawing/2014/main" id="{109DAB29-4A1D-4AC3-A4B2-5A9858DB5A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AE7B3B-559D-45C8-81C8-B6E816651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363E2-72DB-476C-B9B4-B22E516CD4FC}" type="slidenum">
              <a:rPr lang="en-IN" smtClean="0"/>
              <a:t>‹#›</a:t>
            </a:fld>
            <a:endParaRPr lang="en-IN"/>
          </a:p>
        </p:txBody>
      </p:sp>
    </p:spTree>
    <p:extLst>
      <p:ext uri="{BB962C8B-B14F-4D97-AF65-F5344CB8AC3E}">
        <p14:creationId xmlns:p14="http://schemas.microsoft.com/office/powerpoint/2010/main" val="2862558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F70568-AB92-4D9F-88B2-706A543DCBB2}"/>
              </a:ext>
            </a:extLst>
          </p:cNvPr>
          <p:cNvSpPr txBox="1"/>
          <p:nvPr/>
        </p:nvSpPr>
        <p:spPr>
          <a:xfrm>
            <a:off x="5001209" y="2396143"/>
            <a:ext cx="2622151"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RENT N GO </a:t>
            </a:r>
            <a:endParaRPr lang="en-IN"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30695C9-B289-4D3C-A28B-256968E99637}"/>
              </a:ext>
            </a:extLst>
          </p:cNvPr>
          <p:cNvSpPr txBox="1"/>
          <p:nvPr/>
        </p:nvSpPr>
        <p:spPr>
          <a:xfrm>
            <a:off x="7828633" y="3596951"/>
            <a:ext cx="2043155"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 :</a:t>
            </a:r>
          </a:p>
          <a:p>
            <a:pPr>
              <a:lnSpc>
                <a:spcPct val="150000"/>
              </a:lnSpc>
            </a:pPr>
            <a:r>
              <a:rPr lang="en-US" b="1" dirty="0">
                <a:latin typeface="Times New Roman" panose="02020603050405020304" pitchFamily="18" charset="0"/>
                <a:cs typeface="Times New Roman" panose="02020603050405020304" pitchFamily="18" charset="0"/>
              </a:rPr>
              <a:t>Rinkiraj Prasad</a:t>
            </a:r>
          </a:p>
          <a:p>
            <a:pPr>
              <a:lnSpc>
                <a:spcPct val="150000"/>
              </a:lnSpc>
            </a:pPr>
            <a:r>
              <a:rPr lang="en-US" b="1" dirty="0">
                <a:latin typeface="Times New Roman" panose="02020603050405020304" pitchFamily="18" charset="0"/>
                <a:cs typeface="Times New Roman" panose="02020603050405020304" pitchFamily="18" charset="0"/>
              </a:rPr>
              <a:t>Prerana Bachhav</a:t>
            </a:r>
          </a:p>
          <a:p>
            <a:pPr>
              <a:lnSpc>
                <a:spcPct val="150000"/>
              </a:lnSpc>
            </a:pPr>
            <a:r>
              <a:rPr lang="en-US" b="1" dirty="0">
                <a:latin typeface="Times New Roman" panose="02020603050405020304" pitchFamily="18" charset="0"/>
                <a:cs typeface="Times New Roman" panose="02020603050405020304" pitchFamily="18" charset="0"/>
              </a:rPr>
              <a:t>Aishwarya Pawar</a:t>
            </a:r>
          </a:p>
          <a:p>
            <a:pPr>
              <a:lnSpc>
                <a:spcPct val="150000"/>
              </a:lnSpc>
            </a:pPr>
            <a:r>
              <a:rPr lang="en-US" b="1" dirty="0">
                <a:latin typeface="Times New Roman" panose="02020603050405020304" pitchFamily="18" charset="0"/>
                <a:cs typeface="Times New Roman" panose="02020603050405020304" pitchFamily="18" charset="0"/>
              </a:rPr>
              <a:t>Sainand Shitole</a:t>
            </a:r>
          </a:p>
          <a:p>
            <a:r>
              <a:rPr lang="en-US" dirty="0"/>
              <a:t>       </a:t>
            </a:r>
            <a:endParaRPr lang="en-IN" dirty="0"/>
          </a:p>
        </p:txBody>
      </p:sp>
      <p:sp>
        <p:nvSpPr>
          <p:cNvPr id="16" name="TextBox 15">
            <a:extLst>
              <a:ext uri="{FF2B5EF4-FFF2-40B4-BE49-F238E27FC236}">
                <a16:creationId xmlns:a16="http://schemas.microsoft.com/office/drawing/2014/main" id="{A79B0EBB-763A-408B-8141-37F3B2C278CE}"/>
              </a:ext>
            </a:extLst>
          </p:cNvPr>
          <p:cNvSpPr txBox="1"/>
          <p:nvPr/>
        </p:nvSpPr>
        <p:spPr>
          <a:xfrm>
            <a:off x="4727258" y="1822283"/>
            <a:ext cx="27374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Web Application Project 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1FCA8C9-CA9B-4A6A-8BE2-87FA19388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16" y="500950"/>
            <a:ext cx="4455168" cy="903550"/>
          </a:xfrm>
          <a:prstGeom prst="rect">
            <a:avLst/>
          </a:prstGeom>
        </p:spPr>
      </p:pic>
    </p:spTree>
    <p:extLst>
      <p:ext uri="{BB962C8B-B14F-4D97-AF65-F5344CB8AC3E}">
        <p14:creationId xmlns:p14="http://schemas.microsoft.com/office/powerpoint/2010/main" val="38248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728F25-5217-4004-A568-B09A647AE011}"/>
              </a:ext>
            </a:extLst>
          </p:cNvPr>
          <p:cNvSpPr txBox="1"/>
          <p:nvPr/>
        </p:nvSpPr>
        <p:spPr>
          <a:xfrm>
            <a:off x="0" y="661511"/>
            <a:ext cx="6097554" cy="2576796"/>
          </a:xfrm>
          <a:prstGeom prst="rect">
            <a:avLst/>
          </a:prstGeom>
          <a:noFill/>
        </p:spPr>
        <p:txBody>
          <a:bodyPr wrap="square">
            <a:spAutoFit/>
          </a:bodyPr>
          <a:lstStyle/>
          <a:p>
            <a:pPr algn="just">
              <a:lnSpc>
                <a:spcPct val="107000"/>
              </a:lnSpc>
              <a:spcAft>
                <a:spcPts val="800"/>
              </a:spcAft>
            </a:pPr>
            <a:r>
              <a:rPr lang="en-IN" u="sng" dirty="0">
                <a:latin typeface="Times New Roman" panose="02020603050405020304" pitchFamily="18" charset="0"/>
                <a:ea typeface="Calibri" panose="020F0502020204030204" pitchFamily="34" charset="0"/>
                <a:cs typeface="Times New Roman" panose="02020603050405020304" pitchFamily="18" charset="0"/>
              </a:rPr>
              <a:t>Shop</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 Owner Module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1)Add Product, Delete Product,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2) Update Product (in list- product list, rent ,active status)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3) show orders list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4) payment details or monthly sale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5) Login, Logout, edit profile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Box 7">
            <a:extLst>
              <a:ext uri="{FF2B5EF4-FFF2-40B4-BE49-F238E27FC236}">
                <a16:creationId xmlns:a16="http://schemas.microsoft.com/office/drawing/2014/main" id="{C7477E44-0908-412E-A986-DF9F6D0AAB6A}"/>
              </a:ext>
            </a:extLst>
          </p:cNvPr>
          <p:cNvSpPr txBox="1"/>
          <p:nvPr/>
        </p:nvSpPr>
        <p:spPr>
          <a:xfrm>
            <a:off x="7638952" y="3954478"/>
            <a:ext cx="6120880" cy="2576796"/>
          </a:xfrm>
          <a:prstGeom prst="rect">
            <a:avLst/>
          </a:prstGeom>
          <a:noFill/>
        </p:spPr>
        <p:txBody>
          <a:bodyPr wrap="square">
            <a:spAutoFit/>
          </a:bodyPr>
          <a:lstStyle/>
          <a:p>
            <a:pPr indent="457200" algn="just">
              <a:lnSpc>
                <a:spcPct val="107000"/>
              </a:lnSpc>
              <a:spcAft>
                <a:spcPts val="800"/>
              </a:spcAft>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Delivery Boy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200"/>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Accept/decline order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200"/>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Order details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200"/>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Address to deliver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200"/>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Take payment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200"/>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Customer details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a:extLst>
              <a:ext uri="{FF2B5EF4-FFF2-40B4-BE49-F238E27FC236}">
                <a16:creationId xmlns:a16="http://schemas.microsoft.com/office/drawing/2014/main" id="{2F6F6D69-7749-4192-ACA3-728CA0B66BBB}"/>
              </a:ext>
            </a:extLst>
          </p:cNvPr>
          <p:cNvPicPr>
            <a:picLocks noChangeAspect="1"/>
          </p:cNvPicPr>
          <p:nvPr/>
        </p:nvPicPr>
        <p:blipFill>
          <a:blip r:embed="rId2"/>
          <a:stretch>
            <a:fillRect/>
          </a:stretch>
        </p:blipFill>
        <p:spPr>
          <a:xfrm>
            <a:off x="422031" y="3617624"/>
            <a:ext cx="6963679" cy="3093862"/>
          </a:xfrm>
          <a:prstGeom prst="rect">
            <a:avLst/>
          </a:prstGeom>
        </p:spPr>
      </p:pic>
      <p:pic>
        <p:nvPicPr>
          <p:cNvPr id="7" name="Picture 6">
            <a:extLst>
              <a:ext uri="{FF2B5EF4-FFF2-40B4-BE49-F238E27FC236}">
                <a16:creationId xmlns:a16="http://schemas.microsoft.com/office/drawing/2014/main" id="{E577717F-708F-4969-8AD1-171C904AC3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87616" y="412101"/>
            <a:ext cx="6198625" cy="3016899"/>
          </a:xfrm>
          <a:prstGeom prst="rect">
            <a:avLst/>
          </a:prstGeom>
          <a:noFill/>
          <a:ln>
            <a:noFill/>
          </a:ln>
        </p:spPr>
      </p:pic>
    </p:spTree>
    <p:extLst>
      <p:ext uri="{BB962C8B-B14F-4D97-AF65-F5344CB8AC3E}">
        <p14:creationId xmlns:p14="http://schemas.microsoft.com/office/powerpoint/2010/main" val="132178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05EDF2-9B39-4FDF-AC36-6D019144167C}"/>
              </a:ext>
            </a:extLst>
          </p:cNvPr>
          <p:cNvSpPr txBox="1"/>
          <p:nvPr/>
        </p:nvSpPr>
        <p:spPr>
          <a:xfrm>
            <a:off x="384529" y="210378"/>
            <a:ext cx="6097554" cy="3223575"/>
          </a:xfrm>
          <a:prstGeom prst="rect">
            <a:avLst/>
          </a:prstGeom>
          <a:noFill/>
        </p:spPr>
        <p:txBody>
          <a:bodyPr wrap="square">
            <a:spAutoFit/>
          </a:bodyPr>
          <a:lstStyle/>
          <a:p>
            <a:pPr algn="just">
              <a:lnSpc>
                <a:spcPct val="107000"/>
              </a:lnSpc>
              <a:spcAft>
                <a:spcPts val="800"/>
              </a:spcAft>
            </a:pPr>
            <a:r>
              <a:rPr lang="en-IN" sz="2000" u="sng" dirty="0">
                <a:latin typeface="Calibri" panose="020F0502020204030204" pitchFamily="34" charset="0"/>
                <a:ea typeface="Calibri" panose="020F0502020204030204" pitchFamily="34" charset="0"/>
                <a:cs typeface="Times New Roman" panose="02020603050405020304" pitchFamily="18" charset="0"/>
              </a:rPr>
              <a:t>Customer / User</a:t>
            </a:r>
          </a:p>
          <a:p>
            <a:pPr marL="342900" lvl="0" indent="-342900" algn="just">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Registration, Login, Logout, edit profile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Searching – Product by name or category , searching shop by name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Ordering – adding order, changing status of order, showing order details list.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Payment options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Accept/delete order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9417D1F7-F56F-41E2-A273-1115446C7B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6343" y="2425959"/>
            <a:ext cx="8395639" cy="4246984"/>
          </a:xfrm>
          <a:prstGeom prst="rect">
            <a:avLst/>
          </a:prstGeom>
          <a:noFill/>
          <a:ln>
            <a:noFill/>
          </a:ln>
        </p:spPr>
      </p:pic>
    </p:spTree>
    <p:extLst>
      <p:ext uri="{BB962C8B-B14F-4D97-AF65-F5344CB8AC3E}">
        <p14:creationId xmlns:p14="http://schemas.microsoft.com/office/powerpoint/2010/main" val="341254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EA28-F6D2-4A8F-959B-E058E8FA801C}"/>
              </a:ext>
            </a:extLst>
          </p:cNvPr>
          <p:cNvSpPr>
            <a:spLocks noGrp="1"/>
          </p:cNvSpPr>
          <p:nvPr>
            <p:ph type="title"/>
          </p:nvPr>
        </p:nvSpPr>
        <p:spPr/>
        <p:txBody>
          <a:bodyPr/>
          <a:lstStyle/>
          <a:p>
            <a:r>
              <a:rPr lang="en-US" u="sng" dirty="0"/>
              <a:t>Future</a:t>
            </a:r>
            <a:r>
              <a:rPr lang="en-US" dirty="0"/>
              <a:t> </a:t>
            </a:r>
            <a:r>
              <a:rPr lang="en-US" u="sng" dirty="0"/>
              <a:t>Scope</a:t>
            </a:r>
            <a:r>
              <a:rPr lang="en-US" dirty="0"/>
              <a:t>:</a:t>
            </a:r>
            <a:endParaRPr lang="en-IN" dirty="0"/>
          </a:p>
        </p:txBody>
      </p:sp>
      <p:sp>
        <p:nvSpPr>
          <p:cNvPr id="3" name="Content Placeholder 2">
            <a:extLst>
              <a:ext uri="{FF2B5EF4-FFF2-40B4-BE49-F238E27FC236}">
                <a16:creationId xmlns:a16="http://schemas.microsoft.com/office/drawing/2014/main" id="{7EFD2137-945C-4411-8B89-7587111917A4}"/>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1)The concept of renting furniture is not yet properly settled in the mind of the old generation as owing the basic thing like furniture is often thought as the best option.</a:t>
            </a:r>
          </a:p>
          <a:p>
            <a:pPr marL="0" indent="0" algn="just">
              <a:buNone/>
            </a:pPr>
            <a:r>
              <a:rPr lang="en-US" sz="2000" dirty="0">
                <a:latin typeface="Times New Roman" panose="02020603050405020304" pitchFamily="18" charset="0"/>
                <a:cs typeface="Times New Roman" panose="02020603050405020304" pitchFamily="18" charset="0"/>
              </a:rPr>
              <a:t>2) But millennials are practical, they know the hardships that come with owing furniture. It’s not just practical for them to own a 40-50k sofa set when they know they would be in another city in the next 2-3 years and transportation is not cheap! </a:t>
            </a:r>
          </a:p>
          <a:p>
            <a:pPr marL="0" indent="0" algn="just">
              <a:buNone/>
            </a:pPr>
            <a:r>
              <a:rPr lang="en-US" sz="2000" dirty="0">
                <a:latin typeface="Times New Roman" panose="02020603050405020304" pitchFamily="18" charset="0"/>
                <a:cs typeface="Times New Roman" panose="02020603050405020304" pitchFamily="18" charset="0"/>
              </a:rPr>
              <a:t>3) Indian furniture rental market can be divided into further categories as per the needs of the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27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13AC4-EDAB-4BB9-8494-9B458C4B12C0}"/>
              </a:ext>
            </a:extLst>
          </p:cNvPr>
          <p:cNvSpPr txBox="1"/>
          <p:nvPr/>
        </p:nvSpPr>
        <p:spPr>
          <a:xfrm>
            <a:off x="4739951" y="2705878"/>
            <a:ext cx="2906565"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36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DA90-25C6-496C-9AA8-8B85DEB7C45D}"/>
              </a:ext>
            </a:extLst>
          </p:cNvPr>
          <p:cNvSpPr>
            <a:spLocks noGrp="1"/>
          </p:cNvSpPr>
          <p:nvPr>
            <p:ph type="title"/>
          </p:nvPr>
        </p:nvSpPr>
        <p:spPr>
          <a:xfrm>
            <a:off x="325017" y="337134"/>
            <a:ext cx="8343122" cy="530614"/>
          </a:xfrm>
        </p:spPr>
        <p:txBody>
          <a:bodyPr>
            <a:normAutofit fontScale="90000"/>
          </a:bodyPr>
          <a:lstStyle/>
          <a:p>
            <a:r>
              <a:rPr lang="en-US" dirty="0"/>
              <a:t>Introduction:</a:t>
            </a:r>
            <a:endParaRPr lang="en-IN" dirty="0"/>
          </a:p>
        </p:txBody>
      </p:sp>
      <p:sp>
        <p:nvSpPr>
          <p:cNvPr id="4" name="TextBox 3">
            <a:extLst>
              <a:ext uri="{FF2B5EF4-FFF2-40B4-BE49-F238E27FC236}">
                <a16:creationId xmlns:a16="http://schemas.microsoft.com/office/drawing/2014/main" id="{B674969C-EA81-46D5-A141-451041E42ABE}"/>
              </a:ext>
            </a:extLst>
          </p:cNvPr>
          <p:cNvSpPr txBox="1"/>
          <p:nvPr/>
        </p:nvSpPr>
        <p:spPr>
          <a:xfrm>
            <a:off x="985670" y="1073019"/>
            <a:ext cx="10388346" cy="2370329"/>
          </a:xfrm>
          <a:prstGeom prst="rect">
            <a:avLst/>
          </a:prstGeom>
          <a:noFill/>
        </p:spPr>
        <p:txBody>
          <a:bodyPr wrap="square" rtlCol="0">
            <a:spAutoFit/>
          </a:bodyPr>
          <a:lstStyle/>
          <a:p>
            <a:pPr indent="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"Rent n Go" is a web application which provides user to get all day to day essentials while relocating. </a:t>
            </a:r>
          </a:p>
          <a:p>
            <a:pPr indent="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site lets user to take beds, dressing tables, or even washing machines , etc. on rent for the amount of</a:t>
            </a:r>
          </a:p>
          <a:p>
            <a:pPr indent="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that they specify . Our application will provide the direct interface between vendors/businesses to</a:t>
            </a:r>
          </a:p>
          <a:p>
            <a:pPr indent="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consumers i.e. you, by excluding the agent or middleman.</a:t>
            </a:r>
          </a:p>
          <a:p>
            <a:pPr indent="457200"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968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DA90-25C6-496C-9AA8-8B85DEB7C45D}"/>
              </a:ext>
            </a:extLst>
          </p:cNvPr>
          <p:cNvSpPr>
            <a:spLocks noGrp="1"/>
          </p:cNvSpPr>
          <p:nvPr>
            <p:ph type="title"/>
          </p:nvPr>
        </p:nvSpPr>
        <p:spPr>
          <a:xfrm>
            <a:off x="73091" y="137495"/>
            <a:ext cx="8343122" cy="530614"/>
          </a:xfrm>
        </p:spPr>
        <p:txBody>
          <a:bodyPr>
            <a:normAutofit fontScale="90000"/>
          </a:bodyPr>
          <a:lstStyle/>
          <a:p>
            <a:r>
              <a:rPr lang="en-US" dirty="0"/>
              <a:t>ER Diagram:</a:t>
            </a:r>
            <a:endParaRPr lang="en-IN" dirty="0"/>
          </a:p>
        </p:txBody>
      </p:sp>
      <p:pic>
        <p:nvPicPr>
          <p:cNvPr id="4" name="Picture 3">
            <a:extLst>
              <a:ext uri="{FF2B5EF4-FFF2-40B4-BE49-F238E27FC236}">
                <a16:creationId xmlns:a16="http://schemas.microsoft.com/office/drawing/2014/main" id="{EC4975B6-32DE-492C-8BA7-A43C08BB8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053" y="137495"/>
            <a:ext cx="8773885" cy="6580413"/>
          </a:xfrm>
          <a:prstGeom prst="rect">
            <a:avLst/>
          </a:prstGeom>
        </p:spPr>
      </p:pic>
    </p:spTree>
    <p:extLst>
      <p:ext uri="{BB962C8B-B14F-4D97-AF65-F5344CB8AC3E}">
        <p14:creationId xmlns:p14="http://schemas.microsoft.com/office/powerpoint/2010/main" val="224506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DA90-25C6-496C-9AA8-8B85DEB7C45D}"/>
              </a:ext>
            </a:extLst>
          </p:cNvPr>
          <p:cNvSpPr>
            <a:spLocks noGrp="1"/>
          </p:cNvSpPr>
          <p:nvPr>
            <p:ph type="title"/>
          </p:nvPr>
        </p:nvSpPr>
        <p:spPr>
          <a:xfrm>
            <a:off x="325017" y="337134"/>
            <a:ext cx="8343122" cy="530614"/>
          </a:xfrm>
        </p:spPr>
        <p:txBody>
          <a:bodyPr>
            <a:normAutofit fontScale="90000"/>
          </a:bodyPr>
          <a:lstStyle/>
          <a:p>
            <a:r>
              <a:rPr lang="en-US" dirty="0"/>
              <a:t>UI Design:</a:t>
            </a:r>
            <a:endParaRPr lang="en-IN" dirty="0"/>
          </a:p>
        </p:txBody>
      </p:sp>
      <p:pic>
        <p:nvPicPr>
          <p:cNvPr id="4" name="Picture 3">
            <a:extLst>
              <a:ext uri="{FF2B5EF4-FFF2-40B4-BE49-F238E27FC236}">
                <a16:creationId xmlns:a16="http://schemas.microsoft.com/office/drawing/2014/main" id="{7478F767-76D0-4033-941C-107C58D5B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465" y="168567"/>
            <a:ext cx="6774025" cy="6520866"/>
          </a:xfrm>
          <a:prstGeom prst="rect">
            <a:avLst/>
          </a:prstGeom>
        </p:spPr>
      </p:pic>
    </p:spTree>
    <p:extLst>
      <p:ext uri="{BB962C8B-B14F-4D97-AF65-F5344CB8AC3E}">
        <p14:creationId xmlns:p14="http://schemas.microsoft.com/office/powerpoint/2010/main" val="199436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EE9575B-BF2E-4F68-A966-EF4DCBD6D56A}"/>
              </a:ext>
            </a:extLst>
          </p:cNvPr>
          <p:cNvSpPr txBox="1"/>
          <p:nvPr/>
        </p:nvSpPr>
        <p:spPr>
          <a:xfrm>
            <a:off x="1922106" y="3582955"/>
            <a:ext cx="17940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 User Login Page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CBFB8B2-1FF3-4462-ABCF-82AEB4D5E09D}"/>
              </a:ext>
            </a:extLst>
          </p:cNvPr>
          <p:cNvSpPr txBox="1"/>
          <p:nvPr/>
        </p:nvSpPr>
        <p:spPr>
          <a:xfrm>
            <a:off x="8217868" y="2816173"/>
            <a:ext cx="1213345"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 </a:t>
            </a:r>
            <a:r>
              <a:rPr lang="en-US" dirty="0"/>
              <a:t>Shop Page</a:t>
            </a:r>
            <a:endParaRPr lang="en-IN" dirty="0"/>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46F38AE-13C4-486C-9556-DA3C40900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2" y="41989"/>
            <a:ext cx="5841518" cy="3387011"/>
          </a:xfrm>
          <a:prstGeom prst="rect">
            <a:avLst/>
          </a:prstGeom>
        </p:spPr>
      </p:pic>
      <p:pic>
        <p:nvPicPr>
          <p:cNvPr id="14" name="Picture 13">
            <a:extLst>
              <a:ext uri="{FF2B5EF4-FFF2-40B4-BE49-F238E27FC236}">
                <a16:creationId xmlns:a16="http://schemas.microsoft.com/office/drawing/2014/main" id="{A980AE8B-3352-44C9-9815-0A5E8B29D96D}"/>
              </a:ext>
            </a:extLst>
          </p:cNvPr>
          <p:cNvPicPr>
            <a:picLocks noChangeAspect="1"/>
          </p:cNvPicPr>
          <p:nvPr/>
        </p:nvPicPr>
        <p:blipFill rotWithShape="1">
          <a:blip r:embed="rId3">
            <a:extLst>
              <a:ext uri="{28A0092B-C50C-407E-A947-70E740481C1C}">
                <a14:useLocalDpi xmlns:a14="http://schemas.microsoft.com/office/drawing/2010/main" val="0"/>
              </a:ext>
            </a:extLst>
          </a:blip>
          <a:srcRect t="86939"/>
          <a:stretch/>
        </p:blipFill>
        <p:spPr>
          <a:xfrm>
            <a:off x="6267062" y="5856598"/>
            <a:ext cx="5676121" cy="895739"/>
          </a:xfrm>
          <a:prstGeom prst="rect">
            <a:avLst/>
          </a:prstGeom>
        </p:spPr>
      </p:pic>
      <p:pic>
        <p:nvPicPr>
          <p:cNvPr id="7" name="Picture 6">
            <a:extLst>
              <a:ext uri="{FF2B5EF4-FFF2-40B4-BE49-F238E27FC236}">
                <a16:creationId xmlns:a16="http://schemas.microsoft.com/office/drawing/2014/main" id="{3FDABC15-4B22-47E7-915A-C6DB3C132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120" y="3462504"/>
            <a:ext cx="6102879" cy="3387011"/>
          </a:xfrm>
          <a:prstGeom prst="rect">
            <a:avLst/>
          </a:prstGeom>
        </p:spPr>
      </p:pic>
    </p:spTree>
    <p:extLst>
      <p:ext uri="{BB962C8B-B14F-4D97-AF65-F5344CB8AC3E}">
        <p14:creationId xmlns:p14="http://schemas.microsoft.com/office/powerpoint/2010/main" val="423197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BDA8A0-6D80-4456-B9F5-0E0C784C0018}"/>
              </a:ext>
            </a:extLst>
          </p:cNvPr>
          <p:cNvSpPr txBox="1"/>
          <p:nvPr/>
        </p:nvSpPr>
        <p:spPr>
          <a:xfrm>
            <a:off x="1800808" y="3256310"/>
            <a:ext cx="133241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Admin Page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E360CD-2C79-4C91-BD30-74355F965F28}"/>
              </a:ext>
            </a:extLst>
          </p:cNvPr>
          <p:cNvSpPr txBox="1"/>
          <p:nvPr/>
        </p:nvSpPr>
        <p:spPr>
          <a:xfrm>
            <a:off x="9004041" y="2711716"/>
            <a:ext cx="1365374" cy="369332"/>
          </a:xfrm>
          <a:prstGeom prst="rect">
            <a:avLst/>
          </a:prstGeom>
          <a:noFill/>
        </p:spPr>
        <p:txBody>
          <a:bodyPr wrap="none" rtlCol="0">
            <a:spAutoFit/>
          </a:bodyPr>
          <a:lstStyle/>
          <a:p>
            <a:r>
              <a:rPr lang="en-US" dirty="0"/>
              <a:t>Vendor Page</a:t>
            </a:r>
            <a:endParaRPr lang="en-IN" dirty="0"/>
          </a:p>
        </p:txBody>
      </p:sp>
      <p:pic>
        <p:nvPicPr>
          <p:cNvPr id="4" name="Picture 3">
            <a:extLst>
              <a:ext uri="{FF2B5EF4-FFF2-40B4-BE49-F238E27FC236}">
                <a16:creationId xmlns:a16="http://schemas.microsoft.com/office/drawing/2014/main" id="{FFA43DA2-D659-4B5C-9160-9FDBC4094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2" y="173850"/>
            <a:ext cx="5215813" cy="3058509"/>
          </a:xfrm>
          <a:prstGeom prst="rect">
            <a:avLst/>
          </a:prstGeom>
        </p:spPr>
      </p:pic>
      <p:pic>
        <p:nvPicPr>
          <p:cNvPr id="9" name="Picture 8">
            <a:extLst>
              <a:ext uri="{FF2B5EF4-FFF2-40B4-BE49-F238E27FC236}">
                <a16:creationId xmlns:a16="http://schemas.microsoft.com/office/drawing/2014/main" id="{DA81BE68-A23F-46D7-BBE3-14AADA347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646" y="3256310"/>
            <a:ext cx="6424353" cy="3378734"/>
          </a:xfrm>
          <a:prstGeom prst="rect">
            <a:avLst/>
          </a:prstGeom>
        </p:spPr>
      </p:pic>
    </p:spTree>
    <p:extLst>
      <p:ext uri="{BB962C8B-B14F-4D97-AF65-F5344CB8AC3E}">
        <p14:creationId xmlns:p14="http://schemas.microsoft.com/office/powerpoint/2010/main" val="155415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19819B-F5B8-4F67-9F8F-4A9CC0867363}"/>
              </a:ext>
            </a:extLst>
          </p:cNvPr>
          <p:cNvSpPr txBox="1"/>
          <p:nvPr/>
        </p:nvSpPr>
        <p:spPr>
          <a:xfrm>
            <a:off x="2285999" y="2952365"/>
            <a:ext cx="131959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Profile Page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F5FAE0-CFA4-44E2-A6CC-BE3C9C774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8" y="85518"/>
            <a:ext cx="5995143" cy="2916591"/>
          </a:xfrm>
          <a:prstGeom prst="rect">
            <a:avLst/>
          </a:prstGeom>
        </p:spPr>
      </p:pic>
    </p:spTree>
    <p:extLst>
      <p:ext uri="{BB962C8B-B14F-4D97-AF65-F5344CB8AC3E}">
        <p14:creationId xmlns:p14="http://schemas.microsoft.com/office/powerpoint/2010/main" val="88573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06D8-8FA3-41BE-B334-18901318C91F}"/>
              </a:ext>
            </a:extLst>
          </p:cNvPr>
          <p:cNvSpPr>
            <a:spLocks noGrp="1"/>
          </p:cNvSpPr>
          <p:nvPr>
            <p:ph type="title"/>
          </p:nvPr>
        </p:nvSpPr>
        <p:spPr/>
        <p:txBody>
          <a:bodyPr/>
          <a:lstStyle/>
          <a:p>
            <a:r>
              <a:rPr lang="en-GB" sz="2800" b="1" u="sng" dirty="0">
                <a:effectLst/>
                <a:latin typeface="Times New Roman" panose="02020603050405020304" pitchFamily="18" charset="0"/>
                <a:ea typeface="Calibri" panose="020F0502020204030204" pitchFamily="34" charset="0"/>
                <a:cs typeface="Mangal" panose="02040503050203030202" pitchFamily="18" charset="0"/>
              </a:rPr>
              <a:t>Hardware and Software Requirements (Minimum):</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EB458C34-62FA-417A-B5A4-351716C6E7DE}"/>
              </a:ext>
            </a:extLst>
          </p:cNvPr>
          <p:cNvSpPr>
            <a:spLocks noGrp="1"/>
          </p:cNvSpPr>
          <p:nvPr>
            <p:ph idx="1"/>
          </p:nvPr>
        </p:nvSpPr>
        <p:spPr>
          <a:xfrm>
            <a:off x="765110" y="1184988"/>
            <a:ext cx="10588690" cy="5551714"/>
          </a:xfrm>
        </p:spPr>
        <p:txBody>
          <a:bodyPr>
            <a:normAutofit fontScale="92500" lnSpcReduction="10000"/>
          </a:bodyPr>
          <a:lstStyle/>
          <a:p>
            <a:pPr marL="0" indent="0" algn="just">
              <a:lnSpc>
                <a:spcPct val="115000"/>
              </a:lnSpc>
              <a:spcAft>
                <a:spcPts val="1000"/>
              </a:spcAft>
              <a:buNone/>
            </a:pPr>
            <a:r>
              <a:rPr lang="en-GB" sz="1800" b="1" dirty="0">
                <a:effectLst/>
                <a:latin typeface="Times New Roman" panose="02020603050405020304" pitchFamily="18" charset="0"/>
                <a:ea typeface="Calibri" panose="020F0502020204030204" pitchFamily="34" charset="0"/>
                <a:cs typeface="Mangal" panose="02040503050203030202" pitchFamily="18" charset="0"/>
              </a:rPr>
              <a:t>Hardware:</a:t>
            </a:r>
            <a:endParaRPr lang="en-IN" sz="1800" b="1" dirty="0">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0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Intel i3 processor 3</a:t>
            </a:r>
            <a:r>
              <a:rPr lang="en-GB"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generation or later / AMD Ryzen 200 2</a:t>
            </a:r>
            <a:r>
              <a:rPr lang="en-GB" sz="18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generation or later</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2 GB ddr3 ram.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Windows 10 Home edition or later.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200 GB Sata HDD Space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Data Connection 200 kbps</a:t>
            </a:r>
          </a:p>
          <a:p>
            <a:pPr marL="0" indent="0" algn="just">
              <a:lnSpc>
                <a:spcPct val="100000"/>
              </a:lnSpc>
              <a:spcAft>
                <a:spcPts val="1000"/>
              </a:spcAft>
              <a:buNone/>
            </a:pPr>
            <a:r>
              <a:rPr lang="en-GB" sz="1800" b="1" dirty="0">
                <a:effectLst/>
                <a:latin typeface="Times New Roman" panose="02020603050405020304" pitchFamily="18" charset="0"/>
                <a:ea typeface="Calibri" panose="020F0502020204030204" pitchFamily="34" charset="0"/>
                <a:cs typeface="Mangal" panose="02040503050203030202" pitchFamily="18" charset="0"/>
              </a:rPr>
              <a:t>Software:</a:t>
            </a:r>
          </a:p>
          <a:p>
            <a:pPr marL="342900" lvl="0" indent="-342900" algn="just">
              <a:lnSpc>
                <a:spcPct val="115000"/>
              </a:lnSpc>
              <a:buFont typeface="+mj-lt"/>
              <a:buAutoNum type="arabicPeriod"/>
            </a:pPr>
            <a:r>
              <a:rPr lang="en-GB" sz="1800" dirty="0">
                <a:effectLst/>
                <a:latin typeface="Times New Roman" panose="02020603050405020304" pitchFamily="18" charset="0"/>
                <a:ea typeface="Calibri" panose="020F0502020204030204" pitchFamily="34" charset="0"/>
                <a:cs typeface="Mangal" panose="02040503050203030202" pitchFamily="18" charset="0"/>
              </a:rPr>
              <a:t>Eclipse 4.7 Oxygen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Font typeface="+mj-lt"/>
              <a:buAutoNum type="arabicPeriod"/>
            </a:pPr>
            <a:r>
              <a:rPr lang="en-GB" sz="1800" dirty="0">
                <a:effectLst/>
                <a:latin typeface="Times New Roman" panose="02020603050405020304" pitchFamily="18" charset="0"/>
                <a:ea typeface="Calibri" panose="020F0502020204030204" pitchFamily="34" charset="0"/>
                <a:cs typeface="Mangal" panose="02040503050203030202" pitchFamily="18" charset="0"/>
              </a:rPr>
              <a:t>MySQL 5.7 with Workbench 8.0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Font typeface="+mj-lt"/>
              <a:buAutoNum type="arabicPeriod"/>
            </a:pPr>
            <a:r>
              <a:rPr lang="en-GB" sz="1800" dirty="0">
                <a:effectLst/>
                <a:latin typeface="Times New Roman" panose="02020603050405020304" pitchFamily="18" charset="0"/>
                <a:ea typeface="Calibri" panose="020F0502020204030204" pitchFamily="34" charset="0"/>
                <a:cs typeface="Mangal" panose="02040503050203030202" pitchFamily="18" charset="0"/>
              </a:rPr>
              <a:t>Google Chrome version 79.0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Font typeface="+mj-lt"/>
              <a:buAutoNum type="arabicPeriod"/>
            </a:pPr>
            <a:r>
              <a:rPr lang="en-GB" sz="1800" dirty="0">
                <a:effectLst/>
                <a:latin typeface="Times New Roman" panose="02020603050405020304" pitchFamily="18" charset="0"/>
                <a:ea typeface="Calibri" panose="020F0502020204030204" pitchFamily="34" charset="0"/>
                <a:cs typeface="Mangal" panose="02040503050203030202" pitchFamily="18" charset="0"/>
              </a:rPr>
              <a:t>Apache Tomcat Server 8.5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Mangal" panose="02040503050203030202" pitchFamily="18" charset="0"/>
              </a:rPr>
              <a:t>Maven Dependencies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0000"/>
              </a:lnSpc>
              <a:spcAft>
                <a:spcPts val="10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GB" sz="1800" b="1" dirty="0">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7701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421334-7725-4C70-A963-54E1ECC71BD1}"/>
              </a:ext>
            </a:extLst>
          </p:cNvPr>
          <p:cNvSpPr txBox="1"/>
          <p:nvPr/>
        </p:nvSpPr>
        <p:spPr>
          <a:xfrm>
            <a:off x="184280" y="363893"/>
            <a:ext cx="6011247" cy="1969898"/>
          </a:xfrm>
          <a:prstGeom prst="rect">
            <a:avLst/>
          </a:prstGeom>
          <a:noFill/>
        </p:spPr>
        <p:txBody>
          <a:bodyPr wrap="square">
            <a:spAutoFit/>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FUNCTIONAL REQUIREMENT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Role: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Admin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2.Shop Owner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3.Customer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4.Delivery Boy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1A50D10-EEF9-46DC-BDA3-3107D042BFD9}"/>
              </a:ext>
            </a:extLst>
          </p:cNvPr>
          <p:cNvSpPr txBox="1"/>
          <p:nvPr/>
        </p:nvSpPr>
        <p:spPr>
          <a:xfrm>
            <a:off x="6006583" y="1179574"/>
            <a:ext cx="6097554" cy="2576796"/>
          </a:xfrm>
          <a:prstGeom prst="rect">
            <a:avLst/>
          </a:prstGeom>
          <a:noFill/>
        </p:spPr>
        <p:txBody>
          <a:bodyPr wrap="square">
            <a:spAutoFit/>
          </a:bodyPr>
          <a:lstStyle/>
          <a:p>
            <a:pPr marL="457200" algn="just">
              <a:lnSpc>
                <a:spcPct val="107000"/>
              </a:lnSpc>
              <a:spcAft>
                <a:spcPts val="800"/>
              </a:spcAft>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Admin Module: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User Registration, user deletion,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Shop Registration , deletion , list of shops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Showing order details, customer details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Statistics of sales, commission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arenR"/>
              <a:tabLst>
                <a:tab pos="45720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Login, Logout and edit profile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DFCA215A-9E10-4650-B7BC-A112601530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10743" y="3883841"/>
            <a:ext cx="6534526" cy="2740893"/>
          </a:xfrm>
          <a:prstGeom prst="rect">
            <a:avLst/>
          </a:prstGeom>
          <a:noFill/>
          <a:ln>
            <a:noFill/>
          </a:ln>
        </p:spPr>
      </p:pic>
    </p:spTree>
    <p:extLst>
      <p:ext uri="{BB962C8B-B14F-4D97-AF65-F5344CB8AC3E}">
        <p14:creationId xmlns:p14="http://schemas.microsoft.com/office/powerpoint/2010/main" val="4261183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462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Introduction:</vt:lpstr>
      <vt:lpstr>ER Diagram:</vt:lpstr>
      <vt:lpstr>UI Design:</vt:lpstr>
      <vt:lpstr>PowerPoint Presentation</vt:lpstr>
      <vt:lpstr>PowerPoint Presentation</vt:lpstr>
      <vt:lpstr>PowerPoint Presentation</vt:lpstr>
      <vt:lpstr>Hardware and Software Requirements (Minimum): </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Poonam Chaudhari</dc:creator>
  <cp:lastModifiedBy>HP</cp:lastModifiedBy>
  <cp:revision>44</cp:revision>
  <dcterms:created xsi:type="dcterms:W3CDTF">2021-03-12T18:22:01Z</dcterms:created>
  <dcterms:modified xsi:type="dcterms:W3CDTF">2021-09-26T15:58:27Z</dcterms:modified>
</cp:coreProperties>
</file>