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Bold" panose="020B0806030504020204" pitchFamily="34" charset="0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3C2F0-E6AC-42D4-8C80-E75538384F37}" v="3" dt="2025-09-23T20:02:40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9" d="100"/>
          <a:sy n="39" d="100"/>
        </p:scale>
        <p:origin x="94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XED-TERM Prerana P (BGSW/PJ-ETA-H)" userId="97418039-f644-430a-8f0d-264b492cdbad" providerId="ADAL" clId="{0043C2F0-E6AC-42D4-8C80-E75538384F37}"/>
    <pc:docChg chg="modSld">
      <pc:chgData name="FIXED-TERM Prerana P (BGSW/PJ-ETA-H)" userId="97418039-f644-430a-8f0d-264b492cdbad" providerId="ADAL" clId="{0043C2F0-E6AC-42D4-8C80-E75538384F37}" dt="2025-09-23T20:02:40.027" v="2"/>
      <pc:docMkLst>
        <pc:docMk/>
      </pc:docMkLst>
      <pc:sldChg chg="modSp">
        <pc:chgData name="FIXED-TERM Prerana P (BGSW/PJ-ETA-H)" userId="97418039-f644-430a-8f0d-264b492cdbad" providerId="ADAL" clId="{0043C2F0-E6AC-42D4-8C80-E75538384F37}" dt="2025-09-23T19:57:18.427" v="0"/>
        <pc:sldMkLst>
          <pc:docMk/>
          <pc:sldMk cId="0" sldId="263"/>
        </pc:sldMkLst>
        <pc:spChg chg="mod">
          <ac:chgData name="FIXED-TERM Prerana P (BGSW/PJ-ETA-H)" userId="97418039-f644-430a-8f0d-264b492cdbad" providerId="ADAL" clId="{0043C2F0-E6AC-42D4-8C80-E75538384F37}" dt="2025-09-23T19:57:18.427" v="0"/>
          <ac:spMkLst>
            <pc:docMk/>
            <pc:sldMk cId="0" sldId="263"/>
            <ac:spMk id="10" creationId="{00000000-0000-0000-0000-000000000000}"/>
          </ac:spMkLst>
        </pc:spChg>
      </pc:sldChg>
      <pc:sldChg chg="delSp modSp modNotes">
        <pc:chgData name="FIXED-TERM Prerana P (BGSW/PJ-ETA-H)" userId="97418039-f644-430a-8f0d-264b492cdbad" providerId="ADAL" clId="{0043C2F0-E6AC-42D4-8C80-E75538384F37}" dt="2025-09-23T20:02:40.027" v="2"/>
        <pc:sldMkLst>
          <pc:docMk/>
          <pc:sldMk cId="0" sldId="267"/>
        </pc:sldMkLst>
        <pc:spChg chg="mod topLvl">
          <ac:chgData name="FIXED-TERM Prerana P (BGSW/PJ-ETA-H)" userId="97418039-f644-430a-8f0d-264b492cdbad" providerId="ADAL" clId="{0043C2F0-E6AC-42D4-8C80-E75538384F37}" dt="2025-09-23T20:02:40.027" v="2"/>
          <ac:spMkLst>
            <pc:docMk/>
            <pc:sldMk cId="0" sldId="267"/>
            <ac:spMk id="12" creationId="{00000000-0000-0000-0000-000000000000}"/>
          </ac:spMkLst>
        </pc:spChg>
        <pc:spChg chg="mod">
          <ac:chgData name="FIXED-TERM Prerana P (BGSW/PJ-ETA-H)" userId="97418039-f644-430a-8f0d-264b492cdbad" providerId="ADAL" clId="{0043C2F0-E6AC-42D4-8C80-E75538384F37}" dt="2025-09-23T19:59:51.005" v="1" actId="165"/>
          <ac:spMkLst>
            <pc:docMk/>
            <pc:sldMk cId="0" sldId="267"/>
            <ac:spMk id="14" creationId="{00000000-0000-0000-0000-000000000000}"/>
          </ac:spMkLst>
        </pc:spChg>
        <pc:spChg chg="mod">
          <ac:chgData name="FIXED-TERM Prerana P (BGSW/PJ-ETA-H)" userId="97418039-f644-430a-8f0d-264b492cdbad" providerId="ADAL" clId="{0043C2F0-E6AC-42D4-8C80-E75538384F37}" dt="2025-09-23T19:59:51.005" v="1" actId="165"/>
          <ac:spMkLst>
            <pc:docMk/>
            <pc:sldMk cId="0" sldId="267"/>
            <ac:spMk id="15" creationId="{00000000-0000-0000-0000-000000000000}"/>
          </ac:spMkLst>
        </pc:spChg>
        <pc:grpChg chg="del">
          <ac:chgData name="FIXED-TERM Prerana P (BGSW/PJ-ETA-H)" userId="97418039-f644-430a-8f0d-264b492cdbad" providerId="ADAL" clId="{0043C2F0-E6AC-42D4-8C80-E75538384F37}" dt="2025-09-23T19:59:51.005" v="1" actId="165"/>
          <ac:grpSpMkLst>
            <pc:docMk/>
            <pc:sldMk cId="0" sldId="267"/>
            <ac:grpSpMk id="11" creationId="{00000000-0000-0000-0000-000000000000}"/>
          </ac:grpSpMkLst>
        </pc:grpChg>
        <pc:grpChg chg="mod topLvl">
          <ac:chgData name="FIXED-TERM Prerana P (BGSW/PJ-ETA-H)" userId="97418039-f644-430a-8f0d-264b492cdbad" providerId="ADAL" clId="{0043C2F0-E6AC-42D4-8C80-E75538384F37}" dt="2025-09-23T19:59:51.005" v="1" actId="165"/>
          <ac:grpSpMkLst>
            <pc:docMk/>
            <pc:sldMk cId="0" sldId="267"/>
            <ac:grpSpMk id="13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hyperlink" Target="https://bosch-my.sharepoint.com/personal/llr3kor_bosch_com/Documents/Team_3/Phase_2/Supply_chain_Python" TargetMode="Externa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OneDrive%20-%20Bosch%20Group/Team_3/shipments.csv" TargetMode="External"/><Relationship Id="rId7" Type="http://schemas.openxmlformats.org/officeDocument/2006/relationships/hyperlink" Target="../OneDrive%20-%20Bosch%20Group/Team_3/claims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OneDrive%20-%20Bosch%20Group/Team_3/delivery_logs.csv" TargetMode="External"/><Relationship Id="rId5" Type="http://schemas.openxmlformats.org/officeDocument/2006/relationships/hyperlink" Target="../OneDrive%20-%20Bosch%20Group/Team_3/inventory.csv" TargetMode="External"/><Relationship Id="rId4" Type="http://schemas.openxmlformats.org/officeDocument/2006/relationships/hyperlink" Target="../OneDrive%20-%20Bosch%20Group/Team_3/vendors.cs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hyperlink" Target="file:///C:\Users\LLR3KOR\OneDrive%20-%20Bosch%20Group\Team_3\Phase_1\SRS_Document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6441852" y="4299500"/>
            <a:ext cx="1846150" cy="4531202"/>
            <a:chOff x="0" y="0"/>
            <a:chExt cx="2461533" cy="6041603"/>
          </a:xfrm>
        </p:grpSpPr>
        <p:sp>
          <p:nvSpPr>
            <p:cNvPr id="3" name="Freeform 3" descr="Portrait-oriented black smaptphone"/>
            <p:cNvSpPr/>
            <p:nvPr/>
          </p:nvSpPr>
          <p:spPr>
            <a:xfrm>
              <a:off x="0" y="0"/>
              <a:ext cx="2461514" cy="6041644"/>
            </a:xfrm>
            <a:custGeom>
              <a:avLst/>
              <a:gdLst/>
              <a:ahLst/>
              <a:cxnLst/>
              <a:rect l="l" t="t" r="r" b="b"/>
              <a:pathLst>
                <a:path w="2461514" h="6041644">
                  <a:moveTo>
                    <a:pt x="0" y="0"/>
                  </a:moveTo>
                  <a:lnTo>
                    <a:pt x="2461514" y="0"/>
                  </a:lnTo>
                  <a:lnTo>
                    <a:pt x="2461514" y="6041644"/>
                  </a:lnTo>
                  <a:lnTo>
                    <a:pt x="0" y="6041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2497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6494748" y="4596585"/>
            <a:ext cx="1793254" cy="3937031"/>
            <a:chOff x="0" y="0"/>
            <a:chExt cx="2296160" cy="50411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96160" cy="5041138"/>
            </a:xfrm>
            <a:custGeom>
              <a:avLst/>
              <a:gdLst/>
              <a:ahLst/>
              <a:cxnLst/>
              <a:rect l="l" t="t" r="r" b="b"/>
              <a:pathLst>
                <a:path w="2296160" h="5041138">
                  <a:moveTo>
                    <a:pt x="0" y="0"/>
                  </a:moveTo>
                  <a:lnTo>
                    <a:pt x="2296160" y="0"/>
                  </a:lnTo>
                  <a:lnTo>
                    <a:pt x="2296160" y="5041138"/>
                  </a:lnTo>
                  <a:lnTo>
                    <a:pt x="0" y="5041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4251" r="-1425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285166" y="-169685"/>
            <a:ext cx="6350589" cy="4739056"/>
            <a:chOff x="0" y="0"/>
            <a:chExt cx="12098928" cy="7526397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2098928" cy="7526397"/>
              <a:chOff x="0" y="0"/>
              <a:chExt cx="12098928" cy="7526397"/>
            </a:xfrm>
          </p:grpSpPr>
          <p:sp>
            <p:nvSpPr>
              <p:cNvPr id="8" name="Freeform 8" descr="Open Chromebook laptop computer"/>
              <p:cNvSpPr/>
              <p:nvPr/>
            </p:nvSpPr>
            <p:spPr>
              <a:xfrm>
                <a:off x="0" y="0"/>
                <a:ext cx="12098909" cy="7526401"/>
              </a:xfrm>
              <a:custGeom>
                <a:avLst/>
                <a:gdLst/>
                <a:ahLst/>
                <a:cxnLst/>
                <a:rect l="l" t="t" r="r" b="b"/>
                <a:pathLst>
                  <a:path w="12098909" h="7526401">
                    <a:moveTo>
                      <a:pt x="0" y="0"/>
                    </a:moveTo>
                    <a:lnTo>
                      <a:pt x="12098909" y="0"/>
                    </a:lnTo>
                    <a:lnTo>
                      <a:pt x="12098909" y="7526401"/>
                    </a:lnTo>
                    <a:lnTo>
                      <a:pt x="0" y="752640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r="-490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3833475" y="2113086"/>
              <a:ext cx="4431979" cy="3300226"/>
            </a:xfrm>
            <a:custGeom>
              <a:avLst/>
              <a:gdLst/>
              <a:ahLst/>
              <a:cxnLst/>
              <a:rect l="l" t="t" r="r" b="b"/>
              <a:pathLst>
                <a:path w="4431979" h="3300226">
                  <a:moveTo>
                    <a:pt x="0" y="0"/>
                  </a:moveTo>
                  <a:lnTo>
                    <a:pt x="4431978" y="0"/>
                  </a:lnTo>
                  <a:lnTo>
                    <a:pt x="4431978" y="3300226"/>
                  </a:lnTo>
                  <a:lnTo>
                    <a:pt x="0" y="33002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81556" y="8720240"/>
            <a:ext cx="5074459" cy="1515747"/>
          </a:xfrm>
          <a:custGeom>
            <a:avLst/>
            <a:gdLst/>
            <a:ahLst/>
            <a:cxnLst/>
            <a:rect l="l" t="t" r="r" b="b"/>
            <a:pathLst>
              <a:path w="5074459" h="1515747">
                <a:moveTo>
                  <a:pt x="0" y="0"/>
                </a:moveTo>
                <a:lnTo>
                  <a:pt x="5074458" y="0"/>
                </a:lnTo>
                <a:lnTo>
                  <a:pt x="5074458" y="1515747"/>
                </a:lnTo>
                <a:lnTo>
                  <a:pt x="0" y="15157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2285166" y="6179698"/>
            <a:ext cx="4564327" cy="3762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80"/>
              </a:lnSpc>
            </a:pPr>
            <a:r>
              <a:rPr lang="en-US" sz="4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Team 3</a:t>
            </a:r>
          </a:p>
          <a:p>
            <a:pPr algn="just">
              <a:lnSpc>
                <a:spcPts val="4980"/>
              </a:lnSpc>
            </a:pPr>
            <a:r>
              <a:rPr lang="en-US" sz="4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Janani M S</a:t>
            </a:r>
          </a:p>
          <a:p>
            <a:pPr algn="just">
              <a:lnSpc>
                <a:spcPts val="4980"/>
              </a:lnSpc>
            </a:pPr>
            <a:r>
              <a:rPr lang="en-US" sz="4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Pandi Vaishnavi</a:t>
            </a:r>
          </a:p>
          <a:p>
            <a:pPr algn="just">
              <a:lnSpc>
                <a:spcPts val="4980"/>
              </a:lnSpc>
            </a:pPr>
            <a:r>
              <a:rPr lang="en-US" sz="4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Prerana P</a:t>
            </a:r>
          </a:p>
          <a:p>
            <a:pPr algn="just">
              <a:lnSpc>
                <a:spcPts val="4980"/>
              </a:lnSpc>
            </a:pPr>
            <a:r>
              <a:rPr lang="en-US" sz="4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Shruthi G </a:t>
            </a:r>
          </a:p>
          <a:p>
            <a:pPr algn="just">
              <a:lnSpc>
                <a:spcPts val="4980"/>
              </a:lnSpc>
            </a:pPr>
            <a:r>
              <a:rPr lang="en-US" sz="4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Sukitha 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26988" y="1028700"/>
            <a:ext cx="10626105" cy="4469075"/>
            <a:chOff x="0" y="0"/>
            <a:chExt cx="14168140" cy="5958767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2960533" cy="3076067"/>
              <a:chOff x="0" y="0"/>
              <a:chExt cx="2960533" cy="3076067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922397" cy="3037967"/>
              </a:xfrm>
              <a:custGeom>
                <a:avLst/>
                <a:gdLst/>
                <a:ahLst/>
                <a:cxnLst/>
                <a:rect l="l" t="t" r="r" b="b"/>
                <a:pathLst>
                  <a:path w="2922397" h="3037967">
                    <a:moveTo>
                      <a:pt x="0" y="3037967"/>
                    </a:moveTo>
                    <a:lnTo>
                      <a:pt x="0" y="38100"/>
                    </a:lnTo>
                    <a:cubicBezTo>
                      <a:pt x="0" y="17018"/>
                      <a:pt x="17018" y="0"/>
                      <a:pt x="38100" y="0"/>
                    </a:cubicBezTo>
                    <a:lnTo>
                      <a:pt x="2922397" y="0"/>
                    </a:lnTo>
                    <a:lnTo>
                      <a:pt x="2922397" y="76200"/>
                    </a:lnTo>
                    <a:lnTo>
                      <a:pt x="38100" y="76200"/>
                    </a:lnTo>
                    <a:lnTo>
                      <a:pt x="38100" y="38100"/>
                    </a:lnTo>
                    <a:lnTo>
                      <a:pt x="76200" y="38100"/>
                    </a:lnTo>
                    <a:lnTo>
                      <a:pt x="76200" y="3037967"/>
                    </a:lnTo>
                    <a:close/>
                  </a:path>
                </a:pathLst>
              </a:custGeom>
              <a:solidFill>
                <a:srgbClr val="CCA677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10800000">
              <a:off x="10759148" y="2882700"/>
              <a:ext cx="2960533" cy="3076067"/>
              <a:chOff x="0" y="0"/>
              <a:chExt cx="2960533" cy="307606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922397" cy="3037967"/>
              </a:xfrm>
              <a:custGeom>
                <a:avLst/>
                <a:gdLst/>
                <a:ahLst/>
                <a:cxnLst/>
                <a:rect l="l" t="t" r="r" b="b"/>
                <a:pathLst>
                  <a:path w="2922397" h="3037967">
                    <a:moveTo>
                      <a:pt x="0" y="3037967"/>
                    </a:moveTo>
                    <a:lnTo>
                      <a:pt x="0" y="38100"/>
                    </a:lnTo>
                    <a:cubicBezTo>
                      <a:pt x="0" y="17018"/>
                      <a:pt x="17018" y="0"/>
                      <a:pt x="38100" y="0"/>
                    </a:cubicBezTo>
                    <a:lnTo>
                      <a:pt x="2922397" y="0"/>
                    </a:lnTo>
                    <a:lnTo>
                      <a:pt x="2922397" y="76200"/>
                    </a:lnTo>
                    <a:lnTo>
                      <a:pt x="38100" y="76200"/>
                    </a:lnTo>
                    <a:lnTo>
                      <a:pt x="38100" y="38100"/>
                    </a:lnTo>
                    <a:lnTo>
                      <a:pt x="76200" y="38100"/>
                    </a:lnTo>
                    <a:lnTo>
                      <a:pt x="76200" y="3037967"/>
                    </a:lnTo>
                    <a:close/>
                  </a:path>
                </a:pathLst>
              </a:custGeom>
              <a:solidFill>
                <a:srgbClr val="CCA677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381963"/>
              <a:ext cx="14168140" cy="5140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32"/>
                </a:lnSpc>
                <a:spcBef>
                  <a:spcPct val="0"/>
                </a:spcBef>
              </a:pPr>
              <a:r>
                <a:rPr lang="en-US" sz="636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Capstone Project:</a:t>
              </a:r>
            </a:p>
            <a:p>
              <a:pPr algn="ctr">
                <a:lnSpc>
                  <a:spcPts val="7632"/>
                </a:lnSpc>
                <a:spcBef>
                  <a:spcPct val="0"/>
                </a:spcBef>
              </a:pPr>
              <a:r>
                <a:rPr lang="en-US" sz="636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Supply Chain Data Engineering &amp; Analytics</a:t>
              </a:r>
            </a:p>
            <a:p>
              <a:pPr algn="ctr">
                <a:lnSpc>
                  <a:spcPts val="7632"/>
                </a:lnSpc>
                <a:spcBef>
                  <a:spcPct val="0"/>
                </a:spcBef>
              </a:pPr>
              <a:r>
                <a:rPr lang="en-US" sz="636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on Azure Cloud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091400"/>
            <a:ext cx="18288000" cy="195600"/>
            <a:chOff x="0" y="0"/>
            <a:chExt cx="24384000" cy="26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260858"/>
            </a:xfrm>
            <a:custGeom>
              <a:avLst/>
              <a:gdLst/>
              <a:ahLst/>
              <a:cxnLst/>
              <a:rect l="l" t="t" r="r" b="b"/>
              <a:pathLst>
                <a:path w="24384000" h="260858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1425" y="-689854"/>
            <a:ext cx="18288000" cy="2294450"/>
            <a:chOff x="0" y="0"/>
            <a:chExt cx="24384000" cy="3059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3059267"/>
            </a:xfrm>
            <a:custGeom>
              <a:avLst/>
              <a:gdLst/>
              <a:ahLst/>
              <a:cxnLst/>
              <a:rect l="l" t="t" r="r" b="b"/>
              <a:pathLst>
                <a:path w="24384000" h="3059267">
                  <a:moveTo>
                    <a:pt x="0" y="0"/>
                  </a:moveTo>
                  <a:lnTo>
                    <a:pt x="24384000" y="0"/>
                  </a:lnTo>
                  <a:lnTo>
                    <a:pt x="24384000" y="3059267"/>
                  </a:lnTo>
                  <a:lnTo>
                    <a:pt x="0" y="30592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4384000" cy="305926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HLD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1425" y="2328723"/>
            <a:ext cx="18105150" cy="818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Book-Buffet app helps the user to read books online. It also helps user to           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store the favourite books and delete them afterwards. </a:t>
            </a:r>
          </a:p>
        </p:txBody>
      </p:sp>
      <p:sp>
        <p:nvSpPr>
          <p:cNvPr id="8" name="Freeform 8"/>
          <p:cNvSpPr/>
          <p:nvPr/>
        </p:nvSpPr>
        <p:spPr>
          <a:xfrm>
            <a:off x="1199629" y="1604596"/>
            <a:ext cx="15888741" cy="3892742"/>
          </a:xfrm>
          <a:custGeom>
            <a:avLst/>
            <a:gdLst/>
            <a:ahLst/>
            <a:cxnLst/>
            <a:rect l="l" t="t" r="r" b="b"/>
            <a:pathLst>
              <a:path w="15888741" h="3892742">
                <a:moveTo>
                  <a:pt x="0" y="0"/>
                </a:moveTo>
                <a:lnTo>
                  <a:pt x="15888742" y="0"/>
                </a:lnTo>
                <a:lnTo>
                  <a:pt x="15888742" y="3892741"/>
                </a:lnTo>
                <a:lnTo>
                  <a:pt x="0" y="38927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3019889" y="5497337"/>
            <a:ext cx="11866647" cy="4301659"/>
          </a:xfrm>
          <a:custGeom>
            <a:avLst/>
            <a:gdLst/>
            <a:ahLst/>
            <a:cxnLst/>
            <a:rect l="l" t="t" r="r" b="b"/>
            <a:pathLst>
              <a:path w="11866647" h="4301659">
                <a:moveTo>
                  <a:pt x="0" y="0"/>
                </a:moveTo>
                <a:lnTo>
                  <a:pt x="11866646" y="0"/>
                </a:lnTo>
                <a:lnTo>
                  <a:pt x="11866646" y="4301660"/>
                </a:lnTo>
                <a:lnTo>
                  <a:pt x="0" y="4301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A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1201" y="161725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87366" y="7680304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051601" cy="3037200"/>
            <a:chOff x="0" y="0"/>
            <a:chExt cx="24068801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68802" cy="4049600"/>
            </a:xfrm>
            <a:custGeom>
              <a:avLst/>
              <a:gdLst/>
              <a:ahLst/>
              <a:cxnLst/>
              <a:rect l="l" t="t" r="r" b="b"/>
              <a:pathLst>
                <a:path w="24068802" h="4049600">
                  <a:moveTo>
                    <a:pt x="0" y="0"/>
                  </a:moveTo>
                  <a:lnTo>
                    <a:pt x="24068802" y="0"/>
                  </a:lnTo>
                  <a:lnTo>
                    <a:pt x="24068802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4068801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640"/>
                </a:lnSpc>
              </a:pPr>
              <a:r>
                <a:rPr lang="en-US" sz="7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2: Data Engineering with Python &amp; SQL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97566" y="2750702"/>
            <a:ext cx="16230600" cy="6615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just">
              <a:lnSpc>
                <a:spcPts val="4553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 Python with Pandas to: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- Clean and merge shipment, delivery, and claim data.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- Calculate delay duration, reorder flags, claim aging.</a:t>
            </a:r>
          </a:p>
          <a:p>
            <a:pPr algn="just">
              <a:lnSpc>
                <a:spcPts val="4553"/>
              </a:lnSpc>
            </a:pPr>
            <a:endParaRPr lang="en-US" sz="32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12470" lvl="1" indent="-356235" algn="just">
              <a:lnSpc>
                <a:spcPts val="4553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Write SQL scripts for: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- Joins across shipment–delivery–claim tables.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- Aggregate freight costs by city, average claim amounts.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-Grouped summaries by carrier or vendor</a:t>
            </a:r>
          </a:p>
          <a:p>
            <a:pPr algn="just">
              <a:lnSpc>
                <a:spcPts val="4553"/>
              </a:lnSpc>
            </a:pPr>
            <a:endParaRPr lang="en-US" sz="32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12470" lvl="1" indent="-356235" algn="just">
              <a:lnSpc>
                <a:spcPts val="4553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 Views and Subqueries for reporting stock health or unresolved claims.</a:t>
            </a:r>
          </a:p>
          <a:p>
            <a:pPr algn="just">
              <a:lnSpc>
                <a:spcPts val="4290"/>
              </a:lnSpc>
            </a:pPr>
            <a:r>
              <a:rPr lang="en-US" sz="310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  <a:p>
            <a:pPr algn="just">
              <a:lnSpc>
                <a:spcPts val="2924"/>
              </a:lnSpc>
            </a:pPr>
            <a:endParaRPr lang="en-US" sz="3108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1201" y="161725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87366" y="7680304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7366" y="-203350"/>
            <a:ext cx="17864235" cy="3037200"/>
            <a:chOff x="0" y="0"/>
            <a:chExt cx="23818980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18980" cy="4049600"/>
            </a:xfrm>
            <a:custGeom>
              <a:avLst/>
              <a:gdLst/>
              <a:ahLst/>
              <a:cxnLst/>
              <a:rect l="l" t="t" r="r" b="b"/>
              <a:pathLst>
                <a:path w="23818980" h="4049600">
                  <a:moveTo>
                    <a:pt x="0" y="0"/>
                  </a:moveTo>
                  <a:lnTo>
                    <a:pt x="23818980" y="0"/>
                  </a:lnTo>
                  <a:lnTo>
                    <a:pt x="23818980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3818980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640"/>
                </a:lnSpc>
              </a:pPr>
              <a:r>
                <a:rPr lang="en-US" sz="7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2: Data Engineering with Python &amp; SQL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3549343" y="6946778"/>
            <a:ext cx="4563716" cy="3040576"/>
          </a:xfrm>
          <a:custGeom>
            <a:avLst/>
            <a:gdLst/>
            <a:ahLst/>
            <a:cxnLst/>
            <a:rect l="l" t="t" r="r" b="b"/>
            <a:pathLst>
              <a:path w="4563716" h="3040576">
                <a:moveTo>
                  <a:pt x="0" y="0"/>
                </a:moveTo>
                <a:lnTo>
                  <a:pt x="4563716" y="0"/>
                </a:lnTo>
                <a:lnTo>
                  <a:pt x="4563716" y="3040576"/>
                </a:lnTo>
                <a:lnTo>
                  <a:pt x="0" y="30405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87366" y="2468775"/>
            <a:ext cx="17864235" cy="4644701"/>
          </a:xfrm>
          <a:custGeom>
            <a:avLst/>
            <a:gdLst/>
            <a:ahLst/>
            <a:cxnLst/>
            <a:rect l="l" t="t" r="r" b="b"/>
            <a:pathLst>
              <a:path w="17864235" h="4644701">
                <a:moveTo>
                  <a:pt x="0" y="0"/>
                </a:moveTo>
                <a:lnTo>
                  <a:pt x="17864235" y="0"/>
                </a:lnTo>
                <a:lnTo>
                  <a:pt x="17864235" y="4644701"/>
                </a:lnTo>
                <a:lnTo>
                  <a:pt x="0" y="46447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>
            <a:hlinkClick r:id="rId5"/>
          </p:cNvPr>
          <p:cNvSpPr/>
          <p:nvPr/>
        </p:nvSpPr>
        <p:spPr>
          <a:xfrm>
            <a:off x="485382" y="7280128"/>
            <a:ext cx="2329217" cy="1795614"/>
          </a:xfrm>
          <a:custGeom>
            <a:avLst/>
            <a:gdLst/>
            <a:ahLst/>
            <a:cxnLst/>
            <a:rect l="l" t="t" r="r" b="b"/>
            <a:pathLst>
              <a:path w="3105622" h="2394152">
                <a:moveTo>
                  <a:pt x="0" y="0"/>
                </a:moveTo>
                <a:lnTo>
                  <a:pt x="3105622" y="0"/>
                </a:lnTo>
                <a:lnTo>
                  <a:pt x="3105622" y="2394152"/>
                </a:lnTo>
                <a:lnTo>
                  <a:pt x="0" y="23941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485382" y="9075742"/>
            <a:ext cx="2156102" cy="786762"/>
            <a:chOff x="0" y="0"/>
            <a:chExt cx="3263160" cy="119072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63160" cy="1190728"/>
            </a:xfrm>
            <a:custGeom>
              <a:avLst/>
              <a:gdLst/>
              <a:ahLst/>
              <a:cxnLst/>
              <a:rect l="l" t="t" r="r" b="b"/>
              <a:pathLst>
                <a:path w="3263160" h="1190728">
                  <a:moveTo>
                    <a:pt x="0" y="0"/>
                  </a:moveTo>
                  <a:lnTo>
                    <a:pt x="3263160" y="0"/>
                  </a:lnTo>
                  <a:lnTo>
                    <a:pt x="3263160" y="1190728"/>
                  </a:lnTo>
                  <a:lnTo>
                    <a:pt x="0" y="11907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3263160" cy="1190728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A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1201" y="161725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87366" y="7680304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302457" cy="3037200"/>
            <a:chOff x="0" y="0"/>
            <a:chExt cx="24403276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403276" cy="4049600"/>
            </a:xfrm>
            <a:custGeom>
              <a:avLst/>
              <a:gdLst/>
              <a:ahLst/>
              <a:cxnLst/>
              <a:rect l="l" t="t" r="r" b="b"/>
              <a:pathLst>
                <a:path w="24403276" h="4049600">
                  <a:moveTo>
                    <a:pt x="0" y="0"/>
                  </a:moveTo>
                  <a:lnTo>
                    <a:pt x="24403276" y="0"/>
                  </a:lnTo>
                  <a:lnTo>
                    <a:pt x="24403276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4403276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640"/>
                </a:lnSpc>
              </a:pPr>
              <a:r>
                <a:rPr lang="en-US" sz="7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3: FastAPI Development for Supply Chain Metrics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2980050"/>
            <a:ext cx="16230600" cy="6615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just">
              <a:lnSpc>
                <a:spcPts val="4553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Develop FastAPI microservices: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- GET /claims-summary → Return claim percentages per carrier.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- GET /inventory-health → Return stock and reorder status.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- POST /log-shipment → Add a new shipment record.</a:t>
            </a:r>
          </a:p>
          <a:p>
            <a:pPr algn="just">
              <a:lnSpc>
                <a:spcPts val="4553"/>
              </a:lnSpc>
            </a:pPr>
            <a:endParaRPr lang="en-US" sz="32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12470" lvl="1" indent="-356235" algn="just">
              <a:lnSpc>
                <a:spcPts val="4553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Integrate SQLAlchemy + Pydantic models.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712470" lvl="1" indent="-356235" algn="just">
              <a:lnSpc>
                <a:spcPts val="4553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Enable file upload APIs to import new delivery logs.</a:t>
            </a:r>
          </a:p>
          <a:p>
            <a:pPr algn="just">
              <a:lnSpc>
                <a:spcPts val="4553"/>
              </a:lnSpc>
            </a:pPr>
            <a:endParaRPr lang="en-US" sz="32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12470" lvl="1" indent="-356235" algn="just">
              <a:lnSpc>
                <a:spcPts val="4553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Expose automatic docs via Swagger/Redoc.</a:t>
            </a:r>
          </a:p>
          <a:p>
            <a:pPr algn="just">
              <a:lnSpc>
                <a:spcPts val="4290"/>
              </a:lnSpc>
            </a:pPr>
            <a:r>
              <a:rPr lang="en-US" sz="310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  <a:p>
            <a:pPr algn="just">
              <a:lnSpc>
                <a:spcPts val="2924"/>
              </a:lnSpc>
            </a:pPr>
            <a:endParaRPr lang="en-US" sz="3108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97400" cy="10287000"/>
            <a:chOff x="0" y="0"/>
            <a:chExt cx="121832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3237" cy="13716000"/>
            </a:xfrm>
            <a:custGeom>
              <a:avLst/>
              <a:gdLst/>
              <a:ahLst/>
              <a:cxnLst/>
              <a:rect l="l" t="t" r="r" b="b"/>
              <a:pathLst>
                <a:path w="12183237" h="13716000">
                  <a:moveTo>
                    <a:pt x="0" y="0"/>
                  </a:moveTo>
                  <a:lnTo>
                    <a:pt x="12183237" y="0"/>
                  </a:lnTo>
                  <a:lnTo>
                    <a:pt x="1218323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8D7D">
                <a:alpha val="46275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318931" y="806055"/>
            <a:ext cx="3623287" cy="222645"/>
          </a:xfrm>
          <a:custGeom>
            <a:avLst/>
            <a:gdLst/>
            <a:ahLst/>
            <a:cxnLst/>
            <a:rect l="l" t="t" r="r" b="b"/>
            <a:pathLst>
              <a:path w="3623287" h="222645">
                <a:moveTo>
                  <a:pt x="0" y="0"/>
                </a:moveTo>
                <a:lnTo>
                  <a:pt x="3623287" y="0"/>
                </a:lnTo>
                <a:lnTo>
                  <a:pt x="3623287" y="222645"/>
                </a:lnTo>
                <a:lnTo>
                  <a:pt x="0" y="2226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0" y="2124075"/>
            <a:ext cx="5597400" cy="5625982"/>
            <a:chOff x="0" y="0"/>
            <a:chExt cx="7463200" cy="75013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63200" cy="7501310"/>
            </a:xfrm>
            <a:custGeom>
              <a:avLst/>
              <a:gdLst/>
              <a:ahLst/>
              <a:cxnLst/>
              <a:rect l="l" t="t" r="r" b="b"/>
              <a:pathLst>
                <a:path w="7463200" h="7501310">
                  <a:moveTo>
                    <a:pt x="0" y="0"/>
                  </a:moveTo>
                  <a:lnTo>
                    <a:pt x="7463200" y="0"/>
                  </a:lnTo>
                  <a:lnTo>
                    <a:pt x="7463200" y="7501310"/>
                  </a:lnTo>
                  <a:lnTo>
                    <a:pt x="0" y="75013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7463200" cy="750131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8280"/>
                </a:lnSpc>
              </a:pPr>
              <a:r>
                <a:rPr lang="en-US" sz="69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3: FastAPI Development for Supply Chain Metrics 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201153" y="9035655"/>
            <a:ext cx="3623287" cy="222645"/>
          </a:xfrm>
          <a:custGeom>
            <a:avLst/>
            <a:gdLst/>
            <a:ahLst/>
            <a:cxnLst/>
            <a:rect l="l" t="t" r="r" b="b"/>
            <a:pathLst>
              <a:path w="3623287" h="222645">
                <a:moveTo>
                  <a:pt x="0" y="0"/>
                </a:moveTo>
                <a:lnTo>
                  <a:pt x="3623287" y="0"/>
                </a:lnTo>
                <a:lnTo>
                  <a:pt x="3623287" y="222645"/>
                </a:lnTo>
                <a:lnTo>
                  <a:pt x="0" y="2226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597400" y="1160810"/>
            <a:ext cx="12690600" cy="7460344"/>
          </a:xfrm>
          <a:custGeom>
            <a:avLst/>
            <a:gdLst/>
            <a:ahLst/>
            <a:cxnLst/>
            <a:rect l="l" t="t" r="r" b="b"/>
            <a:pathLst>
              <a:path w="12690600" h="7460344">
                <a:moveTo>
                  <a:pt x="0" y="0"/>
                </a:moveTo>
                <a:lnTo>
                  <a:pt x="12690600" y="0"/>
                </a:lnTo>
                <a:lnTo>
                  <a:pt x="12690600" y="7460344"/>
                </a:lnTo>
                <a:lnTo>
                  <a:pt x="0" y="74603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64" r="-1437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5958783" y="7704624"/>
            <a:ext cx="2329217" cy="2582376"/>
            <a:chOff x="0" y="0"/>
            <a:chExt cx="3105622" cy="34431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05622" cy="2394152"/>
            </a:xfrm>
            <a:custGeom>
              <a:avLst/>
              <a:gdLst/>
              <a:ahLst/>
              <a:cxnLst/>
              <a:rect l="l" t="t" r="r" b="b"/>
              <a:pathLst>
                <a:path w="3105622" h="2394152">
                  <a:moveTo>
                    <a:pt x="0" y="0"/>
                  </a:moveTo>
                  <a:lnTo>
                    <a:pt x="3105622" y="0"/>
                  </a:lnTo>
                  <a:lnTo>
                    <a:pt x="3105622" y="2394152"/>
                  </a:lnTo>
                  <a:lnTo>
                    <a:pt x="0" y="23941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0" y="2394152"/>
              <a:ext cx="2874802" cy="1049016"/>
              <a:chOff x="0" y="0"/>
              <a:chExt cx="3263160" cy="119072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3263160" cy="1190728"/>
              </a:xfrm>
              <a:custGeom>
                <a:avLst/>
                <a:gdLst/>
                <a:ahLst/>
                <a:cxnLst/>
                <a:rect l="l" t="t" r="r" b="b"/>
                <a:pathLst>
                  <a:path w="3263160" h="1190728">
                    <a:moveTo>
                      <a:pt x="0" y="0"/>
                    </a:moveTo>
                    <a:lnTo>
                      <a:pt x="3263160" y="0"/>
                    </a:lnTo>
                    <a:lnTo>
                      <a:pt x="3263160" y="1190728"/>
                    </a:lnTo>
                    <a:lnTo>
                      <a:pt x="0" y="119072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0"/>
                <a:ext cx="3263160" cy="1190728"/>
              </a:xfrm>
              <a:prstGeom prst="rect">
                <a:avLst/>
              </a:prstGeom>
            </p:spPr>
            <p:txBody>
              <a:bodyPr lIns="0" tIns="0" rIns="0" bIns="0" rtlCol="0" anchor="b"/>
              <a:lstStyle/>
              <a:p>
                <a:pPr algn="ctr">
                  <a:lnSpc>
                    <a:spcPts val="4320"/>
                  </a:lnSpc>
                </a:pPr>
                <a:r>
                  <a:rPr lang="en-US" sz="36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Phase 3</a:t>
                </a: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1201" y="161725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87366" y="7680304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302457" cy="3037200"/>
            <a:chOff x="0" y="0"/>
            <a:chExt cx="24403276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403276" cy="4049600"/>
            </a:xfrm>
            <a:custGeom>
              <a:avLst/>
              <a:gdLst/>
              <a:ahLst/>
              <a:cxnLst/>
              <a:rect l="l" t="t" r="r" b="b"/>
              <a:pathLst>
                <a:path w="24403276" h="4049600">
                  <a:moveTo>
                    <a:pt x="0" y="0"/>
                  </a:moveTo>
                  <a:lnTo>
                    <a:pt x="24403276" y="0"/>
                  </a:lnTo>
                  <a:lnTo>
                    <a:pt x="24403276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4403276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640"/>
                </a:lnSpc>
              </a:pPr>
              <a:r>
                <a:rPr lang="en-US" sz="7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3: FastAPI Development for Supply Chain Metrics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7886604" y="3912339"/>
            <a:ext cx="10415853" cy="4921491"/>
          </a:xfrm>
          <a:custGeom>
            <a:avLst/>
            <a:gdLst/>
            <a:ahLst/>
            <a:cxnLst/>
            <a:rect l="l" t="t" r="r" b="b"/>
            <a:pathLst>
              <a:path w="10415853" h="4921491">
                <a:moveTo>
                  <a:pt x="0" y="0"/>
                </a:moveTo>
                <a:lnTo>
                  <a:pt x="10415853" y="0"/>
                </a:lnTo>
                <a:lnTo>
                  <a:pt x="10415853" y="4921490"/>
                </a:lnTo>
                <a:lnTo>
                  <a:pt x="0" y="49214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884174" y="5533934"/>
            <a:ext cx="7002430" cy="3299895"/>
          </a:xfrm>
          <a:custGeom>
            <a:avLst/>
            <a:gdLst/>
            <a:ahLst/>
            <a:cxnLst/>
            <a:rect l="l" t="t" r="r" b="b"/>
            <a:pathLst>
              <a:path w="7002430" h="3299895">
                <a:moveTo>
                  <a:pt x="0" y="0"/>
                </a:moveTo>
                <a:lnTo>
                  <a:pt x="7002430" y="0"/>
                </a:lnTo>
                <a:lnTo>
                  <a:pt x="7002430" y="3299895"/>
                </a:lnTo>
                <a:lnTo>
                  <a:pt x="0" y="32998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1201" y="161725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87366" y="7680304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92792" y="0"/>
            <a:ext cx="16230600" cy="3037200"/>
            <a:chOff x="0" y="0"/>
            <a:chExt cx="21640800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640800" cy="4049600"/>
            </a:xfrm>
            <a:custGeom>
              <a:avLst/>
              <a:gdLst/>
              <a:ahLst/>
              <a:cxnLst/>
              <a:rect l="l" t="t" r="r" b="b"/>
              <a:pathLst>
                <a:path w="21640800" h="4049600">
                  <a:moveTo>
                    <a:pt x="0" y="0"/>
                  </a:moveTo>
                  <a:lnTo>
                    <a:pt x="21640800" y="0"/>
                  </a:lnTo>
                  <a:lnTo>
                    <a:pt x="21640800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1640800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4: Azure Cloud Integration (ADLS, ADF)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107754" y="3037200"/>
            <a:ext cx="10151040" cy="5729821"/>
          </a:xfrm>
          <a:custGeom>
            <a:avLst/>
            <a:gdLst/>
            <a:ahLst/>
            <a:cxnLst/>
            <a:rect l="l" t="t" r="r" b="b"/>
            <a:pathLst>
              <a:path w="10151040" h="5729821">
                <a:moveTo>
                  <a:pt x="0" y="0"/>
                </a:moveTo>
                <a:lnTo>
                  <a:pt x="10151041" y="0"/>
                </a:lnTo>
                <a:lnTo>
                  <a:pt x="10151041" y="5729821"/>
                </a:lnTo>
                <a:lnTo>
                  <a:pt x="0" y="57298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66" b="-436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5958783" y="7704624"/>
            <a:ext cx="2329217" cy="2582376"/>
            <a:chOff x="0" y="0"/>
            <a:chExt cx="3105622" cy="34431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05622" cy="2394152"/>
            </a:xfrm>
            <a:custGeom>
              <a:avLst/>
              <a:gdLst/>
              <a:ahLst/>
              <a:cxnLst/>
              <a:rect l="l" t="t" r="r" b="b"/>
              <a:pathLst>
                <a:path w="3105622" h="2394152">
                  <a:moveTo>
                    <a:pt x="0" y="0"/>
                  </a:moveTo>
                  <a:lnTo>
                    <a:pt x="3105622" y="0"/>
                  </a:lnTo>
                  <a:lnTo>
                    <a:pt x="3105622" y="2394152"/>
                  </a:lnTo>
                  <a:lnTo>
                    <a:pt x="0" y="23941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0" y="2394152"/>
              <a:ext cx="2874802" cy="1049016"/>
              <a:chOff x="0" y="0"/>
              <a:chExt cx="3263160" cy="119072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3263160" cy="1190728"/>
              </a:xfrm>
              <a:custGeom>
                <a:avLst/>
                <a:gdLst/>
                <a:ahLst/>
                <a:cxnLst/>
                <a:rect l="l" t="t" r="r" b="b"/>
                <a:pathLst>
                  <a:path w="3263160" h="1190728">
                    <a:moveTo>
                      <a:pt x="0" y="0"/>
                    </a:moveTo>
                    <a:lnTo>
                      <a:pt x="3263160" y="0"/>
                    </a:lnTo>
                    <a:lnTo>
                      <a:pt x="3263160" y="1190728"/>
                    </a:lnTo>
                    <a:lnTo>
                      <a:pt x="0" y="119072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0"/>
                <a:ext cx="3263160" cy="1190728"/>
              </a:xfrm>
              <a:prstGeom prst="rect">
                <a:avLst/>
              </a:prstGeom>
            </p:spPr>
            <p:txBody>
              <a:bodyPr lIns="0" tIns="0" rIns="0" bIns="0" rtlCol="0" anchor="b"/>
              <a:lstStyle/>
              <a:p>
                <a:pPr algn="ctr">
                  <a:lnSpc>
                    <a:spcPts val="4320"/>
                  </a:lnSpc>
                </a:pPr>
                <a:r>
                  <a:rPr lang="en-US" sz="36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Phase 4</a:t>
                </a: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1201" y="161725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87366" y="7680304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161725"/>
            <a:ext cx="16230600" cy="3037200"/>
            <a:chOff x="0" y="0"/>
            <a:chExt cx="21640800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640800" cy="4049600"/>
            </a:xfrm>
            <a:custGeom>
              <a:avLst/>
              <a:gdLst/>
              <a:ahLst/>
              <a:cxnLst/>
              <a:rect l="l" t="t" r="r" b="b"/>
              <a:pathLst>
                <a:path w="21640800" h="4049600">
                  <a:moveTo>
                    <a:pt x="0" y="0"/>
                  </a:moveTo>
                  <a:lnTo>
                    <a:pt x="21640800" y="0"/>
                  </a:lnTo>
                  <a:lnTo>
                    <a:pt x="21640800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1640800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4: Azure Cloud Integration (ADLS, ADF)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A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21798" y="365075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904275" y="7088075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0"/>
            <a:ext cx="16588006" cy="3037200"/>
            <a:chOff x="0" y="0"/>
            <a:chExt cx="22117342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117341" cy="4049600"/>
            </a:xfrm>
            <a:custGeom>
              <a:avLst/>
              <a:gdLst/>
              <a:ahLst/>
              <a:cxnLst/>
              <a:rect l="l" t="t" r="r" b="b"/>
              <a:pathLst>
                <a:path w="22117341" h="4049600">
                  <a:moveTo>
                    <a:pt x="0" y="0"/>
                  </a:moveTo>
                  <a:lnTo>
                    <a:pt x="22117341" y="0"/>
                  </a:lnTo>
                  <a:lnTo>
                    <a:pt x="22117341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2117342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Technologies and Tools Used</a:t>
              </a:r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9624585" y="5675517"/>
            <a:ext cx="4690110" cy="2345056"/>
            <a:chOff x="0" y="0"/>
            <a:chExt cx="6253480" cy="31267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53480" cy="3126740"/>
            </a:xfrm>
            <a:custGeom>
              <a:avLst/>
              <a:gdLst/>
              <a:ahLst/>
              <a:cxnLst/>
              <a:rect l="l" t="t" r="r" b="b"/>
              <a:pathLst>
                <a:path w="6253480" h="3126740">
                  <a:moveTo>
                    <a:pt x="0" y="0"/>
                  </a:moveTo>
                  <a:lnTo>
                    <a:pt x="6253480" y="0"/>
                  </a:lnTo>
                  <a:lnTo>
                    <a:pt x="6253480" y="3126740"/>
                  </a:lnTo>
                  <a:lnTo>
                    <a:pt x="0" y="3126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31570" b="-3157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3378270" y="5630666"/>
            <a:ext cx="5765730" cy="2434758"/>
            <a:chOff x="0" y="0"/>
            <a:chExt cx="7687640" cy="32463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687691" cy="3246374"/>
            </a:xfrm>
            <a:custGeom>
              <a:avLst/>
              <a:gdLst/>
              <a:ahLst/>
              <a:cxnLst/>
              <a:rect l="l" t="t" r="r" b="b"/>
              <a:pathLst>
                <a:path w="7687691" h="3246374">
                  <a:moveTo>
                    <a:pt x="0" y="0"/>
                  </a:moveTo>
                  <a:lnTo>
                    <a:pt x="7687691" y="0"/>
                  </a:lnTo>
                  <a:lnTo>
                    <a:pt x="7687691" y="3246374"/>
                  </a:lnTo>
                  <a:lnTo>
                    <a:pt x="0" y="3246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3696" b="-1369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3742140" y="2798446"/>
            <a:ext cx="4615395" cy="2593266"/>
            <a:chOff x="0" y="0"/>
            <a:chExt cx="5659347" cy="317983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59374" cy="3179826"/>
            </a:xfrm>
            <a:custGeom>
              <a:avLst/>
              <a:gdLst/>
              <a:ahLst/>
              <a:cxnLst/>
              <a:rect l="l" t="t" r="r" b="b"/>
              <a:pathLst>
                <a:path w="5659374" h="3179826">
                  <a:moveTo>
                    <a:pt x="0" y="0"/>
                  </a:moveTo>
                  <a:lnTo>
                    <a:pt x="5659374" y="0"/>
                  </a:lnTo>
                  <a:lnTo>
                    <a:pt x="5659374" y="3179826"/>
                  </a:lnTo>
                  <a:lnTo>
                    <a:pt x="0" y="3179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4579" b="-436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8739809" y="2892913"/>
            <a:ext cx="2345054" cy="2345054"/>
            <a:chOff x="0" y="0"/>
            <a:chExt cx="3126739" cy="312673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126740" cy="3126740"/>
            </a:xfrm>
            <a:custGeom>
              <a:avLst/>
              <a:gdLst/>
              <a:ahLst/>
              <a:cxnLst/>
              <a:rect l="l" t="t" r="r" b="b"/>
              <a:pathLst>
                <a:path w="3126740" h="3126740">
                  <a:moveTo>
                    <a:pt x="0" y="0"/>
                  </a:moveTo>
                  <a:lnTo>
                    <a:pt x="3126740" y="0"/>
                  </a:lnTo>
                  <a:lnTo>
                    <a:pt x="3126740" y="3126740"/>
                  </a:lnTo>
                  <a:lnTo>
                    <a:pt x="0" y="3126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467136" y="2703979"/>
            <a:ext cx="2533988" cy="253398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7"/>
              <a:stretch>
                <a:fillRect l="-369" r="-36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091400"/>
            <a:ext cx="18288000" cy="195600"/>
            <a:chOff x="0" y="0"/>
            <a:chExt cx="24384000" cy="26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260858"/>
            </a:xfrm>
            <a:custGeom>
              <a:avLst/>
              <a:gdLst/>
              <a:ahLst/>
              <a:cxnLst/>
              <a:rect l="l" t="t" r="r" b="b"/>
              <a:pathLst>
                <a:path w="24384000" h="260858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91423"/>
            <a:ext cx="18288000" cy="2294450"/>
            <a:chOff x="0" y="0"/>
            <a:chExt cx="24384000" cy="3059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3059267"/>
            </a:xfrm>
            <a:custGeom>
              <a:avLst/>
              <a:gdLst/>
              <a:ahLst/>
              <a:cxnLst/>
              <a:rect l="l" t="t" r="r" b="b"/>
              <a:pathLst>
                <a:path w="24384000" h="3059267">
                  <a:moveTo>
                    <a:pt x="0" y="0"/>
                  </a:moveTo>
                  <a:lnTo>
                    <a:pt x="24384000" y="0"/>
                  </a:lnTo>
                  <a:lnTo>
                    <a:pt x="24384000" y="3059267"/>
                  </a:lnTo>
                  <a:lnTo>
                    <a:pt x="0" y="30592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4384000" cy="305926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Conclusion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1425" y="2328723"/>
            <a:ext cx="18105150" cy="818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Book-Buffet app helps the user to read books online. It also helps user to           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store the favourite books and delete them afterwards.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981792"/>
            <a:ext cx="16230600" cy="466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 algn="just">
              <a:lnSpc>
                <a:spcPts val="5381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project showcases the successful simulation of a cloud-native supply chain analytics platform, achieving data integration, real-time APIs, and KPI visualization to improve operational insight.</a:t>
            </a:r>
          </a:p>
          <a:p>
            <a:pPr marL="842010" lvl="1" indent="-421005" algn="just">
              <a:lnSpc>
                <a:spcPts val="5381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Future work can extend this foundation by scaling pipelines, enhancing predictive analytics, and integrating with live enterprise systems for end-to-end supply chain optimization.</a:t>
            </a:r>
          </a:p>
          <a:p>
            <a:pPr algn="just">
              <a:lnSpc>
                <a:spcPts val="4967"/>
              </a:lnSpc>
            </a:pPr>
            <a:endParaRPr lang="en-US" sz="3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A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76871" y="337850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904275" y="7088075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58900" y="2644900"/>
            <a:ext cx="5719800" cy="3037200"/>
            <a:chOff x="0" y="0"/>
            <a:chExt cx="7626400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626400" cy="4049600"/>
            </a:xfrm>
            <a:custGeom>
              <a:avLst/>
              <a:gdLst/>
              <a:ahLst/>
              <a:cxnLst/>
              <a:rect l="l" t="t" r="r" b="b"/>
              <a:pathLst>
                <a:path w="7626400" h="4049600">
                  <a:moveTo>
                    <a:pt x="0" y="0"/>
                  </a:moveTo>
                  <a:lnTo>
                    <a:pt x="7626400" y="0"/>
                  </a:lnTo>
                  <a:lnTo>
                    <a:pt x="7626400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7626400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Outline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001000" y="598551"/>
            <a:ext cx="7977150" cy="9089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endParaRPr dirty="0"/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Objectives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8F9F9"/>
                </a:solidFill>
                <a:latin typeface="Open Sans"/>
                <a:ea typeface="Open Sans"/>
                <a:cs typeface="Open Sans"/>
                <a:sym typeface="Open Sans"/>
              </a:rPr>
              <a:t>Project Datasets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Flow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Phase 1: SDLC Documentation &amp; System Design (SRS,HLD, UML) 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Phase 2: Data Engineering with Python &amp; SQL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Phase 3: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FastAPI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Development for Supply Chain Metrics 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Phase 4: Azure Cloud Integration (ADLS, ADF)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Technology and Tools Used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</a:p>
          <a:p>
            <a:pPr marL="772160" lvl="1" indent="-386080" algn="l">
              <a:lnSpc>
                <a:spcPts val="4416"/>
              </a:lnSpc>
            </a:pPr>
            <a:endParaRPr lang="en-US" sz="33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A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63301" y="891875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904275" y="7088075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396660" y="2827780"/>
            <a:ext cx="5719800" cy="3037200"/>
            <a:chOff x="0" y="0"/>
            <a:chExt cx="7626400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626400" cy="4049600"/>
            </a:xfrm>
            <a:custGeom>
              <a:avLst/>
              <a:gdLst/>
              <a:ahLst/>
              <a:cxnLst/>
              <a:rect l="l" t="t" r="r" b="b"/>
              <a:pathLst>
                <a:path w="7626400" h="4049600">
                  <a:moveTo>
                    <a:pt x="0" y="0"/>
                  </a:moveTo>
                  <a:lnTo>
                    <a:pt x="7626400" y="0"/>
                  </a:lnTo>
                  <a:lnTo>
                    <a:pt x="7626400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7626400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E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091400"/>
            <a:ext cx="18288000" cy="195600"/>
            <a:chOff x="0" y="0"/>
            <a:chExt cx="24384000" cy="26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260858"/>
            </a:xfrm>
            <a:custGeom>
              <a:avLst/>
              <a:gdLst/>
              <a:ahLst/>
              <a:cxnLst/>
              <a:rect l="l" t="t" r="r" b="b"/>
              <a:pathLst>
                <a:path w="24384000" h="260858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5675450" y="4005250"/>
            <a:ext cx="5118100" cy="5118100"/>
            <a:chOff x="0" y="0"/>
            <a:chExt cx="6824133" cy="68241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24091" cy="6824091"/>
            </a:xfrm>
            <a:custGeom>
              <a:avLst/>
              <a:gdLst/>
              <a:ahLst/>
              <a:cxnLst/>
              <a:rect l="l" t="t" r="r" b="b"/>
              <a:pathLst>
                <a:path w="6824091" h="6824091">
                  <a:moveTo>
                    <a:pt x="0" y="0"/>
                  </a:moveTo>
                  <a:lnTo>
                    <a:pt x="6824091" y="0"/>
                  </a:lnTo>
                  <a:lnTo>
                    <a:pt x="6824091" y="6824091"/>
                  </a:lnTo>
                  <a:lnTo>
                    <a:pt x="0" y="68240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551451" y="1322930"/>
            <a:ext cx="9782791" cy="3037200"/>
            <a:chOff x="0" y="0"/>
            <a:chExt cx="13043721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043722" cy="4049600"/>
            </a:xfrm>
            <a:custGeom>
              <a:avLst/>
              <a:gdLst/>
              <a:ahLst/>
              <a:cxnLst/>
              <a:rect l="l" t="t" r="r" b="b"/>
              <a:pathLst>
                <a:path w="13043722" h="4049600">
                  <a:moveTo>
                    <a:pt x="0" y="0"/>
                  </a:moveTo>
                  <a:lnTo>
                    <a:pt x="13043722" y="0"/>
                  </a:lnTo>
                  <a:lnTo>
                    <a:pt x="13043722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3043721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Any Questions 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091400"/>
            <a:ext cx="18288000" cy="195600"/>
            <a:chOff x="0" y="0"/>
            <a:chExt cx="24384000" cy="26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260858"/>
            </a:xfrm>
            <a:custGeom>
              <a:avLst/>
              <a:gdLst/>
              <a:ahLst/>
              <a:cxnLst/>
              <a:rect l="l" t="t" r="r" b="b"/>
              <a:pathLst>
                <a:path w="24384000" h="260858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2294450"/>
            <a:chOff x="0" y="0"/>
            <a:chExt cx="24384000" cy="3059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3059267"/>
            </a:xfrm>
            <a:custGeom>
              <a:avLst/>
              <a:gdLst/>
              <a:ahLst/>
              <a:cxnLst/>
              <a:rect l="l" t="t" r="r" b="b"/>
              <a:pathLst>
                <a:path w="24384000" h="3059267">
                  <a:moveTo>
                    <a:pt x="0" y="0"/>
                  </a:moveTo>
                  <a:lnTo>
                    <a:pt x="24384000" y="0"/>
                  </a:lnTo>
                  <a:lnTo>
                    <a:pt x="24384000" y="3059267"/>
                  </a:lnTo>
                  <a:lnTo>
                    <a:pt x="0" y="30592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4384000" cy="305926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Introduction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1425" y="2328723"/>
            <a:ext cx="18105150" cy="818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Book-Buffet app helps the user to read books online. It also helps user to           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store the favourite books and delete them afterwards.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762293"/>
            <a:ext cx="16230600" cy="601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 algn="just">
              <a:lnSpc>
                <a:spcPts val="5381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Global supply chains are complex and face challenges like delays, stockouts, and claim disputes that increase costs.</a:t>
            </a:r>
          </a:p>
          <a:p>
            <a:pPr marL="842010" lvl="1" indent="-421005" algn="just">
              <a:lnSpc>
                <a:spcPts val="5381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Enterprises require cloud-first platforms to consolidate shipment, inventory, delivery, and claim data for better visibility and performance.</a:t>
            </a:r>
          </a:p>
          <a:p>
            <a:pPr marL="842010" lvl="1" indent="-421005" algn="just">
              <a:lnSpc>
                <a:spcPts val="5381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pro simulates a cloud-native analytics platform with pipelines, REST APIs, and Azure integration to track orders, inventory, deliveries, and claims.</a:t>
            </a:r>
          </a:p>
          <a:p>
            <a:pPr algn="just">
              <a:lnSpc>
                <a:spcPts val="4967"/>
              </a:lnSpc>
            </a:pPr>
            <a:endParaRPr lang="en-US" sz="3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5597400" cy="10287000"/>
            <a:chOff x="0" y="0"/>
            <a:chExt cx="121832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183237" cy="13716000"/>
            </a:xfrm>
            <a:custGeom>
              <a:avLst/>
              <a:gdLst/>
              <a:ahLst/>
              <a:cxnLst/>
              <a:rect l="l" t="t" r="r" b="b"/>
              <a:pathLst>
                <a:path w="12183237" h="13716000">
                  <a:moveTo>
                    <a:pt x="0" y="0"/>
                  </a:moveTo>
                  <a:lnTo>
                    <a:pt x="12183237" y="0"/>
                  </a:lnTo>
                  <a:lnTo>
                    <a:pt x="1218323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8D7D">
                <a:alpha val="46275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318931" y="806055"/>
            <a:ext cx="3623287" cy="222645"/>
          </a:xfrm>
          <a:custGeom>
            <a:avLst/>
            <a:gdLst/>
            <a:ahLst/>
            <a:cxnLst/>
            <a:rect l="l" t="t" r="r" b="b"/>
            <a:pathLst>
              <a:path w="3623287" h="222645">
                <a:moveTo>
                  <a:pt x="0" y="0"/>
                </a:moveTo>
                <a:lnTo>
                  <a:pt x="3623287" y="0"/>
                </a:lnTo>
                <a:lnTo>
                  <a:pt x="3623287" y="222645"/>
                </a:lnTo>
                <a:lnTo>
                  <a:pt x="0" y="2226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0" y="3576164"/>
            <a:ext cx="5278469" cy="2912027"/>
            <a:chOff x="0" y="0"/>
            <a:chExt cx="7037958" cy="38827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37958" cy="3882703"/>
            </a:xfrm>
            <a:custGeom>
              <a:avLst/>
              <a:gdLst/>
              <a:ahLst/>
              <a:cxnLst/>
              <a:rect l="l" t="t" r="r" b="b"/>
              <a:pathLst>
                <a:path w="7037958" h="3882703">
                  <a:moveTo>
                    <a:pt x="0" y="0"/>
                  </a:moveTo>
                  <a:lnTo>
                    <a:pt x="7037958" y="0"/>
                  </a:lnTo>
                  <a:lnTo>
                    <a:pt x="7037958" y="3882703"/>
                  </a:lnTo>
                  <a:lnTo>
                    <a:pt x="0" y="3882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7037958" cy="3892228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9720"/>
                </a:lnSpc>
              </a:pPr>
              <a:r>
                <a:rPr lang="en-US" sz="8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Project Objectives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597400" y="1629804"/>
            <a:ext cx="12233126" cy="6970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4734" lvl="1" indent="-372367" algn="just">
              <a:lnSpc>
                <a:spcPts val="4760"/>
              </a:lnSpc>
              <a:buFont typeface="Arial"/>
              <a:buChar char="•"/>
            </a:pPr>
            <a:r>
              <a:rPr lang="en-US" sz="344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 system design and data flow using SDLC, SRS, HLD, and UML.</a:t>
            </a:r>
          </a:p>
          <a:p>
            <a:pPr marL="744734" lvl="1" indent="-372367" algn="just">
              <a:lnSpc>
                <a:spcPts val="4760"/>
              </a:lnSpc>
              <a:buFont typeface="Arial"/>
              <a:buChar char="•"/>
            </a:pPr>
            <a:r>
              <a:rPr lang="en-US" sz="344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SQL and Pandas for data cleaning, transformation, and summarization.</a:t>
            </a:r>
          </a:p>
          <a:p>
            <a:pPr marL="744734" lvl="1" indent="-372367" algn="just">
              <a:lnSpc>
                <a:spcPts val="4760"/>
              </a:lnSpc>
              <a:buFont typeface="Arial"/>
              <a:buChar char="•"/>
            </a:pPr>
            <a:r>
              <a:rPr lang="en-US" sz="344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Build FastAPI microservices for delivery status, inventory health, and claims.</a:t>
            </a:r>
          </a:p>
          <a:p>
            <a:pPr marL="744734" lvl="1" indent="-372367" algn="just">
              <a:lnSpc>
                <a:spcPts val="4760"/>
              </a:lnSpc>
              <a:buFont typeface="Arial"/>
              <a:buChar char="•"/>
            </a:pPr>
            <a:r>
              <a:rPr lang="en-US" sz="344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Integrate data with Azure Data Lake, Data Factory, and Synapse pipelines.</a:t>
            </a:r>
          </a:p>
          <a:p>
            <a:pPr marL="744734" lvl="1" indent="-372367" algn="just">
              <a:lnSpc>
                <a:spcPts val="4760"/>
              </a:lnSpc>
              <a:buFont typeface="Arial"/>
              <a:buChar char="•"/>
            </a:pPr>
            <a:r>
              <a:rPr lang="en-US" sz="344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Visualize KPIs like delivery trends, stock levels, and claim status via dashboards.</a:t>
            </a:r>
          </a:p>
          <a:p>
            <a:pPr algn="just">
              <a:lnSpc>
                <a:spcPts val="4760"/>
              </a:lnSpc>
            </a:pPr>
            <a:endParaRPr lang="en-US" sz="344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244"/>
              </a:lnSpc>
            </a:pPr>
            <a:endParaRPr lang="en-US" sz="344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318931" y="9035655"/>
            <a:ext cx="3623287" cy="222645"/>
          </a:xfrm>
          <a:custGeom>
            <a:avLst/>
            <a:gdLst/>
            <a:ahLst/>
            <a:cxnLst/>
            <a:rect l="l" t="t" r="r" b="b"/>
            <a:pathLst>
              <a:path w="3623287" h="222645">
                <a:moveTo>
                  <a:pt x="0" y="0"/>
                </a:moveTo>
                <a:lnTo>
                  <a:pt x="3623287" y="0"/>
                </a:lnTo>
                <a:lnTo>
                  <a:pt x="3623287" y="222645"/>
                </a:lnTo>
                <a:lnTo>
                  <a:pt x="0" y="2226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A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091400"/>
            <a:ext cx="18288000" cy="195600"/>
            <a:chOff x="0" y="0"/>
            <a:chExt cx="24384000" cy="26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260858"/>
            </a:xfrm>
            <a:custGeom>
              <a:avLst/>
              <a:gdLst/>
              <a:ahLst/>
              <a:cxnLst/>
              <a:rect l="l" t="t" r="r" b="b"/>
              <a:pathLst>
                <a:path w="24384000" h="260858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23400" y="1792932"/>
            <a:ext cx="17401056" cy="8298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r>
              <a:rPr lang="en-US" sz="30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file"/>
              </a:rPr>
              <a:t>Shipments Table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shipment_id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origin_warehouse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destination_city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ship_date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delivery_date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product_id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quantity,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freight_cost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414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  <a:r>
              <a:rPr lang="en-US" sz="30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 action="ppaction://hlinkfile"/>
              </a:rPr>
              <a:t>Vendors Table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vendor_id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vendor_name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product_id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contract_start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contract_end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vendor_rating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country </a:t>
            </a:r>
          </a:p>
          <a:p>
            <a:pPr algn="l">
              <a:lnSpc>
                <a:spcPts val="414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file"/>
              </a:rPr>
              <a:t>Inventory Table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warehouse_id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product_id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stock_level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reorder_threshold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last_restock_date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next_restock_due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414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4.</a:t>
            </a:r>
            <a:r>
              <a:rPr lang="en-US" sz="30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6" action="ppaction://hlinkfile"/>
              </a:rPr>
              <a:t>Delivery Logs Table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delivery_id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shipment_id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carrier, status,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delivery_duration_days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damage_flag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proof_of_delivery_status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414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5.</a:t>
            </a:r>
            <a:r>
              <a:rPr lang="en-US" sz="30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7" action="ppaction://hlinkfile"/>
              </a:rPr>
              <a:t>Claims Table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claim_id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delivery_id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reason,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amount_claimed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claim_status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claim_date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resolved_date</a:t>
            </a:r>
            <a:endParaRPr lang="en-US" sz="3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140"/>
              </a:lnSpc>
            </a:pPr>
            <a:endParaRPr lang="en-US" sz="3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140"/>
              </a:lnSpc>
            </a:pP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Relationships: </a:t>
            </a:r>
          </a:p>
          <a:p>
            <a:pPr algn="l">
              <a:lnSpc>
                <a:spcPts val="4140"/>
              </a:lnSpc>
            </a:pP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shipment_id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links Shipments and Delivery Logs </a:t>
            </a:r>
          </a:p>
          <a:p>
            <a:pPr algn="l">
              <a:lnSpc>
                <a:spcPts val="4140"/>
              </a:lnSpc>
            </a:pP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delivery_id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links Delivery Logs and Claims </a:t>
            </a:r>
          </a:p>
          <a:p>
            <a:pPr algn="l">
              <a:lnSpc>
                <a:spcPts val="4140"/>
              </a:lnSpc>
            </a:pP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product_id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links Vendors, Shipments, and Inventory </a:t>
            </a:r>
          </a:p>
          <a:p>
            <a:pPr algn="l">
              <a:lnSpc>
                <a:spcPts val="3645"/>
              </a:lnSpc>
            </a:pPr>
            <a:endParaRPr lang="en-US" sz="3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623400" y="0"/>
            <a:ext cx="17041200" cy="1683302"/>
            <a:chOff x="0" y="0"/>
            <a:chExt cx="22721600" cy="22444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721601" cy="2244403"/>
            </a:xfrm>
            <a:custGeom>
              <a:avLst/>
              <a:gdLst/>
              <a:ahLst/>
              <a:cxnLst/>
              <a:rect l="l" t="t" r="r" b="b"/>
              <a:pathLst>
                <a:path w="22721601" h="2244403">
                  <a:moveTo>
                    <a:pt x="0" y="0"/>
                  </a:moveTo>
                  <a:lnTo>
                    <a:pt x="22721601" y="0"/>
                  </a:lnTo>
                  <a:lnTo>
                    <a:pt x="22721601" y="2244403"/>
                  </a:lnTo>
                  <a:lnTo>
                    <a:pt x="0" y="22444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22721600" cy="2253928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9720"/>
                </a:lnSpc>
              </a:pPr>
              <a:r>
                <a:rPr lang="en-US" sz="8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Project Datasets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091400"/>
            <a:ext cx="18288000" cy="195600"/>
            <a:chOff x="0" y="0"/>
            <a:chExt cx="24384000" cy="26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260858"/>
            </a:xfrm>
            <a:custGeom>
              <a:avLst/>
              <a:gdLst/>
              <a:ahLst/>
              <a:cxnLst/>
              <a:rect l="l" t="t" r="r" b="b"/>
              <a:pathLst>
                <a:path w="24384000" h="260858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1425" y="-689854"/>
            <a:ext cx="18288000" cy="2294450"/>
            <a:chOff x="0" y="0"/>
            <a:chExt cx="24384000" cy="3059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3059267"/>
            </a:xfrm>
            <a:custGeom>
              <a:avLst/>
              <a:gdLst/>
              <a:ahLst/>
              <a:cxnLst/>
              <a:rect l="l" t="t" r="r" b="b"/>
              <a:pathLst>
                <a:path w="24384000" h="3059267">
                  <a:moveTo>
                    <a:pt x="0" y="0"/>
                  </a:moveTo>
                  <a:lnTo>
                    <a:pt x="24384000" y="0"/>
                  </a:lnTo>
                  <a:lnTo>
                    <a:pt x="24384000" y="3059267"/>
                  </a:lnTo>
                  <a:lnTo>
                    <a:pt x="0" y="30592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4384000" cy="305926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Project Flow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1425" y="2328723"/>
            <a:ext cx="18105150" cy="818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Book-Buffet app helps the user to read books online. It also helps user to           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store the favourite books and delete them afterwards. </a:t>
            </a:r>
          </a:p>
        </p:txBody>
      </p:sp>
      <p:sp>
        <p:nvSpPr>
          <p:cNvPr id="8" name="Freeform 8"/>
          <p:cNvSpPr/>
          <p:nvPr/>
        </p:nvSpPr>
        <p:spPr>
          <a:xfrm>
            <a:off x="1447800" y="2195938"/>
            <a:ext cx="15888741" cy="3892742"/>
          </a:xfrm>
          <a:custGeom>
            <a:avLst/>
            <a:gdLst/>
            <a:ahLst/>
            <a:cxnLst/>
            <a:rect l="l" t="t" r="r" b="b"/>
            <a:pathLst>
              <a:path w="15888741" h="3892742">
                <a:moveTo>
                  <a:pt x="0" y="0"/>
                </a:moveTo>
                <a:lnTo>
                  <a:pt x="15888741" y="0"/>
                </a:lnTo>
                <a:lnTo>
                  <a:pt x="15888741" y="3892742"/>
                </a:lnTo>
                <a:lnTo>
                  <a:pt x="0" y="38927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4249819" y="5878544"/>
            <a:ext cx="9788362" cy="3548281"/>
          </a:xfrm>
          <a:custGeom>
            <a:avLst/>
            <a:gdLst/>
            <a:ahLst/>
            <a:cxnLst/>
            <a:rect l="l" t="t" r="r" b="b"/>
            <a:pathLst>
              <a:path w="9788362" h="3548281">
                <a:moveTo>
                  <a:pt x="0" y="0"/>
                </a:moveTo>
                <a:lnTo>
                  <a:pt x="9788362" y="0"/>
                </a:lnTo>
                <a:lnTo>
                  <a:pt x="9788362" y="3548281"/>
                </a:lnTo>
                <a:lnTo>
                  <a:pt x="0" y="3548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" y="0"/>
            <a:ext cx="5816899" cy="10287000"/>
            <a:chOff x="0" y="0"/>
            <a:chExt cx="121832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183237" cy="13716000"/>
            </a:xfrm>
            <a:custGeom>
              <a:avLst/>
              <a:gdLst/>
              <a:ahLst/>
              <a:cxnLst/>
              <a:rect l="l" t="t" r="r" b="b"/>
              <a:pathLst>
                <a:path w="12183237" h="13716000">
                  <a:moveTo>
                    <a:pt x="0" y="0"/>
                  </a:moveTo>
                  <a:lnTo>
                    <a:pt x="12183237" y="0"/>
                  </a:lnTo>
                  <a:lnTo>
                    <a:pt x="1218323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8D7D">
                <a:alpha val="46275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318931" y="806055"/>
            <a:ext cx="3623287" cy="222645"/>
          </a:xfrm>
          <a:custGeom>
            <a:avLst/>
            <a:gdLst/>
            <a:ahLst/>
            <a:cxnLst/>
            <a:rect l="l" t="t" r="r" b="b"/>
            <a:pathLst>
              <a:path w="3623287" h="222645">
                <a:moveTo>
                  <a:pt x="0" y="0"/>
                </a:moveTo>
                <a:lnTo>
                  <a:pt x="3623287" y="0"/>
                </a:lnTo>
                <a:lnTo>
                  <a:pt x="3623287" y="222645"/>
                </a:lnTo>
                <a:lnTo>
                  <a:pt x="0" y="2226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0" y="2474147"/>
            <a:ext cx="5857836" cy="5116060"/>
            <a:chOff x="0" y="0"/>
            <a:chExt cx="7810448" cy="682141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810448" cy="6821413"/>
            </a:xfrm>
            <a:custGeom>
              <a:avLst/>
              <a:gdLst/>
              <a:ahLst/>
              <a:cxnLst/>
              <a:rect l="l" t="t" r="r" b="b"/>
              <a:pathLst>
                <a:path w="7810448" h="6821413">
                  <a:moveTo>
                    <a:pt x="0" y="0"/>
                  </a:moveTo>
                  <a:lnTo>
                    <a:pt x="7810448" y="0"/>
                  </a:lnTo>
                  <a:lnTo>
                    <a:pt x="7810448" y="6821413"/>
                  </a:lnTo>
                  <a:lnTo>
                    <a:pt x="0" y="68214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7810448" cy="6821413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7559"/>
                </a:lnSpc>
              </a:pPr>
              <a:r>
                <a:rPr lang="en-US" sz="6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1: SDLC Documentation &amp; System Design (SRS, HLD, UML)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816899" y="1669855"/>
            <a:ext cx="12574686" cy="7806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Draft SRS for a cloud supply chain platform with shipment tracking and claim summaries</a:t>
            </a:r>
          </a:p>
          <a:p>
            <a:pPr algn="just">
              <a:lnSpc>
                <a:spcPts val="414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- Document business and functional requirements</a:t>
            </a:r>
          </a:p>
          <a:p>
            <a:pPr algn="just">
              <a:lnSpc>
                <a:spcPts val="4140"/>
              </a:lnSpc>
            </a:pPr>
            <a:endParaRPr lang="en-US" sz="3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47700" lvl="1" indent="-323850" algn="just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HLD showing system modules:</a:t>
            </a:r>
          </a:p>
          <a:p>
            <a:pPr algn="just">
              <a:lnSpc>
                <a:spcPts val="414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- Shipment Tracker </a:t>
            </a:r>
          </a:p>
          <a:p>
            <a:pPr algn="just">
              <a:lnSpc>
                <a:spcPts val="414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- Claims Monitor </a:t>
            </a:r>
          </a:p>
          <a:p>
            <a:pPr algn="just">
              <a:lnSpc>
                <a:spcPts val="414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- Vendor Inventory Viewer </a:t>
            </a:r>
          </a:p>
          <a:p>
            <a:pPr algn="just">
              <a:lnSpc>
                <a:spcPts val="4140"/>
              </a:lnSpc>
            </a:pPr>
            <a:endParaRPr lang="en-US" sz="3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47700" lvl="1" indent="-323850" algn="just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 UML Diagrams: </a:t>
            </a:r>
          </a:p>
          <a:p>
            <a:pPr algn="just">
              <a:lnSpc>
                <a:spcPts val="414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- Use Case Diagram: Initiate shipment, file a claim,check inventory </a:t>
            </a:r>
          </a:p>
          <a:p>
            <a:pPr algn="just">
              <a:lnSpc>
                <a:spcPts val="414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- Class Diagram: Shipment, Vendor, Inventory entities. </a:t>
            </a:r>
          </a:p>
          <a:p>
            <a:pPr algn="just">
              <a:lnSpc>
                <a:spcPts val="414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- Activity Diagram: Claim resolution workflow. </a:t>
            </a:r>
          </a:p>
          <a:p>
            <a:pPr algn="just">
              <a:lnSpc>
                <a:spcPts val="4760"/>
              </a:lnSpc>
            </a:pPr>
            <a:endParaRPr lang="en-US" sz="3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244"/>
              </a:lnSpc>
            </a:pPr>
            <a:endParaRPr lang="en-US" sz="3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201153" y="9035655"/>
            <a:ext cx="3623287" cy="222645"/>
          </a:xfrm>
          <a:custGeom>
            <a:avLst/>
            <a:gdLst/>
            <a:ahLst/>
            <a:cxnLst/>
            <a:rect l="l" t="t" r="r" b="b"/>
            <a:pathLst>
              <a:path w="3623287" h="222645">
                <a:moveTo>
                  <a:pt x="0" y="0"/>
                </a:moveTo>
                <a:lnTo>
                  <a:pt x="3623287" y="0"/>
                </a:lnTo>
                <a:lnTo>
                  <a:pt x="3623287" y="222645"/>
                </a:lnTo>
                <a:lnTo>
                  <a:pt x="0" y="2226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755530" y="240250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904275" y="7088075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535151" y="-739260"/>
            <a:ext cx="21358302" cy="3037200"/>
            <a:chOff x="0" y="0"/>
            <a:chExt cx="28477736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477738" cy="4049600"/>
            </a:xfrm>
            <a:custGeom>
              <a:avLst/>
              <a:gdLst/>
              <a:ahLst/>
              <a:cxnLst/>
              <a:rect l="l" t="t" r="r" b="b"/>
              <a:pathLst>
                <a:path w="28477738" h="4049600">
                  <a:moveTo>
                    <a:pt x="0" y="0"/>
                  </a:moveTo>
                  <a:lnTo>
                    <a:pt x="28477738" y="0"/>
                  </a:lnTo>
                  <a:lnTo>
                    <a:pt x="28477738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8477736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640"/>
                </a:lnSpc>
              </a:pPr>
              <a:r>
                <a:rPr lang="en-US" sz="7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1: Usecase Diagram &amp; SRS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5497297" y="1683261"/>
            <a:ext cx="10900884" cy="8183158"/>
          </a:xfrm>
          <a:custGeom>
            <a:avLst/>
            <a:gdLst/>
            <a:ahLst/>
            <a:cxnLst/>
            <a:rect l="l" t="t" r="r" b="b"/>
            <a:pathLst>
              <a:path w="10900884" h="8183158">
                <a:moveTo>
                  <a:pt x="0" y="0"/>
                </a:moveTo>
                <a:lnTo>
                  <a:pt x="10900884" y="0"/>
                </a:lnTo>
                <a:lnTo>
                  <a:pt x="10900884" y="8183158"/>
                </a:lnTo>
                <a:lnTo>
                  <a:pt x="0" y="81831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3" b="-45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hlinkClick r:id="rId4" action="ppaction://hlinkfile"/>
          </p:cNvPr>
          <p:cNvSpPr/>
          <p:nvPr/>
        </p:nvSpPr>
        <p:spPr>
          <a:xfrm>
            <a:off x="897054" y="2883388"/>
            <a:ext cx="2227621" cy="2891452"/>
          </a:xfrm>
          <a:custGeom>
            <a:avLst/>
            <a:gdLst/>
            <a:ahLst/>
            <a:cxnLst/>
            <a:rect l="l" t="t" r="r" b="b"/>
            <a:pathLst>
              <a:path w="2227621" h="2891452">
                <a:moveTo>
                  <a:pt x="0" y="0"/>
                </a:moveTo>
                <a:lnTo>
                  <a:pt x="2227621" y="0"/>
                </a:lnTo>
                <a:lnTo>
                  <a:pt x="2227621" y="2891452"/>
                </a:lnTo>
                <a:lnTo>
                  <a:pt x="0" y="28914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609600" y="5796611"/>
            <a:ext cx="3497368" cy="744959"/>
            <a:chOff x="0" y="0"/>
            <a:chExt cx="5293105" cy="112746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93105" cy="1127461"/>
            </a:xfrm>
            <a:custGeom>
              <a:avLst/>
              <a:gdLst/>
              <a:ahLst/>
              <a:cxnLst/>
              <a:rect l="l" t="t" r="r" b="b"/>
              <a:pathLst>
                <a:path w="5293105" h="1127461">
                  <a:moveTo>
                    <a:pt x="0" y="0"/>
                  </a:moveTo>
                  <a:lnTo>
                    <a:pt x="5293105" y="0"/>
                  </a:lnTo>
                  <a:lnTo>
                    <a:pt x="5293105" y="1127461"/>
                  </a:lnTo>
                  <a:lnTo>
                    <a:pt x="0" y="11274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5293105" cy="112746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SRS Document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755530" y="240250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87366" y="7979950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68821" y="-489900"/>
            <a:ext cx="17150358" cy="3037200"/>
            <a:chOff x="0" y="0"/>
            <a:chExt cx="22867143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867144" cy="4049600"/>
            </a:xfrm>
            <a:custGeom>
              <a:avLst/>
              <a:gdLst/>
              <a:ahLst/>
              <a:cxnLst/>
              <a:rect l="l" t="t" r="r" b="b"/>
              <a:pathLst>
                <a:path w="22867144" h="4049600">
                  <a:moveTo>
                    <a:pt x="0" y="0"/>
                  </a:moveTo>
                  <a:lnTo>
                    <a:pt x="22867144" y="0"/>
                  </a:lnTo>
                  <a:lnTo>
                    <a:pt x="22867144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2867143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640"/>
                </a:lnSpc>
              </a:pPr>
              <a:r>
                <a:rPr lang="en-US" sz="7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1: Class and Activity Diagram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568821" y="3378146"/>
            <a:ext cx="12084775" cy="3882234"/>
          </a:xfrm>
          <a:custGeom>
            <a:avLst/>
            <a:gdLst/>
            <a:ahLst/>
            <a:cxnLst/>
            <a:rect l="l" t="t" r="r" b="b"/>
            <a:pathLst>
              <a:path w="12084775" h="3882234">
                <a:moveTo>
                  <a:pt x="0" y="0"/>
                </a:moveTo>
                <a:lnTo>
                  <a:pt x="12084775" y="0"/>
                </a:lnTo>
                <a:lnTo>
                  <a:pt x="12084775" y="3882234"/>
                </a:lnTo>
                <a:lnTo>
                  <a:pt x="0" y="38822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2653596" y="2547300"/>
            <a:ext cx="5322334" cy="6194481"/>
          </a:xfrm>
          <a:custGeom>
            <a:avLst/>
            <a:gdLst/>
            <a:ahLst/>
            <a:cxnLst/>
            <a:rect l="l" t="t" r="r" b="b"/>
            <a:pathLst>
              <a:path w="5322334" h="6194481">
                <a:moveTo>
                  <a:pt x="0" y="0"/>
                </a:moveTo>
                <a:lnTo>
                  <a:pt x="5322334" y="0"/>
                </a:lnTo>
                <a:lnTo>
                  <a:pt x="5322334" y="6194481"/>
                </a:lnTo>
                <a:lnTo>
                  <a:pt x="0" y="61944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967</Words>
  <Application>Microsoft Office PowerPoint</Application>
  <PresentationFormat>Custom</PresentationFormat>
  <Paragraphs>152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Open Sans</vt:lpstr>
      <vt:lpstr>Open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CapstoneBookApp 1.pptx</dc:title>
  <dc:creator>FIXED-TERM Prerana P (BGSW/PJ-ETA-H)</dc:creator>
  <cp:lastModifiedBy>FIXED-TERM Prerana P (BGSW/PJ-ETA-H)</cp:lastModifiedBy>
  <cp:revision>3</cp:revision>
  <dcterms:created xsi:type="dcterms:W3CDTF">2006-08-16T00:00:00Z</dcterms:created>
  <dcterms:modified xsi:type="dcterms:W3CDTF">2025-09-23T20:02:49Z</dcterms:modified>
  <dc:identifier>DAGzykF0EeQ</dc:identifier>
</cp:coreProperties>
</file>