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8288000" cy="10287000"/>
  <p:notesSz cx="6858000" cy="9144000"/>
  <p:embeddedFontLs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Open Sans Bold" panose="020B0806030504020204" pitchFamily="34" charset="0"/>
      <p:regular r:id="rId28"/>
      <p:bold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9" d="100"/>
          <a:sy n="39" d="100"/>
        </p:scale>
        <p:origin x="94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24.09.2025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team3/shipments.csv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://team3/claims.csv" TargetMode="External"/><Relationship Id="rId5" Type="http://schemas.openxmlformats.org/officeDocument/2006/relationships/hyperlink" Target="http://team3/delivery_logs.csv" TargetMode="External"/><Relationship Id="rId4" Type="http://schemas.openxmlformats.org/officeDocument/2006/relationships/hyperlink" Target="http://team3/vendors.csv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16441852" y="4299500"/>
            <a:ext cx="1846150" cy="4531202"/>
            <a:chOff x="0" y="0"/>
            <a:chExt cx="2461533" cy="6041603"/>
          </a:xfrm>
        </p:grpSpPr>
        <p:sp>
          <p:nvSpPr>
            <p:cNvPr id="3" name="Freeform 3" descr="Portrait-oriented black smaptphone"/>
            <p:cNvSpPr/>
            <p:nvPr/>
          </p:nvSpPr>
          <p:spPr>
            <a:xfrm>
              <a:off x="0" y="0"/>
              <a:ext cx="2461514" cy="6041644"/>
            </a:xfrm>
            <a:custGeom>
              <a:avLst/>
              <a:gdLst/>
              <a:ahLst/>
              <a:cxnLst/>
              <a:rect l="l" t="t" r="r" b="b"/>
              <a:pathLst>
                <a:path w="2461514" h="6041644">
                  <a:moveTo>
                    <a:pt x="0" y="0"/>
                  </a:moveTo>
                  <a:lnTo>
                    <a:pt x="2461514" y="0"/>
                  </a:lnTo>
                  <a:lnTo>
                    <a:pt x="2461514" y="6041644"/>
                  </a:lnTo>
                  <a:lnTo>
                    <a:pt x="0" y="60416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r="-24972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16494748" y="4596585"/>
            <a:ext cx="1793254" cy="3937031"/>
            <a:chOff x="0" y="0"/>
            <a:chExt cx="2296160" cy="504114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296160" cy="5041138"/>
            </a:xfrm>
            <a:custGeom>
              <a:avLst/>
              <a:gdLst/>
              <a:ahLst/>
              <a:cxnLst/>
              <a:rect l="l" t="t" r="r" b="b"/>
              <a:pathLst>
                <a:path w="2296160" h="5041138">
                  <a:moveTo>
                    <a:pt x="0" y="0"/>
                  </a:moveTo>
                  <a:lnTo>
                    <a:pt x="2296160" y="0"/>
                  </a:lnTo>
                  <a:lnTo>
                    <a:pt x="2296160" y="5041138"/>
                  </a:lnTo>
                  <a:lnTo>
                    <a:pt x="0" y="5041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251" r="-1425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285166" y="-169685"/>
            <a:ext cx="6350589" cy="4739056"/>
            <a:chOff x="0" y="0"/>
            <a:chExt cx="12098928" cy="7526397"/>
          </a:xfrm>
        </p:grpSpPr>
        <p:grpSp>
          <p:nvGrpSpPr>
            <p:cNvPr id="7" name="Group 7"/>
            <p:cNvGrpSpPr>
              <a:grpSpLocks noChangeAspect="1"/>
            </p:cNvGrpSpPr>
            <p:nvPr/>
          </p:nvGrpSpPr>
          <p:grpSpPr>
            <a:xfrm>
              <a:off x="0" y="0"/>
              <a:ext cx="12098928" cy="7526397"/>
              <a:chOff x="0" y="0"/>
              <a:chExt cx="12098928" cy="7526397"/>
            </a:xfrm>
          </p:grpSpPr>
          <p:sp>
            <p:nvSpPr>
              <p:cNvPr id="8" name="Freeform 8" descr="Open Chromebook laptop computer"/>
              <p:cNvSpPr/>
              <p:nvPr/>
            </p:nvSpPr>
            <p:spPr>
              <a:xfrm>
                <a:off x="0" y="0"/>
                <a:ext cx="12098909" cy="7526401"/>
              </a:xfrm>
              <a:custGeom>
                <a:avLst/>
                <a:gdLst/>
                <a:ahLst/>
                <a:cxnLst/>
                <a:rect l="l" t="t" r="r" b="b"/>
                <a:pathLst>
                  <a:path w="12098909" h="7526401">
                    <a:moveTo>
                      <a:pt x="0" y="0"/>
                    </a:moveTo>
                    <a:lnTo>
                      <a:pt x="12098909" y="0"/>
                    </a:lnTo>
                    <a:lnTo>
                      <a:pt x="12098909" y="7526401"/>
                    </a:lnTo>
                    <a:lnTo>
                      <a:pt x="0" y="7526401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r="-4904"/>
                </a:stretch>
              </a:blip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" name="Freeform 9"/>
            <p:cNvSpPr/>
            <p:nvPr/>
          </p:nvSpPr>
          <p:spPr>
            <a:xfrm>
              <a:off x="3833475" y="2113086"/>
              <a:ext cx="4431979" cy="3300226"/>
            </a:xfrm>
            <a:custGeom>
              <a:avLst/>
              <a:gdLst/>
              <a:ahLst/>
              <a:cxnLst/>
              <a:rect l="l" t="t" r="r" b="b"/>
              <a:pathLst>
                <a:path w="4431979" h="3300226">
                  <a:moveTo>
                    <a:pt x="0" y="0"/>
                  </a:moveTo>
                  <a:lnTo>
                    <a:pt x="4431978" y="0"/>
                  </a:lnTo>
                  <a:lnTo>
                    <a:pt x="4431978" y="3300226"/>
                  </a:lnTo>
                  <a:lnTo>
                    <a:pt x="0" y="33002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10" name="Freeform 10"/>
          <p:cNvSpPr/>
          <p:nvPr/>
        </p:nvSpPr>
        <p:spPr>
          <a:xfrm>
            <a:off x="181556" y="8720240"/>
            <a:ext cx="5074459" cy="1515747"/>
          </a:xfrm>
          <a:custGeom>
            <a:avLst/>
            <a:gdLst/>
            <a:ahLst/>
            <a:cxnLst/>
            <a:rect l="l" t="t" r="r" b="b"/>
            <a:pathLst>
              <a:path w="5074459" h="1515747">
                <a:moveTo>
                  <a:pt x="0" y="0"/>
                </a:moveTo>
                <a:lnTo>
                  <a:pt x="5074458" y="0"/>
                </a:lnTo>
                <a:lnTo>
                  <a:pt x="5074458" y="1515747"/>
                </a:lnTo>
                <a:lnTo>
                  <a:pt x="0" y="15157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12285166" y="6179698"/>
            <a:ext cx="4564327" cy="3762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Team 3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Janani M S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Pandi Vaishnavi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Prerana P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Shruthi G </a:t>
            </a:r>
          </a:p>
          <a:p>
            <a:pPr algn="just">
              <a:lnSpc>
                <a:spcPts val="4980"/>
              </a:lnSpc>
            </a:pPr>
            <a:r>
              <a:rPr lang="en-US" sz="415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Sukitha M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526988" y="1028700"/>
            <a:ext cx="10626105" cy="4469075"/>
            <a:chOff x="0" y="0"/>
            <a:chExt cx="14168140" cy="5958767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2960533" cy="3076067"/>
              <a:chOff x="0" y="0"/>
              <a:chExt cx="2960533" cy="307606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2922397" cy="3037967"/>
              </a:xfrm>
              <a:custGeom>
                <a:avLst/>
                <a:gdLst/>
                <a:ahLst/>
                <a:cxnLst/>
                <a:rect l="l" t="t" r="r" b="b"/>
                <a:pathLst>
                  <a:path w="2922397" h="3037967">
                    <a:moveTo>
                      <a:pt x="0" y="3037967"/>
                    </a:moveTo>
                    <a:lnTo>
                      <a:pt x="0" y="38100"/>
                    </a:lnTo>
                    <a:cubicBezTo>
                      <a:pt x="0" y="17018"/>
                      <a:pt x="17018" y="0"/>
                      <a:pt x="38100" y="0"/>
                    </a:cubicBezTo>
                    <a:lnTo>
                      <a:pt x="2922397" y="0"/>
                    </a:lnTo>
                    <a:lnTo>
                      <a:pt x="2922397" y="76200"/>
                    </a:lnTo>
                    <a:lnTo>
                      <a:pt x="38100" y="76200"/>
                    </a:lnTo>
                    <a:lnTo>
                      <a:pt x="38100" y="38100"/>
                    </a:lnTo>
                    <a:lnTo>
                      <a:pt x="76200" y="38100"/>
                    </a:lnTo>
                    <a:lnTo>
                      <a:pt x="76200" y="3037967"/>
                    </a:lnTo>
                    <a:close/>
                  </a:path>
                </a:pathLst>
              </a:custGeom>
              <a:solidFill>
                <a:srgbClr val="CCA67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10800000">
              <a:off x="10759148" y="2882700"/>
              <a:ext cx="2960533" cy="3076067"/>
              <a:chOff x="0" y="0"/>
              <a:chExt cx="2960533" cy="307606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2922397" cy="3037967"/>
              </a:xfrm>
              <a:custGeom>
                <a:avLst/>
                <a:gdLst/>
                <a:ahLst/>
                <a:cxnLst/>
                <a:rect l="l" t="t" r="r" b="b"/>
                <a:pathLst>
                  <a:path w="2922397" h="3037967">
                    <a:moveTo>
                      <a:pt x="0" y="3037967"/>
                    </a:moveTo>
                    <a:lnTo>
                      <a:pt x="0" y="38100"/>
                    </a:lnTo>
                    <a:cubicBezTo>
                      <a:pt x="0" y="17018"/>
                      <a:pt x="17018" y="0"/>
                      <a:pt x="38100" y="0"/>
                    </a:cubicBezTo>
                    <a:lnTo>
                      <a:pt x="2922397" y="0"/>
                    </a:lnTo>
                    <a:lnTo>
                      <a:pt x="2922397" y="76200"/>
                    </a:lnTo>
                    <a:lnTo>
                      <a:pt x="38100" y="76200"/>
                    </a:lnTo>
                    <a:lnTo>
                      <a:pt x="38100" y="38100"/>
                    </a:lnTo>
                    <a:lnTo>
                      <a:pt x="76200" y="38100"/>
                    </a:lnTo>
                    <a:lnTo>
                      <a:pt x="76200" y="3037967"/>
                    </a:lnTo>
                    <a:close/>
                  </a:path>
                </a:pathLst>
              </a:custGeom>
              <a:solidFill>
                <a:srgbClr val="CCA677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381963"/>
              <a:ext cx="14168140" cy="51403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632"/>
                </a:lnSpc>
                <a:spcBef>
                  <a:spcPct val="0"/>
                </a:spcBef>
              </a:pPr>
              <a:r>
                <a:rPr lang="en-US" sz="636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Capstone Project:</a:t>
              </a:r>
            </a:p>
            <a:p>
              <a:pPr algn="ctr">
                <a:lnSpc>
                  <a:spcPts val="7632"/>
                </a:lnSpc>
                <a:spcBef>
                  <a:spcPct val="0"/>
                </a:spcBef>
              </a:pPr>
              <a:r>
                <a:rPr lang="en-US" sz="636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Supply Chain Data Engineering &amp; Analytics</a:t>
              </a:r>
            </a:p>
            <a:p>
              <a:pPr algn="ctr">
                <a:lnSpc>
                  <a:spcPts val="7632"/>
                </a:lnSpc>
                <a:spcBef>
                  <a:spcPct val="0"/>
                </a:spcBef>
              </a:pPr>
              <a:r>
                <a:rPr lang="en-US" sz="6360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on Azure Cloud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25" y="-689854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HLD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Freeform 8"/>
          <p:cNvSpPr/>
          <p:nvPr/>
        </p:nvSpPr>
        <p:spPr>
          <a:xfrm>
            <a:off x="1199629" y="1604596"/>
            <a:ext cx="15888741" cy="3892742"/>
          </a:xfrm>
          <a:custGeom>
            <a:avLst/>
            <a:gdLst/>
            <a:ahLst/>
            <a:cxnLst/>
            <a:rect l="l" t="t" r="r" b="b"/>
            <a:pathLst>
              <a:path w="15888741" h="3892742">
                <a:moveTo>
                  <a:pt x="0" y="0"/>
                </a:moveTo>
                <a:lnTo>
                  <a:pt x="15888742" y="0"/>
                </a:lnTo>
                <a:lnTo>
                  <a:pt x="15888742" y="3892741"/>
                </a:lnTo>
                <a:lnTo>
                  <a:pt x="0" y="3892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3019889" y="5497337"/>
            <a:ext cx="11866647" cy="4301659"/>
          </a:xfrm>
          <a:custGeom>
            <a:avLst/>
            <a:gdLst/>
            <a:ahLst/>
            <a:cxnLst/>
            <a:rect l="l" t="t" r="r" b="b"/>
            <a:pathLst>
              <a:path w="11866647" h="4301659">
                <a:moveTo>
                  <a:pt x="0" y="0"/>
                </a:moveTo>
                <a:lnTo>
                  <a:pt x="11866646" y="0"/>
                </a:lnTo>
                <a:lnTo>
                  <a:pt x="11866646" y="4301660"/>
                </a:lnTo>
                <a:lnTo>
                  <a:pt x="0" y="43016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051601" cy="3037200"/>
            <a:chOff x="0" y="0"/>
            <a:chExt cx="24068801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068802" cy="4049600"/>
            </a:xfrm>
            <a:custGeom>
              <a:avLst/>
              <a:gdLst/>
              <a:ahLst/>
              <a:cxnLst/>
              <a:rect l="l" t="t" r="r" b="b"/>
              <a:pathLst>
                <a:path w="24068802" h="4049600">
                  <a:moveTo>
                    <a:pt x="0" y="0"/>
                  </a:moveTo>
                  <a:lnTo>
                    <a:pt x="24068802" y="0"/>
                  </a:lnTo>
                  <a:lnTo>
                    <a:pt x="24068802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4068801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2: Data Engineering with Python &amp; SQL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297566" y="2750702"/>
            <a:ext cx="16230600" cy="6615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Python with Pandas to: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Clean and merge shipment, delivery, and claim data.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Calculate delay duration, reorder flags, claim aging.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Write SQL scripts for: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- Joins across shipment–delivery–claim tables.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- Aggregate freight costs by city, average claim amounts.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-Grouped summaries by carrier or vendor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 Views and Subqueries for reporting stock health or unresolved claims.</a:t>
            </a:r>
          </a:p>
          <a:p>
            <a:pPr algn="just">
              <a:lnSpc>
                <a:spcPts val="4290"/>
              </a:lnSpc>
            </a:pPr>
            <a:r>
              <a:rPr lang="en-US" sz="31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just">
              <a:lnSpc>
                <a:spcPts val="2924"/>
              </a:lnSpc>
            </a:pPr>
            <a:endParaRPr lang="en-US" sz="3108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87366" y="-203350"/>
            <a:ext cx="17864235" cy="3037200"/>
            <a:chOff x="0" y="0"/>
            <a:chExt cx="2381898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818980" cy="4049600"/>
            </a:xfrm>
            <a:custGeom>
              <a:avLst/>
              <a:gdLst/>
              <a:ahLst/>
              <a:cxnLst/>
              <a:rect l="l" t="t" r="r" b="b"/>
              <a:pathLst>
                <a:path w="23818980" h="4049600">
                  <a:moveTo>
                    <a:pt x="0" y="0"/>
                  </a:moveTo>
                  <a:lnTo>
                    <a:pt x="23818980" y="0"/>
                  </a:lnTo>
                  <a:lnTo>
                    <a:pt x="2381898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381898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2: Data Engineering with Python &amp; SQL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13549343" y="6946778"/>
            <a:ext cx="4563716" cy="3040576"/>
          </a:xfrm>
          <a:custGeom>
            <a:avLst/>
            <a:gdLst/>
            <a:ahLst/>
            <a:cxnLst/>
            <a:rect l="l" t="t" r="r" b="b"/>
            <a:pathLst>
              <a:path w="4563716" h="3040576">
                <a:moveTo>
                  <a:pt x="0" y="0"/>
                </a:moveTo>
                <a:lnTo>
                  <a:pt x="4563716" y="0"/>
                </a:lnTo>
                <a:lnTo>
                  <a:pt x="4563716" y="3040576"/>
                </a:lnTo>
                <a:lnTo>
                  <a:pt x="0" y="30405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87366" y="2468775"/>
            <a:ext cx="17864235" cy="4644701"/>
          </a:xfrm>
          <a:custGeom>
            <a:avLst/>
            <a:gdLst/>
            <a:ahLst/>
            <a:cxnLst/>
            <a:rect l="l" t="t" r="r" b="b"/>
            <a:pathLst>
              <a:path w="17864235" h="4644701">
                <a:moveTo>
                  <a:pt x="0" y="0"/>
                </a:moveTo>
                <a:lnTo>
                  <a:pt x="17864235" y="0"/>
                </a:lnTo>
                <a:lnTo>
                  <a:pt x="17864235" y="4644701"/>
                </a:lnTo>
                <a:lnTo>
                  <a:pt x="0" y="4644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485382" y="7280128"/>
            <a:ext cx="2329217" cy="2582376"/>
            <a:chOff x="0" y="0"/>
            <a:chExt cx="3105622" cy="3443168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05622" cy="2394152"/>
            </a:xfrm>
            <a:custGeom>
              <a:avLst/>
              <a:gdLst/>
              <a:ahLst/>
              <a:cxnLst/>
              <a:rect l="l" t="t" r="r" b="b"/>
              <a:pathLst>
                <a:path w="3105622" h="2394152">
                  <a:moveTo>
                    <a:pt x="0" y="0"/>
                  </a:moveTo>
                  <a:lnTo>
                    <a:pt x="3105622" y="0"/>
                  </a:lnTo>
                  <a:lnTo>
                    <a:pt x="3105622" y="2394152"/>
                  </a:lnTo>
                  <a:lnTo>
                    <a:pt x="0" y="2394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13"/>
            <p:cNvGrpSpPr/>
            <p:nvPr/>
          </p:nvGrpSpPr>
          <p:grpSpPr>
            <a:xfrm>
              <a:off x="0" y="2394152"/>
              <a:ext cx="2874802" cy="1049016"/>
              <a:chOff x="0" y="0"/>
              <a:chExt cx="3263160" cy="1190728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263160" cy="1190728"/>
              </a:xfrm>
              <a:custGeom>
                <a:avLst/>
                <a:gdLst/>
                <a:ahLst/>
                <a:cxnLst/>
                <a:rect l="l" t="t" r="r" b="b"/>
                <a:pathLst>
                  <a:path w="3263160" h="1190728">
                    <a:moveTo>
                      <a:pt x="0" y="0"/>
                    </a:moveTo>
                    <a:lnTo>
                      <a:pt x="3263160" y="0"/>
                    </a:lnTo>
                    <a:lnTo>
                      <a:pt x="3263160" y="1190728"/>
                    </a:lnTo>
                    <a:lnTo>
                      <a:pt x="0" y="11907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" name="TextBox 15"/>
              <p:cNvSpPr txBox="1"/>
              <p:nvPr/>
            </p:nvSpPr>
            <p:spPr>
              <a:xfrm>
                <a:off x="0" y="0"/>
                <a:ext cx="3263160" cy="1190728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Phase 2</a:t>
                </a: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302457" cy="3037200"/>
            <a:chOff x="0" y="0"/>
            <a:chExt cx="24403276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403276" cy="4049600"/>
            </a:xfrm>
            <a:custGeom>
              <a:avLst/>
              <a:gdLst/>
              <a:ahLst/>
              <a:cxnLst/>
              <a:rect l="l" t="t" r="r" b="b"/>
              <a:pathLst>
                <a:path w="24403276" h="4049600">
                  <a:moveTo>
                    <a:pt x="0" y="0"/>
                  </a:moveTo>
                  <a:lnTo>
                    <a:pt x="24403276" y="0"/>
                  </a:lnTo>
                  <a:lnTo>
                    <a:pt x="24403276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4403276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3: FastAPI Development for Supply Chain Metrics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2980050"/>
            <a:ext cx="16230600" cy="6615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Develop FastAPI microservices: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GET /claims-summary → Return claim percentages per carrier.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GET /inventory-health → Return stock and reorder status.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  - POST /log-shipment → Add a new shipment record.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Integrate SQLAlchemy + Pydantic models.</a:t>
            </a:r>
          </a:p>
          <a:p>
            <a:pPr algn="just">
              <a:lnSpc>
                <a:spcPts val="4553"/>
              </a:lnSpc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Enable file upload APIs to import new delivery logs.</a:t>
            </a:r>
          </a:p>
          <a:p>
            <a:pPr algn="just">
              <a:lnSpc>
                <a:spcPts val="4553"/>
              </a:lnSpc>
            </a:pPr>
            <a:endParaRPr lang="en-US" sz="3299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12470" lvl="1" indent="-356235" algn="just">
              <a:lnSpc>
                <a:spcPts val="4553"/>
              </a:lnSpc>
              <a:buFont typeface="Arial"/>
              <a:buChar char="•"/>
            </a:pPr>
            <a:r>
              <a:rPr lang="en-US" sz="329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Expose automatic docs via Swagger/Redoc.</a:t>
            </a:r>
          </a:p>
          <a:p>
            <a:pPr algn="just">
              <a:lnSpc>
                <a:spcPts val="4290"/>
              </a:lnSpc>
            </a:pPr>
            <a:r>
              <a:rPr lang="en-US" sz="3108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</a:t>
            </a:r>
          </a:p>
          <a:p>
            <a:pPr algn="just">
              <a:lnSpc>
                <a:spcPts val="2924"/>
              </a:lnSpc>
            </a:pPr>
            <a:endParaRPr lang="en-US" sz="3108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5597400" cy="10287000"/>
            <a:chOff x="0" y="0"/>
            <a:chExt cx="121832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183237" cy="13716000"/>
            </a:xfrm>
            <a:custGeom>
              <a:avLst/>
              <a:gdLst/>
              <a:ahLst/>
              <a:cxnLst/>
              <a:rect l="l" t="t" r="r" b="b"/>
              <a:pathLst>
                <a:path w="12183237" h="13716000">
                  <a:moveTo>
                    <a:pt x="0" y="0"/>
                  </a:moveTo>
                  <a:lnTo>
                    <a:pt x="12183237" y="0"/>
                  </a:lnTo>
                  <a:lnTo>
                    <a:pt x="1218323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8D7D">
                <a:alpha val="4627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318931" y="8060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5" name="Group 5"/>
          <p:cNvGrpSpPr/>
          <p:nvPr/>
        </p:nvGrpSpPr>
        <p:grpSpPr>
          <a:xfrm>
            <a:off x="0" y="2124075"/>
            <a:ext cx="5597400" cy="5625982"/>
            <a:chOff x="0" y="0"/>
            <a:chExt cx="7463200" cy="75013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7463200" cy="7501310"/>
            </a:xfrm>
            <a:custGeom>
              <a:avLst/>
              <a:gdLst/>
              <a:ahLst/>
              <a:cxnLst/>
              <a:rect l="l" t="t" r="r" b="b"/>
              <a:pathLst>
                <a:path w="7463200" h="7501310">
                  <a:moveTo>
                    <a:pt x="0" y="0"/>
                  </a:moveTo>
                  <a:lnTo>
                    <a:pt x="7463200" y="0"/>
                  </a:lnTo>
                  <a:lnTo>
                    <a:pt x="7463200" y="7501310"/>
                  </a:lnTo>
                  <a:lnTo>
                    <a:pt x="0" y="750131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0"/>
              <a:ext cx="7463200" cy="750131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8280"/>
                </a:lnSpc>
              </a:pPr>
              <a:r>
                <a:rPr lang="en-US" sz="69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3: FastAPI Development for Supply Chain Metrics 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201153" y="90356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5597400" y="1160810"/>
            <a:ext cx="12690600" cy="7460344"/>
          </a:xfrm>
          <a:custGeom>
            <a:avLst/>
            <a:gdLst/>
            <a:ahLst/>
            <a:cxnLst/>
            <a:rect l="l" t="t" r="r" b="b"/>
            <a:pathLst>
              <a:path w="12690600" h="7460344">
                <a:moveTo>
                  <a:pt x="0" y="0"/>
                </a:moveTo>
                <a:lnTo>
                  <a:pt x="12690600" y="0"/>
                </a:lnTo>
                <a:lnTo>
                  <a:pt x="12690600" y="7460344"/>
                </a:lnTo>
                <a:lnTo>
                  <a:pt x="0" y="74603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464" r="-14370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958783" y="7704624"/>
            <a:ext cx="2329217" cy="2582376"/>
            <a:chOff x="0" y="0"/>
            <a:chExt cx="3105622" cy="34431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05622" cy="2394152"/>
            </a:xfrm>
            <a:custGeom>
              <a:avLst/>
              <a:gdLst/>
              <a:ahLst/>
              <a:cxnLst/>
              <a:rect l="l" t="t" r="r" b="b"/>
              <a:pathLst>
                <a:path w="3105622" h="2394152">
                  <a:moveTo>
                    <a:pt x="0" y="0"/>
                  </a:moveTo>
                  <a:lnTo>
                    <a:pt x="3105622" y="0"/>
                  </a:lnTo>
                  <a:lnTo>
                    <a:pt x="3105622" y="2394152"/>
                  </a:lnTo>
                  <a:lnTo>
                    <a:pt x="0" y="2394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2394152"/>
              <a:ext cx="2874802" cy="1049016"/>
              <a:chOff x="0" y="0"/>
              <a:chExt cx="3263160" cy="119072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63160" cy="1190728"/>
              </a:xfrm>
              <a:custGeom>
                <a:avLst/>
                <a:gdLst/>
                <a:ahLst/>
                <a:cxnLst/>
                <a:rect l="l" t="t" r="r" b="b"/>
                <a:pathLst>
                  <a:path w="3263160" h="1190728">
                    <a:moveTo>
                      <a:pt x="0" y="0"/>
                    </a:moveTo>
                    <a:lnTo>
                      <a:pt x="3263160" y="0"/>
                    </a:lnTo>
                    <a:lnTo>
                      <a:pt x="3263160" y="1190728"/>
                    </a:lnTo>
                    <a:lnTo>
                      <a:pt x="0" y="11907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3263160" cy="1190728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Phase 3</a:t>
                </a: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0" y="0"/>
            <a:ext cx="18302457" cy="3037200"/>
            <a:chOff x="0" y="0"/>
            <a:chExt cx="24403276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4403276" cy="4049600"/>
            </a:xfrm>
            <a:custGeom>
              <a:avLst/>
              <a:gdLst/>
              <a:ahLst/>
              <a:cxnLst/>
              <a:rect l="l" t="t" r="r" b="b"/>
              <a:pathLst>
                <a:path w="24403276" h="4049600">
                  <a:moveTo>
                    <a:pt x="0" y="0"/>
                  </a:moveTo>
                  <a:lnTo>
                    <a:pt x="24403276" y="0"/>
                  </a:lnTo>
                  <a:lnTo>
                    <a:pt x="24403276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4403276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3: FastAPI Development for Supply Chain Metrics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7886604" y="3912339"/>
            <a:ext cx="10415853" cy="4921491"/>
          </a:xfrm>
          <a:custGeom>
            <a:avLst/>
            <a:gdLst/>
            <a:ahLst/>
            <a:cxnLst/>
            <a:rect l="l" t="t" r="r" b="b"/>
            <a:pathLst>
              <a:path w="10415853" h="4921491">
                <a:moveTo>
                  <a:pt x="0" y="0"/>
                </a:moveTo>
                <a:lnTo>
                  <a:pt x="10415853" y="0"/>
                </a:lnTo>
                <a:lnTo>
                  <a:pt x="10415853" y="4921490"/>
                </a:lnTo>
                <a:lnTo>
                  <a:pt x="0" y="49214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84174" y="5533934"/>
            <a:ext cx="7002430" cy="3299895"/>
          </a:xfrm>
          <a:custGeom>
            <a:avLst/>
            <a:gdLst/>
            <a:ahLst/>
            <a:cxnLst/>
            <a:rect l="l" t="t" r="r" b="b"/>
            <a:pathLst>
              <a:path w="7002430" h="3299895">
                <a:moveTo>
                  <a:pt x="0" y="0"/>
                </a:moveTo>
                <a:lnTo>
                  <a:pt x="7002430" y="0"/>
                </a:lnTo>
                <a:lnTo>
                  <a:pt x="7002430" y="3299895"/>
                </a:lnTo>
                <a:lnTo>
                  <a:pt x="0" y="32998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92792" y="0"/>
            <a:ext cx="16230600" cy="3037200"/>
            <a:chOff x="0" y="0"/>
            <a:chExt cx="216408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40800" cy="4049600"/>
            </a:xfrm>
            <a:custGeom>
              <a:avLst/>
              <a:gdLst/>
              <a:ahLst/>
              <a:cxnLst/>
              <a:rect l="l" t="t" r="r" b="b"/>
              <a:pathLst>
                <a:path w="21640800" h="4049600">
                  <a:moveTo>
                    <a:pt x="0" y="0"/>
                  </a:moveTo>
                  <a:lnTo>
                    <a:pt x="21640800" y="0"/>
                  </a:lnTo>
                  <a:lnTo>
                    <a:pt x="216408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6408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4: Azure Cloud Integration (ADLS, ADF)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4107754" y="3037200"/>
            <a:ext cx="10151040" cy="5729821"/>
          </a:xfrm>
          <a:custGeom>
            <a:avLst/>
            <a:gdLst/>
            <a:ahLst/>
            <a:cxnLst/>
            <a:rect l="l" t="t" r="r" b="b"/>
            <a:pathLst>
              <a:path w="10151040" h="5729821">
                <a:moveTo>
                  <a:pt x="0" y="0"/>
                </a:moveTo>
                <a:lnTo>
                  <a:pt x="10151041" y="0"/>
                </a:lnTo>
                <a:lnTo>
                  <a:pt x="10151041" y="5729821"/>
                </a:lnTo>
                <a:lnTo>
                  <a:pt x="0" y="572982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366" b="-4366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0" name="Group 10"/>
          <p:cNvGrpSpPr/>
          <p:nvPr/>
        </p:nvGrpSpPr>
        <p:grpSpPr>
          <a:xfrm>
            <a:off x="15958783" y="7704624"/>
            <a:ext cx="2329217" cy="2582376"/>
            <a:chOff x="0" y="0"/>
            <a:chExt cx="3105622" cy="34431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05622" cy="2394152"/>
            </a:xfrm>
            <a:custGeom>
              <a:avLst/>
              <a:gdLst/>
              <a:ahLst/>
              <a:cxnLst/>
              <a:rect l="l" t="t" r="r" b="b"/>
              <a:pathLst>
                <a:path w="3105622" h="2394152">
                  <a:moveTo>
                    <a:pt x="0" y="0"/>
                  </a:moveTo>
                  <a:lnTo>
                    <a:pt x="3105622" y="0"/>
                  </a:lnTo>
                  <a:lnTo>
                    <a:pt x="3105622" y="2394152"/>
                  </a:lnTo>
                  <a:lnTo>
                    <a:pt x="0" y="239415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" name="Group 12"/>
            <p:cNvGrpSpPr/>
            <p:nvPr/>
          </p:nvGrpSpPr>
          <p:grpSpPr>
            <a:xfrm>
              <a:off x="0" y="2394152"/>
              <a:ext cx="2874802" cy="1049016"/>
              <a:chOff x="0" y="0"/>
              <a:chExt cx="3263160" cy="1190728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3263160" cy="1190728"/>
              </a:xfrm>
              <a:custGeom>
                <a:avLst/>
                <a:gdLst/>
                <a:ahLst/>
                <a:cxnLst/>
                <a:rect l="l" t="t" r="r" b="b"/>
                <a:pathLst>
                  <a:path w="3263160" h="1190728">
                    <a:moveTo>
                      <a:pt x="0" y="0"/>
                    </a:moveTo>
                    <a:lnTo>
                      <a:pt x="3263160" y="0"/>
                    </a:lnTo>
                    <a:lnTo>
                      <a:pt x="3263160" y="1190728"/>
                    </a:lnTo>
                    <a:lnTo>
                      <a:pt x="0" y="119072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" name="TextBox 14"/>
              <p:cNvSpPr txBox="1"/>
              <p:nvPr/>
            </p:nvSpPr>
            <p:spPr>
              <a:xfrm>
                <a:off x="0" y="0"/>
                <a:ext cx="3263160" cy="1190728"/>
              </a:xfrm>
              <a:prstGeom prst="rect">
                <a:avLst/>
              </a:prstGeom>
            </p:spPr>
            <p:txBody>
              <a:bodyPr lIns="0" tIns="0" rIns="0" bIns="0" rtlCol="0" anchor="b"/>
              <a:lstStyle/>
              <a:p>
                <a:pPr algn="ctr">
                  <a:lnSpc>
                    <a:spcPts val="4320"/>
                  </a:lnSpc>
                </a:pPr>
                <a:r>
                  <a:rPr lang="en-US" sz="3600">
                    <a:solidFill>
                      <a:srgbClr val="000000"/>
                    </a:solidFill>
                    <a:latin typeface="Open Sans"/>
                    <a:ea typeface="Open Sans"/>
                    <a:cs typeface="Open Sans"/>
                    <a:sym typeface="Open Sans"/>
                  </a:rPr>
                  <a:t>Phase 4</a:t>
                </a:r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31201" y="16172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680304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61725"/>
            <a:ext cx="16230600" cy="3037200"/>
            <a:chOff x="0" y="0"/>
            <a:chExt cx="216408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640800" cy="4049600"/>
            </a:xfrm>
            <a:custGeom>
              <a:avLst/>
              <a:gdLst/>
              <a:ahLst/>
              <a:cxnLst/>
              <a:rect l="l" t="t" r="r" b="b"/>
              <a:pathLst>
                <a:path w="21640800" h="4049600">
                  <a:moveTo>
                    <a:pt x="0" y="0"/>
                  </a:moveTo>
                  <a:lnTo>
                    <a:pt x="21640800" y="0"/>
                  </a:lnTo>
                  <a:lnTo>
                    <a:pt x="216408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16408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4: Azure Cloud Integration (ADLS, ADF)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821798" y="36507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0"/>
            <a:ext cx="16588006" cy="3037200"/>
            <a:chOff x="0" y="0"/>
            <a:chExt cx="22117342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117341" cy="4049600"/>
            </a:xfrm>
            <a:custGeom>
              <a:avLst/>
              <a:gdLst/>
              <a:ahLst/>
              <a:cxnLst/>
              <a:rect l="l" t="t" r="r" b="b"/>
              <a:pathLst>
                <a:path w="22117341" h="4049600">
                  <a:moveTo>
                    <a:pt x="0" y="0"/>
                  </a:moveTo>
                  <a:lnTo>
                    <a:pt x="22117341" y="0"/>
                  </a:lnTo>
                  <a:lnTo>
                    <a:pt x="22117341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2117342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Technologies and Tools Used</a:t>
              </a:r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9624585" y="5675517"/>
            <a:ext cx="4690110" cy="2345056"/>
            <a:chOff x="0" y="0"/>
            <a:chExt cx="6253480" cy="3126741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253480" cy="3126740"/>
            </a:xfrm>
            <a:custGeom>
              <a:avLst/>
              <a:gdLst/>
              <a:ahLst/>
              <a:cxnLst/>
              <a:rect l="l" t="t" r="r" b="b"/>
              <a:pathLst>
                <a:path w="6253480" h="3126740">
                  <a:moveTo>
                    <a:pt x="0" y="0"/>
                  </a:moveTo>
                  <a:lnTo>
                    <a:pt x="6253480" y="0"/>
                  </a:lnTo>
                  <a:lnTo>
                    <a:pt x="6253480" y="3126740"/>
                  </a:lnTo>
                  <a:lnTo>
                    <a:pt x="0" y="3126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31570" b="-3157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1"/>
          <p:cNvGrpSpPr>
            <a:grpSpLocks noChangeAspect="1"/>
          </p:cNvGrpSpPr>
          <p:nvPr/>
        </p:nvGrpSpPr>
        <p:grpSpPr>
          <a:xfrm>
            <a:off x="3378270" y="5630666"/>
            <a:ext cx="5765730" cy="2434758"/>
            <a:chOff x="0" y="0"/>
            <a:chExt cx="7687640" cy="3246344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687691" cy="3246374"/>
            </a:xfrm>
            <a:custGeom>
              <a:avLst/>
              <a:gdLst/>
              <a:ahLst/>
              <a:cxnLst/>
              <a:rect l="l" t="t" r="r" b="b"/>
              <a:pathLst>
                <a:path w="7687691" h="3246374">
                  <a:moveTo>
                    <a:pt x="0" y="0"/>
                  </a:moveTo>
                  <a:lnTo>
                    <a:pt x="7687691" y="0"/>
                  </a:lnTo>
                  <a:lnTo>
                    <a:pt x="7687691" y="3246374"/>
                  </a:lnTo>
                  <a:lnTo>
                    <a:pt x="0" y="32463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13696" b="-13696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" name="Group 13"/>
          <p:cNvGrpSpPr>
            <a:grpSpLocks noChangeAspect="1"/>
          </p:cNvGrpSpPr>
          <p:nvPr/>
        </p:nvGrpSpPr>
        <p:grpSpPr>
          <a:xfrm>
            <a:off x="3742140" y="2798446"/>
            <a:ext cx="4615395" cy="2593266"/>
            <a:chOff x="0" y="0"/>
            <a:chExt cx="5659347" cy="317983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5659374" cy="3179826"/>
            </a:xfrm>
            <a:custGeom>
              <a:avLst/>
              <a:gdLst/>
              <a:ahLst/>
              <a:cxnLst/>
              <a:rect l="l" t="t" r="r" b="b"/>
              <a:pathLst>
                <a:path w="5659374" h="3179826">
                  <a:moveTo>
                    <a:pt x="0" y="0"/>
                  </a:moveTo>
                  <a:lnTo>
                    <a:pt x="5659374" y="0"/>
                  </a:lnTo>
                  <a:lnTo>
                    <a:pt x="5659374" y="3179826"/>
                  </a:lnTo>
                  <a:lnTo>
                    <a:pt x="0" y="31798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4579" b="-436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" name="Group 15"/>
          <p:cNvGrpSpPr>
            <a:grpSpLocks noChangeAspect="1"/>
          </p:cNvGrpSpPr>
          <p:nvPr/>
        </p:nvGrpSpPr>
        <p:grpSpPr>
          <a:xfrm>
            <a:off x="8739809" y="2892913"/>
            <a:ext cx="2345054" cy="2345054"/>
            <a:chOff x="0" y="0"/>
            <a:chExt cx="3126739" cy="312673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126740" cy="3126740"/>
            </a:xfrm>
            <a:custGeom>
              <a:avLst/>
              <a:gdLst/>
              <a:ahLst/>
              <a:cxnLst/>
              <a:rect l="l" t="t" r="r" b="b"/>
              <a:pathLst>
                <a:path w="3126740" h="3126740">
                  <a:moveTo>
                    <a:pt x="0" y="0"/>
                  </a:moveTo>
                  <a:lnTo>
                    <a:pt x="3126740" y="0"/>
                  </a:lnTo>
                  <a:lnTo>
                    <a:pt x="3126740" y="3126740"/>
                  </a:lnTo>
                  <a:lnTo>
                    <a:pt x="0" y="31267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467136" y="2703979"/>
            <a:ext cx="2533988" cy="2533988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7"/>
              <a:stretch>
                <a:fillRect l="-369" r="-369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91423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Conclusion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981792"/>
            <a:ext cx="16230600" cy="4667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The project showcases the successful simulation of a cloud-native supply chain analytics platform, achieving data integration, real-time APIs, and KPI visualization to improve operational insight.</a:t>
            </a:r>
          </a:p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Future work can extend this foundation by scaling pipelines, enhancing predictive analytics, and integrating with live enterprise systems for end-to-end supply chain optimization.</a:t>
            </a:r>
          </a:p>
          <a:p>
            <a:pPr algn="just">
              <a:lnSpc>
                <a:spcPts val="4967"/>
              </a:lnSpc>
            </a:pPr>
            <a:endParaRPr lang="en-US" sz="3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476871" y="337850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58900" y="2644900"/>
            <a:ext cx="5719800" cy="3037200"/>
            <a:chOff x="0" y="0"/>
            <a:chExt cx="76264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26400" cy="4049600"/>
            </a:xfrm>
            <a:custGeom>
              <a:avLst/>
              <a:gdLst/>
              <a:ahLst/>
              <a:cxnLst/>
              <a:rect l="l" t="t" r="r" b="b"/>
              <a:pathLst>
                <a:path w="7626400" h="4049600">
                  <a:moveTo>
                    <a:pt x="0" y="0"/>
                  </a:moveTo>
                  <a:lnTo>
                    <a:pt x="7626400" y="0"/>
                  </a:lnTo>
                  <a:lnTo>
                    <a:pt x="76264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6264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Outline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001000" y="598551"/>
            <a:ext cx="7977150" cy="9089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16"/>
              </a:lnSpc>
            </a:pPr>
            <a:endParaRPr dirty="0"/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Introduction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Objectives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8F9F9"/>
                </a:solidFill>
                <a:latin typeface="Open Sans"/>
                <a:ea typeface="Open Sans"/>
                <a:cs typeface="Open Sans"/>
                <a:sym typeface="Open Sans"/>
              </a:rPr>
              <a:t>Project Datasets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Project Flow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1: SDLC Documentation &amp; System Design (SRS,HLD, UML) 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2: Data Engineering with Python &amp; SQL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3: </a:t>
            </a:r>
            <a:r>
              <a:rPr lang="en-US" sz="33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FastAPI</a:t>
            </a: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Development for Supply Chain Metrics 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Phase 4: Azure Cloud Integration (ADLS, ADF)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Technology and Tools Used</a:t>
            </a:r>
          </a:p>
          <a:p>
            <a:pPr marL="796290" lvl="1" indent="-398145" algn="l">
              <a:lnSpc>
                <a:spcPts val="4554"/>
              </a:lnSpc>
              <a:buFont typeface="Arial"/>
              <a:buChar char="•"/>
            </a:pPr>
            <a:r>
              <a:rPr lang="en-US" sz="33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Conclusion</a:t>
            </a:r>
          </a:p>
          <a:p>
            <a:pPr marL="772160" lvl="1" indent="-386080" algn="l">
              <a:lnSpc>
                <a:spcPts val="4416"/>
              </a:lnSpc>
            </a:pPr>
            <a:endParaRPr lang="en-US" sz="33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163301" y="891875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96660" y="2827780"/>
            <a:ext cx="5719800" cy="3037200"/>
            <a:chOff x="0" y="0"/>
            <a:chExt cx="7626400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626400" cy="4049600"/>
            </a:xfrm>
            <a:custGeom>
              <a:avLst/>
              <a:gdLst/>
              <a:ahLst/>
              <a:cxnLst/>
              <a:rect l="l" t="t" r="r" b="b"/>
              <a:pathLst>
                <a:path w="7626400" h="4049600">
                  <a:moveTo>
                    <a:pt x="0" y="0"/>
                  </a:moveTo>
                  <a:lnTo>
                    <a:pt x="7626400" y="0"/>
                  </a:lnTo>
                  <a:lnTo>
                    <a:pt x="7626400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626400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85E6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5675450" y="4005250"/>
            <a:ext cx="5118100" cy="5118100"/>
            <a:chOff x="0" y="0"/>
            <a:chExt cx="6824133" cy="682413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824091" cy="6824091"/>
            </a:xfrm>
            <a:custGeom>
              <a:avLst/>
              <a:gdLst/>
              <a:ahLst/>
              <a:cxnLst/>
              <a:rect l="l" t="t" r="r" b="b"/>
              <a:pathLst>
                <a:path w="6824091" h="6824091">
                  <a:moveTo>
                    <a:pt x="0" y="0"/>
                  </a:moveTo>
                  <a:lnTo>
                    <a:pt x="6824091" y="0"/>
                  </a:lnTo>
                  <a:lnTo>
                    <a:pt x="6824091" y="6824091"/>
                  </a:lnTo>
                  <a:lnTo>
                    <a:pt x="0" y="68240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551451" y="1322930"/>
            <a:ext cx="9782791" cy="3037200"/>
            <a:chOff x="0" y="0"/>
            <a:chExt cx="13043721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043722" cy="4049600"/>
            </a:xfrm>
            <a:custGeom>
              <a:avLst/>
              <a:gdLst/>
              <a:ahLst/>
              <a:cxnLst/>
              <a:rect l="l" t="t" r="r" b="b"/>
              <a:pathLst>
                <a:path w="13043722" h="4049600">
                  <a:moveTo>
                    <a:pt x="0" y="0"/>
                  </a:moveTo>
                  <a:lnTo>
                    <a:pt x="13043722" y="0"/>
                  </a:lnTo>
                  <a:lnTo>
                    <a:pt x="13043722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13043721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Any Questions ?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Introduction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762293"/>
            <a:ext cx="16230600" cy="6019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Global supply chains are complex and face challenges like delays, stockouts, and claim disputes that increase costs.</a:t>
            </a:r>
          </a:p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Enterprises require cloud-first platforms to consolidate shipment, inventory, delivery, and claim data for better visibility and performance.</a:t>
            </a:r>
          </a:p>
          <a:p>
            <a:pPr marL="842010" lvl="1" indent="-421005" algn="just">
              <a:lnSpc>
                <a:spcPts val="5381"/>
              </a:lnSpc>
              <a:buFont typeface="Arial"/>
              <a:buChar char="•"/>
            </a:pPr>
            <a:r>
              <a:rPr lang="en-US" sz="39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This pro simulates a cloud-native analytics platform with pipelines, REST APIs, and Azure integration to track orders, inventory, deliveries, and claims.</a:t>
            </a:r>
          </a:p>
          <a:p>
            <a:pPr algn="just">
              <a:lnSpc>
                <a:spcPts val="4967"/>
              </a:lnSpc>
            </a:pPr>
            <a:endParaRPr lang="en-US" sz="39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0" y="0"/>
            <a:ext cx="5597400" cy="10287000"/>
            <a:chOff x="0" y="0"/>
            <a:chExt cx="121832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83237" cy="13716000"/>
            </a:xfrm>
            <a:custGeom>
              <a:avLst/>
              <a:gdLst/>
              <a:ahLst/>
              <a:cxnLst/>
              <a:rect l="l" t="t" r="r" b="b"/>
              <a:pathLst>
                <a:path w="12183237" h="13716000">
                  <a:moveTo>
                    <a:pt x="0" y="0"/>
                  </a:moveTo>
                  <a:lnTo>
                    <a:pt x="12183237" y="0"/>
                  </a:lnTo>
                  <a:lnTo>
                    <a:pt x="1218323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8D7D">
                <a:alpha val="4627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18931" y="8060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3576164"/>
            <a:ext cx="5278469" cy="2912027"/>
            <a:chOff x="0" y="0"/>
            <a:chExt cx="7037958" cy="388270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37958" cy="3882703"/>
            </a:xfrm>
            <a:custGeom>
              <a:avLst/>
              <a:gdLst/>
              <a:ahLst/>
              <a:cxnLst/>
              <a:rect l="l" t="t" r="r" b="b"/>
              <a:pathLst>
                <a:path w="7037958" h="3882703">
                  <a:moveTo>
                    <a:pt x="0" y="0"/>
                  </a:moveTo>
                  <a:lnTo>
                    <a:pt x="7037958" y="0"/>
                  </a:lnTo>
                  <a:lnTo>
                    <a:pt x="7037958" y="3882703"/>
                  </a:lnTo>
                  <a:lnTo>
                    <a:pt x="0" y="38827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7037958" cy="389222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8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Objectives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597400" y="1629804"/>
            <a:ext cx="12233126" cy="69702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Define system design and data flow using SDLC, SRS, HLD, and UML.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 SQL and Pandas for data cleaning, transformation, and summarization.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Build FastAPI microservices for delivery status, inventory health, and claims.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Integrate data with Azure Data Lake, Data Factory, and Synapse pipelines.</a:t>
            </a:r>
          </a:p>
          <a:p>
            <a:pPr marL="744734" lvl="1" indent="-372367" algn="just">
              <a:lnSpc>
                <a:spcPts val="4760"/>
              </a:lnSpc>
              <a:buFont typeface="Arial"/>
              <a:buChar char="•"/>
            </a:pPr>
            <a:r>
              <a:rPr lang="en-US" sz="344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Visualize KPIs like delivery trends, stock levels, and claim status via dashboards.</a:t>
            </a:r>
          </a:p>
          <a:p>
            <a:pPr algn="just">
              <a:lnSpc>
                <a:spcPts val="4760"/>
              </a:lnSpc>
            </a:pPr>
            <a:endParaRPr lang="en-US" sz="344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44"/>
              </a:lnSpc>
            </a:pPr>
            <a:endParaRPr lang="en-US" sz="344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318931" y="90356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55A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623400" y="1792932"/>
            <a:ext cx="17401056" cy="8298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</a:t>
            </a:r>
            <a:r>
              <a:rPr lang="en-US" sz="3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3" tooltip="http://team3/shipments.csv"/>
              </a:rPr>
              <a:t>Shipments Table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shipment_id, origin_warehouse, destination_city, ship_date, delivery_date, product_id, quantity, freight_cost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</a:t>
            </a:r>
            <a:r>
              <a:rPr lang="en-US" sz="3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4" tooltip="http://team3/vendors.csv"/>
              </a:rPr>
              <a:t>Vendors Table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vendor_id, vendor_name, product_id, contract_start, contract_end, vendor_rating, country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3.Inventory Table: warehouse_id, product_id, stock_level, reorder_threshold, last_restock_date, next_restock_due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</a:t>
            </a:r>
            <a:r>
              <a:rPr lang="en-US" sz="3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5" tooltip="http://team3/delivery_logs.csv"/>
              </a:rPr>
              <a:t>Delivery Logs Table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delivery_id, shipment_id, carrier, status, delivery_duration_days, damage_flag, proof_of_delivery_status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</a:t>
            </a:r>
            <a:r>
              <a:rPr lang="en-US" sz="3000" u="sng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  <a:hlinkClick r:id="rId6" tooltip="http://team3/claims.csv"/>
              </a:rPr>
              <a:t>Claims Table</a:t>
            </a: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: claim_id, delivery_id, reason, amount_claimed, claim_status, claim_date, resolved_date</a:t>
            </a:r>
          </a:p>
          <a:p>
            <a:pPr algn="l">
              <a:lnSpc>
                <a:spcPts val="4140"/>
              </a:lnSpc>
            </a:pPr>
            <a:endParaRPr lang="en-US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Relationships: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shipment_id links Shipments and Delivery Logs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delivery_id links Delivery Logs and Claims </a:t>
            </a:r>
          </a:p>
          <a:p>
            <a:pPr algn="l">
              <a:lnSpc>
                <a:spcPts val="4140"/>
              </a:lnSpc>
            </a:pPr>
            <a:r>
              <a:rPr lang="en-US" sz="30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product_id links Vendors, Shipments, and Inventory </a:t>
            </a:r>
          </a:p>
          <a:p>
            <a:pPr algn="l">
              <a:lnSpc>
                <a:spcPts val="3645"/>
              </a:lnSpc>
            </a:pPr>
            <a:endParaRPr lang="en-US" sz="30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23400" y="0"/>
            <a:ext cx="17041200" cy="1683302"/>
            <a:chOff x="0" y="0"/>
            <a:chExt cx="22721600" cy="224440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2721601" cy="2244403"/>
            </a:xfrm>
            <a:custGeom>
              <a:avLst/>
              <a:gdLst/>
              <a:ahLst/>
              <a:cxnLst/>
              <a:rect l="l" t="t" r="r" b="b"/>
              <a:pathLst>
                <a:path w="22721601" h="2244403">
                  <a:moveTo>
                    <a:pt x="0" y="0"/>
                  </a:moveTo>
                  <a:lnTo>
                    <a:pt x="22721601" y="0"/>
                  </a:lnTo>
                  <a:lnTo>
                    <a:pt x="22721601" y="2244403"/>
                  </a:lnTo>
                  <a:lnTo>
                    <a:pt x="0" y="224440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22721600" cy="2253928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9720"/>
                </a:lnSpc>
              </a:pPr>
              <a:r>
                <a:rPr lang="en-US" sz="81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Datasets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10091400"/>
            <a:ext cx="18288000" cy="195600"/>
            <a:chOff x="0" y="0"/>
            <a:chExt cx="24384000" cy="260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260858"/>
            </a:xfrm>
            <a:custGeom>
              <a:avLst/>
              <a:gdLst/>
              <a:ahLst/>
              <a:cxnLst/>
              <a:rect l="l" t="t" r="r" b="b"/>
              <a:pathLst>
                <a:path w="24384000" h="260858">
                  <a:moveTo>
                    <a:pt x="0" y="0"/>
                  </a:moveTo>
                  <a:lnTo>
                    <a:pt x="24384000" y="0"/>
                  </a:lnTo>
                  <a:lnTo>
                    <a:pt x="24384000" y="260858"/>
                  </a:lnTo>
                  <a:lnTo>
                    <a:pt x="0" y="260858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1425" y="-689854"/>
            <a:ext cx="18288000" cy="2294450"/>
            <a:chOff x="0" y="0"/>
            <a:chExt cx="24384000" cy="3059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3059267"/>
            </a:xfrm>
            <a:custGeom>
              <a:avLst/>
              <a:gdLst/>
              <a:ahLst/>
              <a:cxnLst/>
              <a:rect l="l" t="t" r="r" b="b"/>
              <a:pathLst>
                <a:path w="24384000" h="3059267">
                  <a:moveTo>
                    <a:pt x="0" y="0"/>
                  </a:moveTo>
                  <a:lnTo>
                    <a:pt x="24384000" y="0"/>
                  </a:lnTo>
                  <a:lnTo>
                    <a:pt x="24384000" y="3059267"/>
                  </a:lnTo>
                  <a:lnTo>
                    <a:pt x="0" y="30592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0"/>
              <a:ext cx="24384000" cy="3059267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10080"/>
                </a:lnSpc>
              </a:pPr>
              <a:r>
                <a:rPr lang="en-US" sz="84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Project Flow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1425" y="2328723"/>
            <a:ext cx="18105150" cy="8186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</a:t>
            </a: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Book-Buffet app helps the user to read books online. It also helps user to           </a:t>
            </a:r>
          </a:p>
          <a:p>
            <a:pPr algn="l">
              <a:lnSpc>
                <a:spcPts val="4967"/>
              </a:lnSpc>
            </a:pPr>
            <a:r>
              <a:rPr lang="en-US" sz="36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         store the favourite books and delete them afterwards. </a:t>
            </a:r>
          </a:p>
        </p:txBody>
      </p:sp>
      <p:sp>
        <p:nvSpPr>
          <p:cNvPr id="8" name="Freeform 8"/>
          <p:cNvSpPr/>
          <p:nvPr/>
        </p:nvSpPr>
        <p:spPr>
          <a:xfrm>
            <a:off x="1447800" y="2195938"/>
            <a:ext cx="15888741" cy="3892742"/>
          </a:xfrm>
          <a:custGeom>
            <a:avLst/>
            <a:gdLst/>
            <a:ahLst/>
            <a:cxnLst/>
            <a:rect l="l" t="t" r="r" b="b"/>
            <a:pathLst>
              <a:path w="15888741" h="3892742">
                <a:moveTo>
                  <a:pt x="0" y="0"/>
                </a:moveTo>
                <a:lnTo>
                  <a:pt x="15888741" y="0"/>
                </a:lnTo>
                <a:lnTo>
                  <a:pt x="15888741" y="3892742"/>
                </a:lnTo>
                <a:lnTo>
                  <a:pt x="0" y="38927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4249819" y="5878544"/>
            <a:ext cx="9788362" cy="3548281"/>
          </a:xfrm>
          <a:custGeom>
            <a:avLst/>
            <a:gdLst/>
            <a:ahLst/>
            <a:cxnLst/>
            <a:rect l="l" t="t" r="r" b="b"/>
            <a:pathLst>
              <a:path w="9788362" h="3548281">
                <a:moveTo>
                  <a:pt x="0" y="0"/>
                </a:moveTo>
                <a:lnTo>
                  <a:pt x="9788362" y="0"/>
                </a:lnTo>
                <a:lnTo>
                  <a:pt x="9788362" y="3548281"/>
                </a:lnTo>
                <a:lnTo>
                  <a:pt x="0" y="35482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-1" y="0"/>
            <a:ext cx="5816899" cy="10287000"/>
            <a:chOff x="0" y="0"/>
            <a:chExt cx="12183200" cy="137160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183237" cy="13716000"/>
            </a:xfrm>
            <a:custGeom>
              <a:avLst/>
              <a:gdLst/>
              <a:ahLst/>
              <a:cxnLst/>
              <a:rect l="l" t="t" r="r" b="b"/>
              <a:pathLst>
                <a:path w="12183237" h="13716000">
                  <a:moveTo>
                    <a:pt x="0" y="0"/>
                  </a:moveTo>
                  <a:lnTo>
                    <a:pt x="12183237" y="0"/>
                  </a:lnTo>
                  <a:lnTo>
                    <a:pt x="12183237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78D7D">
                <a:alpha val="46275"/>
              </a:srgbClr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Freeform 5"/>
          <p:cNvSpPr/>
          <p:nvPr/>
        </p:nvSpPr>
        <p:spPr>
          <a:xfrm>
            <a:off x="318931" y="8060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0" y="2474147"/>
            <a:ext cx="5857836" cy="5116060"/>
            <a:chOff x="0" y="0"/>
            <a:chExt cx="7810448" cy="682141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810448" cy="6821413"/>
            </a:xfrm>
            <a:custGeom>
              <a:avLst/>
              <a:gdLst/>
              <a:ahLst/>
              <a:cxnLst/>
              <a:rect l="l" t="t" r="r" b="b"/>
              <a:pathLst>
                <a:path w="7810448" h="6821413">
                  <a:moveTo>
                    <a:pt x="0" y="0"/>
                  </a:moveTo>
                  <a:lnTo>
                    <a:pt x="7810448" y="0"/>
                  </a:lnTo>
                  <a:lnTo>
                    <a:pt x="7810448" y="6821413"/>
                  </a:lnTo>
                  <a:lnTo>
                    <a:pt x="0" y="68214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7810448" cy="6821413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l">
                <a:lnSpc>
                  <a:spcPts val="7559"/>
                </a:lnSpc>
              </a:pPr>
              <a:r>
                <a:rPr lang="en-US" sz="63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1: SDLC Documentation &amp; System Design (SRS, HLD, UML) 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5816899" y="1669855"/>
            <a:ext cx="12574686" cy="7806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Draft SRS for a cloud supply chain platform with shipment tracking and claim summaries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 - Document business and functional requirements</a:t>
            </a:r>
          </a:p>
          <a:p>
            <a:pPr algn="just">
              <a:lnSpc>
                <a:spcPts val="414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HLD showing system modules: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- Shipment Tracker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- Claims Monitor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   - Vendor Inventory Viewer </a:t>
            </a:r>
          </a:p>
          <a:p>
            <a:pPr algn="just">
              <a:lnSpc>
                <a:spcPts val="414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647700" lvl="1" indent="-323850" algn="just">
              <a:lnSpc>
                <a:spcPts val="414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 UML Diagrams: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- Use Case Diagram: Initiate shipment, file a claim,check inventory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- Class Diagram: Shipment, Vendor, Inventory entities. </a:t>
            </a:r>
          </a:p>
          <a:p>
            <a:pPr algn="just">
              <a:lnSpc>
                <a:spcPts val="414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  - Activity Diagram: Claim resolution workflow. </a:t>
            </a:r>
          </a:p>
          <a:p>
            <a:pPr algn="just">
              <a:lnSpc>
                <a:spcPts val="4760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just">
              <a:lnSpc>
                <a:spcPts val="3244"/>
              </a:lnSpc>
            </a:pPr>
            <a:endParaRPr lang="en-US" sz="300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Freeform 10"/>
          <p:cNvSpPr/>
          <p:nvPr/>
        </p:nvSpPr>
        <p:spPr>
          <a:xfrm>
            <a:off x="201153" y="9035655"/>
            <a:ext cx="3623287" cy="222645"/>
          </a:xfrm>
          <a:custGeom>
            <a:avLst/>
            <a:gdLst/>
            <a:ahLst/>
            <a:cxnLst/>
            <a:rect l="l" t="t" r="r" b="b"/>
            <a:pathLst>
              <a:path w="3623287" h="222645">
                <a:moveTo>
                  <a:pt x="0" y="0"/>
                </a:moveTo>
                <a:lnTo>
                  <a:pt x="3623287" y="0"/>
                </a:lnTo>
                <a:lnTo>
                  <a:pt x="3623287" y="222645"/>
                </a:lnTo>
                <a:lnTo>
                  <a:pt x="0" y="2226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55530" y="240250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904275" y="7088075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535151" y="-739260"/>
            <a:ext cx="21358302" cy="3037200"/>
            <a:chOff x="0" y="0"/>
            <a:chExt cx="28477736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477738" cy="4049600"/>
            </a:xfrm>
            <a:custGeom>
              <a:avLst/>
              <a:gdLst/>
              <a:ahLst/>
              <a:cxnLst/>
              <a:rect l="l" t="t" r="r" b="b"/>
              <a:pathLst>
                <a:path w="28477738" h="4049600">
                  <a:moveTo>
                    <a:pt x="0" y="0"/>
                  </a:moveTo>
                  <a:lnTo>
                    <a:pt x="28477738" y="0"/>
                  </a:lnTo>
                  <a:lnTo>
                    <a:pt x="28477738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8477736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1: Usecase Diagram &amp; SRS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497297" y="1683261"/>
            <a:ext cx="10900884" cy="8183158"/>
          </a:xfrm>
          <a:custGeom>
            <a:avLst/>
            <a:gdLst/>
            <a:ahLst/>
            <a:cxnLst/>
            <a:rect l="l" t="t" r="r" b="b"/>
            <a:pathLst>
              <a:path w="10900884" h="8183158">
                <a:moveTo>
                  <a:pt x="0" y="0"/>
                </a:moveTo>
                <a:lnTo>
                  <a:pt x="10900884" y="0"/>
                </a:lnTo>
                <a:lnTo>
                  <a:pt x="10900884" y="8183158"/>
                </a:lnTo>
                <a:lnTo>
                  <a:pt x="0" y="81831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453" b="-45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897054" y="2883388"/>
            <a:ext cx="2227621" cy="2891452"/>
          </a:xfrm>
          <a:custGeom>
            <a:avLst/>
            <a:gdLst/>
            <a:ahLst/>
            <a:cxnLst/>
            <a:rect l="l" t="t" r="r" b="b"/>
            <a:pathLst>
              <a:path w="2227621" h="2891452">
                <a:moveTo>
                  <a:pt x="0" y="0"/>
                </a:moveTo>
                <a:lnTo>
                  <a:pt x="2227621" y="0"/>
                </a:lnTo>
                <a:lnTo>
                  <a:pt x="2227621" y="2891452"/>
                </a:lnTo>
                <a:lnTo>
                  <a:pt x="0" y="289145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1" name="Group 11"/>
          <p:cNvGrpSpPr/>
          <p:nvPr/>
        </p:nvGrpSpPr>
        <p:grpSpPr>
          <a:xfrm>
            <a:off x="609600" y="5796611"/>
            <a:ext cx="3497368" cy="744959"/>
            <a:chOff x="0" y="0"/>
            <a:chExt cx="5293105" cy="112746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293105" cy="1127461"/>
            </a:xfrm>
            <a:custGeom>
              <a:avLst/>
              <a:gdLst/>
              <a:ahLst/>
              <a:cxnLst/>
              <a:rect l="l" t="t" r="r" b="b"/>
              <a:pathLst>
                <a:path w="5293105" h="1127461">
                  <a:moveTo>
                    <a:pt x="0" y="0"/>
                  </a:moveTo>
                  <a:lnTo>
                    <a:pt x="5293105" y="0"/>
                  </a:lnTo>
                  <a:lnTo>
                    <a:pt x="5293105" y="1127461"/>
                  </a:lnTo>
                  <a:lnTo>
                    <a:pt x="0" y="112746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0"/>
              <a:ext cx="5293105" cy="1127461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algn="ctr">
                <a:lnSpc>
                  <a:spcPts val="432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SRS Document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755530" y="240250"/>
            <a:ext cx="2220400" cy="2307050"/>
            <a:chOff x="0" y="0"/>
            <a:chExt cx="2960533" cy="3076067"/>
          </a:xfrm>
        </p:grpSpPr>
        <p:sp>
          <p:nvSpPr>
            <p:cNvPr id="3" name="Freeform 3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/>
          <p:nvPr/>
        </p:nvGrpSpPr>
        <p:grpSpPr>
          <a:xfrm rot="-10800000">
            <a:off x="187366" y="7979950"/>
            <a:ext cx="2220400" cy="2307050"/>
            <a:chOff x="0" y="0"/>
            <a:chExt cx="2960533" cy="3076067"/>
          </a:xfrm>
        </p:grpSpPr>
        <p:sp>
          <p:nvSpPr>
            <p:cNvPr id="5" name="Freeform 5"/>
            <p:cNvSpPr/>
            <p:nvPr/>
          </p:nvSpPr>
          <p:spPr>
            <a:xfrm>
              <a:off x="38100" y="0"/>
              <a:ext cx="2922397" cy="3037967"/>
            </a:xfrm>
            <a:custGeom>
              <a:avLst/>
              <a:gdLst/>
              <a:ahLst/>
              <a:cxnLst/>
              <a:rect l="l" t="t" r="r" b="b"/>
              <a:pathLst>
                <a:path w="2922397" h="3037967">
                  <a:moveTo>
                    <a:pt x="2846197" y="3037967"/>
                  </a:moveTo>
                  <a:lnTo>
                    <a:pt x="2846197" y="38100"/>
                  </a:lnTo>
                  <a:lnTo>
                    <a:pt x="2884297" y="38100"/>
                  </a:lnTo>
                  <a:lnTo>
                    <a:pt x="2884297" y="76200"/>
                  </a:lnTo>
                  <a:lnTo>
                    <a:pt x="0" y="76200"/>
                  </a:lnTo>
                  <a:lnTo>
                    <a:pt x="0" y="0"/>
                  </a:lnTo>
                  <a:lnTo>
                    <a:pt x="2884297" y="0"/>
                  </a:lnTo>
                  <a:cubicBezTo>
                    <a:pt x="2905379" y="0"/>
                    <a:pt x="2922397" y="17018"/>
                    <a:pt x="2922397" y="38100"/>
                  </a:cubicBezTo>
                  <a:lnTo>
                    <a:pt x="2922397" y="3037967"/>
                  </a:lnTo>
                  <a:close/>
                </a:path>
              </a:pathLst>
            </a:custGeom>
            <a:solidFill>
              <a:srgbClr val="CCA677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68821" y="-489900"/>
            <a:ext cx="17150358" cy="3037200"/>
            <a:chOff x="0" y="0"/>
            <a:chExt cx="22867143" cy="40496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867144" cy="4049600"/>
            </a:xfrm>
            <a:custGeom>
              <a:avLst/>
              <a:gdLst/>
              <a:ahLst/>
              <a:cxnLst/>
              <a:rect l="l" t="t" r="r" b="b"/>
              <a:pathLst>
                <a:path w="22867144" h="4049600">
                  <a:moveTo>
                    <a:pt x="0" y="0"/>
                  </a:moveTo>
                  <a:lnTo>
                    <a:pt x="22867144" y="0"/>
                  </a:lnTo>
                  <a:lnTo>
                    <a:pt x="22867144" y="4049600"/>
                  </a:lnTo>
                  <a:lnTo>
                    <a:pt x="0" y="4049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0"/>
              <a:ext cx="22867143" cy="4049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8640"/>
                </a:lnSpc>
              </a:pPr>
              <a:r>
                <a:rPr lang="en-US" sz="72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Phase 1: Class and Activity Diagram</a:t>
              </a:r>
            </a:p>
          </p:txBody>
        </p:sp>
      </p:grpSp>
      <p:sp>
        <p:nvSpPr>
          <p:cNvPr id="9" name="Freeform 9"/>
          <p:cNvSpPr/>
          <p:nvPr/>
        </p:nvSpPr>
        <p:spPr>
          <a:xfrm>
            <a:off x="568821" y="3378146"/>
            <a:ext cx="12084775" cy="3882234"/>
          </a:xfrm>
          <a:custGeom>
            <a:avLst/>
            <a:gdLst/>
            <a:ahLst/>
            <a:cxnLst/>
            <a:rect l="l" t="t" r="r" b="b"/>
            <a:pathLst>
              <a:path w="12084775" h="3882234">
                <a:moveTo>
                  <a:pt x="0" y="0"/>
                </a:moveTo>
                <a:lnTo>
                  <a:pt x="12084775" y="0"/>
                </a:lnTo>
                <a:lnTo>
                  <a:pt x="12084775" y="3882234"/>
                </a:lnTo>
                <a:lnTo>
                  <a:pt x="0" y="3882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Freeform 10"/>
          <p:cNvSpPr/>
          <p:nvPr/>
        </p:nvSpPr>
        <p:spPr>
          <a:xfrm>
            <a:off x="12653596" y="2547300"/>
            <a:ext cx="5322334" cy="6194481"/>
          </a:xfrm>
          <a:custGeom>
            <a:avLst/>
            <a:gdLst/>
            <a:ahLst/>
            <a:cxnLst/>
            <a:rect l="l" t="t" r="r" b="b"/>
            <a:pathLst>
              <a:path w="5322334" h="6194481">
                <a:moveTo>
                  <a:pt x="0" y="0"/>
                </a:moveTo>
                <a:lnTo>
                  <a:pt x="5322334" y="0"/>
                </a:lnTo>
                <a:lnTo>
                  <a:pt x="5322334" y="6194481"/>
                </a:lnTo>
                <a:lnTo>
                  <a:pt x="0" y="6194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967</Words>
  <Application>Microsoft Office PowerPoint</Application>
  <PresentationFormat>Custom</PresentationFormat>
  <Paragraphs>152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Open Sans</vt:lpstr>
      <vt:lpstr>Open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CapstoneBookApp 1.pptx</dc:title>
  <dc:creator>FIXED-TERM Prerana P (BGSW/PJ-ETA-H)</dc:creator>
  <cp:lastModifiedBy>FIXED-TERM Prerana P (BGSW/PJ-ETA-H)</cp:lastModifiedBy>
  <cp:revision>2</cp:revision>
  <dcterms:created xsi:type="dcterms:W3CDTF">2006-08-16T00:00:00Z</dcterms:created>
  <dcterms:modified xsi:type="dcterms:W3CDTF">2025-09-23T19:24:39Z</dcterms:modified>
  <dc:identifier>DAGzykF0EeQ</dc:identifier>
</cp:coreProperties>
</file>