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4" r:id="rId5"/>
    <p:sldId id="286" r:id="rId6"/>
    <p:sldId id="287" r:id="rId7"/>
    <p:sldId id="285" r:id="rId8"/>
    <p:sldId id="261" r:id="rId9"/>
    <p:sldId id="262" r:id="rId10"/>
    <p:sldId id="288" r:id="rId11"/>
    <p:sldId id="298" r:id="rId12"/>
    <p:sldId id="299" r:id="rId13"/>
    <p:sldId id="293" r:id="rId14"/>
    <p:sldId id="294" r:id="rId15"/>
    <p:sldId id="300"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59" d="100"/>
          <a:sy n="59" d="100"/>
        </p:scale>
        <p:origin x="964" y="5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8/19/2024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p:txBody>
          <a:bodyPr/>
          <a:lstStyle/>
          <a:p>
            <a:r>
              <a:rPr lang="en-US" dirty="0"/>
              <a:t>AIRLINE ANALYSIS</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p:txBody>
          <a:bodyPr/>
          <a:lstStyle/>
          <a:p>
            <a:r>
              <a:rPr lang="en-US" dirty="0"/>
              <a:t>SIDDIRAJU PRERANA</a:t>
            </a:r>
          </a:p>
          <a:p>
            <a:r>
              <a:rPr lang="en-US" dirty="0"/>
              <a:t>PGDDM43</a:t>
            </a:r>
          </a:p>
          <a:p>
            <a:endParaRPr lang="en-US" dirty="0"/>
          </a:p>
        </p:txBody>
      </p:sp>
      <p:pic>
        <p:nvPicPr>
          <p:cNvPr id="6148" name="Picture 4" descr="3 Top Airline Stocks to Buy Now | The Motley Fool">
            <a:extLst>
              <a:ext uri="{FF2B5EF4-FFF2-40B4-BE49-F238E27FC236}">
                <a16:creationId xmlns:a16="http://schemas.microsoft.com/office/drawing/2014/main" id="{F5D2F9A1-58DC-D51C-3530-0BD821E938A4}"/>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5520" r="1552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IN" dirty="0"/>
              <a:t>Imported Modules(cont..)</a:t>
            </a:r>
            <a:endParaRPr lang="en-US" dirty="0"/>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a:xfrm>
            <a:off x="685800" y="1956816"/>
            <a:ext cx="3246120" cy="3986784"/>
          </a:xfrm>
        </p:spPr>
        <p:txBody>
          <a:bodyPr/>
          <a:lstStyle/>
          <a:p>
            <a:pPr eaLnBrk="0" fontAlgn="base" hangingPunct="0">
              <a:lnSpc>
                <a:spcPct val="100000"/>
              </a:lnSpc>
              <a:spcBef>
                <a:spcPct val="0"/>
              </a:spcBef>
              <a:spcAft>
                <a:spcPct val="0"/>
              </a:spcAft>
            </a:pPr>
            <a:r>
              <a:rPr kumimoji="0" lang="en-US" altLang="en-US" sz="2100" b="1" i="0" u="none" strike="noStrike" cap="none" normalizeH="0" baseline="0" dirty="0">
                <a:ln>
                  <a:noFill/>
                </a:ln>
                <a:solidFill>
                  <a:schemeClr val="tx1"/>
                </a:solidFill>
                <a:effectLst/>
                <a:latin typeface="+mn-lt"/>
              </a:rPr>
              <a:t>seaborn (import seaborn as </a:t>
            </a:r>
            <a:r>
              <a:rPr kumimoji="0" lang="en-US" altLang="en-US" sz="2100" b="1" i="0" u="none" strike="noStrike" cap="none" normalizeH="0" baseline="0" dirty="0" err="1">
                <a:ln>
                  <a:noFill/>
                </a:ln>
                <a:solidFill>
                  <a:schemeClr val="tx1"/>
                </a:solidFill>
                <a:effectLst/>
                <a:latin typeface="+mn-lt"/>
              </a:rPr>
              <a:t>sns</a:t>
            </a:r>
            <a:r>
              <a:rPr kumimoji="0" lang="en-US" altLang="en-US" sz="2100" b="1" i="0" u="none" strike="noStrike" cap="none" normalizeH="0" baseline="0" dirty="0">
                <a:ln>
                  <a:noFill/>
                </a:ln>
                <a:solidFill>
                  <a:schemeClr val="tx1"/>
                </a:solidFill>
                <a:effectLst/>
                <a:latin typeface="+mn-lt"/>
              </a:rPr>
              <a:t>)</a:t>
            </a:r>
            <a:r>
              <a:rPr kumimoji="0" lang="en-US" altLang="en-US" sz="2100" b="0" i="0" u="none" strike="noStrike" cap="none" normalizeH="0" baseline="0" dirty="0">
                <a:ln>
                  <a:noFill/>
                </a:ln>
                <a:solidFill>
                  <a:schemeClr val="tx1"/>
                </a:solidFill>
                <a:effectLst/>
                <a:latin typeface="+mn-lt"/>
              </a:rPr>
              <a:t>: </a:t>
            </a:r>
          </a:p>
          <a:p>
            <a:pPr eaLnBrk="0" fontAlgn="base" hangingPunct="0">
              <a:lnSpc>
                <a:spcPct val="100000"/>
              </a:lnSpc>
              <a:spcBef>
                <a:spcPct val="0"/>
              </a:spcBef>
              <a:spcAft>
                <a:spcPct val="0"/>
              </a:spcAft>
            </a:pPr>
            <a:endParaRPr lang="en-US" altLang="en-US" sz="2100" dirty="0">
              <a:latin typeface="+mn-lt"/>
            </a:endParaRPr>
          </a:p>
          <a:p>
            <a:pPr eaLnBrk="0" fontAlgn="base" hangingPunct="0">
              <a:lnSpc>
                <a:spcPct val="100000"/>
              </a:lnSpc>
              <a:spcBef>
                <a:spcPct val="0"/>
              </a:spcBef>
              <a:spcAft>
                <a:spcPct val="0"/>
              </a:spcAft>
            </a:pPr>
            <a:r>
              <a:rPr kumimoji="0" lang="en-US" altLang="en-US" sz="2100" b="0" i="0" u="none" strike="noStrike" cap="none" normalizeH="0" baseline="0" dirty="0">
                <a:ln>
                  <a:noFill/>
                </a:ln>
                <a:solidFill>
                  <a:schemeClr val="tx1"/>
                </a:solidFill>
                <a:effectLst/>
                <a:latin typeface="+mn-lt"/>
              </a:rPr>
              <a:t>Usage: seaborn is commonly used to create plots like histograms, bar charts, scatter plots, and heatmaps. It also has built-in themes and color palettes that make it easier to create visually appealing plots. </a:t>
            </a:r>
          </a:p>
          <a:p>
            <a:endParaRPr lang="en-US"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838200" y="3178098"/>
            <a:ext cx="2997820" cy="2653990"/>
          </a:xfrm>
        </p:spPr>
        <p:txBody>
          <a:bodyPr/>
          <a:lstStyle/>
          <a:p>
            <a:endParaRPr lang="en-US" dirty="0"/>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p:txBody>
          <a:bodyPr/>
          <a:lstStyle/>
          <a:p>
            <a:r>
              <a:rPr kumimoji="0" lang="en-US" altLang="en-US" sz="2100" b="1" i="0" u="none" strike="noStrike" cap="none" normalizeH="0" baseline="0" dirty="0" err="1">
                <a:ln>
                  <a:noFill/>
                </a:ln>
                <a:solidFill>
                  <a:schemeClr val="tx1"/>
                </a:solidFill>
                <a:effectLst/>
                <a:latin typeface="+mn-lt"/>
              </a:rPr>
              <a:t>matplotlib.pyplot</a:t>
            </a:r>
            <a:r>
              <a:rPr kumimoji="0" lang="en-US" altLang="en-US" sz="2100" b="1" i="0" u="none" strike="noStrike" cap="none" normalizeH="0" baseline="0" dirty="0">
                <a:ln>
                  <a:noFill/>
                </a:ln>
                <a:solidFill>
                  <a:schemeClr val="tx1"/>
                </a:solidFill>
                <a:effectLst/>
                <a:latin typeface="+mn-lt"/>
              </a:rPr>
              <a:t> (import </a:t>
            </a:r>
            <a:r>
              <a:rPr kumimoji="0" lang="en-US" altLang="en-US" sz="2100" b="1" i="0" u="none" strike="noStrike" cap="none" normalizeH="0" baseline="0" dirty="0" err="1">
                <a:ln>
                  <a:noFill/>
                </a:ln>
                <a:solidFill>
                  <a:schemeClr val="tx1"/>
                </a:solidFill>
                <a:effectLst/>
                <a:latin typeface="+mn-lt"/>
              </a:rPr>
              <a:t>matplotlib.pyplot</a:t>
            </a:r>
            <a:r>
              <a:rPr kumimoji="0" lang="en-US" altLang="en-US" sz="2100" b="1" i="0" u="none" strike="noStrike" cap="none" normalizeH="0" baseline="0" dirty="0">
                <a:ln>
                  <a:noFill/>
                </a:ln>
                <a:solidFill>
                  <a:schemeClr val="tx1"/>
                </a:solidFill>
                <a:effectLst/>
                <a:latin typeface="+mn-lt"/>
              </a:rPr>
              <a:t> as </a:t>
            </a:r>
            <a:r>
              <a:rPr kumimoji="0" lang="en-US" altLang="en-US" sz="2100" b="1" i="0" u="none" strike="noStrike" cap="none" normalizeH="0" baseline="0" dirty="0" err="1">
                <a:ln>
                  <a:noFill/>
                </a:ln>
                <a:solidFill>
                  <a:schemeClr val="tx1"/>
                </a:solidFill>
                <a:effectLst/>
                <a:latin typeface="+mn-lt"/>
              </a:rPr>
              <a:t>plt</a:t>
            </a:r>
            <a:r>
              <a:rPr kumimoji="0" lang="en-US" altLang="en-US" sz="2100" b="1" i="0" u="none" strike="noStrike" cap="none" normalizeH="0" baseline="0" dirty="0">
                <a:ln>
                  <a:noFill/>
                </a:ln>
                <a:solidFill>
                  <a:schemeClr val="tx1"/>
                </a:solidFill>
                <a:effectLst/>
                <a:latin typeface="+mn-lt"/>
              </a:rPr>
              <a:t>)</a:t>
            </a:r>
            <a:r>
              <a:rPr kumimoji="0" lang="en-US" altLang="en-US" sz="2100" b="0" i="0" u="none" strike="noStrike" cap="none" normalizeH="0" baseline="0" dirty="0">
                <a:ln>
                  <a:noFill/>
                </a:ln>
                <a:solidFill>
                  <a:schemeClr val="tx1"/>
                </a:solidFill>
                <a:effectLst/>
                <a:latin typeface="+mn-lt"/>
              </a:rPr>
              <a:t>: </a:t>
            </a:r>
          </a:p>
          <a:p>
            <a:endParaRPr lang="en-US"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a:xfrm>
            <a:off x="4715873" y="3178098"/>
            <a:ext cx="2743200" cy="2551370"/>
          </a:xfrm>
        </p:spPr>
        <p:txBody>
          <a:bodyPr/>
          <a:lstStyle/>
          <a:p>
            <a:r>
              <a:rPr lang="en-US" b="1" dirty="0"/>
              <a:t>Usage: </a:t>
            </a:r>
            <a:r>
              <a:rPr kumimoji="0" lang="en-US" altLang="en-US" sz="2000" b="0" i="0" u="none" strike="noStrike" cap="none" normalizeH="0" baseline="0" dirty="0" err="1">
                <a:ln>
                  <a:noFill/>
                </a:ln>
                <a:solidFill>
                  <a:schemeClr val="tx1"/>
                </a:solidFill>
                <a:effectLst/>
                <a:latin typeface="Arial Unicode MS"/>
              </a:rPr>
              <a:t>matplotlib.pyplot</a:t>
            </a:r>
            <a:r>
              <a:rPr kumimoji="0" lang="en-US" altLang="en-US" sz="1600" b="0" i="0" u="none" strike="noStrike" cap="none" normalizeH="0" baseline="0" dirty="0">
                <a:ln>
                  <a:noFill/>
                </a:ln>
                <a:solidFill>
                  <a:schemeClr val="tx1"/>
                </a:solidFill>
                <a:effectLst/>
              </a:rPr>
              <a:t> is often used to customize plots created with </a:t>
            </a:r>
            <a:r>
              <a:rPr kumimoji="0" lang="en-US" altLang="en-US" sz="2000" b="0" i="0" u="none" strike="noStrike" cap="none" normalizeH="0" baseline="0" dirty="0">
                <a:ln>
                  <a:noFill/>
                </a:ln>
                <a:solidFill>
                  <a:schemeClr val="tx1"/>
                </a:solidFill>
                <a:effectLst/>
                <a:latin typeface="Arial Unicode MS"/>
              </a:rPr>
              <a:t>seaborn</a:t>
            </a:r>
            <a:r>
              <a:rPr kumimoji="0" lang="en-US" altLang="en-US" sz="1600" b="0" i="0" u="none" strike="noStrike" cap="none" normalizeH="0" baseline="0" dirty="0">
                <a:ln>
                  <a:noFill/>
                </a:ln>
                <a:solidFill>
                  <a:schemeClr val="tx1"/>
                </a:solidFill>
                <a:effectLst/>
              </a:rPr>
              <a:t> or to create custom visualizations from scratch. It allows you to control various aspects of the plot, such as titles, labels, legends, and axes.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b="1"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p:txBody>
          <a:bodyPr/>
          <a:lstStyle/>
          <a:p>
            <a:r>
              <a:rPr lang="en-US" b="1" dirty="0"/>
              <a:t>CSV:</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dirty="0"/>
              <a:t>A CSV (Comma-Separated Values) file is a simple, text-based format used to store tabular data where each line represents a row, and columns are separated by commas.</a:t>
            </a:r>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10</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err="1"/>
              <a:t>AirLine</a:t>
            </a:r>
            <a:r>
              <a:rPr lang="en-US" dirty="0"/>
              <a:t> Analysis</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309524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386040" y="992460"/>
            <a:ext cx="5551806" cy="625924"/>
          </a:xfrm>
        </p:spPr>
        <p:txBody>
          <a:bodyPr/>
          <a:lstStyle/>
          <a:p>
            <a:r>
              <a:rPr lang="en-US" sz="3600" b="1" dirty="0">
                <a:latin typeface="+mn-lt"/>
              </a:rPr>
              <a:t>Analyzing Dataset </a:t>
            </a:r>
            <a:br>
              <a:rPr lang="en-US" dirty="0"/>
            </a:b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11</a:t>
            </a:fld>
            <a:endParaRPr lang="en-US" dirty="0"/>
          </a:p>
        </p:txBody>
      </p:sp>
      <p:pic>
        <p:nvPicPr>
          <p:cNvPr id="8194" name="Picture 2" descr="Top 20 Data Analytics for Students to Practice in 2024">
            <a:extLst>
              <a:ext uri="{FF2B5EF4-FFF2-40B4-BE49-F238E27FC236}">
                <a16:creationId xmlns:a16="http://schemas.microsoft.com/office/drawing/2014/main" id="{46425584-8C87-6AFE-6D8A-F16155F8798C}"/>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30965" r="3096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08177B87-E814-8FA2-51DC-89595F34408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0521F096-34CD-D27A-209B-EFE49672518E}"/>
              </a:ext>
            </a:extLst>
          </p:cNvPr>
          <p:cNvSpPr>
            <a:spLocks noGrp="1" noChangeArrowheads="1"/>
          </p:cNvSpPr>
          <p:nvPr>
            <p:ph idx="1"/>
          </p:nvPr>
        </p:nvSpPr>
        <p:spPr bwMode="auto">
          <a:xfrm>
            <a:off x="5386041" y="1346991"/>
            <a:ext cx="5851454"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chemeClr val="tx1"/>
                </a:solidFill>
                <a:effectLst/>
              </a:rPr>
              <a:t>The code provided performs an analysis of a dataset by creating a correlation heatmap. This heatmap visually represents the strength and direction of relationships between different numerical features in the dataset. By computing the correlation matrix using pandas, the code identifies how closely related the variables are, with correlations ranging from -1 (perfect negative correlation) to 1 (perfect positive correlation). The heatmap, generated using seaborn, provides an intuitive way to identify patterns, such as strong correlations or potential multicollinearity between features, which can be critical for understanding the underlying structure of the data and informing further analysis or modeling efforts.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172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3D3E-6BFC-64C2-0C8E-B6992B07C8B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2C15EC3-D456-E6AE-2A95-5DC972F357EB}"/>
              </a:ext>
            </a:extLst>
          </p:cNvPr>
          <p:cNvSpPr>
            <a:spLocks noGrp="1"/>
          </p:cNvSpPr>
          <p:nvPr>
            <p:ph idx="1"/>
          </p:nvPr>
        </p:nvSpPr>
        <p:spPr/>
        <p:txBody>
          <a:bodyPr/>
          <a:lstStyle/>
          <a:p>
            <a:pPr marL="0" indent="0">
              <a:lnSpc>
                <a:spcPct val="150000"/>
              </a:lnSpc>
              <a:buNone/>
            </a:pPr>
            <a:r>
              <a:rPr lang="en-US" dirty="0"/>
              <a:t>	</a:t>
            </a:r>
            <a:r>
              <a:rPr lang="en-US" sz="2600" dirty="0"/>
              <a:t>In conclusion, the correlation heatmap generated from the dataset provides valuable insights into the relationships between various numerical features. By visually highlighting the strength and direction of correlations, the heatmap allows us to quickly identify which variables are closely related and which are not. This analysis is crucial for detecting potential multicollinearity issues, guiding feature selection, and understanding the interplay between variables, ultimately supporting more informed decision-making and improving the effectiveness of subsequent data modeling and analysis efforts</a:t>
            </a:r>
            <a:r>
              <a:rPr lang="en-US" dirty="0"/>
              <a:t>.</a:t>
            </a:r>
            <a:endParaRPr lang="en-IN" dirty="0"/>
          </a:p>
        </p:txBody>
      </p:sp>
      <p:sp>
        <p:nvSpPr>
          <p:cNvPr id="4" name="Slide Number Placeholder 3">
            <a:extLst>
              <a:ext uri="{FF2B5EF4-FFF2-40B4-BE49-F238E27FC236}">
                <a16:creationId xmlns:a16="http://schemas.microsoft.com/office/drawing/2014/main" id="{7B4CC18C-33D0-438F-093D-47BBC8F17A0C}"/>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Footer Placeholder 4">
            <a:extLst>
              <a:ext uri="{FF2B5EF4-FFF2-40B4-BE49-F238E27FC236}">
                <a16:creationId xmlns:a16="http://schemas.microsoft.com/office/drawing/2014/main" id="{99077B9D-B9FD-FFC5-8188-A457074B5348}"/>
              </a:ext>
            </a:extLst>
          </p:cNvPr>
          <p:cNvSpPr>
            <a:spLocks noGrp="1"/>
          </p:cNvSpPr>
          <p:nvPr>
            <p:ph type="ftr" sz="quarter" idx="11"/>
          </p:nvPr>
        </p:nvSpPr>
        <p:spPr/>
        <p:txBody>
          <a:bodyPr/>
          <a:lstStyle/>
          <a:p>
            <a:r>
              <a:rPr lang="en-US" dirty="0"/>
              <a:t>Airline Analysis</a:t>
            </a:r>
            <a:endParaRPr lang="en-US" noProof="0" dirty="0"/>
          </a:p>
        </p:txBody>
      </p:sp>
      <p:sp>
        <p:nvSpPr>
          <p:cNvPr id="6" name="Date Placeholder 5">
            <a:extLst>
              <a:ext uri="{FF2B5EF4-FFF2-40B4-BE49-F238E27FC236}">
                <a16:creationId xmlns:a16="http://schemas.microsoft.com/office/drawing/2014/main" id="{0A287820-D558-CC87-0CBB-51AF732B0E55}"/>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2872537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04F602E2-B414-0C80-EC27-E7ECA30C856D}"/>
              </a:ext>
            </a:extLst>
          </p:cNvPr>
          <p:cNvPicPr>
            <a:picLocks noGrp="1" noChangeAspect="1"/>
          </p:cNvPicPr>
          <p:nvPr>
            <p:ph type="pic" sz="quarter" idx="10"/>
          </p:nvPr>
        </p:nvPicPr>
        <p:blipFill>
          <a:blip r:embed="rId2"/>
          <a:srcRect l="2964" r="2964"/>
          <a:stretch>
            <a:fillRect/>
          </a:stretch>
        </p:blipFill>
        <p:spPr>
          <a:xfrm>
            <a:off x="870857" y="812292"/>
            <a:ext cx="10208633" cy="4928616"/>
          </a:xfr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 to Data Analysis</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dirty="0"/>
              <a:t>Data collection and Cleaning</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US" dirty="0"/>
              <a:t>Visualization Techniques</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US" dirty="0"/>
              <a:t>Problem Statement</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Modules imported</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Air Line Analysis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2024</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62456" y="982876"/>
            <a:ext cx="5038344" cy="1107181"/>
          </a:xfrm>
        </p:spPr>
        <p:txBody>
          <a:bodyPr/>
          <a:lstStyle/>
          <a:p>
            <a:r>
              <a:rPr lang="en-US" sz="3600" dirty="0">
                <a:sym typeface="DM Sans Medium"/>
              </a:rPr>
              <a:t>INTRODUCTION TO DATA ANALYSIS</a:t>
            </a:r>
            <a:br>
              <a:rPr lang="en-US" sz="3600" dirty="0">
                <a:sym typeface="DM Sans Medium"/>
              </a:rPr>
            </a:br>
            <a:endParaRPr lang="en-US" sz="3600"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926432" y="2114927"/>
            <a:ext cx="6328610" cy="3583345"/>
          </a:xfrm>
        </p:spPr>
        <p:txBody>
          <a:bodyPr/>
          <a:lstStyle/>
          <a:p>
            <a:pPr marL="340614" indent="-285750" algn="just">
              <a:buFont typeface="Arial" panose="020B0604020202020204" pitchFamily="34" charset="0"/>
              <a:buChar char="•"/>
            </a:pPr>
            <a:r>
              <a:rPr lang="en-US" sz="2100" dirty="0"/>
              <a:t>Data analysis is the process of examining, cleaning, transforming, and modeling data with the goal of discovering useful information, drawing conclusions, and supporting decision-making. </a:t>
            </a:r>
          </a:p>
          <a:p>
            <a:pPr algn="just"/>
            <a:endParaRPr lang="en-US" sz="2100" dirty="0"/>
          </a:p>
          <a:p>
            <a:pPr marL="340614" indent="-285750" algn="just">
              <a:buFont typeface="Arial" panose="020B0604020202020204" pitchFamily="34" charset="0"/>
              <a:buChar char="•"/>
            </a:pPr>
            <a:r>
              <a:rPr lang="en-US" sz="2100" dirty="0"/>
              <a:t>It involves applying various statistical, computational, and visual techniques to understand and interpret data in meaningful ways.</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1026" name="Picture 2" descr="Beautiful Data Visualization Process Infographic Example - Venngage ...">
            <a:extLst>
              <a:ext uri="{FF2B5EF4-FFF2-40B4-BE49-F238E27FC236}">
                <a16:creationId xmlns:a16="http://schemas.microsoft.com/office/drawing/2014/main" id="{A9798589-C1C0-F80B-7232-E948FA359630}"/>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8203" r="8203"/>
          <a:stretch>
            <a:fillRect/>
          </a:stretch>
        </p:blipFill>
        <p:spPr bwMode="auto">
          <a:xfrm>
            <a:off x="8296656" y="0"/>
            <a:ext cx="38953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31520" y="1947672"/>
            <a:ext cx="7193280" cy="1938528"/>
          </a:xfrm>
        </p:spPr>
        <p:txBody>
          <a:bodyPr/>
          <a:lstStyle/>
          <a:p>
            <a:r>
              <a:rPr lang="en-US" dirty="0"/>
              <a:t>Data Collection and Cleaning</a:t>
            </a:r>
          </a:p>
        </p:txBody>
      </p:sp>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Data Collection </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err="1"/>
              <a:t>AirLine</a:t>
            </a:r>
            <a:r>
              <a:rPr lang="en-US" dirty="0"/>
              <a:t> Analysis</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sp>
        <p:nvSpPr>
          <p:cNvPr id="6" name="Content Placeholder 5">
            <a:extLst>
              <a:ext uri="{FF2B5EF4-FFF2-40B4-BE49-F238E27FC236}">
                <a16:creationId xmlns:a16="http://schemas.microsoft.com/office/drawing/2014/main" id="{3D262B31-A7FC-1937-6F3F-1BAFF99FB74B}"/>
              </a:ext>
            </a:extLst>
          </p:cNvPr>
          <p:cNvSpPr>
            <a:spLocks noGrp="1"/>
          </p:cNvSpPr>
          <p:nvPr>
            <p:ph idx="1"/>
          </p:nvPr>
        </p:nvSpPr>
        <p:spPr/>
        <p:txBody>
          <a:bodyPr/>
          <a:lstStyle/>
          <a:p>
            <a:r>
              <a:rPr lang="en-US" dirty="0"/>
              <a:t>Data Collection is the first step in the data analysis process. </a:t>
            </a:r>
          </a:p>
          <a:p>
            <a:pPr marL="0" indent="0">
              <a:buNone/>
            </a:pPr>
            <a:endParaRPr lang="en-US" dirty="0"/>
          </a:p>
          <a:p>
            <a:r>
              <a:rPr lang="en-US" dirty="0"/>
              <a:t>It involves gathering raw data from various sources like surveys, sensors, databases, or online platforms to address specific questions or solve problems.</a:t>
            </a:r>
          </a:p>
          <a:p>
            <a:endParaRPr lang="en-US" dirty="0"/>
          </a:p>
          <a:p>
            <a:r>
              <a:rPr kumimoji="0" lang="en-US" altLang="en-US" sz="2600" b="1" i="0" u="none" strike="noStrike" cap="none" normalizeH="0" baseline="0" dirty="0">
                <a:ln>
                  <a:noFill/>
                </a:ln>
                <a:solidFill>
                  <a:schemeClr val="tx1"/>
                </a:solidFill>
                <a:effectLst/>
                <a:latin typeface="Univers Condensed Light (Body)"/>
              </a:rPr>
              <a:t>Gathering Relevant Data</a:t>
            </a:r>
            <a:r>
              <a:rPr kumimoji="0" lang="en-US" altLang="en-US" sz="2600" b="0" i="0" u="none" strike="noStrike" cap="none" normalizeH="0" baseline="0" dirty="0">
                <a:ln>
                  <a:noFill/>
                </a:ln>
                <a:solidFill>
                  <a:schemeClr val="tx1"/>
                </a:solidFill>
                <a:effectLst/>
                <a:latin typeface="Univers Condensed Light (Body)"/>
              </a:rPr>
              <a:t>: Data collection in DAV involves systematically gathering data from various sources such as databases, APIs, surveys, or sensors. The goal is to ensure that the data collected is relevant, accurate, and sufficient for the analysis. The quality of the collected data directly impacts the insights and conclusions drawn during the analysis and visualization phases.</a:t>
            </a:r>
          </a:p>
          <a:p>
            <a:endParaRPr lang="en-US" dirty="0"/>
          </a:p>
          <a:p>
            <a:endParaRPr lang="en-IN" dirty="0"/>
          </a:p>
        </p:txBody>
      </p:sp>
    </p:spTree>
    <p:extLst>
      <p:ext uri="{BB962C8B-B14F-4D97-AF65-F5344CB8AC3E}">
        <p14:creationId xmlns:p14="http://schemas.microsoft.com/office/powerpoint/2010/main" val="28310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dirty="0">
                <a:latin typeface="Century Gothic" panose="020B0502020202020204" pitchFamily="34" charset="0"/>
              </a:rPr>
              <a:t>Data Cleaning</a:t>
            </a: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err="1"/>
              <a:t>AirLine</a:t>
            </a:r>
            <a:r>
              <a:rPr lang="en-US" dirty="0"/>
              <a:t> Analysis</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2024</a:t>
            </a:r>
          </a:p>
        </p:txBody>
      </p:sp>
      <p:sp>
        <p:nvSpPr>
          <p:cNvPr id="6" name="Content Placeholder 5">
            <a:extLst>
              <a:ext uri="{FF2B5EF4-FFF2-40B4-BE49-F238E27FC236}">
                <a16:creationId xmlns:a16="http://schemas.microsoft.com/office/drawing/2014/main" id="{7477D3DF-6DCE-6655-C59B-D5954C1693CD}"/>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Univers Condensed Light (Body)"/>
              </a:rPr>
              <a:t>Removing Inconsistencies and Errors</a:t>
            </a:r>
            <a:r>
              <a:rPr kumimoji="0" lang="en-US" altLang="en-US" sz="2600" b="0" i="0" u="none" strike="noStrike" cap="none" normalizeH="0" baseline="0" dirty="0">
                <a:ln>
                  <a:noFill/>
                </a:ln>
                <a:solidFill>
                  <a:schemeClr val="tx1"/>
                </a:solidFill>
                <a:effectLst/>
                <a:latin typeface="Univers Condensed Light (Body)"/>
              </a:rPr>
              <a:t>: Data cleaning involves identifying and correcting errors or inconsistencies in the dataset, such as duplicates, missing values, or incorrect data entries. This process is essential to ensure that the data is accurate and reliable, which directly impacts the quality of the analysis and the validity of the visualizations created.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Univers Condensed Light (Body)"/>
              </a:rPr>
              <a:t>Standardizing Data Formats</a:t>
            </a:r>
            <a:r>
              <a:rPr kumimoji="0" lang="en-US" altLang="en-US" sz="2600" b="0" i="0" u="none" strike="noStrike" cap="none" normalizeH="0" baseline="0" dirty="0">
                <a:ln>
                  <a:noFill/>
                </a:ln>
                <a:solidFill>
                  <a:schemeClr val="tx1"/>
                </a:solidFill>
                <a:effectLst/>
                <a:latin typeface="Univers Condensed Light (Body)"/>
              </a:rPr>
              <a:t>: During data cleaning, it's important to standardize the data formats to ensure uniformity across the dataset. This includes converting dates, times, and other values to a consistent format, ensuring that categories are uniformly labeled, and normalizing numerical data where necessary. Standardization simplifies the analysis process and enhances the clarity and effectiveness of visualizations.</a:t>
            </a:r>
          </a:p>
          <a:p>
            <a:endParaRPr lang="en-IN" dirty="0"/>
          </a:p>
        </p:txBody>
      </p:sp>
    </p:spTree>
    <p:extLst>
      <p:ext uri="{BB962C8B-B14F-4D97-AF65-F5344CB8AC3E}">
        <p14:creationId xmlns:p14="http://schemas.microsoft.com/office/powerpoint/2010/main" val="20110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807208" y="998776"/>
            <a:ext cx="6473952" cy="1041897"/>
          </a:xfrm>
        </p:spPr>
        <p:txBody>
          <a:bodyPr/>
          <a:lstStyle/>
          <a:p>
            <a:r>
              <a:rPr lang="en-US" sz="3600" dirty="0"/>
              <a:t>VISUALIZATION TECHNIQUES</a:t>
            </a:r>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2597117" y="2230345"/>
            <a:ext cx="6913756" cy="2557519"/>
          </a:xfrm>
        </p:spPr>
        <p:txBody>
          <a:bodyPr/>
          <a:lstStyle/>
          <a:p>
            <a:pPr marL="342900" indent="-342900" algn="just">
              <a:buFont typeface="Arial" panose="020B0604020202020204" pitchFamily="34" charset="0"/>
              <a:buChar char="•"/>
            </a:pPr>
            <a:r>
              <a:rPr lang="en-US" altLang="zh-CN" sz="2300" dirty="0"/>
              <a:t>A visualization technique is a method used to represent data graphically, making complex information easier to understand and interpret.</a:t>
            </a:r>
          </a:p>
          <a:p>
            <a:pPr marL="342900" indent="-342900" algn="just">
              <a:buFont typeface="Arial" panose="020B0604020202020204" pitchFamily="34" charset="0"/>
              <a:buChar char="•"/>
            </a:pPr>
            <a:r>
              <a:rPr lang="en-US" altLang="zh-CN" sz="2300" dirty="0"/>
              <a:t> It involves the use of charts, graphs, maps, and other visual tools to highlight patterns, trends, and relationships within the data. By transforming raw data into visual formats, these techniques help users quickly grasp insights</a:t>
            </a:r>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7</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err="1"/>
              <a:t>AirLine</a:t>
            </a:r>
            <a:r>
              <a:rPr lang="en-US" dirty="0"/>
              <a:t> Analysis</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2024</a:t>
            </a:r>
          </a:p>
        </p:txBody>
      </p:sp>
    </p:spTree>
    <p:extLst>
      <p:ext uri="{BB962C8B-B14F-4D97-AF65-F5344CB8AC3E}">
        <p14:creationId xmlns:p14="http://schemas.microsoft.com/office/powerpoint/2010/main" val="61328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C3F8-B70A-396A-70EC-211A6A0E4A7D}"/>
              </a:ext>
            </a:extLst>
          </p:cNvPr>
          <p:cNvSpPr>
            <a:spLocks noGrp="1"/>
          </p:cNvSpPr>
          <p:nvPr>
            <p:ph type="title"/>
          </p:nvPr>
        </p:nvSpPr>
        <p:spPr>
          <a:xfrm>
            <a:off x="1037089" y="210208"/>
            <a:ext cx="9912096" cy="1014984"/>
          </a:xfrm>
        </p:spPr>
        <p:txBody>
          <a:bodyPr/>
          <a:lstStyle/>
          <a:p>
            <a:r>
              <a:rPr lang="en-IN" dirty="0"/>
              <a:t>Problem Statements</a:t>
            </a:r>
          </a:p>
        </p:txBody>
      </p:sp>
      <p:sp>
        <p:nvSpPr>
          <p:cNvPr id="4" name="Slide Number Placeholder 3">
            <a:extLst>
              <a:ext uri="{FF2B5EF4-FFF2-40B4-BE49-F238E27FC236}">
                <a16:creationId xmlns:a16="http://schemas.microsoft.com/office/drawing/2014/main" id="{8F996381-20EB-F700-49B7-1D02DA3BD51F}"/>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BCE7F2DF-33E0-536F-2110-37FCD2D8EC6A}"/>
              </a:ext>
            </a:extLst>
          </p:cNvPr>
          <p:cNvSpPr>
            <a:spLocks noGrp="1"/>
          </p:cNvSpPr>
          <p:nvPr>
            <p:ph type="ftr" sz="quarter" idx="11"/>
          </p:nvPr>
        </p:nvSpPr>
        <p:spPr/>
        <p:txBody>
          <a:bodyPr/>
          <a:lstStyle/>
          <a:p>
            <a:r>
              <a:rPr lang="en-US" dirty="0" err="1"/>
              <a:t>AirLine</a:t>
            </a:r>
            <a:r>
              <a:rPr lang="en-US" dirty="0"/>
              <a:t> Analysis</a:t>
            </a:r>
            <a:endParaRPr lang="en-US" noProof="0" dirty="0"/>
          </a:p>
        </p:txBody>
      </p:sp>
      <p:sp>
        <p:nvSpPr>
          <p:cNvPr id="6" name="Date Placeholder 5">
            <a:extLst>
              <a:ext uri="{FF2B5EF4-FFF2-40B4-BE49-F238E27FC236}">
                <a16:creationId xmlns:a16="http://schemas.microsoft.com/office/drawing/2014/main" id="{7A9A2A19-1FF9-312A-7C89-20641900A87A}"/>
              </a:ext>
            </a:extLst>
          </p:cNvPr>
          <p:cNvSpPr>
            <a:spLocks noGrp="1"/>
          </p:cNvSpPr>
          <p:nvPr>
            <p:ph type="dt" sz="half" idx="10"/>
          </p:nvPr>
        </p:nvSpPr>
        <p:spPr/>
        <p:txBody>
          <a:bodyPr/>
          <a:lstStyle/>
          <a:p>
            <a:r>
              <a:rPr lang="en-US" noProof="0" dirty="0"/>
              <a:t>2024</a:t>
            </a:r>
          </a:p>
        </p:txBody>
      </p:sp>
      <p:sp>
        <p:nvSpPr>
          <p:cNvPr id="7" name="Rectangle 1">
            <a:extLst>
              <a:ext uri="{FF2B5EF4-FFF2-40B4-BE49-F238E27FC236}">
                <a16:creationId xmlns:a16="http://schemas.microsoft.com/office/drawing/2014/main" id="{5C8A7505-A9A8-BF3E-FBD8-E7EE532AEF58}"/>
              </a:ext>
            </a:extLst>
          </p:cNvPr>
          <p:cNvSpPr>
            <a:spLocks noGrp="1" noChangeArrowheads="1"/>
          </p:cNvSpPr>
          <p:nvPr>
            <p:ph idx="1"/>
          </p:nvPr>
        </p:nvSpPr>
        <p:spPr bwMode="auto">
          <a:xfrm>
            <a:off x="484632" y="1879066"/>
            <a:ext cx="1141371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Understanding Passenger Satisfaction</a:t>
            </a:r>
            <a:r>
              <a:rPr kumimoji="0" lang="en-US" altLang="en-US" sz="2600" b="0" i="0" u="none" strike="noStrike" cap="none" normalizeH="0" baseline="0" dirty="0">
                <a:ln>
                  <a:noFill/>
                </a:ln>
                <a:solidFill>
                  <a:schemeClr val="tx1"/>
                </a:solidFill>
                <a:effectLst/>
              </a:rPr>
              <a:t>: Analyze the relationship between various factors such as in-flight services, online boarding experience, and customer demographics on overall passenger satisfaction. Identify key drivers of satisfaction to improve service quality and enhance customer experience.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Predictive Modeling for Service Improvement</a:t>
            </a:r>
            <a:r>
              <a:rPr kumimoji="0" lang="en-US" altLang="en-US" sz="2600" b="0" i="0" u="none" strike="noStrike" cap="none" normalizeH="0" baseline="0" dirty="0">
                <a:ln>
                  <a:noFill/>
                </a:ln>
                <a:solidFill>
                  <a:schemeClr val="tx1"/>
                </a:solidFill>
                <a:effectLst/>
              </a:rPr>
              <a:t>: Develop predictive models to forecast passenger satisfaction levels based on historical data. Utilize these models to recommend targeted improvements in specific areas like online boarding, seat comfort, and type of travel, ultimately aiming to increase overall customer satisfaction and loyalty.</a:t>
            </a:r>
          </a:p>
        </p:txBody>
      </p:sp>
    </p:spTree>
    <p:extLst>
      <p:ext uri="{BB962C8B-B14F-4D97-AF65-F5344CB8AC3E}">
        <p14:creationId xmlns:p14="http://schemas.microsoft.com/office/powerpoint/2010/main" val="27648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22A6-2E59-0191-0870-D68C70088894}"/>
              </a:ext>
            </a:extLst>
          </p:cNvPr>
          <p:cNvSpPr>
            <a:spLocks noGrp="1"/>
          </p:cNvSpPr>
          <p:nvPr>
            <p:ph type="title"/>
          </p:nvPr>
        </p:nvSpPr>
        <p:spPr>
          <a:xfrm>
            <a:off x="1139952" y="210208"/>
            <a:ext cx="9912096" cy="1014984"/>
          </a:xfrm>
        </p:spPr>
        <p:txBody>
          <a:bodyPr/>
          <a:lstStyle/>
          <a:p>
            <a:r>
              <a:rPr lang="en-IN" dirty="0"/>
              <a:t>Imported Modules</a:t>
            </a:r>
          </a:p>
        </p:txBody>
      </p:sp>
      <p:sp>
        <p:nvSpPr>
          <p:cNvPr id="4" name="Slide Number Placeholder 3">
            <a:extLst>
              <a:ext uri="{FF2B5EF4-FFF2-40B4-BE49-F238E27FC236}">
                <a16:creationId xmlns:a16="http://schemas.microsoft.com/office/drawing/2014/main" id="{CB90AC44-7002-678B-3FB7-DF2C54CB2758}"/>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5" name="Footer Placeholder 4">
            <a:extLst>
              <a:ext uri="{FF2B5EF4-FFF2-40B4-BE49-F238E27FC236}">
                <a16:creationId xmlns:a16="http://schemas.microsoft.com/office/drawing/2014/main" id="{6AD171C0-C7B5-3E09-8194-CA0CE129ECC7}"/>
              </a:ext>
            </a:extLst>
          </p:cNvPr>
          <p:cNvSpPr>
            <a:spLocks noGrp="1"/>
          </p:cNvSpPr>
          <p:nvPr>
            <p:ph type="ftr" sz="quarter" idx="11"/>
          </p:nvPr>
        </p:nvSpPr>
        <p:spPr/>
        <p:txBody>
          <a:bodyPr/>
          <a:lstStyle/>
          <a:p>
            <a:r>
              <a:rPr lang="en-US" noProof="0" dirty="0" err="1"/>
              <a:t>AirLine</a:t>
            </a:r>
            <a:r>
              <a:rPr lang="en-US" noProof="0" dirty="0"/>
              <a:t> Analysis</a:t>
            </a:r>
          </a:p>
        </p:txBody>
      </p:sp>
      <p:sp>
        <p:nvSpPr>
          <p:cNvPr id="6" name="Date Placeholder 5">
            <a:extLst>
              <a:ext uri="{FF2B5EF4-FFF2-40B4-BE49-F238E27FC236}">
                <a16:creationId xmlns:a16="http://schemas.microsoft.com/office/drawing/2014/main" id="{9F6BECB9-4951-900A-7610-A3A933232EDA}"/>
              </a:ext>
            </a:extLst>
          </p:cNvPr>
          <p:cNvSpPr>
            <a:spLocks noGrp="1"/>
          </p:cNvSpPr>
          <p:nvPr>
            <p:ph type="dt" sz="half" idx="10"/>
          </p:nvPr>
        </p:nvSpPr>
        <p:spPr/>
        <p:txBody>
          <a:bodyPr/>
          <a:lstStyle/>
          <a:p>
            <a:r>
              <a:rPr lang="en-US" noProof="0" dirty="0"/>
              <a:t>2024</a:t>
            </a:r>
          </a:p>
        </p:txBody>
      </p:sp>
      <p:sp>
        <p:nvSpPr>
          <p:cNvPr id="7" name="Rectangle 1">
            <a:extLst>
              <a:ext uri="{FF2B5EF4-FFF2-40B4-BE49-F238E27FC236}">
                <a16:creationId xmlns:a16="http://schemas.microsoft.com/office/drawing/2014/main" id="{D209A248-A7C7-C562-F2CE-BDDBFCE6B025}"/>
              </a:ext>
            </a:extLst>
          </p:cNvPr>
          <p:cNvSpPr>
            <a:spLocks noGrp="1" noChangeArrowheads="1"/>
          </p:cNvSpPr>
          <p:nvPr>
            <p:ph idx="1"/>
          </p:nvPr>
        </p:nvSpPr>
        <p:spPr bwMode="auto">
          <a:xfrm>
            <a:off x="446049" y="1258679"/>
            <a:ext cx="11273883"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sz="25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600" b="1" i="0" u="none" strike="noStrike" cap="none" normalizeH="0" baseline="0" dirty="0">
                <a:ln>
                  <a:noFill/>
                </a:ln>
                <a:solidFill>
                  <a:schemeClr val="tx1"/>
                </a:solidFill>
                <a:effectLst/>
              </a:rPr>
              <a:t>pandas (import pandas as pd)</a:t>
            </a:r>
            <a:r>
              <a:rPr kumimoji="0" lang="en-US" altLang="en-US" sz="2600" b="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None/>
            </a:pPr>
            <a:r>
              <a:rPr kumimoji="0" lang="en-US" altLang="en-US" sz="2500" b="0" i="0" u="none" strike="noStrike" cap="none" normalizeH="0" baseline="0" dirty="0">
                <a:ln>
                  <a:noFill/>
                </a:ln>
                <a:solidFill>
                  <a:schemeClr val="tx1"/>
                </a:solidFill>
                <a:effectLst/>
              </a:rPr>
              <a:t>	</a:t>
            </a:r>
            <a:r>
              <a:rPr kumimoji="0" lang="en-US" altLang="en-US" sz="2500" b="1" i="0" u="none" strike="noStrike" cap="none" normalizeH="0" baseline="0" dirty="0">
                <a:ln>
                  <a:noFill/>
                </a:ln>
                <a:solidFill>
                  <a:schemeClr val="tx1"/>
                </a:solidFill>
                <a:effectLst/>
              </a:rPr>
              <a:t>Usage</a:t>
            </a:r>
            <a:r>
              <a:rPr kumimoji="0" lang="en-US" altLang="en-US" sz="2500" b="0" i="0" u="none" strike="noStrike" cap="none" normalizeH="0" baseline="0" dirty="0">
                <a:ln>
                  <a:noFill/>
                </a:ln>
                <a:solidFill>
                  <a:schemeClr val="tx1"/>
                </a:solidFill>
                <a:effectLst/>
              </a:rPr>
              <a:t>:  You can use pandas to load datasets, clean and preprocess data, perform aggregations, filter and slice data, and much more. </a:t>
            </a:r>
            <a:endParaRPr lang="en-US" altLang="en-US" sz="2500" dirty="0"/>
          </a:p>
          <a:p>
            <a:pPr eaLnBrk="0" fontAlgn="base" hangingPunct="0">
              <a:lnSpc>
                <a:spcPct val="100000"/>
              </a:lnSpc>
              <a:spcBef>
                <a:spcPct val="0"/>
              </a:spcBef>
              <a:spcAft>
                <a:spcPct val="0"/>
              </a:spcAft>
            </a:pPr>
            <a:r>
              <a:rPr kumimoji="0" lang="en-US" altLang="en-US" sz="2600" b="1" i="0" u="none" strike="noStrike" cap="none" normalizeH="0" baseline="0" dirty="0" err="1">
                <a:ln>
                  <a:noFill/>
                </a:ln>
                <a:solidFill>
                  <a:schemeClr val="tx1"/>
                </a:solidFill>
                <a:effectLst/>
              </a:rPr>
              <a:t>numpy</a:t>
            </a:r>
            <a:r>
              <a:rPr kumimoji="0" lang="en-US" altLang="en-US" sz="2600" b="1" i="0" u="none" strike="noStrike" cap="none" normalizeH="0" baseline="0" dirty="0">
                <a:ln>
                  <a:noFill/>
                </a:ln>
                <a:solidFill>
                  <a:schemeClr val="tx1"/>
                </a:solidFill>
                <a:effectLst/>
              </a:rPr>
              <a:t> (import </a:t>
            </a:r>
            <a:r>
              <a:rPr kumimoji="0" lang="en-US" altLang="en-US" sz="2600" b="1" i="0" u="none" strike="noStrike" cap="none" normalizeH="0" baseline="0" dirty="0" err="1">
                <a:ln>
                  <a:noFill/>
                </a:ln>
                <a:solidFill>
                  <a:schemeClr val="tx1"/>
                </a:solidFill>
                <a:effectLst/>
              </a:rPr>
              <a:t>numpy</a:t>
            </a:r>
            <a:r>
              <a:rPr kumimoji="0" lang="en-US" altLang="en-US" sz="2600" b="1" i="0" u="none" strike="noStrike" cap="none" normalizeH="0" baseline="0" dirty="0">
                <a:ln>
                  <a:noFill/>
                </a:ln>
                <a:solidFill>
                  <a:schemeClr val="tx1"/>
                </a:solidFill>
                <a:effectLst/>
              </a:rPr>
              <a:t> as np)</a:t>
            </a:r>
            <a:r>
              <a:rPr kumimoji="0" lang="en-US" altLang="en-US" sz="2600"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None/>
            </a:pPr>
            <a:r>
              <a:rPr kumimoji="0" lang="en-US" altLang="en-US" sz="2200" b="0" i="0" u="none" strike="noStrike" cap="none" normalizeH="0" baseline="0" dirty="0">
                <a:ln>
                  <a:noFill/>
                </a:ln>
                <a:solidFill>
                  <a:schemeClr val="tx1"/>
                </a:solidFill>
                <a:effectLst/>
              </a:rPr>
              <a:t>      </a:t>
            </a:r>
            <a:r>
              <a:rPr kumimoji="0" lang="en-US" altLang="en-US" sz="2500" b="1" i="0" u="none" strike="noStrike" cap="none" normalizeH="0" baseline="0" dirty="0">
                <a:ln>
                  <a:noFill/>
                </a:ln>
                <a:solidFill>
                  <a:schemeClr val="tx1"/>
                </a:solidFill>
                <a:effectLst/>
              </a:rPr>
              <a:t>Usage</a:t>
            </a:r>
            <a:r>
              <a:rPr kumimoji="0" lang="en-US" altLang="en-US" sz="2200" b="0" i="0" u="none" strike="noStrike" cap="none" normalizeH="0" baseline="0" dirty="0">
                <a:ln>
                  <a:noFill/>
                </a:ln>
                <a:solidFill>
                  <a:schemeClr val="tx1"/>
                </a:solidFill>
                <a:effectLst/>
              </a:rPr>
              <a:t>: </a:t>
            </a:r>
            <a:r>
              <a:rPr kumimoji="0" lang="en-US" altLang="en-US" sz="2500" b="0" i="0" u="none" strike="noStrike" cap="none" normalizeH="0" baseline="0" dirty="0" err="1">
                <a:ln>
                  <a:noFill/>
                </a:ln>
                <a:solidFill>
                  <a:schemeClr val="tx1"/>
                </a:solidFill>
                <a:effectLst/>
              </a:rPr>
              <a:t>numpy</a:t>
            </a:r>
            <a:r>
              <a:rPr kumimoji="0" lang="en-US" altLang="en-US" sz="2500" b="0" i="0" u="none" strike="noStrike" cap="none" normalizeH="0" baseline="0" dirty="0">
                <a:ln>
                  <a:noFill/>
                </a:ln>
                <a:solidFill>
                  <a:schemeClr val="tx1"/>
                </a:solidFill>
                <a:effectLst/>
              </a:rPr>
              <a:t> is often used for performing element-wise operations, generating random numbers, or handling arrays and matrices in a computationally efficient way. </a:t>
            </a:r>
            <a:endParaRPr lang="en-US" altLang="en-US" sz="2500" dirty="0"/>
          </a:p>
          <a:p>
            <a:pPr eaLnBrk="0" fontAlgn="base" hangingPunct="0">
              <a:lnSpc>
                <a:spcPct val="100000"/>
              </a:lnSpc>
              <a:spcBef>
                <a:spcPct val="0"/>
              </a:spcBef>
              <a:spcAft>
                <a:spcPct val="0"/>
              </a:spcAft>
            </a:pPr>
            <a:r>
              <a:rPr kumimoji="0" lang="en-US" altLang="en-US" sz="2600" b="1" i="0" u="none" strike="noStrike" cap="none" normalizeH="0" baseline="0" dirty="0">
                <a:ln>
                  <a:noFill/>
                </a:ln>
                <a:solidFill>
                  <a:schemeClr val="tx1"/>
                </a:solidFill>
                <a:effectLst/>
              </a:rPr>
              <a:t>seaborn (import seaborn as </a:t>
            </a:r>
            <a:r>
              <a:rPr kumimoji="0" lang="en-US" altLang="en-US" sz="2600" b="1" i="0" u="none" strike="noStrike" cap="none" normalizeH="0" baseline="0" dirty="0" err="1">
                <a:ln>
                  <a:noFill/>
                </a:ln>
                <a:solidFill>
                  <a:schemeClr val="tx1"/>
                </a:solidFill>
                <a:effectLst/>
              </a:rPr>
              <a:t>sns</a:t>
            </a:r>
            <a:r>
              <a:rPr kumimoji="0" lang="en-US" altLang="en-US" sz="2600" b="1" i="0" u="none" strike="noStrike" cap="none" normalizeH="0" baseline="0" dirty="0">
                <a:ln>
                  <a:noFill/>
                </a:ln>
                <a:solidFill>
                  <a:schemeClr val="tx1"/>
                </a:solidFill>
                <a:effectLst/>
              </a:rPr>
              <a:t>)</a:t>
            </a:r>
            <a:r>
              <a:rPr kumimoji="0" lang="en-US" altLang="en-US" sz="2600"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None/>
            </a:pPr>
            <a:r>
              <a:rPr lang="en-US" altLang="en-US" sz="2200" dirty="0"/>
              <a:t>     </a:t>
            </a:r>
            <a:r>
              <a:rPr lang="en-US" altLang="en-US" sz="2500" b="1" dirty="0"/>
              <a:t>Usage</a:t>
            </a:r>
            <a:r>
              <a:rPr lang="en-US" altLang="en-US" sz="2200" dirty="0"/>
              <a:t>: </a:t>
            </a:r>
            <a:r>
              <a:rPr kumimoji="0" lang="en-US" altLang="en-US" sz="2500" b="0" i="0" u="none" strike="noStrike" cap="none" normalizeH="0" baseline="0" dirty="0">
                <a:ln>
                  <a:noFill/>
                </a:ln>
                <a:solidFill>
                  <a:schemeClr val="tx1"/>
                </a:solidFill>
                <a:effectLst/>
                <a:latin typeface="Arial Unicode MS"/>
              </a:rPr>
              <a:t>seaborn</a:t>
            </a:r>
            <a:r>
              <a:rPr kumimoji="0" lang="en-US" altLang="en-US" sz="2500" b="0" i="0" u="none" strike="noStrike" cap="none" normalizeH="0" baseline="0" dirty="0">
                <a:ln>
                  <a:noFill/>
                </a:ln>
                <a:solidFill>
                  <a:schemeClr val="tx1"/>
                </a:solidFill>
                <a:effectLst/>
              </a:rPr>
              <a:t> is commonly used to create plots like histograms, bar charts, scatter plots, and heatmaps. It also has built-in themes and color palettes that make it easier to create visually appealing plots. </a:t>
            </a: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4594652"/>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{7E4666F8-181F-4C74-9982-D6F99BAB2A6E}tf11429527_win32</Template>
  <TotalTime>114</TotalTime>
  <Words>977</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Unicode MS</vt:lpstr>
      <vt:lpstr>Calibri</vt:lpstr>
      <vt:lpstr>Century Gothic</vt:lpstr>
      <vt:lpstr>DM Sans Medium</vt:lpstr>
      <vt:lpstr>Karla</vt:lpstr>
      <vt:lpstr>Univers Condensed Light</vt:lpstr>
      <vt:lpstr>Univers Condensed Light (Body)</vt:lpstr>
      <vt:lpstr>Office Theme</vt:lpstr>
      <vt:lpstr>AIRLINE ANALYSIS</vt:lpstr>
      <vt:lpstr>Agenda</vt:lpstr>
      <vt:lpstr>INTRODUCTION TO DATA ANALYSIS </vt:lpstr>
      <vt:lpstr>Data Collection and Cleaning</vt:lpstr>
      <vt:lpstr>Data Collection </vt:lpstr>
      <vt:lpstr>Data Cleaning</vt:lpstr>
      <vt:lpstr>VISUALIZATION TECHNIQUES</vt:lpstr>
      <vt:lpstr>Problem Statements</vt:lpstr>
      <vt:lpstr>Imported Modules</vt:lpstr>
      <vt:lpstr>Imported Modules(cont..)</vt:lpstr>
      <vt:lpstr>Analyzing Dataset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Prerana Siddiraju</dc:creator>
  <cp:lastModifiedBy>Prerana Siddiraju</cp:lastModifiedBy>
  <cp:revision>6</cp:revision>
  <dcterms:created xsi:type="dcterms:W3CDTF">2024-08-19T03:50:17Z</dcterms:created>
  <dcterms:modified xsi:type="dcterms:W3CDTF">2024-08-19T06:26:57Z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