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17" r:id="rId5"/>
    <p:sldId id="307" r:id="rId6"/>
    <p:sldId id="308" r:id="rId7"/>
    <p:sldId id="278" r:id="rId8"/>
    <p:sldId id="309" r:id="rId9"/>
    <p:sldId id="263" r:id="rId10"/>
    <p:sldId id="310" r:id="rId11"/>
    <p:sldId id="311" r:id="rId12"/>
    <p:sldId id="312" r:id="rId13"/>
    <p:sldId id="316" r:id="rId14"/>
    <p:sldId id="314" r:id="rId15"/>
    <p:sldId id="315" r:id="rId16"/>
    <p:sldId id="318"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59" d="100"/>
          <a:sy n="59" d="100"/>
        </p:scale>
        <p:origin x="964" y="5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8/20/2024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817952" y="359228"/>
            <a:ext cx="10360152" cy="2688771"/>
          </a:xfrm>
        </p:spPr>
        <p:txBody>
          <a:bodyPr anchor="ctr"/>
          <a:lstStyle/>
          <a:p>
            <a:r>
              <a:rPr lang="en-US" sz="2800" dirty="0"/>
              <a:t>Pharmacy Management System</a:t>
            </a:r>
            <a:br>
              <a:rPr lang="en-US" dirty="0"/>
            </a:br>
            <a:br>
              <a:rPr lang="en-US" dirty="0"/>
            </a:br>
            <a:r>
              <a:rPr lang="en-US" dirty="0"/>
              <a:t>QUICK  MEDS</a:t>
            </a:r>
          </a:p>
        </p:txBody>
      </p:sp>
      <p:graphicFrame>
        <p:nvGraphicFramePr>
          <p:cNvPr id="5" name="Table 4">
            <a:extLst>
              <a:ext uri="{FF2B5EF4-FFF2-40B4-BE49-F238E27FC236}">
                <a16:creationId xmlns:a16="http://schemas.microsoft.com/office/drawing/2014/main" id="{F3CE50BA-94B8-697B-3CDF-0AD25BAF94B5}"/>
              </a:ext>
            </a:extLst>
          </p:cNvPr>
          <p:cNvGraphicFramePr>
            <a:graphicFrameLocks noGrp="1"/>
          </p:cNvGraphicFramePr>
          <p:nvPr/>
        </p:nvGraphicFramePr>
        <p:xfrm>
          <a:off x="2032000" y="719666"/>
          <a:ext cx="8128000" cy="370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937677874"/>
                    </a:ext>
                  </a:extLst>
                </a:gridCol>
              </a:tblGrid>
              <a:tr h="370840">
                <a:tc>
                  <a:txBody>
                    <a:bodyPr/>
                    <a:lstStyle/>
                    <a:p>
                      <a:endParaRPr lang="en-IN" dirty="0"/>
                    </a:p>
                  </a:txBody>
                  <a:tcPr/>
                </a:tc>
                <a:extLst>
                  <a:ext uri="{0D108BD9-81ED-4DB2-BD59-A6C34878D82A}">
                    <a16:rowId xmlns:a16="http://schemas.microsoft.com/office/drawing/2014/main" val="2283376544"/>
                  </a:ext>
                </a:extLst>
              </a:tr>
            </a:tbl>
          </a:graphicData>
        </a:graphic>
      </p:graphicFrame>
      <p:sp>
        <p:nvSpPr>
          <p:cNvPr id="6" name="Title 2">
            <a:extLst>
              <a:ext uri="{FF2B5EF4-FFF2-40B4-BE49-F238E27FC236}">
                <a16:creationId xmlns:a16="http://schemas.microsoft.com/office/drawing/2014/main" id="{4368ED0A-6216-E9BC-E675-41C7E0237497}"/>
              </a:ext>
            </a:extLst>
          </p:cNvPr>
          <p:cNvSpPr txBox="1">
            <a:spLocks/>
          </p:cNvSpPr>
          <p:nvPr/>
        </p:nvSpPr>
        <p:spPr>
          <a:xfrm>
            <a:off x="6270170" y="3810001"/>
            <a:ext cx="5508173" cy="28085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2800" dirty="0"/>
              <a:t>Name: Siddiraju Prerana</a:t>
            </a:r>
          </a:p>
          <a:p>
            <a:r>
              <a:rPr lang="en-US" sz="2800" dirty="0"/>
              <a:t>Batch : PGDDM43</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3343275" y="11431"/>
            <a:ext cx="5505450" cy="720090"/>
          </a:xfrm>
        </p:spPr>
        <p:txBody>
          <a:bodyPr/>
          <a:lstStyle/>
          <a:p>
            <a:r>
              <a:rPr lang="en-US" dirty="0"/>
              <a:t>TECHNOLOGIES(</a:t>
            </a:r>
            <a:r>
              <a:rPr lang="en-US" dirty="0" err="1"/>
              <a:t>cont</a:t>
            </a:r>
            <a:r>
              <a:rPr lang="en-US" dirty="0"/>
              <a:t>…)</a:t>
            </a:r>
            <a:r>
              <a:rPr lang="en-US" sz="3200" dirty="0"/>
              <a:t> </a:t>
            </a:r>
            <a:endParaRPr lang="en-US"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02968" y="1216150"/>
            <a:ext cx="10629901" cy="4910329"/>
          </a:xfrm>
        </p:spPr>
        <p:txBody>
          <a:bodyPr>
            <a:normAutofit lnSpcReduction="10000"/>
          </a:bodyPr>
          <a:lstStyle/>
          <a:p>
            <a:pPr marL="514350" indent="-514350">
              <a:lnSpc>
                <a:spcPct val="110000"/>
              </a:lnSpc>
              <a:buFont typeface="+mj-lt"/>
              <a:buAutoNum type="arabicPeriod" startAt="4"/>
            </a:pPr>
            <a:r>
              <a:rPr lang="en-IN" sz="2600" b="1" dirty="0"/>
              <a:t>Object-Oriented Programming (OOP):</a:t>
            </a:r>
          </a:p>
          <a:p>
            <a:pPr algn="just">
              <a:lnSpc>
                <a:spcPct val="110000"/>
              </a:lnSpc>
            </a:pPr>
            <a:r>
              <a:rPr kumimoji="0" lang="en-US" altLang="en-US" sz="2800" b="1" i="0" u="none" strike="noStrike" cap="none" normalizeH="0" baseline="0" dirty="0">
                <a:ln>
                  <a:noFill/>
                </a:ln>
                <a:solidFill>
                  <a:schemeClr val="tx1"/>
                </a:solidFill>
                <a:effectLst/>
                <a:latin typeface="Gill Sans Nova Light (Body)"/>
              </a:rPr>
              <a:t>Design Paradigm: </a:t>
            </a:r>
            <a:r>
              <a:rPr kumimoji="0" lang="en-US" altLang="en-US" sz="2400" b="0" i="0" u="none" strike="noStrike" cap="none" normalizeH="0" baseline="0" dirty="0">
                <a:ln>
                  <a:noFill/>
                </a:ln>
                <a:solidFill>
                  <a:schemeClr val="tx1"/>
                </a:solidFill>
                <a:effectLst/>
              </a:rPr>
              <a:t>The application is structured using object-oriented programming principles. This includes defining classes and objects (e.g., Pharmacy Management System class) to encapsulate data and methods, promoting code reusability, modularity, and easier maintenance. </a:t>
            </a:r>
            <a:endParaRPr lang="en-US" sz="2500" b="1" dirty="0"/>
          </a:p>
          <a:p>
            <a:pPr marL="457200" indent="-457200">
              <a:lnSpc>
                <a:spcPct val="110000"/>
              </a:lnSpc>
              <a:buFont typeface="+mj-lt"/>
              <a:buAutoNum type="arabicPeriod" startAt="5"/>
            </a:pPr>
            <a:r>
              <a:rPr lang="en-IN" sz="2600" b="1" dirty="0"/>
              <a:t>Python’s Standard Libraries:</a:t>
            </a:r>
          </a:p>
          <a:p>
            <a:pPr marL="0" marR="0" lvl="0" indent="0" algn="l" defTabSz="914400" rtl="0" eaLnBrk="0" fontAlgn="base" latinLnBrk="0" hangingPunct="0">
              <a:lnSpc>
                <a:spcPct val="110000"/>
              </a:lnSpc>
              <a:spcBef>
                <a:spcPct val="0"/>
              </a:spcBef>
              <a:spcAft>
                <a:spcPct val="0"/>
              </a:spcAft>
              <a:buClrTx/>
              <a:buSzTx/>
              <a:buFontTx/>
              <a:buChar char="•"/>
              <a:tabLst/>
            </a:pPr>
            <a:r>
              <a:rPr kumimoji="0" lang="en-US" altLang="en-US" sz="2500" b="1" i="0" u="none" strike="noStrike" cap="none" normalizeH="0" baseline="0" dirty="0" err="1">
                <a:ln>
                  <a:noFill/>
                </a:ln>
                <a:solidFill>
                  <a:schemeClr val="tx1"/>
                </a:solidFill>
                <a:effectLst/>
                <a:latin typeface="Gill Sans Nova Light (Body)"/>
              </a:rPr>
              <a:t>os</a:t>
            </a:r>
            <a:r>
              <a:rPr kumimoji="0" lang="en-US" altLang="en-US" sz="2500" b="1" i="0" u="none" strike="noStrike" cap="none" normalizeH="0" baseline="0" dirty="0">
                <a:ln>
                  <a:noFill/>
                </a:ln>
                <a:solidFill>
                  <a:schemeClr val="tx1"/>
                </a:solidFill>
                <a:effectLst/>
                <a:latin typeface="Gill Sans Nova Light (Body)"/>
              </a:rPr>
              <a:t> Module</a:t>
            </a:r>
            <a:r>
              <a:rPr kumimoji="0" lang="en-US" altLang="en-US" sz="2500" b="0" i="0" u="none" strike="noStrike" cap="none" normalizeH="0" baseline="0" dirty="0">
                <a:ln>
                  <a:noFill/>
                </a:ln>
                <a:solidFill>
                  <a:schemeClr val="tx1"/>
                </a:solidFill>
                <a:effectLst/>
                <a:latin typeface="Gill Sans Nova Light (Body)"/>
              </a:rPr>
              <a:t>:</a:t>
            </a:r>
            <a:r>
              <a:rPr kumimoji="0" lang="en-US" altLang="en-US" sz="2400" i="0" u="none" strike="noStrike" cap="none" normalizeH="0" baseline="0" dirty="0">
                <a:ln>
                  <a:noFill/>
                </a:ln>
                <a:solidFill>
                  <a:schemeClr val="tx1"/>
                </a:solidFill>
                <a:effectLst/>
              </a:rPr>
              <a:t> </a:t>
            </a:r>
            <a:r>
              <a:rPr lang="en-US" altLang="en-US" sz="2400" dirty="0"/>
              <a:t>The </a:t>
            </a:r>
            <a:r>
              <a:rPr lang="en-US" altLang="en-US" sz="2400" dirty="0" err="1"/>
              <a:t>os</a:t>
            </a:r>
            <a:r>
              <a:rPr lang="en-US" altLang="en-US" sz="2400" dirty="0"/>
              <a:t> module</a:t>
            </a:r>
            <a:r>
              <a:rPr kumimoji="0" lang="en-US" altLang="en-US" sz="2400" b="0" i="0" u="none" strike="noStrike" cap="none" normalizeH="0" baseline="0" dirty="0">
                <a:ln>
                  <a:noFill/>
                </a:ln>
                <a:solidFill>
                  <a:schemeClr val="tx1"/>
                </a:solidFill>
                <a:effectLst/>
              </a:rPr>
              <a:t> is used for file handling operations, such as checking the existence of the records file (</a:t>
            </a:r>
            <a:r>
              <a:rPr kumimoji="0" lang="en-US" altLang="en-US" sz="2400" b="0" i="0" u="none" strike="noStrike" cap="none" normalizeH="0" baseline="0" dirty="0" err="1">
                <a:ln>
                  <a:noFill/>
                </a:ln>
                <a:solidFill>
                  <a:schemeClr val="tx1"/>
                </a:solidFill>
                <a:effectLst/>
                <a:latin typeface="Arial Unicode MS"/>
              </a:rPr>
              <a:t>past_records.json</a:t>
            </a:r>
            <a:r>
              <a:rPr kumimoji="0" lang="en-US" altLang="en-US" sz="2400" b="0" i="0" u="none" strike="noStrike" cap="none" normalizeH="0" baseline="0" dirty="0">
                <a:ln>
                  <a:noFill/>
                </a:ln>
                <a:solidFill>
                  <a:schemeClr val="tx1"/>
                </a:solidFill>
                <a:effectLst/>
              </a:rPr>
              <a:t>) and managing file paths, ensuring compatibility across different operating systems.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10000"/>
              </a:lnSpc>
              <a:spcBef>
                <a:spcPct val="0"/>
              </a:spcBef>
              <a:spcAft>
                <a:spcPct val="0"/>
              </a:spcAft>
              <a:buClrTx/>
              <a:buSzTx/>
              <a:buFontTx/>
              <a:buChar char="•"/>
              <a:tabLst/>
            </a:pPr>
            <a:r>
              <a:rPr kumimoji="0" lang="en-US" altLang="en-US" sz="2500" b="1" i="0" u="none" strike="noStrike" cap="none" normalizeH="0" baseline="0" dirty="0" err="1">
                <a:ln>
                  <a:noFill/>
                </a:ln>
                <a:solidFill>
                  <a:schemeClr val="tx1"/>
                </a:solidFill>
                <a:effectLst/>
                <a:latin typeface="Gill Sans Nova Light (Body)"/>
              </a:rPr>
              <a:t>messagebox</a:t>
            </a:r>
            <a:r>
              <a:rPr kumimoji="0" lang="en-US" altLang="en-US" sz="2500" b="1" i="0" u="none" strike="noStrike" cap="none" normalizeH="0" baseline="0" dirty="0">
                <a:ln>
                  <a:noFill/>
                </a:ln>
                <a:solidFill>
                  <a:schemeClr val="tx1"/>
                </a:solidFill>
                <a:effectLst/>
                <a:latin typeface="Gill Sans Nova Light (Body)"/>
              </a:rPr>
              <a:t> and </a:t>
            </a:r>
            <a:r>
              <a:rPr kumimoji="0" lang="en-US" altLang="en-US" sz="2500" b="1" i="0" u="none" strike="noStrike" cap="none" normalizeH="0" baseline="0" dirty="0" err="1">
                <a:ln>
                  <a:noFill/>
                </a:ln>
                <a:solidFill>
                  <a:schemeClr val="tx1"/>
                </a:solidFill>
                <a:effectLst/>
                <a:latin typeface="Gill Sans Nova Light (Body)"/>
              </a:rPr>
              <a:t>simpledialog</a:t>
            </a:r>
            <a:r>
              <a:rPr kumimoji="0" lang="en-US" altLang="en-US" sz="2500" b="1" i="0" u="none" strike="noStrike" cap="none" normalizeH="0" baseline="0" dirty="0">
                <a:ln>
                  <a:noFill/>
                </a:ln>
                <a:solidFill>
                  <a:schemeClr val="tx1"/>
                </a:solidFill>
                <a:effectLst/>
                <a:latin typeface="Gill Sans Nova Light (Body)"/>
              </a:rPr>
              <a:t> Modules: </a:t>
            </a:r>
            <a:r>
              <a:rPr kumimoji="0" lang="en-US" altLang="en-US" sz="2400" b="0" i="0" u="none" strike="noStrike" cap="none" normalizeH="0" baseline="0" dirty="0">
                <a:ln>
                  <a:noFill/>
                </a:ln>
                <a:solidFill>
                  <a:schemeClr val="tx1"/>
                </a:solidFill>
                <a:effectLst/>
                <a:latin typeface="Gill Sans Nova Light (Body)"/>
              </a:rPr>
              <a:t>These modules from </a:t>
            </a:r>
            <a:r>
              <a:rPr kumimoji="0" lang="en-US" altLang="en-US" sz="2400" b="0" i="0" u="none" strike="noStrike" cap="none" normalizeH="0" baseline="0" dirty="0" err="1">
                <a:ln>
                  <a:noFill/>
                </a:ln>
                <a:solidFill>
                  <a:schemeClr val="tx1"/>
                </a:solidFill>
                <a:effectLst/>
                <a:latin typeface="Gill Sans Nova Light (Body)"/>
              </a:rPr>
              <a:t>Tkinter</a:t>
            </a:r>
            <a:r>
              <a:rPr kumimoji="0" lang="en-US" altLang="en-US" sz="2400" b="0" i="0" u="none" strike="noStrike" cap="none" normalizeH="0" baseline="0" dirty="0">
                <a:ln>
                  <a:noFill/>
                </a:ln>
                <a:solidFill>
                  <a:schemeClr val="tx1"/>
                </a:solidFill>
                <a:effectLst/>
                <a:latin typeface="Gill Sans Nova Light (Body)"/>
              </a:rPr>
              <a:t> provide dialogs for user interaction, such as displaying warnings, confirmations, and prompts, enhancing the interactivity and user experience of the application.</a:t>
            </a:r>
            <a:endParaRPr lang="en-US" sz="2400" dirty="0">
              <a:latin typeface="Gill Sans Nova Light (Body)"/>
            </a:endParaRP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3221355" y="91440"/>
            <a:ext cx="5749290" cy="651510"/>
          </a:xfrm>
        </p:spPr>
        <p:txBody>
          <a:bodyPr/>
          <a:lstStyle/>
          <a:p>
            <a:r>
              <a:rPr lang="en-US" dirty="0"/>
              <a:t>TECHNOLOGIES(</a:t>
            </a:r>
            <a:r>
              <a:rPr lang="en-US" dirty="0" err="1"/>
              <a:t>cont</a:t>
            </a:r>
            <a:r>
              <a:rPr lang="en-US" dirty="0"/>
              <a:t>…)</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
        <p:nvSpPr>
          <p:cNvPr id="7" name="Content Placeholder 2">
            <a:extLst>
              <a:ext uri="{FF2B5EF4-FFF2-40B4-BE49-F238E27FC236}">
                <a16:creationId xmlns:a16="http://schemas.microsoft.com/office/drawing/2014/main" id="{210093D4-DC1D-88A7-5D2F-C82B5A38261A}"/>
              </a:ext>
            </a:extLst>
          </p:cNvPr>
          <p:cNvSpPr txBox="1">
            <a:spLocks/>
          </p:cNvSpPr>
          <p:nvPr/>
        </p:nvSpPr>
        <p:spPr>
          <a:xfrm>
            <a:off x="902968" y="1216150"/>
            <a:ext cx="10629901" cy="515035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lnSpc>
                <a:spcPct val="150000"/>
              </a:lnSpc>
              <a:buFont typeface="+mj-lt"/>
              <a:buAutoNum type="arabicPeriod" startAt="6"/>
            </a:pPr>
            <a:r>
              <a:rPr lang="en-US" sz="2600" b="1" dirty="0"/>
              <a:t>Cross-Platform Compatibility:</a:t>
            </a:r>
          </a:p>
          <a:p>
            <a:pPr algn="just">
              <a:lnSpc>
                <a:spcPct val="150000"/>
              </a:lnSpc>
              <a:buFont typeface="Arial" panose="020B0604020202020204" pitchFamily="34" charset="0"/>
              <a:buChar char="•"/>
            </a:pPr>
            <a:r>
              <a:rPr lang="en-US" sz="2500" b="1" dirty="0"/>
              <a:t>Python’s Cross-Platform Nature</a:t>
            </a:r>
            <a:r>
              <a:rPr lang="en-US" sz="2500" dirty="0"/>
              <a:t>: </a:t>
            </a:r>
            <a:r>
              <a:rPr lang="en-US" sz="2400" dirty="0"/>
              <a:t>Python applications, including those built with </a:t>
            </a:r>
            <a:r>
              <a:rPr lang="en-US" sz="2400" dirty="0" err="1"/>
              <a:t>Tkinter</a:t>
            </a:r>
            <a:r>
              <a:rPr lang="en-US" sz="2400" dirty="0"/>
              <a:t>, are cross-platform, meaning the Pharmacy Management System can run on multiple operating systems (Windows, macOS, Linux) without significant modifications.</a:t>
            </a:r>
          </a:p>
          <a:p>
            <a:pPr algn="just">
              <a:lnSpc>
                <a:spcPct val="150000"/>
              </a:lnSpc>
            </a:pPr>
            <a:r>
              <a:rPr lang="en-US" sz="2600" b="1" dirty="0"/>
              <a:t>7. Validation Techniques:</a:t>
            </a:r>
          </a:p>
          <a:p>
            <a:pPr algn="just">
              <a:lnSpc>
                <a:spcPct val="150000"/>
              </a:lnSpc>
              <a:buFont typeface="Arial" panose="020B0604020202020204" pitchFamily="34" charset="0"/>
              <a:buChar char="•"/>
            </a:pPr>
            <a:r>
              <a:rPr lang="en-US" sz="2500" b="1" dirty="0"/>
              <a:t>Input Validation</a:t>
            </a:r>
            <a:r>
              <a:rPr lang="en-US" sz="2500" dirty="0"/>
              <a:t>: </a:t>
            </a:r>
            <a:r>
              <a:rPr lang="en-US" sz="2400" dirty="0"/>
              <a:t>Various validation techniques are implemented to ensure data integrity, such as checking the format and length of customer contact numbers. This enhances the reliability of the system by preventing invalid data entry.</a:t>
            </a:r>
          </a:p>
          <a:p>
            <a:pPr marL="457200" indent="-457200" algn="just">
              <a:buFont typeface="+mj-lt"/>
              <a:buAutoNum type="arabicPeriod" startAt="7"/>
            </a:pPr>
            <a:endParaRPr lang="en-IN" sz="2500" dirty="0"/>
          </a:p>
          <a:p>
            <a:pPr marL="457200" indent="-457200">
              <a:buFont typeface="+mj-lt"/>
              <a:buAutoNum type="arabicPeriod" startAt="5"/>
            </a:pPr>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4152900" y="137160"/>
            <a:ext cx="3886200" cy="662940"/>
          </a:xfrm>
        </p:spPr>
        <p:txBody>
          <a:bodyPr/>
          <a:lstStyle/>
          <a:p>
            <a:r>
              <a:rPr lang="en-US" dirty="0"/>
              <a:t>SAMPLE OUTPUT</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pic>
        <p:nvPicPr>
          <p:cNvPr id="7" name="Picture 6">
            <a:extLst>
              <a:ext uri="{FF2B5EF4-FFF2-40B4-BE49-F238E27FC236}">
                <a16:creationId xmlns:a16="http://schemas.microsoft.com/office/drawing/2014/main" id="{77E4EE09-F28D-B345-F9C5-1842706A0E99}"/>
              </a:ext>
            </a:extLst>
          </p:cNvPr>
          <p:cNvPicPr>
            <a:picLocks noChangeAspect="1"/>
          </p:cNvPicPr>
          <p:nvPr/>
        </p:nvPicPr>
        <p:blipFill>
          <a:blip r:embed="rId3"/>
          <a:stretch>
            <a:fillRect/>
          </a:stretch>
        </p:blipFill>
        <p:spPr>
          <a:xfrm>
            <a:off x="889635" y="994410"/>
            <a:ext cx="10412730" cy="5430353"/>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5739511-DDB6-0DB1-D77C-96CD9FBD6676}"/>
              </a:ext>
            </a:extLst>
          </p:cNvPr>
          <p:cNvSpPr>
            <a:spLocks noGrp="1"/>
          </p:cNvSpPr>
          <p:nvPr>
            <p:ph type="title"/>
          </p:nvPr>
        </p:nvSpPr>
        <p:spPr>
          <a:xfrm>
            <a:off x="4495800" y="251460"/>
            <a:ext cx="3200400" cy="605790"/>
          </a:xfrm>
        </p:spPr>
        <p:txBody>
          <a:bodyPr/>
          <a:lstStyle/>
          <a:p>
            <a:r>
              <a:rPr lang="en-IN" dirty="0"/>
              <a:t>CONCLUSION</a:t>
            </a:r>
          </a:p>
        </p:txBody>
      </p:sp>
      <p:sp>
        <p:nvSpPr>
          <p:cNvPr id="4" name="Slide Number Placeholder 3">
            <a:extLst>
              <a:ext uri="{FF2B5EF4-FFF2-40B4-BE49-F238E27FC236}">
                <a16:creationId xmlns:a16="http://schemas.microsoft.com/office/drawing/2014/main" id="{C844FB0C-F63C-C022-8A8A-8B85688C63B0}"/>
              </a:ext>
            </a:extLst>
          </p:cNvPr>
          <p:cNvSpPr>
            <a:spLocks noGrp="1"/>
          </p:cNvSpPr>
          <p:nvPr>
            <p:ph type="sldNum" sz="quarter" idx="4"/>
          </p:nvPr>
        </p:nvSpPr>
        <p:spPr/>
        <p:txBody>
          <a:bodyPr/>
          <a:lstStyle/>
          <a:p>
            <a:fld id="{58FB4751-880F-D840-AAA9-3A15815CC996}" type="slidenum">
              <a:rPr lang="en-US" smtClean="0"/>
              <a:pPr/>
              <a:t>13</a:t>
            </a:fld>
            <a:endParaRPr lang="en-US" dirty="0"/>
          </a:p>
        </p:txBody>
      </p:sp>
      <p:sp>
        <p:nvSpPr>
          <p:cNvPr id="14" name="TextBox 13">
            <a:extLst>
              <a:ext uri="{FF2B5EF4-FFF2-40B4-BE49-F238E27FC236}">
                <a16:creationId xmlns:a16="http://schemas.microsoft.com/office/drawing/2014/main" id="{E4B074DA-A4D7-3910-C445-8E693DFA842D}"/>
              </a:ext>
            </a:extLst>
          </p:cNvPr>
          <p:cNvSpPr txBox="1"/>
          <p:nvPr/>
        </p:nvSpPr>
        <p:spPr>
          <a:xfrm>
            <a:off x="578358" y="982176"/>
            <a:ext cx="11029950" cy="4893647"/>
          </a:xfrm>
          <a:prstGeom prst="rect">
            <a:avLst/>
          </a:prstGeom>
          <a:noFill/>
        </p:spPr>
        <p:txBody>
          <a:bodyPr wrap="square">
            <a:spAutoFit/>
          </a:bodyPr>
          <a:lstStyle/>
          <a:p>
            <a:pPr algn="just"/>
            <a:r>
              <a:rPr lang="en-US" sz="2400" dirty="0"/>
              <a:t>	In conclusion, the Pharmacy Management System is a comprehensive and efficient solution designed to address the key challenges faced by small to medium-sized pharmacies. By integrating essential functionalities such as customer management, inventory control, and automated billing into a single, user-friendly platform, the system significantly enhances the accuracy, efficiency, and overall management of daily operations. The use of Python and </a:t>
            </a:r>
            <a:r>
              <a:rPr lang="en-US" sz="2400" dirty="0" err="1"/>
              <a:t>Tkinter</a:t>
            </a:r>
            <a:r>
              <a:rPr lang="en-US" sz="2400" dirty="0"/>
              <a:t> for GUI development ensures that the application is both robust and intuitive, providing pharmacy staff with the tools they need to streamline their workflow, reduce errors, and improve customer service. The system’s ability to handle complex tasks with ease, along with its cross-platform compatibility and data persistence features, makes it an invaluable tool in the modern pharmacy environment. As a result, the Pharmacy Management System not only simplifies operational tasks but also contributes to the overall growth and success of the pharmacy by enabling more effective and reliable business management.</a:t>
            </a:r>
            <a:endParaRPr lang="en-IN" sz="2400" dirty="0"/>
          </a:p>
        </p:txBody>
      </p:sp>
    </p:spTree>
    <p:extLst>
      <p:ext uri="{BB962C8B-B14F-4D97-AF65-F5344CB8AC3E}">
        <p14:creationId xmlns:p14="http://schemas.microsoft.com/office/powerpoint/2010/main" val="146678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b="1"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723374493"/>
              </p:ext>
            </p:extLst>
          </p:nvPr>
        </p:nvGraphicFramePr>
        <p:xfrm>
          <a:off x="6869113" y="631371"/>
          <a:ext cx="4321420" cy="5839804"/>
        </p:xfrm>
        <a:graphic>
          <a:graphicData uri="http://schemas.openxmlformats.org/drawingml/2006/table">
            <a:tbl>
              <a:tblPr firstRow="1" bandRow="1"/>
              <a:tblGrid>
                <a:gridCol w="4321420">
                  <a:extLst>
                    <a:ext uri="{9D8B030D-6E8A-4147-A177-3AD203B41FA5}">
                      <a16:colId xmlns:a16="http://schemas.microsoft.com/office/drawing/2014/main" val="1563570424"/>
                    </a:ext>
                  </a:extLst>
                </a:gridCol>
              </a:tblGrid>
              <a:tr h="85609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18421">
                <a:tc>
                  <a:txBody>
                    <a:bodyPr/>
                    <a:lstStyle/>
                    <a:p>
                      <a:pPr algn="r"/>
                      <a:r>
                        <a:rPr lang="en-US" sz="2400" b="0" dirty="0"/>
                        <a:t>ABSTRACT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39204">
                <a:tc>
                  <a:txBody>
                    <a:bodyPr/>
                    <a:lstStyle/>
                    <a:p>
                      <a:pPr algn="r"/>
                      <a:r>
                        <a:rPr lang="en-US" sz="2400" b="0" dirty="0"/>
                        <a:t>PROBLEM STATMENT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9204">
                <a:tc>
                  <a:txBody>
                    <a:bodyPr/>
                    <a:lstStyle/>
                    <a:p>
                      <a:pPr marL="0" algn="r" defTabSz="914400" rtl="0" eaLnBrk="1" latinLnBrk="0" hangingPunct="1"/>
                      <a:r>
                        <a:rPr lang="en-US" sz="2400" b="0" kern="1200" dirty="0">
                          <a:solidFill>
                            <a:schemeClr val="tx1"/>
                          </a:solidFill>
                          <a:latin typeface="Gill Sans Nova Light (Body)"/>
                          <a:ea typeface="+mn-ea"/>
                          <a:cs typeface="+mn-cs"/>
                        </a:rPr>
                        <a:t>TECHNOLOGIES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0010438"/>
                  </a:ext>
                </a:extLst>
              </a:tr>
              <a:tr h="99763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SAMPLE OUTPUT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89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CONCLUSION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762000" y="239486"/>
            <a:ext cx="5236029" cy="794657"/>
          </a:xfrm>
        </p:spPr>
        <p:txBody>
          <a:bodyPr/>
          <a:lstStyle/>
          <a:p>
            <a:r>
              <a:rPr lang="en-US" dirty="0"/>
              <a:t>INTRODUCTION</a:t>
            </a:r>
          </a:p>
        </p:txBody>
      </p:sp>
      <p:pic>
        <p:nvPicPr>
          <p:cNvPr id="29" name="Picture Placeholder 28">
            <a:extLst>
              <a:ext uri="{FF2B5EF4-FFF2-40B4-BE49-F238E27FC236}">
                <a16:creationId xmlns:a16="http://schemas.microsoft.com/office/drawing/2014/main" id="{093FC2F7-18DE-094B-D0C0-A3A649DBA226}"/>
              </a:ext>
            </a:extLst>
          </p:cNvPr>
          <p:cNvPicPr>
            <a:picLocks noGrp="1" noChangeAspect="1"/>
          </p:cNvPicPr>
          <p:nvPr>
            <p:ph type="pic" idx="1"/>
          </p:nvPr>
        </p:nvPicPr>
        <p:blipFill rotWithShape="1">
          <a:blip r:embed="rId3"/>
          <a:srcRect l="31788" r="5905"/>
          <a:stretch/>
        </p:blipFill>
        <p:spPr>
          <a:xfrm>
            <a:off x="6848009" y="0"/>
            <a:ext cx="5343991" cy="6888480"/>
          </a:xfrm>
        </p:spPr>
      </p:pic>
      <p:sp>
        <p:nvSpPr>
          <p:cNvPr id="4" name="TextBox 3">
            <a:extLst>
              <a:ext uri="{FF2B5EF4-FFF2-40B4-BE49-F238E27FC236}">
                <a16:creationId xmlns:a16="http://schemas.microsoft.com/office/drawing/2014/main" id="{7FD40C9C-58EF-22AF-76E9-8C4644A27A4C}"/>
              </a:ext>
            </a:extLst>
          </p:cNvPr>
          <p:cNvSpPr txBox="1"/>
          <p:nvPr/>
        </p:nvSpPr>
        <p:spPr>
          <a:xfrm>
            <a:off x="195943" y="1034143"/>
            <a:ext cx="6389914" cy="5632311"/>
          </a:xfrm>
          <a:prstGeom prst="rect">
            <a:avLst/>
          </a:prstGeom>
          <a:noFill/>
        </p:spPr>
        <p:txBody>
          <a:bodyPr wrap="square">
            <a:spAutoFit/>
          </a:bodyPr>
          <a:lstStyle/>
          <a:p>
            <a:pPr algn="just"/>
            <a:r>
              <a:rPr lang="en-US" sz="2400" dirty="0"/>
              <a:t>The Pharmacy Management System is a comprehensive and user-friendly application specifically designed to streamline and enhance the daily operations of a pharmacy. By leveraging the capabilities of Python's </a:t>
            </a:r>
            <a:r>
              <a:rPr lang="en-US" sz="2400" dirty="0" err="1"/>
              <a:t>Tkinter</a:t>
            </a:r>
            <a:r>
              <a:rPr lang="en-US" sz="2400" dirty="0"/>
              <a:t> library, this system offers a highly intuitive graphical user interface (GUI) that simplifies various complex tasks. It empowers pharmacy staff to efficiently manage essential aspects of the business, including customer details, inventory tracking, and billing processes. The system’s design ensures that all these functions are integrated seamlessly into a single platform, making it easier for staff to maintain accurate records, ensure timely customer service, and optimize overall workflow within the pharmacy.</a:t>
            </a:r>
            <a:endParaRPr lang="en-IN" sz="2400"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579196" y="3483"/>
            <a:ext cx="8496015" cy="892629"/>
          </a:xfrm>
        </p:spPr>
        <p:txBody>
          <a:bodyPr anchor="b"/>
          <a:lstStyle/>
          <a:p>
            <a:r>
              <a:rPr lang="en-US" dirty="0"/>
              <a:t>INTRODUCTION (</a:t>
            </a:r>
            <a:r>
              <a:rPr lang="en-US" dirty="0" err="1"/>
              <a:t>cont</a:t>
            </a:r>
            <a:r>
              <a:rPr lang="en-US" dirty="0"/>
              <a:t>…)</a:t>
            </a:r>
          </a:p>
        </p:txBody>
      </p:sp>
      <p:sp>
        <p:nvSpPr>
          <p:cNvPr id="7" name="TextBox 6">
            <a:extLst>
              <a:ext uri="{FF2B5EF4-FFF2-40B4-BE49-F238E27FC236}">
                <a16:creationId xmlns:a16="http://schemas.microsoft.com/office/drawing/2014/main" id="{CEA49370-3A58-CFE7-26E6-599F685297C2}"/>
              </a:ext>
            </a:extLst>
          </p:cNvPr>
          <p:cNvSpPr txBox="1"/>
          <p:nvPr/>
        </p:nvSpPr>
        <p:spPr>
          <a:xfrm>
            <a:off x="293914" y="1329460"/>
            <a:ext cx="11593286" cy="4601260"/>
          </a:xfrm>
          <a:prstGeom prst="rect">
            <a:avLst/>
          </a:prstGeom>
          <a:noFill/>
        </p:spPr>
        <p:txBody>
          <a:bodyPr wrap="square">
            <a:spAutoFit/>
          </a:bodyPr>
          <a:lstStyle/>
          <a:p>
            <a:r>
              <a:rPr lang="en-US" sz="2600" b="1" dirty="0"/>
              <a:t>Key Features:</a:t>
            </a:r>
          </a:p>
          <a:p>
            <a:pPr>
              <a:buFont typeface="+mj-lt"/>
              <a:buAutoNum type="arabicPeriod"/>
            </a:pPr>
            <a:r>
              <a:rPr lang="en-US" sz="2500" b="1" dirty="0"/>
              <a:t>Customer Management</a:t>
            </a:r>
            <a:r>
              <a:rPr lang="en-US" sz="2500" dirty="0"/>
              <a:t>: </a:t>
            </a:r>
            <a:r>
              <a:rPr lang="en-US" sz="2400" dirty="0"/>
              <a:t>The system allows for easy input and validation of customer details, including name and contact information, ensuring that accurate records are maintained.</a:t>
            </a:r>
          </a:p>
          <a:p>
            <a:pPr>
              <a:buFont typeface="+mj-lt"/>
              <a:buAutoNum type="arabicPeriod"/>
            </a:pPr>
            <a:endParaRPr lang="en-US" sz="2400" dirty="0"/>
          </a:p>
          <a:p>
            <a:pPr>
              <a:buFont typeface="+mj-lt"/>
              <a:buAutoNum type="arabicPeriod"/>
            </a:pPr>
            <a:r>
              <a:rPr lang="en-US" sz="2500" b="1" dirty="0"/>
              <a:t>Inventory Management</a:t>
            </a:r>
            <a:r>
              <a:rPr lang="en-US" sz="2500" dirty="0"/>
              <a:t>: </a:t>
            </a:r>
            <a:r>
              <a:rPr lang="en-US" sz="2400" dirty="0"/>
              <a:t>The system features an inventory section where users can add medicines along with their prices. The inventory is dynamically updated, and users can view and manage available medicines.</a:t>
            </a:r>
          </a:p>
          <a:p>
            <a:pPr>
              <a:buFont typeface="+mj-lt"/>
              <a:buAutoNum type="arabicPeriod"/>
            </a:pPr>
            <a:endParaRPr lang="en-US" sz="2400" dirty="0"/>
          </a:p>
          <a:p>
            <a:pPr>
              <a:buFont typeface="+mj-lt"/>
              <a:buAutoNum type="arabicPeriod"/>
            </a:pPr>
            <a:r>
              <a:rPr lang="en-US" sz="2500" b="1" dirty="0"/>
              <a:t>Order Processing and Billing</a:t>
            </a:r>
            <a:r>
              <a:rPr lang="en-US" sz="2500" dirty="0"/>
              <a:t>: </a:t>
            </a:r>
            <a:r>
              <a:rPr lang="en-US" sz="2400" dirty="0"/>
              <a:t>The system allows the selection of medicines from the inventory, calculates the total cost including GST (Goods and Services Tax), and generates a detailed bill for the customer. The billing process is simple and automated, reducing the chances of manual errors.</a:t>
            </a:r>
          </a:p>
        </p:txBody>
      </p:sp>
      <p:sp>
        <p:nvSpPr>
          <p:cNvPr id="9" name="Slide Number Placeholder 2">
            <a:extLst>
              <a:ext uri="{FF2B5EF4-FFF2-40B4-BE49-F238E27FC236}">
                <a16:creationId xmlns:a16="http://schemas.microsoft.com/office/drawing/2014/main" id="{4988BA7D-9BD3-6A7B-B3F1-754E75521589}"/>
              </a:ext>
            </a:extLst>
          </p:cNvPr>
          <p:cNvSpPr txBox="1">
            <a:spLocks/>
          </p:cNvSpPr>
          <p:nvPr/>
        </p:nvSpPr>
        <p:spPr>
          <a:xfrm>
            <a:off x="11353800" y="5879804"/>
            <a:ext cx="661416" cy="8958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4</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405328" y="97184"/>
            <a:ext cx="7381344" cy="839249"/>
          </a:xfrm>
        </p:spPr>
        <p:txBody>
          <a:bodyPr/>
          <a:lstStyle/>
          <a:p>
            <a:r>
              <a:rPr lang="en-US" sz="4800" dirty="0"/>
              <a:t>INTRODUCTION(</a:t>
            </a:r>
            <a:r>
              <a:rPr lang="en-US" sz="4800" dirty="0" err="1"/>
              <a:t>cont</a:t>
            </a:r>
            <a:r>
              <a:rPr lang="en-US" sz="4800" dirty="0"/>
              <a:t>…)</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5" name="TextBox 4">
            <a:extLst>
              <a:ext uri="{FF2B5EF4-FFF2-40B4-BE49-F238E27FC236}">
                <a16:creationId xmlns:a16="http://schemas.microsoft.com/office/drawing/2014/main" id="{BF619288-53B0-E207-11CC-2851DA056181}"/>
              </a:ext>
            </a:extLst>
          </p:cNvPr>
          <p:cNvSpPr txBox="1"/>
          <p:nvPr/>
        </p:nvSpPr>
        <p:spPr>
          <a:xfrm>
            <a:off x="429657" y="1531345"/>
            <a:ext cx="11435509" cy="3462486"/>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2500" b="1" i="0" u="none" strike="noStrike" cap="none" normalizeH="0" baseline="0" dirty="0">
                <a:ln>
                  <a:noFill/>
                </a:ln>
                <a:solidFill>
                  <a:schemeClr val="tx1"/>
                </a:solidFill>
                <a:effectLst/>
                <a:latin typeface="Gill Sans Nova Light (Body)"/>
              </a:rPr>
              <a:t>Past Records Management: </a:t>
            </a:r>
            <a:r>
              <a:rPr kumimoji="0" lang="en-US" altLang="en-US" sz="2400" i="0" u="none" strike="noStrike" cap="none" normalizeH="0" baseline="0" dirty="0">
                <a:ln>
                  <a:noFill/>
                </a:ln>
                <a:solidFill>
                  <a:schemeClr val="tx1"/>
                </a:solidFill>
                <a:effectLst/>
                <a:latin typeface="Gill Sans Nova Light (Body)"/>
              </a:rPr>
              <a:t>The application stores past transaction records in a JSON file, allowing for easy retrieval and review of previous sales. Users can view, and if necessary, delete past records directly from the system.</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endParaRPr kumimoji="0" lang="en-US" altLang="en-US" sz="2400" i="0" u="none" strike="noStrike" cap="none" normalizeH="0" baseline="0" dirty="0">
              <a:ln>
                <a:noFill/>
              </a:ln>
              <a:solidFill>
                <a:schemeClr val="tx1"/>
              </a:solidFill>
              <a:effectLst/>
              <a:latin typeface="Gill Sans Nova Light (Body)"/>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2500" b="1" i="0" u="none" strike="noStrike" cap="none" normalizeH="0" baseline="0" dirty="0">
                <a:ln>
                  <a:noFill/>
                </a:ln>
                <a:solidFill>
                  <a:schemeClr val="tx1"/>
                </a:solidFill>
                <a:effectLst/>
                <a:latin typeface="Gill Sans Nova Light (Body)"/>
              </a:rPr>
              <a:t>Data Validation: </a:t>
            </a:r>
            <a:r>
              <a:rPr kumimoji="0" lang="en-US" altLang="en-US" sz="2400" b="0" i="0" u="none" strike="noStrike" cap="none" normalizeH="0" baseline="0" dirty="0">
                <a:ln>
                  <a:noFill/>
                </a:ln>
                <a:solidFill>
                  <a:schemeClr val="tx1"/>
                </a:solidFill>
                <a:effectLst/>
                <a:latin typeface="Gill Sans Nova Light (Body)"/>
              </a:rPr>
              <a:t>The system includes data validation mechanisms, such as ensuring the contact number is a valid 10-digit number, to prevent incorrect data entry.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endParaRPr kumimoji="0" lang="en-US" altLang="en-US" sz="2400" b="0" i="0" u="none" strike="noStrike" cap="none" normalizeH="0" baseline="0" dirty="0">
              <a:ln>
                <a:noFill/>
              </a:ln>
              <a:solidFill>
                <a:schemeClr val="tx1"/>
              </a:solidFill>
              <a:effectLst/>
              <a:latin typeface="Gill Sans Nova Light (Body)"/>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2500" b="1" i="0" u="none" strike="noStrike" cap="none" normalizeH="0" baseline="0" dirty="0">
                <a:ln>
                  <a:noFill/>
                </a:ln>
                <a:solidFill>
                  <a:schemeClr val="tx1"/>
                </a:solidFill>
                <a:effectLst/>
                <a:latin typeface="Gill Sans Nova Light (Body)"/>
              </a:rPr>
              <a:t>User Interface</a:t>
            </a:r>
            <a:r>
              <a:rPr kumimoji="0" lang="en-US" altLang="en-US" sz="2500" b="0" i="0" u="none" strike="noStrike" cap="none" normalizeH="0" baseline="0" dirty="0">
                <a:ln>
                  <a:noFill/>
                </a:ln>
                <a:solidFill>
                  <a:schemeClr val="tx1"/>
                </a:solidFill>
                <a:effectLst/>
                <a:latin typeface="Gill Sans Nova Light (Body)"/>
              </a:rPr>
              <a:t>: </a:t>
            </a:r>
            <a:r>
              <a:rPr kumimoji="0" lang="en-US" altLang="en-US" sz="2400" b="0" i="0" u="none" strike="noStrike" cap="none" normalizeH="0" baseline="0" dirty="0">
                <a:ln>
                  <a:noFill/>
                </a:ln>
                <a:solidFill>
                  <a:schemeClr val="tx1"/>
                </a:solidFill>
                <a:effectLst/>
                <a:latin typeface="Gill Sans Nova Light (Body)"/>
              </a:rPr>
              <a:t>The GUI is designed with a focus on usability, featuring clear labels, entry fields, and buttons, making it accessible even for users with minimal technical knowledge.</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4223894" y="264405"/>
            <a:ext cx="3744211" cy="749147"/>
          </a:xfrm>
        </p:spPr>
        <p:txBody>
          <a:bodyPr anchor="b"/>
          <a:lstStyle/>
          <a:p>
            <a:r>
              <a:rPr lang="en-US" dirty="0"/>
              <a:t>ABSTRACT</a:t>
            </a:r>
          </a:p>
        </p:txBody>
      </p:sp>
      <p:sp>
        <p:nvSpPr>
          <p:cNvPr id="2" name="Text Placeholder 1">
            <a:extLst>
              <a:ext uri="{FF2B5EF4-FFF2-40B4-BE49-F238E27FC236}">
                <a16:creationId xmlns:a16="http://schemas.microsoft.com/office/drawing/2014/main" id="{C71B193E-0A5C-6AB0-87FE-8334E4E483DC}"/>
              </a:ext>
            </a:extLst>
          </p:cNvPr>
          <p:cNvSpPr>
            <a:spLocks noGrp="1" noChangeArrowheads="1"/>
          </p:cNvSpPr>
          <p:nvPr>
            <p:ph type="body" sz="quarter" idx="13"/>
          </p:nvPr>
        </p:nvSpPr>
        <p:spPr bwMode="auto">
          <a:xfrm>
            <a:off x="383754" y="1489388"/>
            <a:ext cx="11424491"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ill Sans Nova Light (Body)"/>
              </a:rPr>
              <a:t>The Pharmacy Management System is a specialized software application developed to optimize and streamline the daily operations of pharmacies. Utilizing Python's </a:t>
            </a:r>
            <a:r>
              <a:rPr kumimoji="0" lang="en-US" altLang="en-US" b="0" i="0" u="none" strike="noStrike" cap="none" normalizeH="0" baseline="0" dirty="0" err="1">
                <a:ln>
                  <a:noFill/>
                </a:ln>
                <a:solidFill>
                  <a:schemeClr val="tx1"/>
                </a:solidFill>
                <a:effectLst/>
                <a:latin typeface="Gill Sans Nova Light (Body)"/>
              </a:rPr>
              <a:t>Tkinter</a:t>
            </a:r>
            <a:r>
              <a:rPr kumimoji="0" lang="en-US" altLang="en-US" b="0" i="0" u="none" strike="noStrike" cap="none" normalizeH="0" baseline="0" dirty="0">
                <a:ln>
                  <a:noFill/>
                </a:ln>
                <a:solidFill>
                  <a:schemeClr val="tx1"/>
                </a:solidFill>
                <a:effectLst/>
                <a:latin typeface="Gill Sans Nova Light (Body)"/>
              </a:rPr>
              <a:t> library, this system provides a user-friendly graphical user interface (GUI) that simplifies the management of customer information, inventory, and billing processes. The system is designed to handle various tasks, such as recording and validating customer details, maintaining and updating inventory in real-time, and automating the billing process with integrated GST calculations. Additionally, it offers robust features for storing and retrieving past transaction records, ensuring accurate and efficient record-keeping. By consolidating these critical functions into a single, intuitive platform, the Pharmacy Management System enhances the efficiency and accuracy of pharmacy operations, making it an invaluable tool for small to medium-sized pharmacies.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2465942" y="154236"/>
            <a:ext cx="7260116" cy="914400"/>
          </a:xfrm>
        </p:spPr>
        <p:txBody>
          <a:bodyPr/>
          <a:lstStyle/>
          <a:p>
            <a:r>
              <a:rPr lang="en-US" sz="4800" dirty="0"/>
              <a:t>PROBLEM STATEMENT</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683046" y="1222872"/>
            <a:ext cx="10939749" cy="4656932"/>
          </a:xfrm>
        </p:spPr>
        <p:txBody>
          <a:bodyPr>
            <a:normAutofit lnSpcReduction="10000"/>
          </a:bodyPr>
          <a:lstStyle/>
          <a:p>
            <a:pPr>
              <a:lnSpc>
                <a:spcPct val="150000"/>
              </a:lnSpc>
            </a:pPr>
            <a:r>
              <a:rPr lang="en-US" sz="2400" dirty="0"/>
              <a:t>Pharmacies, particularly small to medium-sized establishments, often face challenges in managing day-to-day operations due to the manual handling of customer information, inventory management, and billing processes. This can lead to errors, inefficiencies, and a lack of streamlined workflows, ultimately impacting customer service and business performance. The absence of an integrated system for tracking inventory, processing orders, and maintaining accurate records further exacerbates these issues, making it difficult to manage the pharmacy effectively. Therefore, there is a critical need for a comprehensive and user-friendly management system that can automate and simplify these essential tasks, ensuring accuracy, efficiency, and improved operational performance within the pharmacy.</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4016829" y="152400"/>
            <a:ext cx="3858441" cy="620486"/>
          </a:xfrm>
        </p:spPr>
        <p:txBody>
          <a:bodyPr/>
          <a:lstStyle/>
          <a:p>
            <a:r>
              <a:rPr lang="en-US" dirty="0"/>
              <a:t>         TECHNOLOGIES </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3" name="Rectangle 5">
            <a:extLst>
              <a:ext uri="{FF2B5EF4-FFF2-40B4-BE49-F238E27FC236}">
                <a16:creationId xmlns:a16="http://schemas.microsoft.com/office/drawing/2014/main" id="{CA55C914-C59B-3C9C-78DD-88A7049F9E0D}"/>
              </a:ext>
            </a:extLst>
          </p:cNvPr>
          <p:cNvSpPr>
            <a:spLocks noGrp="1" noChangeArrowheads="1"/>
          </p:cNvSpPr>
          <p:nvPr>
            <p:ph sz="quarter" idx="13"/>
          </p:nvPr>
        </p:nvSpPr>
        <p:spPr bwMode="auto">
          <a:xfrm>
            <a:off x="615837" y="1262875"/>
            <a:ext cx="10960323" cy="454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IN" sz="2600" b="1" dirty="0"/>
              <a:t>Python Programming Language: </a:t>
            </a:r>
          </a:p>
          <a:p>
            <a:pPr marL="342900" indent="-342900" eaLnBrk="0" fontAlgn="base" hangingPunct="0">
              <a:lnSpc>
                <a:spcPct val="100000"/>
              </a:lnSpc>
              <a:spcBef>
                <a:spcPct val="0"/>
              </a:spcBef>
              <a:spcAft>
                <a:spcPct val="0"/>
              </a:spcAft>
              <a:buFont typeface="Arial" panose="020B0604020202020204" pitchFamily="34" charset="0"/>
              <a:buChar char="•"/>
            </a:pPr>
            <a:r>
              <a:rPr lang="en-US" sz="2500" b="1" dirty="0"/>
              <a:t>Core Language</a:t>
            </a:r>
            <a:r>
              <a:rPr lang="en-US" sz="2500" dirty="0"/>
              <a:t>: </a:t>
            </a:r>
            <a:r>
              <a:rPr lang="en-US" sz="2400" dirty="0"/>
              <a:t>Python is the primary programming language used for developing the Pharmacy Management System. It is chosen for its simplicity, readability, and extensive library support, which makes it ideal for rapid development of GUI-based applications.</a:t>
            </a:r>
            <a:endParaRPr lang="en-IN" sz="2400" b="1" dirty="0"/>
          </a:p>
          <a:p>
            <a:pPr eaLnBrk="0" fontAlgn="base" hangingPunct="0">
              <a:lnSpc>
                <a:spcPct val="100000"/>
              </a:lnSpc>
              <a:spcBef>
                <a:spcPct val="0"/>
              </a:spcBef>
              <a:spcAft>
                <a:spcPct val="0"/>
              </a:spcAft>
            </a:pPr>
            <a:endParaRPr lang="en-IN" sz="2400" b="1" dirty="0"/>
          </a:p>
          <a:p>
            <a:pPr>
              <a:buFont typeface="+mj-lt"/>
              <a:buAutoNum type="arabicPeriod" startAt="2"/>
            </a:pPr>
            <a:r>
              <a:rPr lang="en-US" sz="2400" b="1" dirty="0" err="1"/>
              <a:t>Tkinter</a:t>
            </a:r>
            <a:r>
              <a:rPr lang="en-US" sz="2400" b="1" dirty="0"/>
              <a:t> Library:</a:t>
            </a:r>
          </a:p>
          <a:p>
            <a:pPr>
              <a:buFont typeface="Arial" panose="020B0604020202020204" pitchFamily="34" charset="0"/>
              <a:buChar char="•"/>
            </a:pPr>
            <a:r>
              <a:rPr lang="en-US" sz="2400" b="1" dirty="0"/>
              <a:t>Graphical User Interface (GUI) Toolkit</a:t>
            </a:r>
            <a:r>
              <a:rPr lang="en-US" sz="2400" dirty="0"/>
              <a:t>: </a:t>
            </a:r>
            <a:r>
              <a:rPr lang="en-US" sz="2400" dirty="0" err="1"/>
              <a:t>Tkinter</a:t>
            </a:r>
            <a:r>
              <a:rPr lang="en-US" sz="2400" dirty="0"/>
              <a:t> is a standard GUI toolkit in Python that provides a range of widgets and tools to create interactive desktop applications. It is used to build the user interface of the Pharmacy Management System, including windows, buttons, text fields, and more.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3270504" y="114303"/>
            <a:ext cx="5650992" cy="800098"/>
          </a:xfrm>
        </p:spPr>
        <p:txBody>
          <a:bodyPr/>
          <a:lstStyle/>
          <a:p>
            <a:r>
              <a:rPr lang="en-US" dirty="0"/>
              <a:t>TECHNOLOGIES (</a:t>
            </a:r>
            <a:r>
              <a:rPr lang="en-US" dirty="0" err="1"/>
              <a:t>cont</a:t>
            </a:r>
            <a:r>
              <a:rPr lang="en-US" dirty="0"/>
              <a:t>…)</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308610" y="1211580"/>
            <a:ext cx="6256781" cy="4732019"/>
          </a:xfrm>
        </p:spPr>
        <p:txBody>
          <a:bodyPr/>
          <a:lstStyle/>
          <a:p>
            <a:pPr marL="514350" indent="-514350" algn="just">
              <a:lnSpc>
                <a:spcPct val="150000"/>
              </a:lnSpc>
              <a:buFont typeface="+mj-lt"/>
              <a:buAutoNum type="arabicPeriod" startAt="3"/>
            </a:pPr>
            <a:r>
              <a:rPr lang="en-IN" sz="2600" b="1" dirty="0"/>
              <a:t>JSON (JavaScript Object Notation):</a:t>
            </a:r>
            <a:endParaRPr lang="en-US" sz="2600" b="1" dirty="0"/>
          </a:p>
          <a:p>
            <a:pPr lvl="1" algn="just">
              <a:lnSpc>
                <a:spcPct val="150000"/>
              </a:lnSpc>
              <a:buFont typeface="Arial" panose="020B0604020202020204" pitchFamily="34" charset="0"/>
              <a:buChar char="•"/>
            </a:pPr>
            <a:r>
              <a:rPr lang="en-US" sz="2500" b="1" dirty="0"/>
              <a:t>Data Storage and Serialization</a:t>
            </a:r>
            <a:r>
              <a:rPr lang="en-US" sz="2500" dirty="0"/>
              <a:t>: </a:t>
            </a:r>
            <a:r>
              <a:rPr lang="en-US" sz="2400" dirty="0"/>
              <a:t>JSON is used for storing and retrieving past transaction records. It allows the system to save structured data (like customer details and billing records) in a human-readable and easily accessible format, which is essential for data persistence and management.</a:t>
            </a:r>
          </a:p>
        </p:txBody>
      </p:sp>
      <p:pic>
        <p:nvPicPr>
          <p:cNvPr id="2052" name="Picture 4" descr="Image result for OPPS AND JSON images">
            <a:extLst>
              <a:ext uri="{FF2B5EF4-FFF2-40B4-BE49-F238E27FC236}">
                <a16:creationId xmlns:a16="http://schemas.microsoft.com/office/drawing/2014/main" id="{33299300-E4DC-F8BA-B390-9C6DC4D85A60}"/>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10779" r="10779"/>
          <a:stretch>
            <a:fillRect/>
          </a:stretch>
        </p:blipFill>
        <p:spPr bwMode="auto">
          <a:xfrm>
            <a:off x="7623125" y="1108709"/>
            <a:ext cx="4589511" cy="574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{7A30E5F8-266E-4A25-8593-834D9C6446AE}tf11964407_win32</Template>
  <TotalTime>652</TotalTime>
  <Words>1210</Words>
  <Application>Microsoft Office PowerPoint</Application>
  <PresentationFormat>Widescreen</PresentationFormat>
  <Paragraphs>74</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Unicode MS</vt:lpstr>
      <vt:lpstr>Calibri</vt:lpstr>
      <vt:lpstr>Courier New</vt:lpstr>
      <vt:lpstr>Gill Sans Nova Light</vt:lpstr>
      <vt:lpstr>Gill Sans Nova Light (Body)</vt:lpstr>
      <vt:lpstr>Sagona Book</vt:lpstr>
      <vt:lpstr>Custom</vt:lpstr>
      <vt:lpstr>Pharmacy Management System  QUICK  MEDS</vt:lpstr>
      <vt:lpstr>agenda</vt:lpstr>
      <vt:lpstr>INTRODUCTION</vt:lpstr>
      <vt:lpstr>INTRODUCTION (cont…)</vt:lpstr>
      <vt:lpstr>INTRODUCTION(cont…)</vt:lpstr>
      <vt:lpstr>ABSTRACT</vt:lpstr>
      <vt:lpstr>PROBLEM STATEMENT</vt:lpstr>
      <vt:lpstr>         TECHNOLOGIES </vt:lpstr>
      <vt:lpstr>TECHNOLOGIES (cont…)</vt:lpstr>
      <vt:lpstr>TECHNOLOGIES(cont…) </vt:lpstr>
      <vt:lpstr>TECHNOLOGIES(cont…)</vt:lpstr>
      <vt:lpstr>SAMPLE 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Prerana Siddiraju</dc:creator>
  <cp:lastModifiedBy>Prerana Siddiraju</cp:lastModifiedBy>
  <cp:revision>10</cp:revision>
  <dcterms:created xsi:type="dcterms:W3CDTF">2024-08-12T08:52:18Z</dcterms:created>
  <dcterms:modified xsi:type="dcterms:W3CDTF">2024-08-20T04:57:09Z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