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4660"/>
  </p:normalViewPr>
  <p:slideViewPr>
    <p:cSldViewPr snapToGrid="0">
      <p:cViewPr varScale="1">
        <p:scale>
          <a:sx n="63" d="100"/>
          <a:sy n="63" d="100"/>
        </p:scale>
        <p:origin x="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Avg. Salary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</c:formatCode>
                <c:ptCount val="2"/>
                <c:pt idx="0">
                  <c:v>171314.51839370964</c:v>
                </c:pt>
                <c:pt idx="1">
                  <c:v>198954.34073613916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3-4D2A-A3EF-71AC621917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89067071"/>
        <c:axId val="589066591"/>
      </c:barChart>
      <c:catAx>
        <c:axId val="589067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9066591"/>
        <c:crosses val="autoZero"/>
        <c:auto val="1"/>
        <c:lblAlgn val="ctr"/>
        <c:lblOffset val="100"/>
        <c:noMultiLvlLbl val="0"/>
      </c:catAx>
      <c:valAx>
        <c:axId val="589066591"/>
        <c:scaling>
          <c:orientation val="minMax"/>
          <c:min val="0"/>
        </c:scaling>
        <c:delete val="1"/>
        <c:axPos val="b"/>
        <c:numFmt formatCode="0" sourceLinked="1"/>
        <c:majorTickMark val="out"/>
        <c:minorTickMark val="none"/>
        <c:tickLblPos val="nextTo"/>
        <c:crossAx val="58906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Population</a:t>
            </a:r>
            <a:r>
              <a:rPr lang="en-IN" sz="1800" baseline="0" dirty="0"/>
              <a:t> distribution by Gender</a:t>
            </a:r>
            <a:endParaRPr lang="en-IN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engineering</c:v>
                </c:pt>
              </c:strCache>
            </c:strRef>
          </c:tx>
          <c:spPr>
            <a:solidFill>
              <a:schemeClr val="accent3">
                <a:shade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0.18843021623139566</c:v>
                </c:pt>
                <c:pt idx="1">
                  <c:v>0.31448982761298339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D-4638-AF4B-EACCC3AABC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HR</c:v>
                </c:pt>
              </c:strCache>
            </c:strRef>
          </c:tx>
          <c:spPr>
            <a:solidFill>
              <a:schemeClr val="accent3">
                <a:shade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Sheet1!$C$2:$C$3</c:f>
              <c:numCache>
                <c:formatCode>0%</c:formatCode>
                <c:ptCount val="2"/>
                <c:pt idx="0">
                  <c:v>0.29710755405784894</c:v>
                </c:pt>
                <c:pt idx="1">
                  <c:v>9.8773101413262926E-2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D-4638-AF4B-EACCC3AABC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chemeClr val="accent3">
                <a:tint val="8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Sheet1!$D$2:$D$3</c:f>
              <c:numCache>
                <c:formatCode>0%</c:formatCode>
                <c:ptCount val="2"/>
                <c:pt idx="0">
                  <c:v>0.18281381634372368</c:v>
                </c:pt>
                <c:pt idx="1">
                  <c:v>0.21105761764249106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D-4638-AF4B-EACCC3AABC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3">
                <a:tint val="5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Sheet1!$E$2:$E$3</c:f>
              <c:numCache>
                <c:formatCode>0%</c:formatCode>
                <c:ptCount val="2"/>
                <c:pt idx="0">
                  <c:v>0.33164841336703171</c:v>
                </c:pt>
                <c:pt idx="1">
                  <c:v>0.37552414971268833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AD-4638-AF4B-EACCC3AABC0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3003600"/>
        <c:axId val="696828735"/>
      </c:barChart>
      <c:catAx>
        <c:axId val="4300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6828735"/>
        <c:crosses val="autoZero"/>
        <c:auto val="1"/>
        <c:lblAlgn val="ctr"/>
        <c:lblOffset val="100"/>
        <c:noMultiLvlLbl val="0"/>
      </c:catAx>
      <c:valAx>
        <c:axId val="69682873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4300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Avg. Salary by Gender &amp; Degree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High_School</c:v>
                </c:pt>
                <c:pt idx="1">
                  <c:v>Bachelor</c:v>
                </c:pt>
                <c:pt idx="2">
                  <c:v>Master</c:v>
                </c:pt>
                <c:pt idx="3">
                  <c:v>PhD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169123.69337979093</c:v>
                </c:pt>
                <c:pt idx="1">
                  <c:v>168774.82088024565</c:v>
                </c:pt>
                <c:pt idx="2">
                  <c:v>170709.29070929071</c:v>
                </c:pt>
                <c:pt idx="3">
                  <c:v>175620.41625371654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E2-4933-B843-EAE2C7BAB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High_School</c:v>
                </c:pt>
                <c:pt idx="1">
                  <c:v>Bachelor</c:v>
                </c:pt>
                <c:pt idx="2">
                  <c:v>Master</c:v>
                </c:pt>
                <c:pt idx="3">
                  <c:v>PhD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198141.27423822714</c:v>
                </c:pt>
                <c:pt idx="1">
                  <c:v>198589.30602957908</c:v>
                </c:pt>
                <c:pt idx="2">
                  <c:v>197922.12885154062</c:v>
                </c:pt>
                <c:pt idx="3">
                  <c:v>200810.25923883068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E2-4933-B843-EAE2C7BABD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413807"/>
        <c:axId val="619408047"/>
      </c:barChart>
      <c:catAx>
        <c:axId val="61941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08047"/>
        <c:crosses val="autoZero"/>
        <c:auto val="1"/>
        <c:lblAlgn val="ctr"/>
        <c:lblOffset val="100"/>
        <c:noMultiLvlLbl val="0"/>
      </c:catAx>
      <c:valAx>
        <c:axId val="619408047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194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Avg. Salary by Gender &amp;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HR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246785.39493293592</c:v>
                </c:pt>
                <c:pt idx="1">
                  <c:v>84399.810964083183</c:v>
                </c:pt>
                <c:pt idx="2">
                  <c:v>192502.30414746545</c:v>
                </c:pt>
                <c:pt idx="3">
                  <c:v>194618.12023708722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A0-48D2-B02F-ECECB19358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3.8888948430148416E-2"/>
                  <c:y val="-5.405538847096459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A0-48D2-B02F-ECECB1935883}"/>
                </c:ext>
              </c:extLst>
            </c:dLbl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HR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242444.44444444444</c:v>
                </c:pt>
                <c:pt idx="1">
                  <c:v>84827.044025157229</c:v>
                </c:pt>
                <c:pt idx="2">
                  <c:v>195639.44076526858</c:v>
                </c:pt>
                <c:pt idx="3">
                  <c:v>194207.19602977668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A0-48D2-B02F-ECECB19358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413807"/>
        <c:axId val="619408047"/>
      </c:barChart>
      <c:catAx>
        <c:axId val="61941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08047"/>
        <c:crosses val="autoZero"/>
        <c:auto val="1"/>
        <c:lblAlgn val="ctr"/>
        <c:lblOffset val="100"/>
        <c:noMultiLvlLbl val="0"/>
      </c:catAx>
      <c:valAx>
        <c:axId val="619408047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194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Avg. Salary by Gender &amp; Yrs.</a:t>
            </a:r>
            <a:r>
              <a:rPr lang="en-IN" sz="1600" baseline="0" dirty="0"/>
              <a:t> of Experience</a:t>
            </a:r>
            <a:endParaRPr lang="en-IN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 to 2</c:v>
                </c:pt>
                <c:pt idx="1">
                  <c:v>3 to 5</c:v>
                </c:pt>
                <c:pt idx="2">
                  <c:v>6 to 10</c:v>
                </c:pt>
                <c:pt idx="3">
                  <c:v>&gt; 10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166281.15727002968</c:v>
                </c:pt>
                <c:pt idx="1">
                  <c:v>172467.16316858496</c:v>
                </c:pt>
                <c:pt idx="2">
                  <c:v>173532.23140495867</c:v>
                </c:pt>
                <c:pt idx="3">
                  <c:v>199870.22900763358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93-4C7F-8003-C8807CAC7D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701138195488625E-17"/>
                  <c:y val="-2.365372804638365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993-4C7F-8003-C8807CAC7DE3}"/>
                </c:ext>
              </c:extLst>
            </c:dLbl>
            <c:dLbl>
              <c:idx val="1"/>
              <c:layout>
                <c:manualLayout>
                  <c:x val="2.3674242424242425E-3"/>
                  <c:y val="-4.13940240811713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993-4C7F-8003-C8807CAC7DE3}"/>
                </c:ext>
              </c:extLst>
            </c:dLbl>
            <c:dLbl>
              <c:idx val="2"/>
              <c:layout>
                <c:manualLayout>
                  <c:x val="4.734848484848485E-3"/>
                  <c:y val="-2.95671600579795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993-4C7F-8003-C8807CAC7DE3}"/>
                </c:ext>
              </c:extLst>
            </c:dLbl>
            <c:dLbl>
              <c:idx val="3"/>
              <c:layout>
                <c:manualLayout>
                  <c:x val="-2.367424242424416E-3"/>
                  <c:y val="-5.913432011595914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93-4C7F-8003-C8807CAC7DE3}"/>
                </c:ext>
              </c:extLst>
            </c:dLbl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 to 2</c:v>
                </c:pt>
                <c:pt idx="1">
                  <c:v>3 to 5</c:v>
                </c:pt>
                <c:pt idx="2">
                  <c:v>6 to 10</c:v>
                </c:pt>
                <c:pt idx="3">
                  <c:v>&gt; 10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199326.56376929325</c:v>
                </c:pt>
                <c:pt idx="1">
                  <c:v>197591.87408491949</c:v>
                </c:pt>
                <c:pt idx="2">
                  <c:v>198190.71146245059</c:v>
                </c:pt>
                <c:pt idx="3">
                  <c:v>214313.30472103006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93-4C7F-8003-C8807CAC7D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413807"/>
        <c:axId val="619408047"/>
      </c:barChart>
      <c:catAx>
        <c:axId val="61941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08047"/>
        <c:crosses val="autoZero"/>
        <c:auto val="1"/>
        <c:lblAlgn val="ctr"/>
        <c:lblOffset val="100"/>
        <c:noMultiLvlLbl val="0"/>
      </c:catAx>
      <c:valAx>
        <c:axId val="619408047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194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dept_engineering</c:v>
                </c:pt>
                <c:pt idx="1">
                  <c:v>dept_marketing</c:v>
                </c:pt>
                <c:pt idx="2">
                  <c:v>dept_sales</c:v>
                </c:pt>
                <c:pt idx="3">
                  <c:v>yrs_experience</c:v>
                </c:pt>
                <c:pt idx="4">
                  <c:v>emp_level</c:v>
                </c:pt>
                <c:pt idx="5">
                  <c:v>degree_level</c:v>
                </c:pt>
                <c:pt idx="6">
                  <c:v>gender_M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0.34277099999999999</c:v>
                </c:pt>
                <c:pt idx="1">
                  <c:v>0.34211599999999998</c:v>
                </c:pt>
                <c:pt idx="2">
                  <c:v>0.14963799999999999</c:v>
                </c:pt>
                <c:pt idx="3">
                  <c:v>7.4329999999999993E-2</c:v>
                </c:pt>
                <c:pt idx="4">
                  <c:v>3.6720000000000003E-2</c:v>
                </c:pt>
                <c:pt idx="5">
                  <c:v>3.5706000000000002E-2</c:v>
                </c:pt>
                <c:pt idx="6">
                  <c:v>1.8719E-2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3-4180-B4E2-30039017F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4131167"/>
        <c:axId val="744131647"/>
      </c:barChart>
      <c:catAx>
        <c:axId val="744131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31647"/>
        <c:crosses val="autoZero"/>
        <c:auto val="1"/>
        <c:lblAlgn val="ctr"/>
        <c:lblOffset val="100"/>
        <c:noMultiLvlLbl val="0"/>
      </c:catAx>
      <c:valAx>
        <c:axId val="744131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413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dept_marketing</c:v>
                </c:pt>
                <c:pt idx="1">
                  <c:v>dept_engineering</c:v>
                </c:pt>
                <c:pt idx="2">
                  <c:v>dept_sales</c:v>
                </c:pt>
                <c:pt idx="3">
                  <c:v>yrs_experience</c:v>
                </c:pt>
                <c:pt idx="4">
                  <c:v>degree_level</c:v>
                </c:pt>
                <c:pt idx="5">
                  <c:v>gender_M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0.37870900000000002</c:v>
                </c:pt>
                <c:pt idx="1">
                  <c:v>0.35376800000000003</c:v>
                </c:pt>
                <c:pt idx="2">
                  <c:v>0.160494</c:v>
                </c:pt>
                <c:pt idx="3">
                  <c:v>5.1801E-2</c:v>
                </c:pt>
                <c:pt idx="4">
                  <c:v>3.6365000000000001E-2</c:v>
                </c:pt>
                <c:pt idx="5">
                  <c:v>1.8863000000000001E-2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82-4AC4-9101-2D16FBCAED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4131167"/>
        <c:axId val="744131647"/>
      </c:barChart>
      <c:catAx>
        <c:axId val="744131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31647"/>
        <c:crosses val="autoZero"/>
        <c:auto val="1"/>
        <c:lblAlgn val="ctr"/>
        <c:lblOffset val="100"/>
        <c:noMultiLvlLbl val="0"/>
      </c:catAx>
      <c:valAx>
        <c:axId val="744131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413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Feature Importance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yrs_experience</c:v>
                </c:pt>
                <c:pt idx="1">
                  <c:v>dept_marketing</c:v>
                </c:pt>
                <c:pt idx="2">
                  <c:v>degree_level</c:v>
                </c:pt>
                <c:pt idx="3">
                  <c:v>dept_engineering</c:v>
                </c:pt>
                <c:pt idx="4">
                  <c:v>dept_sales</c:v>
                </c:pt>
                <c:pt idx="5">
                  <c:v>gender_M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0.39424900000000002</c:v>
                </c:pt>
                <c:pt idx="1">
                  <c:v>0.14996799999999999</c:v>
                </c:pt>
                <c:pt idx="2">
                  <c:v>0.14820900000000001</c:v>
                </c:pt>
                <c:pt idx="3">
                  <c:v>0.14738599999999999</c:v>
                </c:pt>
                <c:pt idx="4">
                  <c:v>8.9527999999999996E-2</c:v>
                </c:pt>
                <c:pt idx="5">
                  <c:v>7.0661000000000002E-2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2F-462A-9CFE-04B81FDED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44131167"/>
        <c:axId val="744131647"/>
      </c:barChart>
      <c:catAx>
        <c:axId val="7441311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4131647"/>
        <c:crosses val="autoZero"/>
        <c:auto val="1"/>
        <c:lblAlgn val="ctr"/>
        <c:lblOffset val="100"/>
        <c:noMultiLvlLbl val="0"/>
      </c:catAx>
      <c:valAx>
        <c:axId val="74413164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4413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Avg. Salaries by Level &amp;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4122807017543858E-2"/>
          <c:y val="0.16562036306868602"/>
          <c:w val="0.95175438596491224"/>
          <c:h val="0.547137304063583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Engineering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9525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IC</c:v>
                </c:pt>
                <c:pt idx="1">
                  <c:v>MM</c:v>
                </c:pt>
                <c:pt idx="2">
                  <c:v>Dir</c:v>
                </c:pt>
                <c:pt idx="3">
                  <c:v>VP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242920.54343351175</c:v>
                </c:pt>
                <c:pt idx="1">
                  <c:v>245169.01408450704</c:v>
                </c:pt>
                <c:pt idx="2">
                  <c:v>258488.37209302327</c:v>
                </c:pt>
                <c:pt idx="3">
                  <c:v>250300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9B-46F0-949A-B2DFD47CD2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IC</c:v>
                </c:pt>
                <c:pt idx="1">
                  <c:v>MM</c:v>
                </c:pt>
                <c:pt idx="2">
                  <c:v>Dir</c:v>
                </c:pt>
                <c:pt idx="3">
                  <c:v>VP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82322.178477690293</c:v>
                </c:pt>
                <c:pt idx="1">
                  <c:v>92235.294117647063</c:v>
                </c:pt>
                <c:pt idx="2">
                  <c:v>125222.22222222222</c:v>
                </c:pt>
                <c:pt idx="3">
                  <c:v>226833.33333333334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9B-46F0-949A-B2DFD47CD2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Marketing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IC</c:v>
                </c:pt>
                <c:pt idx="1">
                  <c:v>MM</c:v>
                </c:pt>
                <c:pt idx="2">
                  <c:v>Dir</c:v>
                </c:pt>
                <c:pt idx="3">
                  <c:v>VP</c:v>
                </c:pt>
              </c:strCache>
            </c:strRef>
          </c:cat>
          <c:val>
            <c:numRef>
              <c:f>Sheet1!$D$2:$D$5</c:f>
              <c:numCache>
                <c:formatCode>0</c:formatCode>
                <c:ptCount val="4"/>
                <c:pt idx="0">
                  <c:v>193069.92230854605</c:v>
                </c:pt>
                <c:pt idx="1">
                  <c:v>200466.25766871165</c:v>
                </c:pt>
                <c:pt idx="2">
                  <c:v>224085.71428571429</c:v>
                </c:pt>
                <c:pt idx="3">
                  <c:v>245777.77777777778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9B-46F0-949A-B2DFD47CD2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Sales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IC</c:v>
                </c:pt>
                <c:pt idx="1">
                  <c:v>MM</c:v>
                </c:pt>
                <c:pt idx="2">
                  <c:v>Dir</c:v>
                </c:pt>
                <c:pt idx="3">
                  <c:v>VP</c:v>
                </c:pt>
              </c:strCache>
            </c:strRef>
          </c:cat>
          <c:val>
            <c:numRef>
              <c:f>Sheet1!$E$2:$E$5</c:f>
              <c:numCache>
                <c:formatCode>0</c:formatCode>
                <c:ptCount val="4"/>
                <c:pt idx="0">
                  <c:v>193453.92912172573</c:v>
                </c:pt>
                <c:pt idx="1">
                  <c:v>196312.5</c:v>
                </c:pt>
                <c:pt idx="2">
                  <c:v>211563.63636363635</c:v>
                </c:pt>
                <c:pt idx="3">
                  <c:v>295500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9B-46F0-949A-B2DFD47CD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3533407"/>
        <c:axId val="803530047"/>
      </c:lineChart>
      <c:catAx>
        <c:axId val="803533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3530047"/>
        <c:crosses val="autoZero"/>
        <c:auto val="1"/>
        <c:lblAlgn val="ctr"/>
        <c:lblOffset val="100"/>
        <c:noMultiLvlLbl val="0"/>
      </c:catAx>
      <c:valAx>
        <c:axId val="803530047"/>
        <c:scaling>
          <c:orientation val="minMax"/>
          <c:max val="300000"/>
          <c:min val="70000"/>
        </c:scaling>
        <c:delete val="1"/>
        <c:axPos val="l"/>
        <c:numFmt formatCode="0" sourceLinked="1"/>
        <c:majorTickMark val="out"/>
        <c:minorTickMark val="none"/>
        <c:tickLblPos val="nextTo"/>
        <c:crossAx val="803533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dirty="0"/>
              <a:t>Avg. Salary by Gender &amp;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HR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Sheet1!$B$2:$B$5</c:f>
              <c:numCache>
                <c:formatCode>0</c:formatCode>
                <c:ptCount val="4"/>
                <c:pt idx="0">
                  <c:v>246785.39493293592</c:v>
                </c:pt>
                <c:pt idx="1">
                  <c:v>84399.810964083183</c:v>
                </c:pt>
                <c:pt idx="2">
                  <c:v>192502.30414746545</c:v>
                </c:pt>
                <c:pt idx="3">
                  <c:v>194618.12023708722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5D-45AD-8A9C-F24B037CB7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[$$-45C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Engineering</c:v>
                </c:pt>
                <c:pt idx="1">
                  <c:v>HR</c:v>
                </c:pt>
                <c:pt idx="2">
                  <c:v>Marketing</c:v>
                </c:pt>
                <c:pt idx="3">
                  <c:v>Sales</c:v>
                </c:pt>
              </c:strCache>
            </c:strRef>
          </c:cat>
          <c:val>
            <c:numRef>
              <c:f>Sheet1!$C$2:$C$5</c:f>
              <c:numCache>
                <c:formatCode>0</c:formatCode>
                <c:ptCount val="4"/>
                <c:pt idx="0">
                  <c:v>242444.44444444444</c:v>
                </c:pt>
                <c:pt idx="1">
                  <c:v>84827.044025157229</c:v>
                </c:pt>
                <c:pt idx="2">
                  <c:v>195639.44076526858</c:v>
                </c:pt>
                <c:pt idx="3">
                  <c:v>194207.19602977668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55D-45AD-8A9C-F24B037CB7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9413807"/>
        <c:axId val="619408047"/>
      </c:barChart>
      <c:catAx>
        <c:axId val="619413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9408047"/>
        <c:crosses val="autoZero"/>
        <c:auto val="1"/>
        <c:lblAlgn val="ctr"/>
        <c:lblOffset val="100"/>
        <c:noMultiLvlLbl val="0"/>
      </c:catAx>
      <c:valAx>
        <c:axId val="619408047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619413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77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03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0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99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83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69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91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38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7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6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A2F1305-7140-4DC2-813D-CDB505325F2A}" type="datetimeFigureOut">
              <a:rPr lang="en-IN" smtClean="0"/>
              <a:t>28-01-2025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815CA55-3AEB-4A96-A40C-DE5F2B56B22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2719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CD4D-D1F4-F165-C31F-790E2240A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Case Study :  Workplace Inclusion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54BBF-445B-AD24-5BDA-9653E28DB6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Prerit Saxena</a:t>
            </a:r>
          </a:p>
        </p:txBody>
      </p:sp>
    </p:spTree>
    <p:extLst>
      <p:ext uri="{BB962C8B-B14F-4D97-AF65-F5344CB8AC3E}">
        <p14:creationId xmlns:p14="http://schemas.microsoft.com/office/powerpoint/2010/main" val="1700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6BB8-06D8-A79A-4E92-EAC09A27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EE790-87EC-E74A-1CF5-014B6BECE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Business Objectives</a:t>
            </a:r>
          </a:p>
          <a:p>
            <a:r>
              <a:rPr lang="en-US" dirty="0"/>
              <a:t>Gather insights to support the organization’s inclusion strategy</a:t>
            </a:r>
          </a:p>
          <a:p>
            <a:r>
              <a:rPr lang="en-US" dirty="0"/>
              <a:t>Evaluate whether the organization ensures equitable compensation for employees across various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Analytical Objectives</a:t>
            </a:r>
          </a:p>
          <a:p>
            <a:r>
              <a:rPr lang="en-US" dirty="0"/>
              <a:t>Determine each employee's level within given hierarchy</a:t>
            </a:r>
          </a:p>
          <a:p>
            <a:r>
              <a:rPr lang="en-US" dirty="0"/>
              <a:t>Calculate the organization size of each employee</a:t>
            </a:r>
          </a:p>
          <a:p>
            <a:r>
              <a:rPr lang="en-US" dirty="0"/>
              <a:t>Build a predictive model to estimate the salary of each employee based on available data</a:t>
            </a:r>
          </a:p>
          <a:p>
            <a:r>
              <a:rPr lang="en-US" dirty="0"/>
              <a:t>Identify the key factors influencing salaries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02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3121C6-FA0C-9838-84A7-44DB13F3A2E8}"/>
              </a:ext>
            </a:extLst>
          </p:cNvPr>
          <p:cNvSpPr/>
          <p:nvPr/>
        </p:nvSpPr>
        <p:spPr>
          <a:xfrm>
            <a:off x="2438401" y="5133394"/>
            <a:ext cx="109728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BC6CDF-BC58-867E-CA82-C1D7D3C1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Determine </a:t>
            </a:r>
            <a:r>
              <a:rPr lang="en-US" dirty="0"/>
              <a:t>hierarchy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CCA325-124A-D61D-A672-BC8F17670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465391"/>
              </p:ext>
            </p:extLst>
          </p:nvPr>
        </p:nvGraphicFramePr>
        <p:xfrm>
          <a:off x="255905" y="1947545"/>
          <a:ext cx="633793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7935">
                  <a:extLst>
                    <a:ext uri="{9D8B030D-6E8A-4147-A177-3AD203B41FA5}">
                      <a16:colId xmlns:a16="http://schemas.microsoft.com/office/drawing/2014/main" val="784478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Organization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71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Individual Contributors (IC):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Employees who don’t manage anyone.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11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Middle Managers (MM):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 supervisors of 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61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Directors (D):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 supervisors of MMs.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9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VPs: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 supervisors of Directors.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54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Executives (E):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 supervisors of VPs.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133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CEO: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single leader at the top.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4253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5FE388-09CE-4AFA-E52C-C40B0BA54D53}"/>
              </a:ext>
            </a:extLst>
          </p:cNvPr>
          <p:cNvSpPr txBox="1"/>
          <p:nvPr/>
        </p:nvSpPr>
        <p:spPr>
          <a:xfrm>
            <a:off x="7325360" y="2113260"/>
            <a:ext cx="4602480" cy="2264450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IN" b="1" dirty="0"/>
              <a:t>Steps followed to determine hierarchy: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Dept = ‘CEO’ to identify CEO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Recursively identify the below levels using the rule: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If manager_id’s level is CEO then employee_id’s level is Executive</a:t>
            </a:r>
          </a:p>
          <a:p>
            <a:pPr lvl="1"/>
            <a:endParaRPr lang="en-IN" sz="100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05AA0EA-AEA7-3379-4DF5-844C09C63EA6}"/>
              </a:ext>
            </a:extLst>
          </p:cNvPr>
          <p:cNvSpPr/>
          <p:nvPr/>
        </p:nvSpPr>
        <p:spPr>
          <a:xfrm rot="5400000">
            <a:off x="5661660" y="3082926"/>
            <a:ext cx="2595880" cy="325119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34A353-D723-2D2C-9F41-8EE1FB68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041" y="4645025"/>
            <a:ext cx="5639090" cy="2114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CEFC074-0560-CDE9-F698-D1A45B26032A}"/>
              </a:ext>
            </a:extLst>
          </p:cNvPr>
          <p:cNvSpPr txBox="1"/>
          <p:nvPr/>
        </p:nvSpPr>
        <p:spPr>
          <a:xfrm>
            <a:off x="1987025" y="5405120"/>
            <a:ext cx="17962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</a:t>
            </a:r>
          </a:p>
          <a:p>
            <a:pPr algn="ctr"/>
            <a:r>
              <a:rPr lang="en-IN" b="1" dirty="0"/>
              <a:t> Snippet</a:t>
            </a:r>
          </a:p>
        </p:txBody>
      </p:sp>
    </p:spTree>
    <p:extLst>
      <p:ext uri="{BB962C8B-B14F-4D97-AF65-F5344CB8AC3E}">
        <p14:creationId xmlns:p14="http://schemas.microsoft.com/office/powerpoint/2010/main" val="282118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E823-1C5C-26A2-19CB-53C44279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Organization Size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8B895D-0E06-2CA2-F857-5461919CE5F4}"/>
              </a:ext>
            </a:extLst>
          </p:cNvPr>
          <p:cNvSpPr/>
          <p:nvPr/>
        </p:nvSpPr>
        <p:spPr>
          <a:xfrm>
            <a:off x="427755" y="1930400"/>
            <a:ext cx="11336488" cy="1013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b="1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Rule: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For every employee, calculate how many people they manage directly and indirectly.</a:t>
            </a:r>
          </a:p>
          <a:p>
            <a:r>
              <a:rPr lang="en-IN" sz="1800" dirty="0">
                <a:solidFill>
                  <a:srgbClr val="000000"/>
                </a:solidFill>
                <a:effectLst/>
                <a:ea typeface="Tahoma" panose="020B0604030504040204" pitchFamily="34" charset="0"/>
              </a:rPr>
              <a:t>For example, if John directly manages 2 people, and those 2 manage 5 others each, John ultimately manages 12 people.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A5668-BB3E-E7BC-C6C9-3593926126E5}"/>
              </a:ext>
            </a:extLst>
          </p:cNvPr>
          <p:cNvSpPr txBox="1"/>
          <p:nvPr/>
        </p:nvSpPr>
        <p:spPr>
          <a:xfrm>
            <a:off x="438908" y="3010416"/>
            <a:ext cx="5160245" cy="3796784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IN" b="1" dirty="0"/>
              <a:t>Steps followed to calculate organization size: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dictionary data structure to create a </a:t>
            </a:r>
            <a:r>
              <a:rPr lang="en-IN" b="1" dirty="0"/>
              <a:t>‘reporting structure’ </a:t>
            </a:r>
            <a:r>
              <a:rPr lang="en-IN" dirty="0"/>
              <a:t>such that each key is a manager and all elements in it are their direct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 each employee. Recursively traverse through the dictionary to sum the organization size till root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Subtract 1 from total org size returned to exclude the employee 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9F0CA6B-77B6-A968-96B1-C176E149E91E}"/>
              </a:ext>
            </a:extLst>
          </p:cNvPr>
          <p:cNvSpPr/>
          <p:nvPr/>
        </p:nvSpPr>
        <p:spPr>
          <a:xfrm>
            <a:off x="5824841" y="4116065"/>
            <a:ext cx="1097280" cy="12192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84D24-FE2F-A600-68B5-59385431045B}"/>
              </a:ext>
            </a:extLst>
          </p:cNvPr>
          <p:cNvSpPr txBox="1"/>
          <p:nvPr/>
        </p:nvSpPr>
        <p:spPr>
          <a:xfrm>
            <a:off x="5373465" y="4387791"/>
            <a:ext cx="17962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Code </a:t>
            </a:r>
          </a:p>
          <a:p>
            <a:pPr algn="ctr"/>
            <a:r>
              <a:rPr lang="en-IN" b="1" dirty="0"/>
              <a:t> Snippet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9E6754-1964-EBD3-5D76-9DB4D01C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177" y="3351972"/>
            <a:ext cx="5087140" cy="29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6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9E6088-0ADB-9625-A26B-B00AC5AF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548" y="453642"/>
            <a:ext cx="6394132" cy="474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Equitable Salary distribution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7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7F70-385A-7652-CDCF-9BB7284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cap="none" dirty="0"/>
              <a:t>On average, male employees earn significantly more than female employees</a:t>
            </a:r>
            <a:r>
              <a:rPr lang="en-IN" cap="none" dirty="0"/>
              <a:t> </a:t>
            </a:r>
            <a:r>
              <a:rPr lang="en-US" sz="2000" cap="none" dirty="0"/>
              <a:t>Further investigation required to analyze the interaction effects of multiple factors</a:t>
            </a:r>
            <a:endParaRPr lang="en-IN" sz="2000" cap="non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6A9ED02-35C5-EED6-6494-C6B81E42C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782809"/>
              </p:ext>
            </p:extLst>
          </p:nvPr>
        </p:nvGraphicFramePr>
        <p:xfrm>
          <a:off x="581192" y="1846089"/>
          <a:ext cx="3535222" cy="1873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93C1A3A-1C2E-A8EB-07EB-3FD0848B3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415137"/>
              </p:ext>
            </p:extLst>
          </p:nvPr>
        </p:nvGraphicFramePr>
        <p:xfrm>
          <a:off x="5351313" y="1917752"/>
          <a:ext cx="3949232" cy="214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533CB15-01AA-5432-100A-0BAC5C564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690491"/>
              </p:ext>
            </p:extLst>
          </p:nvPr>
        </p:nvGraphicFramePr>
        <p:xfrm>
          <a:off x="264161" y="4371316"/>
          <a:ext cx="4571993" cy="234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42017EE-814F-88B3-AC2B-BE3CE145B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4652667"/>
              </p:ext>
            </p:extLst>
          </p:nvPr>
        </p:nvGraphicFramePr>
        <p:xfrm>
          <a:off x="5181608" y="4396471"/>
          <a:ext cx="4307829" cy="2349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DD4F3B-9CAE-5750-4BD4-B9E3A541332F}"/>
              </a:ext>
            </a:extLst>
          </p:cNvPr>
          <p:cNvCxnSpPr/>
          <p:nvPr/>
        </p:nvCxnSpPr>
        <p:spPr>
          <a:xfrm>
            <a:off x="5008880" y="2338058"/>
            <a:ext cx="0" cy="406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2F3B0-03EA-3477-5725-DA4356B4E5DD}"/>
              </a:ext>
            </a:extLst>
          </p:cNvPr>
          <p:cNvCxnSpPr>
            <a:cxnSpLocks/>
          </p:cNvCxnSpPr>
          <p:nvPr/>
        </p:nvCxnSpPr>
        <p:spPr>
          <a:xfrm>
            <a:off x="660400" y="4175760"/>
            <a:ext cx="88290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668B4-10B4-064A-74C7-D27B4CD3475F}"/>
              </a:ext>
            </a:extLst>
          </p:cNvPr>
          <p:cNvSpPr/>
          <p:nvPr/>
        </p:nvSpPr>
        <p:spPr>
          <a:xfrm>
            <a:off x="2871580" y="2397691"/>
            <a:ext cx="1351198" cy="115698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100E3-397F-B0C0-E52A-C46B7862C4BA}"/>
              </a:ext>
            </a:extLst>
          </p:cNvPr>
          <p:cNvSpPr/>
          <p:nvPr/>
        </p:nvSpPr>
        <p:spPr>
          <a:xfrm>
            <a:off x="5457677" y="2357279"/>
            <a:ext cx="3645683" cy="802482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3FB1C9-CC20-AAD3-9C2A-306D97932834}"/>
              </a:ext>
            </a:extLst>
          </p:cNvPr>
          <p:cNvSpPr/>
          <p:nvPr/>
        </p:nvSpPr>
        <p:spPr>
          <a:xfrm>
            <a:off x="365761" y="4858193"/>
            <a:ext cx="4271092" cy="104640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C21B327-B90A-F491-5C91-C8F3B3AEC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12983"/>
              </p:ext>
            </p:extLst>
          </p:nvPr>
        </p:nvGraphicFramePr>
        <p:xfrm>
          <a:off x="1231433" y="3631501"/>
          <a:ext cx="2991345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115">
                  <a:extLst>
                    <a:ext uri="{9D8B030D-6E8A-4147-A177-3AD203B41FA5}">
                      <a16:colId xmlns:a16="http://schemas.microsoft.com/office/drawing/2014/main" val="2093102638"/>
                    </a:ext>
                  </a:extLst>
                </a:gridCol>
                <a:gridCol w="997115">
                  <a:extLst>
                    <a:ext uri="{9D8B030D-6E8A-4147-A177-3AD203B41FA5}">
                      <a16:colId xmlns:a16="http://schemas.microsoft.com/office/drawing/2014/main" val="4166065583"/>
                    </a:ext>
                  </a:extLst>
                </a:gridCol>
                <a:gridCol w="997115">
                  <a:extLst>
                    <a:ext uri="{9D8B030D-6E8A-4147-A177-3AD203B41FA5}">
                      <a16:colId xmlns:a16="http://schemas.microsoft.com/office/drawing/2014/main" val="1518085588"/>
                    </a:ext>
                  </a:extLst>
                </a:gridCol>
              </a:tblGrid>
              <a:tr h="129540">
                <a:tc rowSpan="2"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80223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6439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3561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6078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81510C53-7BA8-B534-BEA3-C62802E0BBF1}"/>
              </a:ext>
            </a:extLst>
          </p:cNvPr>
          <p:cNvSpPr txBox="1"/>
          <p:nvPr/>
        </p:nvSpPr>
        <p:spPr>
          <a:xfrm>
            <a:off x="9320420" y="2000401"/>
            <a:ext cx="2702563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Average salary for male employees is significantly high compared to female employees at an organizational level and for each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Employees in HR department are paid significantly less compared to other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 each department male and female employees are paid equitably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6EFCE92-C133-AD82-0311-CBD059DFD545}"/>
              </a:ext>
            </a:extLst>
          </p:cNvPr>
          <p:cNvSpPr/>
          <p:nvPr/>
        </p:nvSpPr>
        <p:spPr>
          <a:xfrm rot="10800000">
            <a:off x="3890195" y="3228281"/>
            <a:ext cx="152400" cy="130822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AFF352E-AB8D-72F3-6494-96D7EBCDA93C}"/>
              </a:ext>
            </a:extLst>
          </p:cNvPr>
          <p:cNvSpPr/>
          <p:nvPr/>
        </p:nvSpPr>
        <p:spPr>
          <a:xfrm>
            <a:off x="4127111" y="2320863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1C86AB-701B-3F6B-4C20-BD15E80B748C}"/>
              </a:ext>
            </a:extLst>
          </p:cNvPr>
          <p:cNvSpPr/>
          <p:nvPr/>
        </p:nvSpPr>
        <p:spPr>
          <a:xfrm>
            <a:off x="9326804" y="2081017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E3F5E3-67DF-BB9D-0DF1-D4D0E9238CDF}"/>
              </a:ext>
            </a:extLst>
          </p:cNvPr>
          <p:cNvSpPr/>
          <p:nvPr/>
        </p:nvSpPr>
        <p:spPr>
          <a:xfrm>
            <a:off x="1513661" y="5499678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444764-3927-293F-5E51-DD8F05219CED}"/>
              </a:ext>
            </a:extLst>
          </p:cNvPr>
          <p:cNvSpPr/>
          <p:nvPr/>
        </p:nvSpPr>
        <p:spPr>
          <a:xfrm>
            <a:off x="9357361" y="3536869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4AF8C6-D4E6-0A76-719A-43FB47EE0104}"/>
              </a:ext>
            </a:extLst>
          </p:cNvPr>
          <p:cNvSpPr/>
          <p:nvPr/>
        </p:nvSpPr>
        <p:spPr>
          <a:xfrm>
            <a:off x="9818711" y="4396471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08F895-E21C-D3FC-42EA-08C64DA87B66}"/>
              </a:ext>
            </a:extLst>
          </p:cNvPr>
          <p:cNvSpPr/>
          <p:nvPr/>
        </p:nvSpPr>
        <p:spPr>
          <a:xfrm>
            <a:off x="4516927" y="4796848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A294B5-FBDF-DA1A-BFAB-58A8A08B99DC}"/>
              </a:ext>
            </a:extLst>
          </p:cNvPr>
          <p:cNvSpPr/>
          <p:nvPr/>
        </p:nvSpPr>
        <p:spPr>
          <a:xfrm>
            <a:off x="5348838" y="2285742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220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Graphic spid="11" grpId="0">
        <p:bldAsOne/>
      </p:bldGraphic>
      <p:bldP spid="19" grpId="0" animBg="1"/>
      <p:bldP spid="20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D481-83D0-2FBD-3404-1444608F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93760"/>
          </a:xfrm>
        </p:spPr>
        <p:txBody>
          <a:bodyPr/>
          <a:lstStyle/>
          <a:p>
            <a:r>
              <a:rPr lang="en-IN" cap="none" dirty="0"/>
              <a:t>Gender is the least important variable in all predictive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D9F9F-D372-D1D1-163D-92B13F262847}"/>
              </a:ext>
            </a:extLst>
          </p:cNvPr>
          <p:cNvSpPr txBox="1"/>
          <p:nvPr/>
        </p:nvSpPr>
        <p:spPr>
          <a:xfrm>
            <a:off x="432814" y="1933456"/>
            <a:ext cx="11326372" cy="64698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square" lIns="36000" rIns="36000" rtlCol="0">
            <a:spAutoFit/>
          </a:bodyPr>
          <a:lstStyle/>
          <a:p>
            <a:r>
              <a:rPr lang="en-IN" sz="1600" b="1" dirty="0"/>
              <a:t>To establish causal relationship between gender &amp; salary and analyse interaction effect of firmographic characteristics, several models were built to predict employee salary and identify key influencing factors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6E14D2-C730-3C48-481A-3819C353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25285"/>
              </p:ext>
            </p:extLst>
          </p:nvPr>
        </p:nvGraphicFramePr>
        <p:xfrm>
          <a:off x="432814" y="2726822"/>
          <a:ext cx="113263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5457">
                  <a:extLst>
                    <a:ext uri="{9D8B030D-6E8A-4147-A177-3AD203B41FA5}">
                      <a16:colId xmlns:a16="http://schemas.microsoft.com/office/drawing/2014/main" val="3129951362"/>
                    </a:ext>
                  </a:extLst>
                </a:gridCol>
                <a:gridCol w="3775457">
                  <a:extLst>
                    <a:ext uri="{9D8B030D-6E8A-4147-A177-3AD203B41FA5}">
                      <a16:colId xmlns:a16="http://schemas.microsoft.com/office/drawing/2014/main" val="2203316910"/>
                    </a:ext>
                  </a:extLst>
                </a:gridCol>
                <a:gridCol w="3775457">
                  <a:extLst>
                    <a:ext uri="{9D8B030D-6E8A-4147-A177-3AD203B41FA5}">
                      <a16:colId xmlns:a16="http://schemas.microsoft.com/office/drawing/2014/main" val="3884840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5382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7DC76D-027B-4401-5711-F0B626A67BC4}"/>
              </a:ext>
            </a:extLst>
          </p:cNvPr>
          <p:cNvCxnSpPr>
            <a:cxnSpLocks/>
          </p:cNvCxnSpPr>
          <p:nvPr/>
        </p:nvCxnSpPr>
        <p:spPr>
          <a:xfrm>
            <a:off x="4206240" y="2890520"/>
            <a:ext cx="0" cy="352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0B3AF6-2323-A938-3716-1FD8928C4B73}"/>
              </a:ext>
            </a:extLst>
          </p:cNvPr>
          <p:cNvCxnSpPr>
            <a:cxnSpLocks/>
          </p:cNvCxnSpPr>
          <p:nvPr/>
        </p:nvCxnSpPr>
        <p:spPr>
          <a:xfrm>
            <a:off x="7975600" y="2890520"/>
            <a:ext cx="0" cy="3520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CCE675-0C57-1224-45ED-FA5150E0E360}"/>
              </a:ext>
            </a:extLst>
          </p:cNvPr>
          <p:cNvSpPr txBox="1"/>
          <p:nvPr/>
        </p:nvSpPr>
        <p:spPr>
          <a:xfrm>
            <a:off x="345440" y="3097662"/>
            <a:ext cx="384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Dataset : All Data (Except CEO)</a:t>
            </a:r>
          </a:p>
          <a:p>
            <a:r>
              <a:rPr lang="en-IN" sz="1400" dirty="0"/>
              <a:t>Technique : Random Forest</a:t>
            </a:r>
          </a:p>
          <a:p>
            <a:r>
              <a:rPr lang="en-IN" sz="1400" dirty="0"/>
              <a:t>Independent Variables : Department, Experience, Degree, Level &amp; Gender*</a:t>
            </a:r>
          </a:p>
          <a:p>
            <a:r>
              <a:rPr lang="en-IN" sz="1400" dirty="0"/>
              <a:t>MAPE :  38%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D98272F-7F0E-4A52-305F-1E1B0080B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783733"/>
              </p:ext>
            </p:extLst>
          </p:nvPr>
        </p:nvGraphicFramePr>
        <p:xfrm>
          <a:off x="345440" y="4353558"/>
          <a:ext cx="3616960" cy="2057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4B9E0F-176E-B7C7-CEB1-6B42B608D408}"/>
              </a:ext>
            </a:extLst>
          </p:cNvPr>
          <p:cNvSpPr txBox="1"/>
          <p:nvPr/>
        </p:nvSpPr>
        <p:spPr>
          <a:xfrm>
            <a:off x="4216401" y="3097662"/>
            <a:ext cx="384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Dataset : Only IC</a:t>
            </a:r>
          </a:p>
          <a:p>
            <a:r>
              <a:rPr lang="en-IN" sz="1400" dirty="0"/>
              <a:t>Technique : Random Forest</a:t>
            </a:r>
          </a:p>
          <a:p>
            <a:r>
              <a:rPr lang="en-IN" sz="1400" dirty="0"/>
              <a:t>Independent Variables : Department, Experience, Degree &amp; Gender*</a:t>
            </a:r>
          </a:p>
          <a:p>
            <a:r>
              <a:rPr lang="en-IN" sz="1400" dirty="0"/>
              <a:t>MAPE :  37%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F5E9C13-F2D7-7FCE-0C7C-C4A28701F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920526"/>
              </p:ext>
            </p:extLst>
          </p:nvPr>
        </p:nvGraphicFramePr>
        <p:xfrm>
          <a:off x="4216401" y="4353558"/>
          <a:ext cx="3616960" cy="2057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7C13EC1-A2E5-1807-C712-D690C163DBC1}"/>
              </a:ext>
            </a:extLst>
          </p:cNvPr>
          <p:cNvSpPr txBox="1"/>
          <p:nvPr/>
        </p:nvSpPr>
        <p:spPr>
          <a:xfrm>
            <a:off x="8095490" y="3097662"/>
            <a:ext cx="38465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Dataset :  Levels above IC (excluding CEO)</a:t>
            </a:r>
          </a:p>
          <a:p>
            <a:r>
              <a:rPr lang="en-IN" sz="1400" dirty="0"/>
              <a:t>Technique : Random Forest</a:t>
            </a:r>
          </a:p>
          <a:p>
            <a:r>
              <a:rPr lang="en-IN" sz="1400" dirty="0"/>
              <a:t>Independent Variables : Department, Experience, Degree, Level &amp; Gender*</a:t>
            </a:r>
          </a:p>
          <a:p>
            <a:r>
              <a:rPr lang="en-IN" sz="1400" dirty="0"/>
              <a:t>MAPE :  42%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9D8B1C23-FA29-345C-8FF2-461AE5512E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7510808"/>
              </p:ext>
            </p:extLst>
          </p:nvPr>
        </p:nvGraphicFramePr>
        <p:xfrm>
          <a:off x="8095490" y="4353558"/>
          <a:ext cx="3616960" cy="2057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80F2AFC-8D39-5DE2-3297-915901F8C765}"/>
              </a:ext>
            </a:extLst>
          </p:cNvPr>
          <p:cNvSpPr txBox="1"/>
          <p:nvPr/>
        </p:nvSpPr>
        <p:spPr>
          <a:xfrm>
            <a:off x="2581660" y="6575623"/>
            <a:ext cx="74371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*All models had variations without using ‘Gender’ feature, no impact in accuracy was observed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DB1C56-4116-00CE-44DD-B699ADAF96EF}"/>
              </a:ext>
            </a:extLst>
          </p:cNvPr>
          <p:cNvSpPr/>
          <p:nvPr/>
        </p:nvSpPr>
        <p:spPr>
          <a:xfrm>
            <a:off x="8140193" y="6048243"/>
            <a:ext cx="3169920" cy="2204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23613F-4AAC-A5D8-F4DB-5DDFB307D1B1}"/>
              </a:ext>
            </a:extLst>
          </p:cNvPr>
          <p:cNvSpPr/>
          <p:nvPr/>
        </p:nvSpPr>
        <p:spPr>
          <a:xfrm>
            <a:off x="653287" y="4825073"/>
            <a:ext cx="1348233" cy="244767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C5788A-A41B-3F9D-F97F-C254F6E378F6}"/>
              </a:ext>
            </a:extLst>
          </p:cNvPr>
          <p:cNvSpPr/>
          <p:nvPr/>
        </p:nvSpPr>
        <p:spPr>
          <a:xfrm>
            <a:off x="4505958" y="4825073"/>
            <a:ext cx="1348233" cy="244767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48AC4-EAAC-9FB7-3D0D-B53E5A4BE483}"/>
              </a:ext>
            </a:extLst>
          </p:cNvPr>
          <p:cNvSpPr/>
          <p:nvPr/>
        </p:nvSpPr>
        <p:spPr>
          <a:xfrm>
            <a:off x="8519159" y="4825073"/>
            <a:ext cx="1348233" cy="244767"/>
          </a:xfrm>
          <a:prstGeom prst="rect">
            <a:avLst/>
          </a:prstGeom>
          <a:noFill/>
          <a:ln w="952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28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Graphic spid="14" grpId="0">
        <p:bldAsOne/>
      </p:bldGraphic>
      <p:bldP spid="15" grpId="0"/>
      <p:bldGraphic spid="16" grpId="0">
        <p:bldAsOne/>
      </p:bldGraphic>
      <p:bldP spid="17" grpId="0"/>
      <p:bldGraphic spid="18" grpId="0">
        <p:bldAsOne/>
      </p:bldGraphic>
      <p:bldP spid="19" grpId="0"/>
      <p:bldP spid="20" grpId="0" animBg="1"/>
      <p:bldP spid="21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FC1BBA6-57ED-4896-C488-C687F9DFF1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073969"/>
              </p:ext>
            </p:extLst>
          </p:nvPr>
        </p:nvGraphicFramePr>
        <p:xfrm>
          <a:off x="4673601" y="1894709"/>
          <a:ext cx="4852778" cy="23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2D9527-AE84-4A6F-3D7E-D362FCAF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IN" cap="none" dirty="0"/>
              <a:t>Salary distribution is dependent on specific nuances of each department</a:t>
            </a:r>
            <a:br>
              <a:rPr lang="en-IN" cap="none" dirty="0"/>
            </a:br>
            <a:r>
              <a:rPr lang="en-IN" sz="2000" cap="none" dirty="0"/>
              <a:t>Majority of females are in lower paid jobs (HR)</a:t>
            </a:r>
            <a:endParaRPr lang="en-IN" cap="none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A2A336-DB87-3709-B61B-D18B48D2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19989"/>
              </p:ext>
            </p:extLst>
          </p:nvPr>
        </p:nvGraphicFramePr>
        <p:xfrm>
          <a:off x="443231" y="2377440"/>
          <a:ext cx="4118608" cy="1605281"/>
        </p:xfrm>
        <a:graphic>
          <a:graphicData uri="http://schemas.openxmlformats.org/drawingml/2006/table">
            <a:tbl>
              <a:tblPr/>
              <a:tblGrid>
                <a:gridCol w="1249312">
                  <a:extLst>
                    <a:ext uri="{9D8B030D-6E8A-4147-A177-3AD203B41FA5}">
                      <a16:colId xmlns:a16="http://schemas.microsoft.com/office/drawing/2014/main" val="2765450133"/>
                    </a:ext>
                  </a:extLst>
                </a:gridCol>
                <a:gridCol w="864907">
                  <a:extLst>
                    <a:ext uri="{9D8B030D-6E8A-4147-A177-3AD203B41FA5}">
                      <a16:colId xmlns:a16="http://schemas.microsoft.com/office/drawing/2014/main" val="770277280"/>
                    </a:ext>
                  </a:extLst>
                </a:gridCol>
                <a:gridCol w="1139482">
                  <a:extLst>
                    <a:ext uri="{9D8B030D-6E8A-4147-A177-3AD203B41FA5}">
                      <a16:colId xmlns:a16="http://schemas.microsoft.com/office/drawing/2014/main" val="2033174499"/>
                    </a:ext>
                  </a:extLst>
                </a:gridCol>
                <a:gridCol w="864907">
                  <a:extLst>
                    <a:ext uri="{9D8B030D-6E8A-4147-A177-3AD203B41FA5}">
                      <a16:colId xmlns:a16="http://schemas.microsoft.com/office/drawing/2014/main" val="2025612950"/>
                    </a:ext>
                  </a:extLst>
                </a:gridCol>
              </a:tblGrid>
              <a:tr h="391202"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Degree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 level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631052"/>
                  </a:ext>
                </a:extLst>
              </a:tr>
              <a:tr h="4046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Department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547304"/>
                  </a:ext>
                </a:extLst>
              </a:tr>
              <a:tr h="4046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 level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04916"/>
                  </a:ext>
                </a:extLst>
              </a:tr>
              <a:tr h="40469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3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E0CD124-3976-66AA-3152-C63CB14B2919}"/>
              </a:ext>
            </a:extLst>
          </p:cNvPr>
          <p:cNvSpPr txBox="1"/>
          <p:nvPr/>
        </p:nvSpPr>
        <p:spPr>
          <a:xfrm>
            <a:off x="443232" y="2011680"/>
            <a:ext cx="4118608" cy="36576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P-Values for Chi-Sq. Test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6CC46A6-8A6C-3A2C-2422-42B8DB580047}"/>
              </a:ext>
            </a:extLst>
          </p:cNvPr>
          <p:cNvSpPr/>
          <p:nvPr/>
        </p:nvSpPr>
        <p:spPr>
          <a:xfrm rot="5400000">
            <a:off x="3942080" y="2854961"/>
            <a:ext cx="1971040" cy="2844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008D857C-E69A-D57F-B314-395EF2B2FE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142997"/>
              </p:ext>
            </p:extLst>
          </p:nvPr>
        </p:nvGraphicFramePr>
        <p:xfrm>
          <a:off x="264161" y="4371316"/>
          <a:ext cx="4409439" cy="21476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9D0F5A5B-C819-1A9C-E06A-ACAF525CDB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6526710"/>
              </p:ext>
            </p:extLst>
          </p:nvPr>
        </p:nvGraphicFramePr>
        <p:xfrm>
          <a:off x="5187951" y="4368800"/>
          <a:ext cx="4301486" cy="2203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C1CC4E-9CE4-5F81-BA8B-383BEC458D07}"/>
              </a:ext>
            </a:extLst>
          </p:cNvPr>
          <p:cNvCxnSpPr>
            <a:cxnSpLocks/>
          </p:cNvCxnSpPr>
          <p:nvPr/>
        </p:nvCxnSpPr>
        <p:spPr>
          <a:xfrm>
            <a:off x="289557" y="4225467"/>
            <a:ext cx="9143999" cy="864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E20616D-8F6B-F318-8797-6677F0474314}"/>
              </a:ext>
            </a:extLst>
          </p:cNvPr>
          <p:cNvSpPr/>
          <p:nvPr/>
        </p:nvSpPr>
        <p:spPr>
          <a:xfrm rot="5400000">
            <a:off x="3962400" y="5212080"/>
            <a:ext cx="1971040" cy="284480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5689F5-AB25-DC35-450E-4F1A6292D951}"/>
              </a:ext>
            </a:extLst>
          </p:cNvPr>
          <p:cNvSpPr/>
          <p:nvPr/>
        </p:nvSpPr>
        <p:spPr>
          <a:xfrm>
            <a:off x="5283200" y="2465827"/>
            <a:ext cx="3799841" cy="500893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60BC7-3AE6-5290-7D21-E1D54784C430}"/>
              </a:ext>
            </a:extLst>
          </p:cNvPr>
          <p:cNvSpPr/>
          <p:nvPr/>
        </p:nvSpPr>
        <p:spPr>
          <a:xfrm>
            <a:off x="1503681" y="5313681"/>
            <a:ext cx="1016000" cy="467360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374BC8-9AC7-1DC8-3638-F8C9CA7910CC}"/>
              </a:ext>
            </a:extLst>
          </p:cNvPr>
          <p:cNvSpPr/>
          <p:nvPr/>
        </p:nvSpPr>
        <p:spPr>
          <a:xfrm>
            <a:off x="5984240" y="4984563"/>
            <a:ext cx="1473200" cy="100584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2761A-11F2-5FD8-41B0-A179E86C09F6}"/>
              </a:ext>
            </a:extLst>
          </p:cNvPr>
          <p:cNvSpPr txBox="1"/>
          <p:nvPr/>
        </p:nvSpPr>
        <p:spPr>
          <a:xfrm>
            <a:off x="9489437" y="2011680"/>
            <a:ext cx="2550163" cy="46166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Department has strong correlation with level and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Understanding level wise salary trends for each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HR salaries are least as compared to other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Salaries in Engineering and Marketing do not increase with level as steeply as other departments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Though, salaries for males &amp; females are equitable in each department, females are significantly over indexed in HR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1A002D-F879-B3E9-A744-37BA52340325}"/>
              </a:ext>
            </a:extLst>
          </p:cNvPr>
          <p:cNvSpPr/>
          <p:nvPr/>
        </p:nvSpPr>
        <p:spPr>
          <a:xfrm>
            <a:off x="9506055" y="2103283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9DC278-02AC-35A8-49C0-D8CB4046889C}"/>
              </a:ext>
            </a:extLst>
          </p:cNvPr>
          <p:cNvSpPr/>
          <p:nvPr/>
        </p:nvSpPr>
        <p:spPr>
          <a:xfrm>
            <a:off x="9987728" y="3578628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08D630-9921-466C-6FF0-58E7579CD116}"/>
              </a:ext>
            </a:extLst>
          </p:cNvPr>
          <p:cNvSpPr/>
          <p:nvPr/>
        </p:nvSpPr>
        <p:spPr>
          <a:xfrm>
            <a:off x="9970101" y="4228727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B1DA4F-04D7-16EE-86F2-6AD46A1BA9D6}"/>
              </a:ext>
            </a:extLst>
          </p:cNvPr>
          <p:cNvSpPr/>
          <p:nvPr/>
        </p:nvSpPr>
        <p:spPr>
          <a:xfrm>
            <a:off x="3571558" y="3100549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C842A0C-273C-1ED4-AF77-433015F4F744}"/>
              </a:ext>
            </a:extLst>
          </p:cNvPr>
          <p:cNvSpPr/>
          <p:nvPr/>
        </p:nvSpPr>
        <p:spPr>
          <a:xfrm>
            <a:off x="7747135" y="3233201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6329DC-F649-3464-5C6E-D0911FFBE201}"/>
              </a:ext>
            </a:extLst>
          </p:cNvPr>
          <p:cNvSpPr/>
          <p:nvPr/>
        </p:nvSpPr>
        <p:spPr>
          <a:xfrm>
            <a:off x="8984139" y="2377440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67955A8-7B04-253B-FCFB-14AC2FBE7511}"/>
              </a:ext>
            </a:extLst>
          </p:cNvPr>
          <p:cNvSpPr/>
          <p:nvPr/>
        </p:nvSpPr>
        <p:spPr>
          <a:xfrm>
            <a:off x="9541640" y="5487483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487482-A4B7-CE1A-A208-CCB09D7E272E}"/>
              </a:ext>
            </a:extLst>
          </p:cNvPr>
          <p:cNvSpPr/>
          <p:nvPr/>
        </p:nvSpPr>
        <p:spPr>
          <a:xfrm>
            <a:off x="7338693" y="4878013"/>
            <a:ext cx="197804" cy="18255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789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2" grpId="0">
        <p:bldAsOne/>
      </p:bldGraphic>
      <p:bldP spid="10" grpId="0" animBg="1"/>
      <p:bldGraphic spid="18" grpId="0">
        <p:bldAsOne/>
      </p:bldGraphic>
      <p:bldGraphic spid="23" grpId="0">
        <p:bldAsOne/>
      </p:bldGraphic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3B28-DD7A-9E53-A19C-C463C95A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Recommendations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D233F4-BAB7-8664-9637-90B06D457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35986"/>
              </p:ext>
            </p:extLst>
          </p:nvPr>
        </p:nvGraphicFramePr>
        <p:xfrm>
          <a:off x="431800" y="1996409"/>
          <a:ext cx="11328400" cy="4159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0">
                  <a:extLst>
                    <a:ext uri="{9D8B030D-6E8A-4147-A177-3AD203B41FA5}">
                      <a16:colId xmlns:a16="http://schemas.microsoft.com/office/drawing/2014/main" val="3339038926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879930913"/>
                    </a:ext>
                  </a:extLst>
                </a:gridCol>
              </a:tblGrid>
              <a:tr h="52623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Insights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Recommendations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060127"/>
                  </a:ext>
                </a:extLst>
              </a:tr>
              <a:tr h="363319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Need more data to create a better predictive model such as: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Salary split by components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Performance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Skill and proficiency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Organization work culture insights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Gender representation is not consistent across departments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Salary distribution is highly driven by nuances within each department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45% of employees earn more than their managers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Analyse key factors leading to low diversity among departments. Hypothesis: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Certain skill sets do not attract diverse applications for hire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Hiring funnel leaking diverse candidates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dirty="0"/>
                        <a:t>Certain departments have high attrition of diverse employees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Based on findings of the above hypothesis certain steps can be taken to increase diversity, e.g. Explore labour markets offering diverse candidates for specific roles (e.g. states / regions with more female engineers)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IN" sz="140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Re-think compensation philosophy: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Managers must have higher salary than their reports</a:t>
                      </a:r>
                    </a:p>
                    <a:p>
                      <a:pPr marL="742950" marR="0" lvl="1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400" dirty="0"/>
                        <a:t>Compensation must increase with increase in level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930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17641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1431</TotalTime>
  <Words>821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Tahoma</vt:lpstr>
      <vt:lpstr>Wingdings 2</vt:lpstr>
      <vt:lpstr>Dividend</vt:lpstr>
      <vt:lpstr>Case Study :  Workplace Inclusion</vt:lpstr>
      <vt:lpstr>Problem Statement</vt:lpstr>
      <vt:lpstr>Determine hierarchy</vt:lpstr>
      <vt:lpstr>Organization Size</vt:lpstr>
      <vt:lpstr>Equitable Salary distribution Analysis</vt:lpstr>
      <vt:lpstr>On average, male employees earn significantly more than female employees Further investigation required to analyze the interaction effects of multiple factors</vt:lpstr>
      <vt:lpstr>Gender is the least important variable in all predictive models</vt:lpstr>
      <vt:lpstr>Salary distribution is dependent on specific nuances of each department Majority of females are in lower paid jobs (HR)</vt:lpstr>
      <vt:lpstr>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Swetha Ramesh</dc:creator>
  <cp:lastModifiedBy>Swetha Ramesh</cp:lastModifiedBy>
  <cp:revision>12</cp:revision>
  <dcterms:created xsi:type="dcterms:W3CDTF">2025-01-28T14:05:58Z</dcterms:created>
  <dcterms:modified xsi:type="dcterms:W3CDTF">2025-01-29T13:57:32Z</dcterms:modified>
</cp:coreProperties>
</file>