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Geo"/>
      <p:regular r:id="rId25"/>
      <p:italic r:id="rId26"/>
    </p:embeddedFont>
    <p:embeddedFont>
      <p:font typeface="Roboto Medium"/>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eo-italic.fntdata"/><Relationship Id="rId25" Type="http://schemas.openxmlformats.org/officeDocument/2006/relationships/font" Target="fonts/Geo-regular.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 name="Google Shape;2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 name="Google Shape;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6" name="Google Shape;16;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600"/>
              <a:buFont typeface="Geo"/>
              <a:buNone/>
              <a:defRPr b="0" i="0" sz="4600" u="none" cap="none" strike="noStrike">
                <a:solidFill>
                  <a:srgbClr val="3F3F3F"/>
                </a:solidFill>
                <a:latin typeface="Geo"/>
                <a:ea typeface="Geo"/>
                <a:cs typeface="Geo"/>
                <a:sym typeface="Ge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21.jp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49.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20.png"/></Relationships>
</file>

<file path=ppt/slides/_rels/slide7.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7.png"/><Relationship Id="rId13" Type="http://schemas.openxmlformats.org/officeDocument/2006/relationships/image" Target="../media/image28.png"/><Relationship Id="rId12"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2.png"/><Relationship Id="rId4" Type="http://schemas.openxmlformats.org/officeDocument/2006/relationships/image" Target="../media/image25.png"/><Relationship Id="rId9" Type="http://schemas.openxmlformats.org/officeDocument/2006/relationships/image" Target="../media/image26.png"/><Relationship Id="rId14" Type="http://schemas.openxmlformats.org/officeDocument/2006/relationships/image" Target="../media/image10.png"/><Relationship Id="rId5" Type="http://schemas.openxmlformats.org/officeDocument/2006/relationships/image" Target="../media/image24.png"/><Relationship Id="rId6" Type="http://schemas.openxmlformats.org/officeDocument/2006/relationships/image" Target="../media/image33.png"/><Relationship Id="rId7" Type="http://schemas.openxmlformats.org/officeDocument/2006/relationships/image" Target="../media/image23.png"/><Relationship Id="rId8" Type="http://schemas.openxmlformats.org/officeDocument/2006/relationships/image" Target="../media/image35.png"/></Relationships>
</file>

<file path=ppt/slides/_rels/slide8.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43.png"/><Relationship Id="rId13" Type="http://schemas.openxmlformats.org/officeDocument/2006/relationships/image" Target="../media/image38.png"/><Relationship Id="rId12"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32.png"/><Relationship Id="rId9" Type="http://schemas.openxmlformats.org/officeDocument/2006/relationships/image" Target="../media/image36.jpg"/><Relationship Id="rId15" Type="http://schemas.openxmlformats.org/officeDocument/2006/relationships/image" Target="../media/image46.png"/><Relationship Id="rId14" Type="http://schemas.openxmlformats.org/officeDocument/2006/relationships/image" Target="../media/image48.png"/><Relationship Id="rId16" Type="http://schemas.openxmlformats.org/officeDocument/2006/relationships/image" Target="../media/image10.png"/><Relationship Id="rId5" Type="http://schemas.openxmlformats.org/officeDocument/2006/relationships/image" Target="../media/image34.png"/><Relationship Id="rId6" Type="http://schemas.openxmlformats.org/officeDocument/2006/relationships/image" Target="../media/image41.png"/><Relationship Id="rId7" Type="http://schemas.openxmlformats.org/officeDocument/2006/relationships/image" Target="../media/image39.png"/><Relationship Id="rId8"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4"/>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 name="Google Shape;30;p4"/>
          <p:cNvSpPr txBox="1"/>
          <p:nvPr>
            <p:ph type="ctrTitle"/>
          </p:nvPr>
        </p:nvSpPr>
        <p:spPr>
          <a:xfrm>
            <a:off x="6730000" y="639097"/>
            <a:ext cx="4813072" cy="3494791"/>
          </a:xfrm>
          <a:prstGeom prst="rect">
            <a:avLst/>
          </a:prstGeom>
          <a:noFill/>
          <a:ln>
            <a:noFill/>
          </a:ln>
          <a:effectLst>
            <a:outerShdw blurRad="50800" rotWithShape="0" algn="ctr" dir="5400000" dist="50800">
              <a:srgbClr val="D8D8D8"/>
            </a:outerShdw>
          </a:effectLst>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6000"/>
              <a:buFont typeface="Geo"/>
              <a:buNone/>
            </a:pPr>
            <a:r>
              <a:rPr lang="en-US" sz="6000">
                <a:latin typeface="Roboto Medium"/>
                <a:ea typeface="Roboto Medium"/>
                <a:cs typeface="Roboto Medium"/>
                <a:sym typeface="Roboto Medium"/>
              </a:rPr>
              <a:t>Airline ticket booking</a:t>
            </a:r>
            <a:endParaRPr sz="6000">
              <a:latin typeface="Roboto Medium"/>
              <a:ea typeface="Roboto Medium"/>
              <a:cs typeface="Roboto Medium"/>
              <a:sym typeface="Roboto Medium"/>
            </a:endParaRPr>
          </a:p>
        </p:txBody>
      </p:sp>
      <p:sp>
        <p:nvSpPr>
          <p:cNvPr id="31" name="Google Shape;31;p4"/>
          <p:cNvSpPr txBox="1"/>
          <p:nvPr>
            <p:ph idx="1" type="subTitle"/>
          </p:nvPr>
        </p:nvSpPr>
        <p:spPr>
          <a:xfrm>
            <a:off x="6729999" y="4455621"/>
            <a:ext cx="4829101" cy="1238616"/>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0000"/>
              </a:lnSpc>
              <a:spcBef>
                <a:spcPts val="0"/>
              </a:spcBef>
              <a:spcAft>
                <a:spcPts val="0"/>
              </a:spcAft>
              <a:buSzPct val="100000"/>
              <a:buNone/>
            </a:pPr>
            <a:r>
              <a:rPr lang="en-US">
                <a:latin typeface="Roboto Medium"/>
                <a:ea typeface="Roboto Medium"/>
                <a:cs typeface="Roboto Medium"/>
                <a:sym typeface="Roboto Medium"/>
              </a:rPr>
              <a:t>PRERIT</a:t>
            </a:r>
            <a:endParaRPr>
              <a:latin typeface="Roboto Medium"/>
              <a:ea typeface="Roboto Medium"/>
              <a:cs typeface="Roboto Medium"/>
              <a:sym typeface="Roboto Medium"/>
            </a:endParaRPr>
          </a:p>
          <a:p>
            <a:pPr indent="0" lvl="0" marL="0" rtl="0" algn="l">
              <a:lnSpc>
                <a:spcPct val="110000"/>
              </a:lnSpc>
              <a:spcBef>
                <a:spcPts val="1400"/>
              </a:spcBef>
              <a:spcAft>
                <a:spcPts val="0"/>
              </a:spcAft>
              <a:buSzPct val="100000"/>
              <a:buNone/>
            </a:pPr>
            <a:r>
              <a:rPr lang="en-US">
                <a:latin typeface="Roboto Medium"/>
                <a:ea typeface="Roboto Medium"/>
                <a:cs typeface="Roboto Medium"/>
                <a:sym typeface="Roboto Medium"/>
              </a:rPr>
              <a:t>SMITA</a:t>
            </a:r>
            <a:endParaRPr>
              <a:latin typeface="Roboto Medium"/>
              <a:ea typeface="Roboto Medium"/>
              <a:cs typeface="Roboto Medium"/>
              <a:sym typeface="Roboto Medium"/>
            </a:endParaRPr>
          </a:p>
          <a:p>
            <a:pPr indent="0" lvl="0" marL="0" rtl="0" algn="l">
              <a:lnSpc>
                <a:spcPct val="110000"/>
              </a:lnSpc>
              <a:spcBef>
                <a:spcPts val="1400"/>
              </a:spcBef>
              <a:spcAft>
                <a:spcPts val="0"/>
              </a:spcAft>
              <a:buSzPct val="100000"/>
              <a:buNone/>
            </a:pPr>
            <a:r>
              <a:rPr lang="en-US">
                <a:latin typeface="Roboto Medium"/>
                <a:ea typeface="Roboto Medium"/>
                <a:cs typeface="Roboto Medium"/>
                <a:sym typeface="Roboto Medium"/>
              </a:rPr>
              <a:t>SAGAR</a:t>
            </a:r>
            <a:endParaRPr>
              <a:latin typeface="Roboto Medium"/>
              <a:ea typeface="Roboto Medium"/>
              <a:cs typeface="Roboto Medium"/>
              <a:sym typeface="Roboto Medium"/>
            </a:endParaRPr>
          </a:p>
        </p:txBody>
      </p:sp>
      <p:pic>
        <p:nvPicPr>
          <p:cNvPr id="32" name="Google Shape;32;p4"/>
          <p:cNvPicPr preferRelativeResize="0"/>
          <p:nvPr/>
        </p:nvPicPr>
        <p:blipFill rotWithShape="1">
          <a:blip r:embed="rId3">
            <a:alphaModFix/>
          </a:blip>
          <a:srcRect b="0" l="0" r="0" t="0"/>
          <a:stretch/>
        </p:blipFill>
        <p:spPr>
          <a:xfrm>
            <a:off x="6828091" y="341368"/>
            <a:ext cx="4090248" cy="2045124"/>
          </a:xfrm>
          <a:prstGeom prst="rect">
            <a:avLst/>
          </a:prstGeom>
          <a:noFill/>
          <a:ln>
            <a:noFill/>
          </a:ln>
        </p:spPr>
      </p:pic>
      <p:cxnSp>
        <p:nvCxnSpPr>
          <p:cNvPr id="33" name="Google Shape;33;p4"/>
          <p:cNvCxnSpPr/>
          <p:nvPr/>
        </p:nvCxnSpPr>
        <p:spPr>
          <a:xfrm>
            <a:off x="6805053" y="4294754"/>
            <a:ext cx="4389120" cy="0"/>
          </a:xfrm>
          <a:prstGeom prst="straightConnector1">
            <a:avLst/>
          </a:prstGeom>
          <a:noFill/>
          <a:ln cap="flat" cmpd="sng" w="12700">
            <a:solidFill>
              <a:srgbClr val="3F3F3F"/>
            </a:solidFill>
            <a:prstDash val="solid"/>
            <a:round/>
            <a:headEnd len="sm" w="sm" type="none"/>
            <a:tailEnd len="sm" w="sm" type="none"/>
          </a:ln>
        </p:spPr>
      </p:cxnSp>
      <p:sp>
        <p:nvSpPr>
          <p:cNvPr descr="Send" id="34" name="Google Shape;34;p4"/>
          <p:cNvSpPr/>
          <p:nvPr/>
        </p:nvSpPr>
        <p:spPr>
          <a:xfrm>
            <a:off x="9533446" y="3150614"/>
            <a:ext cx="1043437" cy="1043437"/>
          </a:xfrm>
          <a:prstGeom prst="rect">
            <a:avLst/>
          </a:prstGeom>
          <a:blipFill rotWithShape="1">
            <a:blip r:embed="rId4">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3529006" y="-3"/>
            <a:ext cx="4818000" cy="1043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Geo"/>
              <a:buNone/>
            </a:pPr>
            <a:r>
              <a:rPr lang="en-US" sz="4800">
                <a:latin typeface="Roboto Medium"/>
                <a:ea typeface="Roboto Medium"/>
                <a:cs typeface="Roboto Medium"/>
                <a:sym typeface="Roboto Medium"/>
              </a:rPr>
              <a:t>Contract API’s</a:t>
            </a:r>
            <a:endParaRPr>
              <a:latin typeface="Roboto Medium"/>
              <a:ea typeface="Roboto Medium"/>
              <a:cs typeface="Roboto Medium"/>
              <a:sym typeface="Roboto Medium"/>
            </a:endParaRPr>
          </a:p>
        </p:txBody>
      </p:sp>
      <p:sp>
        <p:nvSpPr>
          <p:cNvPr id="231" name="Google Shape;231;p13"/>
          <p:cNvSpPr txBox="1"/>
          <p:nvPr/>
        </p:nvSpPr>
        <p:spPr>
          <a:xfrm>
            <a:off x="1148200" y="1043409"/>
            <a:ext cx="10687800" cy="4525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There are two main contracts:</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Ticket Management Contract, which comprise of below three solidity files:</a:t>
            </a:r>
            <a:endParaRPr b="0" i="0" sz="1800" u="none" cap="none" strike="noStrike">
              <a:solidFill>
                <a:schemeClr val="dk1"/>
              </a:solidFill>
              <a:latin typeface="Arial"/>
              <a:ea typeface="Arial"/>
              <a:cs typeface="Arial"/>
              <a:sym typeface="Arial"/>
            </a:endParaRPr>
          </a:p>
          <a:p>
            <a:pPr indent="-342900" lvl="2" marL="1371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tickets_manager.sol</a:t>
            </a:r>
            <a:endParaRPr b="0" i="0" sz="1800" u="none" cap="none" strike="noStrike">
              <a:solidFill>
                <a:schemeClr val="dk1"/>
              </a:solidFill>
              <a:latin typeface="Arial"/>
              <a:ea typeface="Arial"/>
              <a:cs typeface="Arial"/>
              <a:sym typeface="Arial"/>
            </a:endParaRPr>
          </a:p>
          <a:p>
            <a:pPr indent="-342900" lvl="2" marL="1371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flight.sol</a:t>
            </a:r>
            <a:endParaRPr b="0" i="0" sz="1800" u="none" cap="none" strike="noStrike">
              <a:solidFill>
                <a:schemeClr val="dk1"/>
              </a:solidFill>
              <a:latin typeface="Arial"/>
              <a:ea typeface="Arial"/>
              <a:cs typeface="Arial"/>
              <a:sym typeface="Arial"/>
            </a:endParaRPr>
          </a:p>
          <a:p>
            <a:pPr indent="-342900" lvl="2" marL="1371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ticket.sol</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Refund/Penalty Rules Contract, which is written in below solidity file:</a:t>
            </a:r>
            <a:endParaRPr b="0" i="0" sz="1800" u="none" cap="none" strike="noStrike">
              <a:solidFill>
                <a:schemeClr val="dk1"/>
              </a:solidFill>
              <a:latin typeface="Arial"/>
              <a:ea typeface="Arial"/>
              <a:cs typeface="Arial"/>
              <a:sym typeface="Arial"/>
            </a:endParaRPr>
          </a:p>
          <a:p>
            <a:pPr indent="-342900" lvl="2" marL="1371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refund_rules.sol</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1" i="0" lang="en-US" sz="1800" u="none" cap="none" strike="noStrike">
                <a:solidFill>
                  <a:schemeClr val="dk1"/>
                </a:solidFill>
                <a:latin typeface="Arial"/>
                <a:ea typeface="Arial"/>
                <a:cs typeface="Arial"/>
                <a:sym typeface="Arial"/>
              </a:rPr>
              <a:t>tickets_manager.sol</a:t>
            </a:r>
            <a:r>
              <a:rPr b="0" i="0" lang="en-US" sz="1800" u="none" cap="none" strike="noStrike">
                <a:solidFill>
                  <a:schemeClr val="dk1"/>
                </a:solidFill>
                <a:latin typeface="Arial"/>
                <a:ea typeface="Arial"/>
                <a:cs typeface="Arial"/>
                <a:sym typeface="Arial"/>
              </a:rPr>
              <a:t> file contains all the public APIs which are used for interaction with Airlines and Customers accounts to the contract.</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1" i="0" lang="en-US" sz="1800" u="none" cap="none" strike="noStrike">
                <a:solidFill>
                  <a:schemeClr val="dk1"/>
                </a:solidFill>
                <a:latin typeface="Arial"/>
                <a:ea typeface="Arial"/>
                <a:cs typeface="Arial"/>
                <a:sym typeface="Arial"/>
              </a:rPr>
              <a:t>refund_rules.sol</a:t>
            </a:r>
            <a:r>
              <a:rPr b="0" i="0" lang="en-US" sz="1800" u="none" cap="none" strike="noStrike">
                <a:solidFill>
                  <a:schemeClr val="dk1"/>
                </a:solidFill>
                <a:latin typeface="Arial"/>
                <a:ea typeface="Arial"/>
                <a:cs typeface="Arial"/>
                <a:sym typeface="Arial"/>
              </a:rPr>
              <a:t> file contains all the rules related to refund/penalties. This contract can be compiled and deployed separately on the blockchain. After deploying this, we need to inject the address of this deployed contract into main Ticket Management Contract to be utilized. This way we can change the refund rule at runtime without making any change in main Ticket Management Contract.</a:t>
            </a:r>
            <a:endParaRPr b="0" i="0" sz="1800" u="none" cap="none" strike="noStrike">
              <a:solidFill>
                <a:schemeClr val="dk1"/>
              </a:solidFill>
              <a:latin typeface="Arial"/>
              <a:ea typeface="Arial"/>
              <a:cs typeface="Arial"/>
              <a:sym typeface="Arial"/>
            </a:endParaRPr>
          </a:p>
        </p:txBody>
      </p:sp>
      <p:sp>
        <p:nvSpPr>
          <p:cNvPr descr="Send" id="232" name="Google Shape;232;p13"/>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1186825" y="483551"/>
            <a:ext cx="10058400" cy="769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39130"/>
              <a:buNone/>
            </a:pPr>
            <a:r>
              <a:rPr lang="en-US">
                <a:latin typeface="Roboto Medium"/>
                <a:ea typeface="Roboto Medium"/>
                <a:cs typeface="Roboto Medium"/>
                <a:sym typeface="Roboto Medium"/>
              </a:rPr>
              <a:t>Injecting Refund/Penalty Rules to </a:t>
            </a:r>
            <a:endParaRPr>
              <a:latin typeface="Roboto Medium"/>
              <a:ea typeface="Roboto Medium"/>
              <a:cs typeface="Roboto Medium"/>
              <a:sym typeface="Roboto Medium"/>
            </a:endParaRPr>
          </a:p>
          <a:p>
            <a:pPr indent="0" lvl="0" marL="0" rtl="0" algn="l">
              <a:lnSpc>
                <a:spcPct val="90000"/>
              </a:lnSpc>
              <a:spcBef>
                <a:spcPts val="0"/>
              </a:spcBef>
              <a:spcAft>
                <a:spcPts val="0"/>
              </a:spcAft>
              <a:buSzPct val="39130"/>
              <a:buNone/>
            </a:pPr>
            <a:r>
              <a:rPr lang="en-US">
                <a:latin typeface="Roboto Medium"/>
                <a:ea typeface="Roboto Medium"/>
                <a:cs typeface="Roboto Medium"/>
                <a:sym typeface="Roboto Medium"/>
              </a:rPr>
              <a:t>             the main Contract</a:t>
            </a:r>
            <a:endParaRPr>
              <a:latin typeface="Roboto Medium"/>
              <a:ea typeface="Roboto Medium"/>
              <a:cs typeface="Roboto Medium"/>
              <a:sym typeface="Roboto Medium"/>
            </a:endParaRPr>
          </a:p>
        </p:txBody>
      </p:sp>
      <p:sp>
        <p:nvSpPr>
          <p:cNvPr id="238" name="Google Shape;238;p14"/>
          <p:cNvSpPr txBox="1"/>
          <p:nvPr>
            <p:ph idx="1" type="body"/>
          </p:nvPr>
        </p:nvSpPr>
        <p:spPr>
          <a:xfrm>
            <a:off x="524275" y="1490150"/>
            <a:ext cx="12314400" cy="4906200"/>
          </a:xfrm>
          <a:prstGeom prst="rect">
            <a:avLst/>
          </a:prstGeom>
          <a:noFill/>
          <a:ln>
            <a:noFill/>
          </a:ln>
        </p:spPr>
        <p:txBody>
          <a:bodyPr anchorCtr="0" anchor="t" bIns="45700" lIns="0" spcFirstLastPara="1" rIns="0" wrap="square" tIns="45700">
            <a:normAutofit/>
          </a:bodyPr>
          <a:lstStyle/>
          <a:p>
            <a:pPr indent="-342900" lvl="0" marL="457200" rtl="0" algn="l">
              <a:lnSpc>
                <a:spcPct val="110000"/>
              </a:lnSpc>
              <a:spcBef>
                <a:spcPts val="0"/>
              </a:spcBef>
              <a:spcAft>
                <a:spcPts val="0"/>
              </a:spcAft>
              <a:buSzPts val="1800"/>
              <a:buChar char="●"/>
            </a:pPr>
            <a:r>
              <a:rPr lang="en-US"/>
              <a:t>Airline consortium deploys the </a:t>
            </a:r>
            <a:r>
              <a:rPr b="1" lang="en-US"/>
              <a:t>refund_rules.sol</a:t>
            </a:r>
            <a:r>
              <a:rPr lang="en-US"/>
              <a:t> contract and </a:t>
            </a:r>
            <a:r>
              <a:rPr b="1" lang="en-US"/>
              <a:t>tickets_manager.sol </a:t>
            </a:r>
            <a:r>
              <a:rPr lang="en-US"/>
              <a:t>contract.</a:t>
            </a:r>
            <a:endParaRPr/>
          </a:p>
          <a:p>
            <a:pPr indent="0" lvl="0" marL="457200" rtl="0" algn="l">
              <a:lnSpc>
                <a:spcPct val="110000"/>
              </a:lnSpc>
              <a:spcBef>
                <a:spcPts val="0"/>
              </a:spcBef>
              <a:spcAft>
                <a:spcPts val="0"/>
              </a:spcAft>
              <a:buSzPts val="1800"/>
              <a:buNone/>
            </a:pPr>
            <a:r>
              <a:t/>
            </a:r>
            <a:endParaRPr/>
          </a:p>
          <a:p>
            <a:pPr indent="-342900" lvl="0" marL="457200" rtl="0" algn="l">
              <a:lnSpc>
                <a:spcPct val="110000"/>
              </a:lnSpc>
              <a:spcBef>
                <a:spcPts val="0"/>
              </a:spcBef>
              <a:spcAft>
                <a:spcPts val="0"/>
              </a:spcAft>
              <a:buSzPts val="1800"/>
              <a:buChar char="●"/>
            </a:pPr>
            <a:r>
              <a:rPr lang="en-US"/>
              <a:t>After deploying above two contracts on the blockchain, we need to inject the </a:t>
            </a:r>
            <a:r>
              <a:rPr b="1" lang="en-US"/>
              <a:t>refund_rules </a:t>
            </a:r>
            <a:r>
              <a:rPr lang="en-US"/>
              <a:t>contract</a:t>
            </a:r>
            <a:endParaRPr/>
          </a:p>
          <a:p>
            <a:pPr indent="0" lvl="0" marL="457200" rtl="0" algn="l">
              <a:lnSpc>
                <a:spcPct val="110000"/>
              </a:lnSpc>
              <a:spcBef>
                <a:spcPts val="0"/>
              </a:spcBef>
              <a:spcAft>
                <a:spcPts val="0"/>
              </a:spcAft>
              <a:buSzPts val="1800"/>
              <a:buNone/>
            </a:pPr>
            <a:r>
              <a:rPr b="1" lang="en-US"/>
              <a:t>address </a:t>
            </a:r>
            <a:r>
              <a:rPr lang="en-US"/>
              <a:t>into </a:t>
            </a:r>
            <a:r>
              <a:rPr b="1" lang="en-US"/>
              <a:t>tickets_manager </a:t>
            </a:r>
            <a:r>
              <a:rPr lang="en-US"/>
              <a:t>contract using it’s below API:</a:t>
            </a:r>
            <a:endParaRPr/>
          </a:p>
          <a:p>
            <a:pPr indent="0" lvl="0" marL="0" rtl="0" algn="l">
              <a:lnSpc>
                <a:spcPct val="110000"/>
              </a:lnSpc>
              <a:spcBef>
                <a:spcPts val="1200"/>
              </a:spcBef>
              <a:spcAft>
                <a:spcPts val="0"/>
              </a:spcAft>
              <a:buSzPts val="1800"/>
              <a:buNone/>
            </a:pPr>
            <a:r>
              <a:rPr lang="en-US"/>
              <a:t>	</a:t>
            </a:r>
            <a:endParaRPr/>
          </a:p>
          <a:p>
            <a:pPr indent="457200" lvl="0" marL="0" rtl="0" algn="l">
              <a:lnSpc>
                <a:spcPct val="110000"/>
              </a:lnSpc>
              <a:spcBef>
                <a:spcPts val="1200"/>
              </a:spcBef>
              <a:spcAft>
                <a:spcPts val="0"/>
              </a:spcAft>
              <a:buSzPts val="1800"/>
              <a:buNone/>
            </a:pPr>
            <a:r>
              <a:rPr lang="en-US">
                <a:solidFill>
                  <a:srgbClr val="9900FF"/>
                </a:solidFill>
              </a:rPr>
              <a:t>update_refund_rules( </a:t>
            </a:r>
            <a:endParaRPr>
              <a:solidFill>
                <a:srgbClr val="9900FF"/>
              </a:solidFill>
            </a:endParaRPr>
          </a:p>
          <a:p>
            <a:pPr indent="457200" lvl="0" marL="457200" rtl="0" algn="l">
              <a:lnSpc>
                <a:spcPct val="110000"/>
              </a:lnSpc>
              <a:spcBef>
                <a:spcPts val="1200"/>
              </a:spcBef>
              <a:spcAft>
                <a:spcPts val="0"/>
              </a:spcAft>
              <a:buSzPts val="1800"/>
              <a:buNone/>
            </a:pPr>
            <a:r>
              <a:rPr lang="en-US">
                <a:solidFill>
                  <a:srgbClr val="4A86E8"/>
                </a:solidFill>
              </a:rPr>
              <a:t>_refund_rules_address </a:t>
            </a:r>
            <a:r>
              <a:rPr lang="en-US">
                <a:solidFill>
                  <a:srgbClr val="9900FF"/>
                </a:solidFill>
              </a:rPr>
              <a:t>= </a:t>
            </a:r>
            <a:r>
              <a:rPr lang="en-US">
                <a:solidFill>
                  <a:srgbClr val="FF9900"/>
                </a:solidFill>
              </a:rPr>
              <a:t>0xd9145CCE52D386f254917e481eB44e9943F39138</a:t>
            </a:r>
            <a:endParaRPr>
              <a:solidFill>
                <a:srgbClr val="FF9900"/>
              </a:solidFill>
            </a:endParaRPr>
          </a:p>
          <a:p>
            <a:pPr indent="457200" lvl="0" marL="457200" rtl="0" algn="l">
              <a:lnSpc>
                <a:spcPct val="110000"/>
              </a:lnSpc>
              <a:spcBef>
                <a:spcPts val="1200"/>
              </a:spcBef>
              <a:spcAft>
                <a:spcPts val="0"/>
              </a:spcAft>
              <a:buSzPts val="1800"/>
              <a:buNone/>
            </a:pPr>
            <a:r>
              <a:rPr lang="en-US">
                <a:solidFill>
                  <a:srgbClr val="9900FF"/>
                </a:solidFill>
              </a:rPr>
              <a:t>)</a:t>
            </a:r>
            <a:endParaRPr>
              <a:solidFill>
                <a:srgbClr val="9900FF"/>
              </a:solidFill>
            </a:endParaRPr>
          </a:p>
          <a:p>
            <a:pPr indent="-342900" lvl="0" marL="457200" rtl="0" algn="l">
              <a:lnSpc>
                <a:spcPct val="110000"/>
              </a:lnSpc>
              <a:spcBef>
                <a:spcPts val="1200"/>
              </a:spcBef>
              <a:spcAft>
                <a:spcPts val="0"/>
              </a:spcAft>
              <a:buSzPts val="1800"/>
              <a:buChar char="●"/>
            </a:pPr>
            <a:r>
              <a:rPr lang="en-US"/>
              <a:t>After this step, now the rules written in the </a:t>
            </a:r>
            <a:r>
              <a:rPr b="1" lang="en-US"/>
              <a:t>refund_rules.sol</a:t>
            </a:r>
            <a:r>
              <a:rPr lang="en-US"/>
              <a:t> contract will be applied, when a </a:t>
            </a:r>
            <a:endParaRPr/>
          </a:p>
          <a:p>
            <a:pPr indent="457200" lvl="0" marL="0" rtl="0" algn="l">
              <a:lnSpc>
                <a:spcPct val="110000"/>
              </a:lnSpc>
              <a:spcBef>
                <a:spcPts val="1200"/>
              </a:spcBef>
              <a:spcAft>
                <a:spcPts val="200"/>
              </a:spcAft>
              <a:buSzPts val="1800"/>
              <a:buNone/>
            </a:pPr>
            <a:r>
              <a:rPr lang="en-US"/>
              <a:t>Customer or Airline wants to claim the ticket prices.</a:t>
            </a:r>
            <a:endParaRPr/>
          </a:p>
        </p:txBody>
      </p:sp>
      <p:sp>
        <p:nvSpPr>
          <p:cNvPr descr="Send" id="239" name="Google Shape;239;p14"/>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1097275" y="286601"/>
            <a:ext cx="10058400" cy="769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Roboto Medium"/>
                <a:ea typeface="Roboto Medium"/>
                <a:cs typeface="Roboto Medium"/>
                <a:sym typeface="Roboto Medium"/>
              </a:rPr>
              <a:t>Adding flights by airlines</a:t>
            </a:r>
            <a:endParaRPr>
              <a:latin typeface="Roboto Medium"/>
              <a:ea typeface="Roboto Medium"/>
              <a:cs typeface="Roboto Medium"/>
              <a:sym typeface="Roboto Medium"/>
            </a:endParaRPr>
          </a:p>
        </p:txBody>
      </p:sp>
      <p:sp>
        <p:nvSpPr>
          <p:cNvPr id="245" name="Google Shape;245;p15"/>
          <p:cNvSpPr txBox="1"/>
          <p:nvPr>
            <p:ph idx="1" type="body"/>
          </p:nvPr>
        </p:nvSpPr>
        <p:spPr>
          <a:xfrm>
            <a:off x="1097275" y="1468300"/>
            <a:ext cx="12314400" cy="4906200"/>
          </a:xfrm>
          <a:prstGeom prst="rect">
            <a:avLst/>
          </a:prstGeom>
          <a:noFill/>
          <a:ln>
            <a:noFill/>
          </a:ln>
        </p:spPr>
        <p:txBody>
          <a:bodyPr anchorCtr="0" anchor="t" bIns="45700" lIns="0" spcFirstLastPara="1" rIns="0" wrap="square" tIns="45700">
            <a:normAutofit/>
          </a:bodyPr>
          <a:lstStyle/>
          <a:p>
            <a:pPr indent="-342900" lvl="0" marL="457200" rtl="0" algn="l">
              <a:lnSpc>
                <a:spcPct val="110000"/>
              </a:lnSpc>
              <a:spcBef>
                <a:spcPts val="1200"/>
              </a:spcBef>
              <a:spcAft>
                <a:spcPts val="0"/>
              </a:spcAft>
              <a:buSzPts val="1800"/>
              <a:buChar char="●"/>
            </a:pPr>
            <a:r>
              <a:rPr lang="en-US"/>
              <a:t>An airline account can add a new flight to the smart contract using below API.</a:t>
            </a:r>
            <a:endParaRPr/>
          </a:p>
          <a:p>
            <a:pPr indent="-342900" lvl="0" marL="457200" rtl="0" algn="l">
              <a:lnSpc>
                <a:spcPct val="110000"/>
              </a:lnSpc>
              <a:spcBef>
                <a:spcPts val="0"/>
              </a:spcBef>
              <a:spcAft>
                <a:spcPts val="0"/>
              </a:spcAft>
              <a:buSzPts val="1800"/>
              <a:buChar char="●"/>
            </a:pPr>
            <a:r>
              <a:rPr lang="en-US"/>
              <a:t>The </a:t>
            </a:r>
            <a:r>
              <a:rPr b="1" lang="en-US"/>
              <a:t>flight_id_ </a:t>
            </a:r>
            <a:r>
              <a:rPr lang="en-US"/>
              <a:t>is a unique identifier for a flight and only one such id can be present.</a:t>
            </a:r>
            <a:endParaRPr/>
          </a:p>
          <a:p>
            <a:pPr indent="0" lvl="0" marL="0" rtl="0" algn="l">
              <a:lnSpc>
                <a:spcPct val="110000"/>
              </a:lnSpc>
              <a:spcBef>
                <a:spcPts val="1200"/>
              </a:spcBef>
              <a:spcAft>
                <a:spcPts val="0"/>
              </a:spcAft>
              <a:buSzPts val="1800"/>
              <a:buNone/>
            </a:pPr>
            <a:r>
              <a:rPr lang="en-US"/>
              <a:t>	</a:t>
            </a:r>
            <a:r>
              <a:rPr lang="en-US">
                <a:solidFill>
                  <a:srgbClr val="9900FF"/>
                </a:solidFill>
              </a:rPr>
              <a:t>add_flight( </a:t>
            </a:r>
            <a:endParaRPr>
              <a:solidFill>
                <a:srgbClr val="9900FF"/>
              </a:solidFill>
            </a:endParaRPr>
          </a:p>
          <a:p>
            <a:pPr indent="0" lvl="0" marL="0" rtl="0" algn="l">
              <a:lnSpc>
                <a:spcPct val="110000"/>
              </a:lnSpc>
              <a:spcBef>
                <a:spcPts val="1200"/>
              </a:spcBef>
              <a:spcAft>
                <a:spcPts val="0"/>
              </a:spcAft>
              <a:buSzPts val="1800"/>
              <a:buNone/>
            </a:pPr>
            <a:r>
              <a:rPr lang="en-US"/>
              <a:t>	     </a:t>
            </a:r>
            <a:r>
              <a:rPr lang="en-US">
                <a:solidFill>
                  <a:srgbClr val="4A86E8"/>
                </a:solidFill>
              </a:rPr>
              <a:t>flight_id_ </a:t>
            </a:r>
            <a:r>
              <a:rPr lang="en-US"/>
              <a:t>= </a:t>
            </a:r>
            <a:r>
              <a:rPr lang="en-US">
                <a:solidFill>
                  <a:srgbClr val="FF9900"/>
                </a:solidFill>
              </a:rPr>
              <a:t>0x78afef6b05f41bc1bb14ccee8b253c737ccf4e9d76f33a1c56ca332a1bd550ed</a:t>
            </a:r>
            <a:r>
              <a:rPr lang="en-US"/>
              <a:t>, </a:t>
            </a:r>
            <a:endParaRPr/>
          </a:p>
          <a:p>
            <a:pPr indent="0" lvl="0" marL="0" rtl="0" algn="l">
              <a:lnSpc>
                <a:spcPct val="110000"/>
              </a:lnSpc>
              <a:spcBef>
                <a:spcPts val="1200"/>
              </a:spcBef>
              <a:spcAft>
                <a:spcPts val="0"/>
              </a:spcAft>
              <a:buClr>
                <a:schemeClr val="dk1"/>
              </a:buClr>
              <a:buSzPts val="1100"/>
              <a:buFont typeface="Arial"/>
              <a:buNone/>
            </a:pPr>
            <a:r>
              <a:rPr lang="en-US"/>
              <a:t>	     </a:t>
            </a:r>
            <a:r>
              <a:rPr lang="en-US">
                <a:solidFill>
                  <a:srgbClr val="4A86E8"/>
                </a:solidFill>
              </a:rPr>
              <a:t>flight_time_ </a:t>
            </a:r>
            <a:r>
              <a:rPr lang="en-US"/>
              <a:t>= </a:t>
            </a:r>
            <a:r>
              <a:rPr lang="en-US">
                <a:solidFill>
                  <a:srgbClr val="FF9900"/>
                </a:solidFill>
              </a:rPr>
              <a:t>100000</a:t>
            </a:r>
            <a:r>
              <a:rPr lang="en-US"/>
              <a:t>,</a:t>
            </a:r>
            <a:endParaRPr/>
          </a:p>
          <a:p>
            <a:pPr indent="0" lvl="0" marL="0" rtl="0" algn="l">
              <a:lnSpc>
                <a:spcPct val="110000"/>
              </a:lnSpc>
              <a:spcBef>
                <a:spcPts val="1200"/>
              </a:spcBef>
              <a:spcAft>
                <a:spcPts val="0"/>
              </a:spcAft>
              <a:buClr>
                <a:schemeClr val="dk1"/>
              </a:buClr>
              <a:buSzPts val="1100"/>
              <a:buFont typeface="Arial"/>
              <a:buNone/>
            </a:pPr>
            <a:r>
              <a:rPr lang="en-US"/>
              <a:t>	     </a:t>
            </a:r>
            <a:r>
              <a:rPr lang="en-US">
                <a:solidFill>
                  <a:srgbClr val="4A86E8"/>
                </a:solidFill>
              </a:rPr>
              <a:t>total_seats_ </a:t>
            </a:r>
            <a:r>
              <a:rPr lang="en-US"/>
              <a:t>= </a:t>
            </a:r>
            <a:r>
              <a:rPr lang="en-US">
                <a:solidFill>
                  <a:srgbClr val="FF9900"/>
                </a:solidFill>
              </a:rPr>
              <a:t>100</a:t>
            </a:r>
            <a:r>
              <a:rPr lang="en-US"/>
              <a:t>,</a:t>
            </a:r>
            <a:endParaRPr/>
          </a:p>
          <a:p>
            <a:pPr indent="0" lvl="0" marL="0" rtl="0" algn="l">
              <a:lnSpc>
                <a:spcPct val="110000"/>
              </a:lnSpc>
              <a:spcBef>
                <a:spcPts val="1200"/>
              </a:spcBef>
              <a:spcAft>
                <a:spcPts val="0"/>
              </a:spcAft>
              <a:buClr>
                <a:schemeClr val="dk1"/>
              </a:buClr>
              <a:buSzPts val="1100"/>
              <a:buFont typeface="Arial"/>
              <a:buNone/>
            </a:pPr>
            <a:r>
              <a:rPr lang="en-US"/>
              <a:t>	     </a:t>
            </a:r>
            <a:r>
              <a:rPr lang="en-US">
                <a:solidFill>
                  <a:srgbClr val="4A86E8"/>
                </a:solidFill>
              </a:rPr>
              <a:t>price_per_seats_ </a:t>
            </a:r>
            <a:r>
              <a:rPr lang="en-US"/>
              <a:t>= </a:t>
            </a:r>
            <a:r>
              <a:rPr lang="en-US">
                <a:solidFill>
                  <a:srgbClr val="FF9900"/>
                </a:solidFill>
              </a:rPr>
              <a:t>3000000000000000000</a:t>
            </a:r>
            <a:endParaRPr>
              <a:solidFill>
                <a:srgbClr val="FF9900"/>
              </a:solidFill>
            </a:endParaRPr>
          </a:p>
          <a:p>
            <a:pPr indent="0" lvl="0" marL="0" rtl="0" algn="l">
              <a:lnSpc>
                <a:spcPct val="110000"/>
              </a:lnSpc>
              <a:spcBef>
                <a:spcPts val="1200"/>
              </a:spcBef>
              <a:spcAft>
                <a:spcPts val="0"/>
              </a:spcAft>
              <a:buSzPts val="1800"/>
              <a:buNone/>
            </a:pPr>
            <a:r>
              <a:rPr lang="en-US"/>
              <a:t>	</a:t>
            </a:r>
            <a:r>
              <a:rPr lang="en-US">
                <a:solidFill>
                  <a:srgbClr val="9900FF"/>
                </a:solidFill>
              </a:rPr>
              <a:t>)</a:t>
            </a:r>
            <a:endParaRPr>
              <a:solidFill>
                <a:srgbClr val="9900FF"/>
              </a:solidFill>
            </a:endParaRPr>
          </a:p>
          <a:p>
            <a:pPr indent="457200" lvl="0" marL="0" rtl="0" algn="l">
              <a:lnSpc>
                <a:spcPct val="110000"/>
              </a:lnSpc>
              <a:spcBef>
                <a:spcPts val="1200"/>
              </a:spcBef>
              <a:spcAft>
                <a:spcPts val="200"/>
              </a:spcAft>
              <a:buSzPts val="1800"/>
              <a:buNone/>
            </a:pPr>
            <a:r>
              <a:rPr b="1" lang="en-US"/>
              <a:t>Desired Output:</a:t>
            </a:r>
            <a:r>
              <a:rPr lang="en-US"/>
              <a:t> Returns true on success.</a:t>
            </a:r>
            <a:endParaRPr/>
          </a:p>
        </p:txBody>
      </p:sp>
      <p:sp>
        <p:nvSpPr>
          <p:cNvPr descr="Send" id="246" name="Google Shape;246;p15"/>
          <p:cNvSpPr/>
          <p:nvPr/>
        </p:nvSpPr>
        <p:spPr>
          <a:xfrm>
            <a:off x="10988759" y="5352901"/>
            <a:ext cx="1043400" cy="1043400"/>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1097275" y="286601"/>
            <a:ext cx="10058400" cy="823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Roboto Medium"/>
                <a:ea typeface="Roboto Medium"/>
                <a:cs typeface="Roboto Medium"/>
                <a:sym typeface="Roboto Medium"/>
              </a:rPr>
              <a:t>Booking tickets by Customers</a:t>
            </a:r>
            <a:endParaRPr>
              <a:latin typeface="Roboto Medium"/>
              <a:ea typeface="Roboto Medium"/>
              <a:cs typeface="Roboto Medium"/>
              <a:sym typeface="Roboto Medium"/>
            </a:endParaRPr>
          </a:p>
        </p:txBody>
      </p:sp>
      <p:sp>
        <p:nvSpPr>
          <p:cNvPr id="252" name="Google Shape;252;p16"/>
          <p:cNvSpPr txBox="1"/>
          <p:nvPr>
            <p:ph idx="1" type="body"/>
          </p:nvPr>
        </p:nvSpPr>
        <p:spPr>
          <a:xfrm>
            <a:off x="519275" y="1289225"/>
            <a:ext cx="11370300" cy="4977900"/>
          </a:xfrm>
          <a:prstGeom prst="rect">
            <a:avLst/>
          </a:prstGeom>
          <a:noFill/>
          <a:ln>
            <a:noFill/>
          </a:ln>
        </p:spPr>
        <p:txBody>
          <a:bodyPr anchorCtr="0" anchor="t" bIns="45700" lIns="0" spcFirstLastPara="1" rIns="0" wrap="square" tIns="45700">
            <a:normAutofit/>
          </a:bodyPr>
          <a:lstStyle/>
          <a:p>
            <a:pPr indent="-342900" lvl="0" marL="457200" rtl="0" algn="l">
              <a:lnSpc>
                <a:spcPct val="110000"/>
              </a:lnSpc>
              <a:spcBef>
                <a:spcPts val="1200"/>
              </a:spcBef>
              <a:spcAft>
                <a:spcPts val="0"/>
              </a:spcAft>
              <a:buSzPts val="1800"/>
              <a:buChar char="●"/>
            </a:pPr>
            <a:r>
              <a:rPr lang="en-US"/>
              <a:t>A customer </a:t>
            </a:r>
            <a:r>
              <a:rPr b="1" lang="en-US"/>
              <a:t>account </a:t>
            </a:r>
            <a:r>
              <a:rPr lang="en-US"/>
              <a:t>can book seats in an existing flight via the smart contract using below API.</a:t>
            </a:r>
            <a:endParaRPr/>
          </a:p>
          <a:p>
            <a:pPr indent="-342900" lvl="0" marL="457200" rtl="0" algn="l">
              <a:lnSpc>
                <a:spcPct val="110000"/>
              </a:lnSpc>
              <a:spcBef>
                <a:spcPts val="0"/>
              </a:spcBef>
              <a:spcAft>
                <a:spcPts val="0"/>
              </a:spcAft>
              <a:buSzPts val="1800"/>
              <a:buChar char="●"/>
            </a:pPr>
            <a:r>
              <a:rPr lang="en-US"/>
              <a:t>We need to pass the exact amount/payment for the ticket in </a:t>
            </a:r>
            <a:r>
              <a:rPr b="1" lang="en-US"/>
              <a:t>“Value” </a:t>
            </a:r>
            <a:r>
              <a:rPr lang="en-US"/>
              <a:t>parameter while calling this API. For example - Value should be 6000000000000000000 for 2 seats in this ppt example.</a:t>
            </a:r>
            <a:endParaRPr/>
          </a:p>
          <a:p>
            <a:pPr indent="457200" lvl="0" marL="0" rtl="0" algn="l">
              <a:lnSpc>
                <a:spcPct val="110000"/>
              </a:lnSpc>
              <a:spcBef>
                <a:spcPts val="1200"/>
              </a:spcBef>
              <a:spcAft>
                <a:spcPts val="0"/>
              </a:spcAft>
              <a:buSzPts val="1800"/>
              <a:buNone/>
            </a:pPr>
            <a:r>
              <a:rPr lang="en-US">
                <a:solidFill>
                  <a:srgbClr val="9900FF"/>
                </a:solidFill>
              </a:rPr>
              <a:t>book_ticket(</a:t>
            </a:r>
            <a:endParaRPr>
              <a:solidFill>
                <a:srgbClr val="9900FF"/>
              </a:solidFill>
            </a:endParaRPr>
          </a:p>
          <a:p>
            <a:pPr indent="0" lvl="0" marL="0" rtl="0" algn="l">
              <a:lnSpc>
                <a:spcPct val="110000"/>
              </a:lnSpc>
              <a:spcBef>
                <a:spcPts val="1200"/>
              </a:spcBef>
              <a:spcAft>
                <a:spcPts val="0"/>
              </a:spcAft>
              <a:buSzPts val="1800"/>
              <a:buNone/>
            </a:pPr>
            <a:r>
              <a:rPr lang="en-US"/>
              <a:t>		</a:t>
            </a:r>
            <a:r>
              <a:rPr lang="en-US">
                <a:solidFill>
                  <a:srgbClr val="4A86E8"/>
                </a:solidFill>
              </a:rPr>
              <a:t>flight_id_ </a:t>
            </a:r>
            <a:r>
              <a:rPr lang="en-US"/>
              <a:t>= </a:t>
            </a:r>
            <a:r>
              <a:rPr lang="en-US">
                <a:solidFill>
                  <a:srgbClr val="FF9900"/>
                </a:solidFill>
              </a:rPr>
              <a:t>0x78afef6b05f41bc1bb14ccee8b253c737ccf4e9d76f33a1c56ca332a1bd550ed</a:t>
            </a:r>
            <a:r>
              <a:rPr lang="en-US"/>
              <a:t>,</a:t>
            </a:r>
            <a:endParaRPr/>
          </a:p>
          <a:p>
            <a:pPr indent="0" lvl="0" marL="0" rtl="0" algn="l">
              <a:lnSpc>
                <a:spcPct val="110000"/>
              </a:lnSpc>
              <a:spcBef>
                <a:spcPts val="1200"/>
              </a:spcBef>
              <a:spcAft>
                <a:spcPts val="0"/>
              </a:spcAft>
              <a:buSzPts val="1800"/>
              <a:buNone/>
            </a:pPr>
            <a:r>
              <a:rPr lang="en-US"/>
              <a:t>		</a:t>
            </a:r>
            <a:r>
              <a:rPr lang="en-US">
                <a:solidFill>
                  <a:srgbClr val="4A86E8"/>
                </a:solidFill>
              </a:rPr>
              <a:t>requested_seat_count_ </a:t>
            </a:r>
            <a:r>
              <a:rPr lang="en-US"/>
              <a:t>= </a:t>
            </a:r>
            <a:r>
              <a:rPr lang="en-US">
                <a:solidFill>
                  <a:srgbClr val="FF9900"/>
                </a:solidFill>
              </a:rPr>
              <a:t>2</a:t>
            </a:r>
            <a:endParaRPr>
              <a:solidFill>
                <a:srgbClr val="FF9900"/>
              </a:solidFill>
            </a:endParaRPr>
          </a:p>
          <a:p>
            <a:pPr indent="0" lvl="0" marL="0" rtl="0" algn="l">
              <a:lnSpc>
                <a:spcPct val="110000"/>
              </a:lnSpc>
              <a:spcBef>
                <a:spcPts val="1200"/>
              </a:spcBef>
              <a:spcAft>
                <a:spcPts val="0"/>
              </a:spcAft>
              <a:buSzPts val="1800"/>
              <a:buNone/>
            </a:pPr>
            <a:r>
              <a:rPr lang="en-US"/>
              <a:t>	</a:t>
            </a:r>
            <a:r>
              <a:rPr lang="en-US">
                <a:solidFill>
                  <a:srgbClr val="9900FF"/>
                </a:solidFill>
              </a:rPr>
              <a:t>)</a:t>
            </a:r>
            <a:endParaRPr>
              <a:solidFill>
                <a:srgbClr val="9900FF"/>
              </a:solidFill>
            </a:endParaRPr>
          </a:p>
          <a:p>
            <a:pPr indent="0" lvl="0" marL="0" rtl="0" algn="l">
              <a:lnSpc>
                <a:spcPct val="110000"/>
              </a:lnSpc>
              <a:spcBef>
                <a:spcPts val="1200"/>
              </a:spcBef>
              <a:spcAft>
                <a:spcPts val="0"/>
              </a:spcAft>
              <a:buSzPts val="1800"/>
              <a:buNone/>
            </a:pPr>
            <a:r>
              <a:rPr lang="en-US"/>
              <a:t>	</a:t>
            </a:r>
            <a:r>
              <a:rPr b="1" lang="en-US"/>
              <a:t>Desired Output: </a:t>
            </a:r>
            <a:endParaRPr b="1"/>
          </a:p>
          <a:p>
            <a:pPr indent="-342900" lvl="0" marL="457200" rtl="0" algn="l">
              <a:lnSpc>
                <a:spcPct val="110000"/>
              </a:lnSpc>
              <a:spcBef>
                <a:spcPts val="1200"/>
              </a:spcBef>
              <a:spcAft>
                <a:spcPts val="0"/>
              </a:spcAft>
              <a:buSzPts val="1800"/>
              <a:buChar char="●"/>
            </a:pPr>
            <a:r>
              <a:rPr lang="en-US"/>
              <a:t>Returns PNR number on success. </a:t>
            </a:r>
            <a:endParaRPr/>
          </a:p>
          <a:p>
            <a:pPr indent="-342900" lvl="0" marL="457200" rtl="0" algn="l">
              <a:lnSpc>
                <a:spcPct val="110000"/>
              </a:lnSpc>
              <a:spcBef>
                <a:spcPts val="0"/>
              </a:spcBef>
              <a:spcAft>
                <a:spcPts val="0"/>
              </a:spcAft>
              <a:buSzPts val="1800"/>
              <a:buChar char="●"/>
            </a:pPr>
            <a:r>
              <a:rPr lang="en-US"/>
              <a:t>Ticket price should be deducted from customer </a:t>
            </a:r>
            <a:r>
              <a:rPr b="1" lang="en-US"/>
              <a:t>account</a:t>
            </a:r>
            <a:r>
              <a:rPr lang="en-US"/>
              <a:t>.</a:t>
            </a:r>
            <a:endParaRPr/>
          </a:p>
        </p:txBody>
      </p:sp>
      <p:sp>
        <p:nvSpPr>
          <p:cNvPr descr="Send" id="253" name="Google Shape;253;p16"/>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1097275" y="286601"/>
            <a:ext cx="10058400" cy="769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Roboto Medium"/>
                <a:ea typeface="Roboto Medium"/>
                <a:cs typeface="Roboto Medium"/>
                <a:sym typeface="Roboto Medium"/>
              </a:rPr>
              <a:t>Cancel tickets by Customers</a:t>
            </a:r>
            <a:endParaRPr>
              <a:latin typeface="Roboto Medium"/>
              <a:ea typeface="Roboto Medium"/>
              <a:cs typeface="Roboto Medium"/>
              <a:sym typeface="Roboto Medium"/>
            </a:endParaRPr>
          </a:p>
        </p:txBody>
      </p:sp>
      <p:sp>
        <p:nvSpPr>
          <p:cNvPr id="259" name="Google Shape;259;p17"/>
          <p:cNvSpPr txBox="1"/>
          <p:nvPr>
            <p:ph idx="1" type="body"/>
          </p:nvPr>
        </p:nvSpPr>
        <p:spPr>
          <a:xfrm>
            <a:off x="734150" y="1342950"/>
            <a:ext cx="11457900" cy="4673400"/>
          </a:xfrm>
          <a:prstGeom prst="rect">
            <a:avLst/>
          </a:prstGeom>
          <a:noFill/>
          <a:ln>
            <a:noFill/>
          </a:ln>
        </p:spPr>
        <p:txBody>
          <a:bodyPr anchorCtr="0" anchor="t" bIns="45700" lIns="0" spcFirstLastPara="1" rIns="0" wrap="square" tIns="45700">
            <a:normAutofit fontScale="92500" lnSpcReduction="10000"/>
          </a:bodyPr>
          <a:lstStyle/>
          <a:p>
            <a:pPr indent="-342900" lvl="0" marL="457200" rtl="0" algn="l">
              <a:lnSpc>
                <a:spcPct val="110000"/>
              </a:lnSpc>
              <a:spcBef>
                <a:spcPts val="1200"/>
              </a:spcBef>
              <a:spcAft>
                <a:spcPts val="0"/>
              </a:spcAft>
              <a:buSzPct val="97297"/>
              <a:buChar char="●"/>
            </a:pPr>
            <a:r>
              <a:rPr lang="en-US"/>
              <a:t>A customer </a:t>
            </a:r>
            <a:r>
              <a:rPr b="1" lang="en-US"/>
              <a:t>account </a:t>
            </a:r>
            <a:r>
              <a:rPr lang="en-US"/>
              <a:t>can cancel a booked ticket using below API.</a:t>
            </a:r>
            <a:endParaRPr/>
          </a:p>
          <a:p>
            <a:pPr indent="457200" lvl="0" marL="0" rtl="0" algn="l">
              <a:lnSpc>
                <a:spcPct val="110000"/>
              </a:lnSpc>
              <a:spcBef>
                <a:spcPts val="1200"/>
              </a:spcBef>
              <a:spcAft>
                <a:spcPts val="0"/>
              </a:spcAft>
              <a:buSzPct val="97297"/>
              <a:buNone/>
            </a:pPr>
            <a:r>
              <a:rPr lang="en-US">
                <a:solidFill>
                  <a:srgbClr val="9900FF"/>
                </a:solidFill>
              </a:rPr>
              <a:t>cancel_ticket(</a:t>
            </a:r>
            <a:endParaRPr>
              <a:solidFill>
                <a:srgbClr val="9900FF"/>
              </a:solidFill>
            </a:endParaRPr>
          </a:p>
          <a:p>
            <a:pPr indent="0" lvl="0" marL="0" rtl="0" algn="l">
              <a:lnSpc>
                <a:spcPct val="110000"/>
              </a:lnSpc>
              <a:spcBef>
                <a:spcPts val="1200"/>
              </a:spcBef>
              <a:spcAft>
                <a:spcPts val="0"/>
              </a:spcAft>
              <a:buSzPct val="97297"/>
              <a:buNone/>
            </a:pPr>
            <a:r>
              <a:rPr lang="en-US"/>
              <a:t>		</a:t>
            </a:r>
            <a:r>
              <a:rPr lang="en-US">
                <a:solidFill>
                  <a:srgbClr val="4A86E8"/>
                </a:solidFill>
              </a:rPr>
              <a:t>flight_id_</a:t>
            </a:r>
            <a:r>
              <a:rPr lang="en-US"/>
              <a:t>= </a:t>
            </a:r>
            <a:r>
              <a:rPr lang="en-US">
                <a:solidFill>
                  <a:srgbClr val="FF9900"/>
                </a:solidFill>
              </a:rPr>
              <a:t>0x78afef6b05f41bc1bb14ccee8b253c737ccf4e9d76f33a1c56ca332a1bd550ed</a:t>
            </a:r>
            <a:r>
              <a:rPr lang="en-US"/>
              <a:t>,</a:t>
            </a:r>
            <a:endParaRPr/>
          </a:p>
          <a:p>
            <a:pPr indent="0" lvl="0" marL="0" rtl="0" algn="l">
              <a:lnSpc>
                <a:spcPct val="110000"/>
              </a:lnSpc>
              <a:spcBef>
                <a:spcPts val="1200"/>
              </a:spcBef>
              <a:spcAft>
                <a:spcPts val="0"/>
              </a:spcAft>
              <a:buSzPct val="97297"/>
              <a:buNone/>
            </a:pPr>
            <a:r>
              <a:rPr lang="en-US"/>
              <a:t>		</a:t>
            </a:r>
            <a:r>
              <a:rPr lang="en-US">
                <a:solidFill>
                  <a:srgbClr val="4A86E8"/>
                </a:solidFill>
              </a:rPr>
              <a:t>pnr_</a:t>
            </a:r>
            <a:r>
              <a:rPr lang="en-US"/>
              <a:t>= </a:t>
            </a:r>
            <a:r>
              <a:rPr lang="en-US">
                <a:solidFill>
                  <a:srgbClr val="FF9900"/>
                </a:solidFill>
              </a:rPr>
              <a:t>1</a:t>
            </a:r>
            <a:r>
              <a:rPr lang="en-US"/>
              <a:t>,</a:t>
            </a:r>
            <a:endParaRPr/>
          </a:p>
          <a:p>
            <a:pPr indent="0" lvl="0" marL="0" rtl="0" algn="l">
              <a:lnSpc>
                <a:spcPct val="110000"/>
              </a:lnSpc>
              <a:spcBef>
                <a:spcPts val="1200"/>
              </a:spcBef>
              <a:spcAft>
                <a:spcPts val="0"/>
              </a:spcAft>
              <a:buSzPct val="97297"/>
              <a:buNone/>
            </a:pPr>
            <a:r>
              <a:rPr lang="en-US"/>
              <a:t>		</a:t>
            </a:r>
            <a:r>
              <a:rPr lang="en-US">
                <a:solidFill>
                  <a:srgbClr val="4A86E8"/>
                </a:solidFill>
              </a:rPr>
              <a:t>now_</a:t>
            </a:r>
            <a:r>
              <a:rPr lang="en-US"/>
              <a:t>= </a:t>
            </a:r>
            <a:r>
              <a:rPr lang="en-US">
                <a:solidFill>
                  <a:srgbClr val="FF9900"/>
                </a:solidFill>
              </a:rPr>
              <a:t>13500  </a:t>
            </a:r>
            <a:r>
              <a:rPr lang="en-US"/>
              <a:t>// This is current timestamp when this API is called.</a:t>
            </a:r>
            <a:endParaRPr>
              <a:solidFill>
                <a:srgbClr val="FF9900"/>
              </a:solidFill>
            </a:endParaRPr>
          </a:p>
          <a:p>
            <a:pPr indent="0" lvl="0" marL="0" rtl="0" algn="l">
              <a:lnSpc>
                <a:spcPct val="110000"/>
              </a:lnSpc>
              <a:spcBef>
                <a:spcPts val="1200"/>
              </a:spcBef>
              <a:spcAft>
                <a:spcPts val="0"/>
              </a:spcAft>
              <a:buSzPct val="97297"/>
              <a:buNone/>
            </a:pPr>
            <a:r>
              <a:rPr lang="en-US"/>
              <a:t>	</a:t>
            </a:r>
            <a:r>
              <a:rPr lang="en-US">
                <a:solidFill>
                  <a:srgbClr val="9900FF"/>
                </a:solidFill>
              </a:rPr>
              <a:t>)</a:t>
            </a:r>
            <a:endParaRPr>
              <a:solidFill>
                <a:srgbClr val="9900FF"/>
              </a:solidFill>
            </a:endParaRPr>
          </a:p>
          <a:p>
            <a:pPr indent="0" lvl="0" marL="0" rtl="0" algn="l">
              <a:lnSpc>
                <a:spcPct val="110000"/>
              </a:lnSpc>
              <a:spcBef>
                <a:spcPts val="1200"/>
              </a:spcBef>
              <a:spcAft>
                <a:spcPts val="0"/>
              </a:spcAft>
              <a:buSzPct val="97297"/>
              <a:buNone/>
            </a:pPr>
            <a:r>
              <a:rPr lang="en-US"/>
              <a:t>	</a:t>
            </a:r>
            <a:r>
              <a:rPr b="1" lang="en-US"/>
              <a:t>Desired Output: </a:t>
            </a:r>
            <a:endParaRPr b="1"/>
          </a:p>
          <a:p>
            <a:pPr indent="-342900" lvl="0" marL="457200" rtl="0" algn="l">
              <a:lnSpc>
                <a:spcPct val="110000"/>
              </a:lnSpc>
              <a:spcBef>
                <a:spcPts val="1200"/>
              </a:spcBef>
              <a:spcAft>
                <a:spcPts val="0"/>
              </a:spcAft>
              <a:buSzPct val="97297"/>
              <a:buChar char="●"/>
            </a:pPr>
            <a:r>
              <a:rPr lang="en-US"/>
              <a:t>Customer </a:t>
            </a:r>
            <a:r>
              <a:rPr b="1" lang="en-US"/>
              <a:t>account </a:t>
            </a:r>
            <a:r>
              <a:rPr lang="en-US"/>
              <a:t>should reflect with a refund amount after deducting some percentage of penalty on the basis of </a:t>
            </a:r>
            <a:r>
              <a:rPr b="1" lang="en-US"/>
              <a:t>time </a:t>
            </a:r>
            <a:r>
              <a:rPr lang="en-US"/>
              <a:t>when the ticket was cancelled by the customer.</a:t>
            </a:r>
            <a:endParaRPr/>
          </a:p>
          <a:p>
            <a:pPr indent="-342900" lvl="0" marL="457200" rtl="0" algn="l">
              <a:lnSpc>
                <a:spcPct val="110000"/>
              </a:lnSpc>
              <a:spcBef>
                <a:spcPts val="0"/>
              </a:spcBef>
              <a:spcAft>
                <a:spcPts val="0"/>
              </a:spcAft>
              <a:buSzPct val="97297"/>
              <a:buChar char="●"/>
            </a:pPr>
            <a:r>
              <a:rPr lang="en-US"/>
              <a:t>The penalty rules are defined in refund_rules.sol contract.</a:t>
            </a:r>
            <a:endParaRPr/>
          </a:p>
        </p:txBody>
      </p:sp>
      <p:sp>
        <p:nvSpPr>
          <p:cNvPr descr="Send" id="260" name="Google Shape;260;p17"/>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1097275" y="286601"/>
            <a:ext cx="10058400" cy="84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43478"/>
              <a:buNone/>
            </a:pPr>
            <a:r>
              <a:rPr lang="en-US">
                <a:latin typeface="Roboto Medium"/>
                <a:ea typeface="Roboto Medium"/>
                <a:cs typeface="Roboto Medium"/>
                <a:sym typeface="Roboto Medium"/>
              </a:rPr>
              <a:t>Update Cancel status of flight by airline</a:t>
            </a:r>
            <a:endParaRPr>
              <a:latin typeface="Roboto Medium"/>
              <a:ea typeface="Roboto Medium"/>
              <a:cs typeface="Roboto Medium"/>
              <a:sym typeface="Roboto Medium"/>
            </a:endParaRPr>
          </a:p>
        </p:txBody>
      </p:sp>
      <p:sp>
        <p:nvSpPr>
          <p:cNvPr id="266" name="Google Shape;266;p18"/>
          <p:cNvSpPr txBox="1"/>
          <p:nvPr>
            <p:ph idx="1" type="body"/>
          </p:nvPr>
        </p:nvSpPr>
        <p:spPr>
          <a:xfrm>
            <a:off x="805775" y="1289225"/>
            <a:ext cx="11386200" cy="4709400"/>
          </a:xfrm>
          <a:prstGeom prst="rect">
            <a:avLst/>
          </a:prstGeom>
          <a:noFill/>
          <a:ln>
            <a:noFill/>
          </a:ln>
        </p:spPr>
        <p:txBody>
          <a:bodyPr anchorCtr="0" anchor="t" bIns="45700" lIns="0" spcFirstLastPara="1" rIns="0" wrap="square" tIns="45700">
            <a:normAutofit/>
          </a:bodyPr>
          <a:lstStyle/>
          <a:p>
            <a:pPr indent="-342900" lvl="0" marL="457200" rtl="0" algn="l">
              <a:lnSpc>
                <a:spcPct val="110000"/>
              </a:lnSpc>
              <a:spcBef>
                <a:spcPts val="1200"/>
              </a:spcBef>
              <a:spcAft>
                <a:spcPts val="0"/>
              </a:spcAft>
              <a:buSzPts val="1800"/>
              <a:buChar char="●"/>
            </a:pPr>
            <a:r>
              <a:rPr lang="en-US"/>
              <a:t>An airline </a:t>
            </a:r>
            <a:r>
              <a:rPr b="1" lang="en-US"/>
              <a:t>account </a:t>
            </a:r>
            <a:r>
              <a:rPr lang="en-US"/>
              <a:t>can update it’s flight status to </a:t>
            </a:r>
            <a:r>
              <a:rPr b="1" lang="en-US"/>
              <a:t>CANCELLED </a:t>
            </a:r>
            <a:r>
              <a:rPr lang="en-US"/>
              <a:t>using below API.</a:t>
            </a:r>
            <a:endParaRPr/>
          </a:p>
          <a:p>
            <a:pPr indent="-342900" lvl="0" marL="457200" rtl="0" algn="l">
              <a:lnSpc>
                <a:spcPct val="110000"/>
              </a:lnSpc>
              <a:spcBef>
                <a:spcPts val="0"/>
              </a:spcBef>
              <a:spcAft>
                <a:spcPts val="0"/>
              </a:spcAft>
              <a:buSzPts val="1800"/>
              <a:buChar char="●"/>
            </a:pPr>
            <a:r>
              <a:rPr lang="en-US"/>
              <a:t>The airline can update the status only within 24 hours of the flight start time.</a:t>
            </a:r>
            <a:endParaRPr/>
          </a:p>
          <a:p>
            <a:pPr indent="0" lvl="0" marL="457200" rtl="0" algn="l">
              <a:lnSpc>
                <a:spcPct val="110000"/>
              </a:lnSpc>
              <a:spcBef>
                <a:spcPts val="1200"/>
              </a:spcBef>
              <a:spcAft>
                <a:spcPts val="0"/>
              </a:spcAft>
              <a:buSzPts val="1800"/>
              <a:buNone/>
            </a:pPr>
            <a:r>
              <a:rPr lang="en-US">
                <a:solidFill>
                  <a:srgbClr val="9900FF"/>
                </a:solidFill>
              </a:rPr>
              <a:t>cancel_flight(</a:t>
            </a:r>
            <a:endParaRPr>
              <a:solidFill>
                <a:srgbClr val="9900FF"/>
              </a:solidFill>
            </a:endParaRPr>
          </a:p>
          <a:p>
            <a:pPr indent="0" lvl="0" marL="457200" rtl="0" algn="l">
              <a:lnSpc>
                <a:spcPct val="110000"/>
              </a:lnSpc>
              <a:spcBef>
                <a:spcPts val="1200"/>
              </a:spcBef>
              <a:spcAft>
                <a:spcPts val="0"/>
              </a:spcAft>
              <a:buSzPts val="1800"/>
              <a:buNone/>
            </a:pPr>
            <a:r>
              <a:rPr lang="en-US"/>
              <a:t>	</a:t>
            </a:r>
            <a:r>
              <a:rPr lang="en-US">
                <a:solidFill>
                  <a:srgbClr val="4A86E8"/>
                </a:solidFill>
              </a:rPr>
              <a:t>flight_id_</a:t>
            </a:r>
            <a:r>
              <a:rPr lang="en-US"/>
              <a:t>=</a:t>
            </a:r>
            <a:r>
              <a:rPr lang="en-US">
                <a:solidFill>
                  <a:srgbClr val="FF9900"/>
                </a:solidFill>
              </a:rPr>
              <a:t>0x78afef6b05f41bc1bb14ccee8b253c737ccf4e9d76f33a1c56ca332a1bd550ed</a:t>
            </a:r>
            <a:r>
              <a:rPr lang="en-US"/>
              <a:t>,</a:t>
            </a:r>
            <a:endParaRPr/>
          </a:p>
          <a:p>
            <a:pPr indent="0" lvl="0" marL="457200" rtl="0" algn="l">
              <a:lnSpc>
                <a:spcPct val="110000"/>
              </a:lnSpc>
              <a:spcBef>
                <a:spcPts val="1200"/>
              </a:spcBef>
              <a:spcAft>
                <a:spcPts val="0"/>
              </a:spcAft>
              <a:buSzPts val="1800"/>
              <a:buNone/>
            </a:pPr>
            <a:r>
              <a:rPr lang="en-US"/>
              <a:t>	</a:t>
            </a:r>
            <a:r>
              <a:rPr lang="en-US">
                <a:solidFill>
                  <a:srgbClr val="4A86E8"/>
                </a:solidFill>
              </a:rPr>
              <a:t>now_</a:t>
            </a:r>
            <a:r>
              <a:rPr lang="en-US"/>
              <a:t>=</a:t>
            </a:r>
            <a:r>
              <a:rPr lang="en-US">
                <a:solidFill>
                  <a:srgbClr val="FF9900"/>
                </a:solidFill>
              </a:rPr>
              <a:t>110000  </a:t>
            </a:r>
            <a:r>
              <a:rPr lang="en-US"/>
              <a:t>// This is current timestamp when this API is called.</a:t>
            </a:r>
            <a:endParaRPr>
              <a:solidFill>
                <a:srgbClr val="FF9900"/>
              </a:solidFill>
            </a:endParaRPr>
          </a:p>
          <a:p>
            <a:pPr indent="0" lvl="0" marL="457200" rtl="0" algn="l">
              <a:lnSpc>
                <a:spcPct val="110000"/>
              </a:lnSpc>
              <a:spcBef>
                <a:spcPts val="1200"/>
              </a:spcBef>
              <a:spcAft>
                <a:spcPts val="0"/>
              </a:spcAft>
              <a:buSzPts val="1800"/>
              <a:buNone/>
            </a:pPr>
            <a:r>
              <a:rPr lang="en-US">
                <a:solidFill>
                  <a:srgbClr val="9900FF"/>
                </a:solidFill>
              </a:rPr>
              <a:t>)</a:t>
            </a:r>
            <a:endParaRPr>
              <a:solidFill>
                <a:srgbClr val="9900FF"/>
              </a:solidFill>
            </a:endParaRPr>
          </a:p>
          <a:p>
            <a:pPr indent="457200" lvl="0" marL="0" rtl="0" algn="l">
              <a:lnSpc>
                <a:spcPct val="110000"/>
              </a:lnSpc>
              <a:spcBef>
                <a:spcPts val="1200"/>
              </a:spcBef>
              <a:spcAft>
                <a:spcPts val="0"/>
              </a:spcAft>
              <a:buSzPts val="1800"/>
              <a:buNone/>
            </a:pPr>
            <a:r>
              <a:rPr b="1" lang="en-US"/>
              <a:t>Desired Output:</a:t>
            </a:r>
            <a:endParaRPr b="1"/>
          </a:p>
          <a:p>
            <a:pPr indent="-342900" lvl="0" marL="457200" rtl="0" algn="l">
              <a:lnSpc>
                <a:spcPct val="110000"/>
              </a:lnSpc>
              <a:spcBef>
                <a:spcPts val="1200"/>
              </a:spcBef>
              <a:spcAft>
                <a:spcPts val="0"/>
              </a:spcAft>
              <a:buSzPts val="1800"/>
              <a:buChar char="●"/>
            </a:pPr>
            <a:r>
              <a:rPr lang="en-US"/>
              <a:t>The flight status is set to CANCELLED.</a:t>
            </a:r>
            <a:endParaRPr/>
          </a:p>
          <a:p>
            <a:pPr indent="0" lvl="0" marL="0" rtl="0" algn="l">
              <a:lnSpc>
                <a:spcPct val="110000"/>
              </a:lnSpc>
              <a:spcBef>
                <a:spcPts val="1200"/>
              </a:spcBef>
              <a:spcAft>
                <a:spcPts val="200"/>
              </a:spcAft>
              <a:buSzPts val="1800"/>
              <a:buNone/>
            </a:pPr>
            <a:r>
              <a:t/>
            </a:r>
            <a:endParaRPr/>
          </a:p>
        </p:txBody>
      </p:sp>
      <p:sp>
        <p:nvSpPr>
          <p:cNvPr descr="Send" id="267" name="Google Shape;267;p18"/>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1097275" y="286601"/>
            <a:ext cx="10058400" cy="84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43478"/>
              <a:buNone/>
            </a:pPr>
            <a:r>
              <a:rPr lang="en-US">
                <a:latin typeface="Roboto Medium"/>
                <a:ea typeface="Roboto Medium"/>
                <a:cs typeface="Roboto Medium"/>
                <a:sym typeface="Roboto Medium"/>
              </a:rPr>
              <a:t>Update ON-TIME status of flight by airline</a:t>
            </a:r>
            <a:endParaRPr>
              <a:latin typeface="Roboto Medium"/>
              <a:ea typeface="Roboto Medium"/>
              <a:cs typeface="Roboto Medium"/>
              <a:sym typeface="Roboto Medium"/>
            </a:endParaRPr>
          </a:p>
        </p:txBody>
      </p:sp>
      <p:sp>
        <p:nvSpPr>
          <p:cNvPr id="273" name="Google Shape;273;p19"/>
          <p:cNvSpPr txBox="1"/>
          <p:nvPr>
            <p:ph idx="1" type="body"/>
          </p:nvPr>
        </p:nvSpPr>
        <p:spPr>
          <a:xfrm>
            <a:off x="805775" y="1289225"/>
            <a:ext cx="11386200" cy="4709400"/>
          </a:xfrm>
          <a:prstGeom prst="rect">
            <a:avLst/>
          </a:prstGeom>
          <a:noFill/>
          <a:ln>
            <a:noFill/>
          </a:ln>
        </p:spPr>
        <p:txBody>
          <a:bodyPr anchorCtr="0" anchor="t" bIns="45700" lIns="0" spcFirstLastPara="1" rIns="0" wrap="square" tIns="45700">
            <a:normAutofit lnSpcReduction="10000"/>
          </a:bodyPr>
          <a:lstStyle/>
          <a:p>
            <a:pPr indent="-342900" lvl="0" marL="457200" rtl="0" algn="l">
              <a:lnSpc>
                <a:spcPct val="110000"/>
              </a:lnSpc>
              <a:spcBef>
                <a:spcPts val="1200"/>
              </a:spcBef>
              <a:spcAft>
                <a:spcPts val="0"/>
              </a:spcAft>
              <a:buSzPts val="1800"/>
              <a:buChar char="●"/>
            </a:pPr>
            <a:r>
              <a:rPr lang="en-US"/>
              <a:t>An airline </a:t>
            </a:r>
            <a:r>
              <a:rPr b="1" lang="en-US"/>
              <a:t>account </a:t>
            </a:r>
            <a:r>
              <a:rPr lang="en-US"/>
              <a:t>can update it’s flight status to </a:t>
            </a:r>
            <a:r>
              <a:rPr b="1" lang="en-US"/>
              <a:t>ON-TIME </a:t>
            </a:r>
            <a:r>
              <a:rPr lang="en-US"/>
              <a:t>using below API.</a:t>
            </a:r>
            <a:endParaRPr/>
          </a:p>
          <a:p>
            <a:pPr indent="-342900" lvl="0" marL="457200" rtl="0" algn="l">
              <a:lnSpc>
                <a:spcPct val="110000"/>
              </a:lnSpc>
              <a:spcBef>
                <a:spcPts val="0"/>
              </a:spcBef>
              <a:spcAft>
                <a:spcPts val="0"/>
              </a:spcAft>
              <a:buSzPts val="1800"/>
              <a:buChar char="●"/>
            </a:pPr>
            <a:r>
              <a:rPr lang="en-US"/>
              <a:t>The airline can update the status only within 24 hours of the flight start time.</a:t>
            </a:r>
            <a:endParaRPr/>
          </a:p>
          <a:p>
            <a:pPr indent="0" lvl="0" marL="457200" rtl="0" algn="l">
              <a:lnSpc>
                <a:spcPct val="110000"/>
              </a:lnSpc>
              <a:spcBef>
                <a:spcPts val="1200"/>
              </a:spcBef>
              <a:spcAft>
                <a:spcPts val="0"/>
              </a:spcAft>
              <a:buSzPts val="1800"/>
              <a:buNone/>
            </a:pPr>
            <a:r>
              <a:rPr lang="en-US">
                <a:solidFill>
                  <a:srgbClr val="9900FF"/>
                </a:solidFill>
              </a:rPr>
              <a:t>update_flight_status(</a:t>
            </a:r>
            <a:endParaRPr>
              <a:solidFill>
                <a:srgbClr val="9900FF"/>
              </a:solidFill>
            </a:endParaRPr>
          </a:p>
          <a:p>
            <a:pPr indent="0" lvl="0" marL="457200" rtl="0" algn="l">
              <a:lnSpc>
                <a:spcPct val="110000"/>
              </a:lnSpc>
              <a:spcBef>
                <a:spcPts val="1200"/>
              </a:spcBef>
              <a:spcAft>
                <a:spcPts val="0"/>
              </a:spcAft>
              <a:buSzPts val="1800"/>
              <a:buNone/>
            </a:pPr>
            <a:r>
              <a:rPr lang="en-US"/>
              <a:t>	</a:t>
            </a:r>
            <a:r>
              <a:rPr lang="en-US">
                <a:solidFill>
                  <a:srgbClr val="4A86E8"/>
                </a:solidFill>
              </a:rPr>
              <a:t>flight_id_</a:t>
            </a:r>
            <a:r>
              <a:rPr lang="en-US"/>
              <a:t>=</a:t>
            </a:r>
            <a:r>
              <a:rPr lang="en-US">
                <a:solidFill>
                  <a:srgbClr val="FF9900"/>
                </a:solidFill>
              </a:rPr>
              <a:t>0x78afef6b05f41bc1bb14ccee8b253c737ccf4e9d76f33a1c56ca332a1bd550ed</a:t>
            </a:r>
            <a:r>
              <a:rPr lang="en-US"/>
              <a:t>,</a:t>
            </a:r>
            <a:endParaRPr/>
          </a:p>
          <a:p>
            <a:pPr indent="457200" lvl="0" marL="457200" rtl="0" algn="l">
              <a:lnSpc>
                <a:spcPct val="110000"/>
              </a:lnSpc>
              <a:spcBef>
                <a:spcPts val="1200"/>
              </a:spcBef>
              <a:spcAft>
                <a:spcPts val="0"/>
              </a:spcAft>
              <a:buSzPts val="1800"/>
              <a:buNone/>
            </a:pPr>
            <a:r>
              <a:rPr lang="en-US">
                <a:solidFill>
                  <a:srgbClr val="4A86E8"/>
                </a:solidFill>
              </a:rPr>
              <a:t>status_ </a:t>
            </a:r>
            <a:r>
              <a:rPr lang="en-US"/>
              <a:t>= </a:t>
            </a:r>
            <a:r>
              <a:rPr lang="en-US">
                <a:solidFill>
                  <a:srgbClr val="FF9900"/>
                </a:solidFill>
              </a:rPr>
              <a:t>0</a:t>
            </a:r>
            <a:r>
              <a:rPr lang="en-US"/>
              <a:t>,  // The ‘0’ is the status value for ON-TIME.</a:t>
            </a:r>
            <a:endParaRPr/>
          </a:p>
          <a:p>
            <a:pPr indent="457200" lvl="0" marL="457200" rtl="0" algn="l">
              <a:lnSpc>
                <a:spcPct val="110000"/>
              </a:lnSpc>
              <a:spcBef>
                <a:spcPts val="1200"/>
              </a:spcBef>
              <a:spcAft>
                <a:spcPts val="0"/>
              </a:spcAft>
              <a:buSzPts val="1800"/>
              <a:buNone/>
            </a:pPr>
            <a:r>
              <a:rPr lang="en-US">
                <a:solidFill>
                  <a:srgbClr val="4A86E8"/>
                </a:solidFill>
              </a:rPr>
              <a:t>delayed_time_ </a:t>
            </a:r>
            <a:r>
              <a:rPr lang="en-US"/>
              <a:t>= </a:t>
            </a:r>
            <a:r>
              <a:rPr lang="en-US">
                <a:solidFill>
                  <a:srgbClr val="FF9900"/>
                </a:solidFill>
              </a:rPr>
              <a:t>0</a:t>
            </a:r>
            <a:r>
              <a:rPr lang="en-US"/>
              <a:t>,  // This is a don’t care parameter in this case and can be ignored.</a:t>
            </a:r>
            <a:endParaRPr/>
          </a:p>
          <a:p>
            <a:pPr indent="0" lvl="0" marL="457200" rtl="0" algn="l">
              <a:lnSpc>
                <a:spcPct val="110000"/>
              </a:lnSpc>
              <a:spcBef>
                <a:spcPts val="1200"/>
              </a:spcBef>
              <a:spcAft>
                <a:spcPts val="0"/>
              </a:spcAft>
              <a:buSzPts val="1800"/>
              <a:buNone/>
            </a:pPr>
            <a:r>
              <a:rPr lang="en-US"/>
              <a:t>	</a:t>
            </a:r>
            <a:r>
              <a:rPr lang="en-US">
                <a:solidFill>
                  <a:srgbClr val="4A86E8"/>
                </a:solidFill>
              </a:rPr>
              <a:t>now_</a:t>
            </a:r>
            <a:r>
              <a:rPr lang="en-US"/>
              <a:t>=</a:t>
            </a:r>
            <a:r>
              <a:rPr lang="en-US">
                <a:solidFill>
                  <a:srgbClr val="FF9900"/>
                </a:solidFill>
              </a:rPr>
              <a:t>110000  </a:t>
            </a:r>
            <a:r>
              <a:rPr lang="en-US"/>
              <a:t>// This is current timestamp when this API is called.</a:t>
            </a:r>
            <a:endParaRPr>
              <a:solidFill>
                <a:srgbClr val="FF9900"/>
              </a:solidFill>
            </a:endParaRPr>
          </a:p>
          <a:p>
            <a:pPr indent="0" lvl="0" marL="457200" rtl="0" algn="l">
              <a:lnSpc>
                <a:spcPct val="110000"/>
              </a:lnSpc>
              <a:spcBef>
                <a:spcPts val="1200"/>
              </a:spcBef>
              <a:spcAft>
                <a:spcPts val="0"/>
              </a:spcAft>
              <a:buSzPts val="1800"/>
              <a:buNone/>
            </a:pPr>
            <a:r>
              <a:rPr lang="en-US">
                <a:solidFill>
                  <a:srgbClr val="9900FF"/>
                </a:solidFill>
              </a:rPr>
              <a:t>)</a:t>
            </a:r>
            <a:endParaRPr>
              <a:solidFill>
                <a:srgbClr val="9900FF"/>
              </a:solidFill>
            </a:endParaRPr>
          </a:p>
          <a:p>
            <a:pPr indent="457200" lvl="0" marL="0" rtl="0" algn="l">
              <a:lnSpc>
                <a:spcPct val="110000"/>
              </a:lnSpc>
              <a:spcBef>
                <a:spcPts val="1200"/>
              </a:spcBef>
              <a:spcAft>
                <a:spcPts val="0"/>
              </a:spcAft>
              <a:buSzPts val="1800"/>
              <a:buNone/>
            </a:pPr>
            <a:r>
              <a:rPr b="1" lang="en-US"/>
              <a:t>Desired Output:</a:t>
            </a:r>
            <a:endParaRPr b="1"/>
          </a:p>
          <a:p>
            <a:pPr indent="-342900" lvl="0" marL="457200" rtl="0" algn="l">
              <a:lnSpc>
                <a:spcPct val="110000"/>
              </a:lnSpc>
              <a:spcBef>
                <a:spcPts val="1200"/>
              </a:spcBef>
              <a:spcAft>
                <a:spcPts val="0"/>
              </a:spcAft>
              <a:buSzPts val="1800"/>
              <a:buChar char="●"/>
            </a:pPr>
            <a:r>
              <a:rPr lang="en-US"/>
              <a:t>The flight status is set to </a:t>
            </a:r>
            <a:r>
              <a:rPr b="1" lang="en-US"/>
              <a:t>ON-TIME</a:t>
            </a:r>
            <a:r>
              <a:rPr lang="en-US"/>
              <a:t>.</a:t>
            </a:r>
            <a:endParaRPr/>
          </a:p>
          <a:p>
            <a:pPr indent="0" lvl="0" marL="0" rtl="0" algn="l">
              <a:lnSpc>
                <a:spcPct val="110000"/>
              </a:lnSpc>
              <a:spcBef>
                <a:spcPts val="1200"/>
              </a:spcBef>
              <a:spcAft>
                <a:spcPts val="200"/>
              </a:spcAft>
              <a:buSzPts val="1800"/>
              <a:buNone/>
            </a:pPr>
            <a:r>
              <a:t/>
            </a:r>
            <a:endParaRPr/>
          </a:p>
        </p:txBody>
      </p:sp>
      <p:sp>
        <p:nvSpPr>
          <p:cNvPr descr="Send" id="274" name="Google Shape;274;p19"/>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1097275" y="286601"/>
            <a:ext cx="10058400" cy="84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43478"/>
              <a:buNone/>
            </a:pPr>
            <a:r>
              <a:rPr lang="en-US">
                <a:latin typeface="Roboto Medium"/>
                <a:ea typeface="Roboto Medium"/>
                <a:cs typeface="Roboto Medium"/>
                <a:sym typeface="Roboto Medium"/>
              </a:rPr>
              <a:t>Update DELAYED status of flight by airline</a:t>
            </a:r>
            <a:endParaRPr>
              <a:latin typeface="Roboto Medium"/>
              <a:ea typeface="Roboto Medium"/>
              <a:cs typeface="Roboto Medium"/>
              <a:sym typeface="Roboto Medium"/>
            </a:endParaRPr>
          </a:p>
        </p:txBody>
      </p:sp>
      <p:sp>
        <p:nvSpPr>
          <p:cNvPr id="280" name="Google Shape;280;p20"/>
          <p:cNvSpPr txBox="1"/>
          <p:nvPr>
            <p:ph idx="1" type="body"/>
          </p:nvPr>
        </p:nvSpPr>
        <p:spPr>
          <a:xfrm>
            <a:off x="805775" y="1289225"/>
            <a:ext cx="11386200" cy="4709400"/>
          </a:xfrm>
          <a:prstGeom prst="rect">
            <a:avLst/>
          </a:prstGeom>
          <a:noFill/>
          <a:ln>
            <a:noFill/>
          </a:ln>
        </p:spPr>
        <p:txBody>
          <a:bodyPr anchorCtr="0" anchor="t" bIns="45700" lIns="0" spcFirstLastPara="1" rIns="0" wrap="square" tIns="45700">
            <a:normAutofit lnSpcReduction="10000"/>
          </a:bodyPr>
          <a:lstStyle/>
          <a:p>
            <a:pPr indent="-342900" lvl="0" marL="457200" rtl="0" algn="l">
              <a:lnSpc>
                <a:spcPct val="110000"/>
              </a:lnSpc>
              <a:spcBef>
                <a:spcPts val="1200"/>
              </a:spcBef>
              <a:spcAft>
                <a:spcPts val="0"/>
              </a:spcAft>
              <a:buSzPts val="1800"/>
              <a:buChar char="●"/>
            </a:pPr>
            <a:r>
              <a:rPr lang="en-US"/>
              <a:t>An airline </a:t>
            </a:r>
            <a:r>
              <a:rPr b="1" lang="en-US"/>
              <a:t>account </a:t>
            </a:r>
            <a:r>
              <a:rPr lang="en-US"/>
              <a:t>can update it’s flight status to </a:t>
            </a:r>
            <a:r>
              <a:rPr b="1" lang="en-US"/>
              <a:t>DELAYED </a:t>
            </a:r>
            <a:r>
              <a:rPr lang="en-US"/>
              <a:t>using below API.</a:t>
            </a:r>
            <a:endParaRPr/>
          </a:p>
          <a:p>
            <a:pPr indent="-342900" lvl="0" marL="457200" rtl="0" algn="l">
              <a:lnSpc>
                <a:spcPct val="110000"/>
              </a:lnSpc>
              <a:spcBef>
                <a:spcPts val="0"/>
              </a:spcBef>
              <a:spcAft>
                <a:spcPts val="0"/>
              </a:spcAft>
              <a:buSzPts val="1800"/>
              <a:buChar char="●"/>
            </a:pPr>
            <a:r>
              <a:rPr lang="en-US"/>
              <a:t>The airline can update the status only within 24 hours of the flight start time.</a:t>
            </a:r>
            <a:endParaRPr/>
          </a:p>
          <a:p>
            <a:pPr indent="0" lvl="0" marL="457200" rtl="0" algn="l">
              <a:lnSpc>
                <a:spcPct val="110000"/>
              </a:lnSpc>
              <a:spcBef>
                <a:spcPts val="1200"/>
              </a:spcBef>
              <a:spcAft>
                <a:spcPts val="0"/>
              </a:spcAft>
              <a:buSzPts val="1800"/>
              <a:buNone/>
            </a:pPr>
            <a:r>
              <a:rPr lang="en-US">
                <a:solidFill>
                  <a:srgbClr val="9900FF"/>
                </a:solidFill>
              </a:rPr>
              <a:t>update_flight_status(</a:t>
            </a:r>
            <a:endParaRPr>
              <a:solidFill>
                <a:srgbClr val="9900FF"/>
              </a:solidFill>
            </a:endParaRPr>
          </a:p>
          <a:p>
            <a:pPr indent="0" lvl="0" marL="457200" rtl="0" algn="l">
              <a:lnSpc>
                <a:spcPct val="110000"/>
              </a:lnSpc>
              <a:spcBef>
                <a:spcPts val="1200"/>
              </a:spcBef>
              <a:spcAft>
                <a:spcPts val="0"/>
              </a:spcAft>
              <a:buSzPts val="1800"/>
              <a:buNone/>
            </a:pPr>
            <a:r>
              <a:rPr lang="en-US"/>
              <a:t>	</a:t>
            </a:r>
            <a:r>
              <a:rPr lang="en-US">
                <a:solidFill>
                  <a:srgbClr val="4A86E8"/>
                </a:solidFill>
              </a:rPr>
              <a:t>flight_id_</a:t>
            </a:r>
            <a:r>
              <a:rPr lang="en-US"/>
              <a:t>=</a:t>
            </a:r>
            <a:r>
              <a:rPr lang="en-US">
                <a:solidFill>
                  <a:srgbClr val="FF9900"/>
                </a:solidFill>
              </a:rPr>
              <a:t>0x78afef6b05f41bc1bb14ccee8b253c737ccf4e9d76f33a1c56ca332a1bd550ed</a:t>
            </a:r>
            <a:r>
              <a:rPr lang="en-US"/>
              <a:t>,</a:t>
            </a:r>
            <a:endParaRPr/>
          </a:p>
          <a:p>
            <a:pPr indent="457200" lvl="0" marL="457200" rtl="0" algn="l">
              <a:lnSpc>
                <a:spcPct val="110000"/>
              </a:lnSpc>
              <a:spcBef>
                <a:spcPts val="1200"/>
              </a:spcBef>
              <a:spcAft>
                <a:spcPts val="0"/>
              </a:spcAft>
              <a:buSzPts val="1800"/>
              <a:buNone/>
            </a:pPr>
            <a:r>
              <a:rPr lang="en-US">
                <a:solidFill>
                  <a:srgbClr val="4A86E8"/>
                </a:solidFill>
              </a:rPr>
              <a:t>status_ </a:t>
            </a:r>
            <a:r>
              <a:rPr lang="en-US"/>
              <a:t>= </a:t>
            </a:r>
            <a:r>
              <a:rPr lang="en-US">
                <a:solidFill>
                  <a:srgbClr val="FF9900"/>
                </a:solidFill>
              </a:rPr>
              <a:t>1</a:t>
            </a:r>
            <a:r>
              <a:rPr lang="en-US"/>
              <a:t>,  // The ‘1’ is the status value for DELAYED.</a:t>
            </a:r>
            <a:endParaRPr/>
          </a:p>
          <a:p>
            <a:pPr indent="457200" lvl="0" marL="457200" rtl="0" algn="l">
              <a:lnSpc>
                <a:spcPct val="110000"/>
              </a:lnSpc>
              <a:spcBef>
                <a:spcPts val="1200"/>
              </a:spcBef>
              <a:spcAft>
                <a:spcPts val="0"/>
              </a:spcAft>
              <a:buSzPts val="1800"/>
              <a:buNone/>
            </a:pPr>
            <a:r>
              <a:rPr lang="en-US">
                <a:solidFill>
                  <a:srgbClr val="4A86E8"/>
                </a:solidFill>
              </a:rPr>
              <a:t>delayed_time_ </a:t>
            </a:r>
            <a:r>
              <a:rPr lang="en-US"/>
              <a:t>= </a:t>
            </a:r>
            <a:r>
              <a:rPr lang="en-US">
                <a:solidFill>
                  <a:srgbClr val="FF9900"/>
                </a:solidFill>
              </a:rPr>
              <a:t>103600</a:t>
            </a:r>
            <a:r>
              <a:rPr lang="en-US"/>
              <a:t>,  // This is the new departure time of the flight.</a:t>
            </a:r>
            <a:endParaRPr/>
          </a:p>
          <a:p>
            <a:pPr indent="0" lvl="0" marL="457200" rtl="0" algn="l">
              <a:lnSpc>
                <a:spcPct val="110000"/>
              </a:lnSpc>
              <a:spcBef>
                <a:spcPts val="1200"/>
              </a:spcBef>
              <a:spcAft>
                <a:spcPts val="0"/>
              </a:spcAft>
              <a:buSzPts val="1800"/>
              <a:buNone/>
            </a:pPr>
            <a:r>
              <a:rPr lang="en-US"/>
              <a:t>	</a:t>
            </a:r>
            <a:r>
              <a:rPr lang="en-US">
                <a:solidFill>
                  <a:srgbClr val="4A86E8"/>
                </a:solidFill>
              </a:rPr>
              <a:t>now_</a:t>
            </a:r>
            <a:r>
              <a:rPr lang="en-US"/>
              <a:t>=</a:t>
            </a:r>
            <a:r>
              <a:rPr lang="en-US">
                <a:solidFill>
                  <a:srgbClr val="FF9900"/>
                </a:solidFill>
              </a:rPr>
              <a:t>110000  </a:t>
            </a:r>
            <a:r>
              <a:rPr lang="en-US"/>
              <a:t>// This is current timestamp when this API is called.</a:t>
            </a:r>
            <a:endParaRPr>
              <a:solidFill>
                <a:srgbClr val="FF9900"/>
              </a:solidFill>
            </a:endParaRPr>
          </a:p>
          <a:p>
            <a:pPr indent="0" lvl="0" marL="457200" rtl="0" algn="l">
              <a:lnSpc>
                <a:spcPct val="110000"/>
              </a:lnSpc>
              <a:spcBef>
                <a:spcPts val="1200"/>
              </a:spcBef>
              <a:spcAft>
                <a:spcPts val="0"/>
              </a:spcAft>
              <a:buSzPts val="1800"/>
              <a:buNone/>
            </a:pPr>
            <a:r>
              <a:rPr lang="en-US">
                <a:solidFill>
                  <a:srgbClr val="9900FF"/>
                </a:solidFill>
              </a:rPr>
              <a:t>)</a:t>
            </a:r>
            <a:endParaRPr>
              <a:solidFill>
                <a:srgbClr val="9900FF"/>
              </a:solidFill>
            </a:endParaRPr>
          </a:p>
          <a:p>
            <a:pPr indent="457200" lvl="0" marL="0" rtl="0" algn="l">
              <a:lnSpc>
                <a:spcPct val="110000"/>
              </a:lnSpc>
              <a:spcBef>
                <a:spcPts val="1200"/>
              </a:spcBef>
              <a:spcAft>
                <a:spcPts val="0"/>
              </a:spcAft>
              <a:buSzPts val="1800"/>
              <a:buNone/>
            </a:pPr>
            <a:r>
              <a:rPr b="1" lang="en-US"/>
              <a:t>Desired Output:</a:t>
            </a:r>
            <a:endParaRPr b="1"/>
          </a:p>
          <a:p>
            <a:pPr indent="-342900" lvl="0" marL="457200" rtl="0" algn="l">
              <a:lnSpc>
                <a:spcPct val="110000"/>
              </a:lnSpc>
              <a:spcBef>
                <a:spcPts val="1200"/>
              </a:spcBef>
              <a:spcAft>
                <a:spcPts val="0"/>
              </a:spcAft>
              <a:buSzPts val="1800"/>
              <a:buChar char="●"/>
            </a:pPr>
            <a:r>
              <a:rPr lang="en-US"/>
              <a:t>The flight status is set to </a:t>
            </a:r>
            <a:r>
              <a:rPr b="1" lang="en-US"/>
              <a:t>DELAYED</a:t>
            </a:r>
            <a:r>
              <a:rPr lang="en-US"/>
              <a:t>.</a:t>
            </a:r>
            <a:endParaRPr/>
          </a:p>
          <a:p>
            <a:pPr indent="0" lvl="0" marL="0" rtl="0" algn="l">
              <a:lnSpc>
                <a:spcPct val="110000"/>
              </a:lnSpc>
              <a:spcBef>
                <a:spcPts val="1200"/>
              </a:spcBef>
              <a:spcAft>
                <a:spcPts val="200"/>
              </a:spcAft>
              <a:buSzPts val="1800"/>
              <a:buNone/>
            </a:pPr>
            <a:r>
              <a:t/>
            </a:r>
            <a:endParaRPr/>
          </a:p>
        </p:txBody>
      </p:sp>
      <p:sp>
        <p:nvSpPr>
          <p:cNvPr descr="Send" id="281" name="Google Shape;281;p20"/>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1097275" y="286601"/>
            <a:ext cx="10058400" cy="841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Roboto Medium"/>
                <a:ea typeface="Roboto Medium"/>
                <a:cs typeface="Roboto Medium"/>
                <a:sym typeface="Roboto Medium"/>
              </a:rPr>
              <a:t>Claimed refund by customer</a:t>
            </a:r>
            <a:endParaRPr>
              <a:latin typeface="Roboto Medium"/>
              <a:ea typeface="Roboto Medium"/>
              <a:cs typeface="Roboto Medium"/>
              <a:sym typeface="Roboto Medium"/>
            </a:endParaRPr>
          </a:p>
        </p:txBody>
      </p:sp>
      <p:sp>
        <p:nvSpPr>
          <p:cNvPr id="287" name="Google Shape;287;p21"/>
          <p:cNvSpPr txBox="1"/>
          <p:nvPr>
            <p:ph idx="1" type="body"/>
          </p:nvPr>
        </p:nvSpPr>
        <p:spPr>
          <a:xfrm>
            <a:off x="805775" y="1289225"/>
            <a:ext cx="11386200" cy="4709400"/>
          </a:xfrm>
          <a:prstGeom prst="rect">
            <a:avLst/>
          </a:prstGeom>
          <a:noFill/>
          <a:ln>
            <a:noFill/>
          </a:ln>
        </p:spPr>
        <p:txBody>
          <a:bodyPr anchorCtr="0" anchor="t" bIns="45700" lIns="0" spcFirstLastPara="1" rIns="0" wrap="square" tIns="45700">
            <a:normAutofit/>
          </a:bodyPr>
          <a:lstStyle/>
          <a:p>
            <a:pPr indent="-342900" lvl="0" marL="457200" rtl="0" algn="l">
              <a:lnSpc>
                <a:spcPct val="110000"/>
              </a:lnSpc>
              <a:spcBef>
                <a:spcPts val="1200"/>
              </a:spcBef>
              <a:spcAft>
                <a:spcPts val="0"/>
              </a:spcAft>
              <a:buSzPts val="1800"/>
              <a:buChar char="●"/>
            </a:pPr>
            <a:r>
              <a:rPr lang="en-US"/>
              <a:t>A customer </a:t>
            </a:r>
            <a:r>
              <a:rPr b="1" lang="en-US"/>
              <a:t>account </a:t>
            </a:r>
            <a:r>
              <a:rPr lang="en-US"/>
              <a:t>can claim refund for his ticket using below API.</a:t>
            </a:r>
            <a:endParaRPr/>
          </a:p>
          <a:p>
            <a:pPr indent="-342900" lvl="0" marL="457200" rtl="0" algn="l">
              <a:lnSpc>
                <a:spcPct val="110000"/>
              </a:lnSpc>
              <a:spcBef>
                <a:spcPts val="0"/>
              </a:spcBef>
              <a:spcAft>
                <a:spcPts val="0"/>
              </a:spcAft>
              <a:buSzPts val="1800"/>
              <a:buChar char="●"/>
            </a:pPr>
            <a:r>
              <a:rPr lang="en-US"/>
              <a:t>The claim for refunds can be made only after 24 hours of flight departure time.</a:t>
            </a:r>
            <a:endParaRPr/>
          </a:p>
          <a:p>
            <a:pPr indent="0" lvl="0" marL="457200" rtl="0" algn="l">
              <a:lnSpc>
                <a:spcPct val="110000"/>
              </a:lnSpc>
              <a:spcBef>
                <a:spcPts val="1200"/>
              </a:spcBef>
              <a:spcAft>
                <a:spcPts val="0"/>
              </a:spcAft>
              <a:buSzPts val="1800"/>
              <a:buNone/>
            </a:pPr>
            <a:r>
              <a:rPr lang="en-US">
                <a:solidFill>
                  <a:srgbClr val="9900FF"/>
                </a:solidFill>
              </a:rPr>
              <a:t>claim_refund(</a:t>
            </a:r>
            <a:endParaRPr>
              <a:solidFill>
                <a:srgbClr val="9900FF"/>
              </a:solidFill>
            </a:endParaRPr>
          </a:p>
          <a:p>
            <a:pPr indent="0" lvl="0" marL="457200" rtl="0" algn="l">
              <a:lnSpc>
                <a:spcPct val="110000"/>
              </a:lnSpc>
              <a:spcBef>
                <a:spcPts val="1200"/>
              </a:spcBef>
              <a:spcAft>
                <a:spcPts val="0"/>
              </a:spcAft>
              <a:buSzPts val="1800"/>
              <a:buNone/>
            </a:pPr>
            <a:r>
              <a:rPr lang="en-US"/>
              <a:t>	</a:t>
            </a:r>
            <a:r>
              <a:rPr lang="en-US">
                <a:solidFill>
                  <a:srgbClr val="4A86E8"/>
                </a:solidFill>
              </a:rPr>
              <a:t>flight_id_</a:t>
            </a:r>
            <a:r>
              <a:rPr lang="en-US"/>
              <a:t>=</a:t>
            </a:r>
            <a:r>
              <a:rPr lang="en-US">
                <a:solidFill>
                  <a:srgbClr val="FF9900"/>
                </a:solidFill>
              </a:rPr>
              <a:t>0x78afef6b05f41bc1bb14ccee8b253c737ccf4e9d76f33a1c56ca332a1bd550ed</a:t>
            </a:r>
            <a:r>
              <a:rPr lang="en-US"/>
              <a:t>,</a:t>
            </a:r>
            <a:endParaRPr/>
          </a:p>
          <a:p>
            <a:pPr indent="457200" lvl="0" marL="457200" rtl="0" algn="l">
              <a:lnSpc>
                <a:spcPct val="110000"/>
              </a:lnSpc>
              <a:spcBef>
                <a:spcPts val="1200"/>
              </a:spcBef>
              <a:spcAft>
                <a:spcPts val="0"/>
              </a:spcAft>
              <a:buSzPts val="1800"/>
              <a:buNone/>
            </a:pPr>
            <a:r>
              <a:rPr lang="en-US">
                <a:solidFill>
                  <a:srgbClr val="4A86E8"/>
                </a:solidFill>
              </a:rPr>
              <a:t>pnr_</a:t>
            </a:r>
            <a:r>
              <a:rPr lang="en-US"/>
              <a:t>= </a:t>
            </a:r>
            <a:r>
              <a:rPr lang="en-US">
                <a:solidFill>
                  <a:srgbClr val="FF9900"/>
                </a:solidFill>
              </a:rPr>
              <a:t>1</a:t>
            </a:r>
            <a:r>
              <a:rPr lang="en-US"/>
              <a:t>,  // The PNR number of the ticket.</a:t>
            </a:r>
            <a:endParaRPr/>
          </a:p>
          <a:p>
            <a:pPr indent="0" lvl="0" marL="457200" rtl="0" algn="l">
              <a:lnSpc>
                <a:spcPct val="110000"/>
              </a:lnSpc>
              <a:spcBef>
                <a:spcPts val="1200"/>
              </a:spcBef>
              <a:spcAft>
                <a:spcPts val="0"/>
              </a:spcAft>
              <a:buSzPts val="1800"/>
              <a:buNone/>
            </a:pPr>
            <a:r>
              <a:rPr lang="en-US"/>
              <a:t>	</a:t>
            </a:r>
            <a:r>
              <a:rPr lang="en-US">
                <a:solidFill>
                  <a:srgbClr val="4A86E8"/>
                </a:solidFill>
              </a:rPr>
              <a:t>now_</a:t>
            </a:r>
            <a:r>
              <a:rPr lang="en-US"/>
              <a:t>=</a:t>
            </a:r>
            <a:r>
              <a:rPr lang="en-US">
                <a:solidFill>
                  <a:srgbClr val="FF9900"/>
                </a:solidFill>
              </a:rPr>
              <a:t>190000  </a:t>
            </a:r>
            <a:r>
              <a:rPr lang="en-US"/>
              <a:t>// This is current timestamp when this API is called.</a:t>
            </a:r>
            <a:endParaRPr>
              <a:solidFill>
                <a:srgbClr val="FF9900"/>
              </a:solidFill>
            </a:endParaRPr>
          </a:p>
          <a:p>
            <a:pPr indent="0" lvl="0" marL="457200" rtl="0" algn="l">
              <a:lnSpc>
                <a:spcPct val="110000"/>
              </a:lnSpc>
              <a:spcBef>
                <a:spcPts val="1200"/>
              </a:spcBef>
              <a:spcAft>
                <a:spcPts val="0"/>
              </a:spcAft>
              <a:buSzPts val="1800"/>
              <a:buNone/>
            </a:pPr>
            <a:r>
              <a:rPr lang="en-US">
                <a:solidFill>
                  <a:srgbClr val="9900FF"/>
                </a:solidFill>
              </a:rPr>
              <a:t>)</a:t>
            </a:r>
            <a:endParaRPr>
              <a:solidFill>
                <a:srgbClr val="9900FF"/>
              </a:solidFill>
            </a:endParaRPr>
          </a:p>
          <a:p>
            <a:pPr indent="457200" lvl="0" marL="0" rtl="0" algn="l">
              <a:lnSpc>
                <a:spcPct val="110000"/>
              </a:lnSpc>
              <a:spcBef>
                <a:spcPts val="1200"/>
              </a:spcBef>
              <a:spcAft>
                <a:spcPts val="0"/>
              </a:spcAft>
              <a:buSzPts val="1800"/>
              <a:buNone/>
            </a:pPr>
            <a:r>
              <a:rPr b="1" lang="en-US"/>
              <a:t>Desired Output:</a:t>
            </a:r>
            <a:endParaRPr b="1"/>
          </a:p>
          <a:p>
            <a:pPr indent="-342900" lvl="0" marL="914400" rtl="0" algn="l">
              <a:lnSpc>
                <a:spcPct val="110000"/>
              </a:lnSpc>
              <a:spcBef>
                <a:spcPts val="1200"/>
              </a:spcBef>
              <a:spcAft>
                <a:spcPts val="0"/>
              </a:spcAft>
              <a:buSzPts val="1800"/>
              <a:buChar char="●"/>
            </a:pPr>
            <a:r>
              <a:rPr lang="en-US"/>
              <a:t>Customer </a:t>
            </a:r>
            <a:r>
              <a:rPr b="1" lang="en-US"/>
              <a:t>account </a:t>
            </a:r>
            <a:r>
              <a:rPr lang="en-US"/>
              <a:t>should be reflected with a refund amount calculated as per the rules defined in refund_rules.sol contract.</a:t>
            </a:r>
            <a:endParaRPr/>
          </a:p>
          <a:p>
            <a:pPr indent="0" lvl="0" marL="0" rtl="0" algn="l">
              <a:lnSpc>
                <a:spcPct val="110000"/>
              </a:lnSpc>
              <a:spcBef>
                <a:spcPts val="1200"/>
              </a:spcBef>
              <a:spcAft>
                <a:spcPts val="200"/>
              </a:spcAft>
              <a:buSzPts val="1800"/>
              <a:buNone/>
            </a:pPr>
            <a:r>
              <a:t/>
            </a:r>
            <a:endParaRPr/>
          </a:p>
        </p:txBody>
      </p:sp>
      <p:sp>
        <p:nvSpPr>
          <p:cNvPr descr="Send" id="288" name="Google Shape;288;p21"/>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title"/>
          </p:nvPr>
        </p:nvSpPr>
        <p:spPr>
          <a:xfrm>
            <a:off x="1097275" y="286601"/>
            <a:ext cx="10058400" cy="841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Roboto Medium"/>
                <a:ea typeface="Roboto Medium"/>
                <a:cs typeface="Roboto Medium"/>
                <a:sym typeface="Roboto Medium"/>
              </a:rPr>
              <a:t>Claimed ticket prices by airline</a:t>
            </a:r>
            <a:endParaRPr>
              <a:latin typeface="Roboto Medium"/>
              <a:ea typeface="Roboto Medium"/>
              <a:cs typeface="Roboto Medium"/>
              <a:sym typeface="Roboto Medium"/>
            </a:endParaRPr>
          </a:p>
        </p:txBody>
      </p:sp>
      <p:sp>
        <p:nvSpPr>
          <p:cNvPr id="294" name="Google Shape;294;p22"/>
          <p:cNvSpPr txBox="1"/>
          <p:nvPr>
            <p:ph idx="1" type="body"/>
          </p:nvPr>
        </p:nvSpPr>
        <p:spPr>
          <a:xfrm>
            <a:off x="805775" y="1289225"/>
            <a:ext cx="11386200" cy="4709400"/>
          </a:xfrm>
          <a:prstGeom prst="rect">
            <a:avLst/>
          </a:prstGeom>
          <a:noFill/>
          <a:ln>
            <a:noFill/>
          </a:ln>
        </p:spPr>
        <p:txBody>
          <a:bodyPr anchorCtr="0" anchor="t" bIns="45700" lIns="0" spcFirstLastPara="1" rIns="0" wrap="square" tIns="45700">
            <a:normAutofit/>
          </a:bodyPr>
          <a:lstStyle/>
          <a:p>
            <a:pPr indent="-342900" lvl="0" marL="457200" rtl="0" algn="l">
              <a:lnSpc>
                <a:spcPct val="110000"/>
              </a:lnSpc>
              <a:spcBef>
                <a:spcPts val="1200"/>
              </a:spcBef>
              <a:spcAft>
                <a:spcPts val="0"/>
              </a:spcAft>
              <a:buSzPts val="1800"/>
              <a:buChar char="●"/>
            </a:pPr>
            <a:r>
              <a:rPr lang="en-US"/>
              <a:t>An airline </a:t>
            </a:r>
            <a:r>
              <a:rPr b="1" lang="en-US"/>
              <a:t>account </a:t>
            </a:r>
            <a:r>
              <a:rPr lang="en-US"/>
              <a:t>can claim ticket price for booked tickets using below API.</a:t>
            </a:r>
            <a:endParaRPr/>
          </a:p>
          <a:p>
            <a:pPr indent="-342900" lvl="0" marL="457200" rtl="0" algn="l">
              <a:lnSpc>
                <a:spcPct val="110000"/>
              </a:lnSpc>
              <a:spcBef>
                <a:spcPts val="0"/>
              </a:spcBef>
              <a:spcAft>
                <a:spcPts val="0"/>
              </a:spcAft>
              <a:buSzPts val="1800"/>
              <a:buChar char="●"/>
            </a:pPr>
            <a:r>
              <a:rPr lang="en-US"/>
              <a:t>The claim for tickets by airline can be made only after 24 hours of flight departure time.</a:t>
            </a:r>
            <a:endParaRPr/>
          </a:p>
          <a:p>
            <a:pPr indent="0" lvl="0" marL="457200" rtl="0" algn="l">
              <a:lnSpc>
                <a:spcPct val="110000"/>
              </a:lnSpc>
              <a:spcBef>
                <a:spcPts val="1200"/>
              </a:spcBef>
              <a:spcAft>
                <a:spcPts val="0"/>
              </a:spcAft>
              <a:buSzPts val="1800"/>
              <a:buNone/>
            </a:pPr>
            <a:r>
              <a:rPr lang="en-US">
                <a:solidFill>
                  <a:srgbClr val="9900FF"/>
                </a:solidFill>
              </a:rPr>
              <a:t>claim_ticket_price(</a:t>
            </a:r>
            <a:endParaRPr>
              <a:solidFill>
                <a:srgbClr val="9900FF"/>
              </a:solidFill>
            </a:endParaRPr>
          </a:p>
          <a:p>
            <a:pPr indent="0" lvl="0" marL="457200" rtl="0" algn="l">
              <a:lnSpc>
                <a:spcPct val="110000"/>
              </a:lnSpc>
              <a:spcBef>
                <a:spcPts val="1200"/>
              </a:spcBef>
              <a:spcAft>
                <a:spcPts val="0"/>
              </a:spcAft>
              <a:buSzPts val="1800"/>
              <a:buNone/>
            </a:pPr>
            <a:r>
              <a:rPr lang="en-US"/>
              <a:t>	</a:t>
            </a:r>
            <a:r>
              <a:rPr lang="en-US">
                <a:solidFill>
                  <a:srgbClr val="4A86E8"/>
                </a:solidFill>
              </a:rPr>
              <a:t>flight_id_</a:t>
            </a:r>
            <a:r>
              <a:rPr lang="en-US"/>
              <a:t>=</a:t>
            </a:r>
            <a:r>
              <a:rPr lang="en-US">
                <a:solidFill>
                  <a:srgbClr val="FF9900"/>
                </a:solidFill>
              </a:rPr>
              <a:t>0x78afef6b05f41bc1bb14ccee8b253c737ccf4e9d76f33a1c56ca332a1bd550ed</a:t>
            </a:r>
            <a:r>
              <a:rPr lang="en-US"/>
              <a:t>,</a:t>
            </a:r>
            <a:endParaRPr/>
          </a:p>
          <a:p>
            <a:pPr indent="457200" lvl="0" marL="457200" rtl="0" algn="l">
              <a:lnSpc>
                <a:spcPct val="110000"/>
              </a:lnSpc>
              <a:spcBef>
                <a:spcPts val="1200"/>
              </a:spcBef>
              <a:spcAft>
                <a:spcPts val="0"/>
              </a:spcAft>
              <a:buSzPts val="1800"/>
              <a:buNone/>
            </a:pPr>
            <a:r>
              <a:rPr lang="en-US">
                <a:solidFill>
                  <a:srgbClr val="4A86E8"/>
                </a:solidFill>
              </a:rPr>
              <a:t>pnr_</a:t>
            </a:r>
            <a:r>
              <a:rPr lang="en-US"/>
              <a:t>= </a:t>
            </a:r>
            <a:r>
              <a:rPr lang="en-US">
                <a:solidFill>
                  <a:srgbClr val="FF9900"/>
                </a:solidFill>
              </a:rPr>
              <a:t>1</a:t>
            </a:r>
            <a:r>
              <a:rPr lang="en-US"/>
              <a:t>,  // The PNR number of the ticket.</a:t>
            </a:r>
            <a:endParaRPr/>
          </a:p>
          <a:p>
            <a:pPr indent="0" lvl="0" marL="457200" rtl="0" algn="l">
              <a:lnSpc>
                <a:spcPct val="110000"/>
              </a:lnSpc>
              <a:spcBef>
                <a:spcPts val="1200"/>
              </a:spcBef>
              <a:spcAft>
                <a:spcPts val="0"/>
              </a:spcAft>
              <a:buSzPts val="1800"/>
              <a:buNone/>
            </a:pPr>
            <a:r>
              <a:rPr lang="en-US"/>
              <a:t>	</a:t>
            </a:r>
            <a:r>
              <a:rPr lang="en-US">
                <a:solidFill>
                  <a:srgbClr val="4A86E8"/>
                </a:solidFill>
              </a:rPr>
              <a:t>now_</a:t>
            </a:r>
            <a:r>
              <a:rPr lang="en-US"/>
              <a:t>=</a:t>
            </a:r>
            <a:r>
              <a:rPr lang="en-US">
                <a:solidFill>
                  <a:srgbClr val="FF9900"/>
                </a:solidFill>
              </a:rPr>
              <a:t>190000  </a:t>
            </a:r>
            <a:r>
              <a:rPr lang="en-US"/>
              <a:t>// This is current timestamp when this API is called.</a:t>
            </a:r>
            <a:endParaRPr>
              <a:solidFill>
                <a:srgbClr val="FF9900"/>
              </a:solidFill>
            </a:endParaRPr>
          </a:p>
          <a:p>
            <a:pPr indent="0" lvl="0" marL="457200" rtl="0" algn="l">
              <a:lnSpc>
                <a:spcPct val="110000"/>
              </a:lnSpc>
              <a:spcBef>
                <a:spcPts val="1200"/>
              </a:spcBef>
              <a:spcAft>
                <a:spcPts val="0"/>
              </a:spcAft>
              <a:buSzPts val="1800"/>
              <a:buNone/>
            </a:pPr>
            <a:r>
              <a:rPr lang="en-US">
                <a:solidFill>
                  <a:srgbClr val="9900FF"/>
                </a:solidFill>
              </a:rPr>
              <a:t>)</a:t>
            </a:r>
            <a:endParaRPr>
              <a:solidFill>
                <a:srgbClr val="9900FF"/>
              </a:solidFill>
            </a:endParaRPr>
          </a:p>
          <a:p>
            <a:pPr indent="457200" lvl="0" marL="0" rtl="0" algn="l">
              <a:lnSpc>
                <a:spcPct val="110000"/>
              </a:lnSpc>
              <a:spcBef>
                <a:spcPts val="1200"/>
              </a:spcBef>
              <a:spcAft>
                <a:spcPts val="0"/>
              </a:spcAft>
              <a:buSzPts val="1800"/>
              <a:buNone/>
            </a:pPr>
            <a:r>
              <a:rPr b="1" lang="en-US"/>
              <a:t>Desired Output:</a:t>
            </a:r>
            <a:endParaRPr b="1"/>
          </a:p>
          <a:p>
            <a:pPr indent="-342900" lvl="0" marL="914400" rtl="0" algn="l">
              <a:lnSpc>
                <a:spcPct val="110000"/>
              </a:lnSpc>
              <a:spcBef>
                <a:spcPts val="1200"/>
              </a:spcBef>
              <a:spcAft>
                <a:spcPts val="0"/>
              </a:spcAft>
              <a:buSzPts val="1800"/>
              <a:buChar char="●"/>
            </a:pPr>
            <a:r>
              <a:rPr lang="en-US"/>
              <a:t>Airline </a:t>
            </a:r>
            <a:r>
              <a:rPr b="1" lang="en-US"/>
              <a:t>account </a:t>
            </a:r>
            <a:r>
              <a:rPr lang="en-US"/>
              <a:t>should be reflected with an amount calculated as per the rules defined in refund_rules.sol contract.</a:t>
            </a:r>
            <a:endParaRPr/>
          </a:p>
          <a:p>
            <a:pPr indent="0" lvl="0" marL="0" rtl="0" algn="l">
              <a:lnSpc>
                <a:spcPct val="110000"/>
              </a:lnSpc>
              <a:spcBef>
                <a:spcPts val="1200"/>
              </a:spcBef>
              <a:spcAft>
                <a:spcPts val="200"/>
              </a:spcAft>
              <a:buSzPts val="1800"/>
              <a:buNone/>
            </a:pPr>
            <a:r>
              <a:t/>
            </a:r>
            <a:endParaRPr/>
          </a:p>
        </p:txBody>
      </p:sp>
      <p:sp>
        <p:nvSpPr>
          <p:cNvPr descr="Send" id="295" name="Google Shape;295;p22"/>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5"/>
          <p:cNvSpPr txBox="1"/>
          <p:nvPr>
            <p:ph type="title"/>
          </p:nvPr>
        </p:nvSpPr>
        <p:spPr>
          <a:xfrm>
            <a:off x="196948" y="-46184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n-US">
                <a:latin typeface="Roboto Medium"/>
                <a:ea typeface="Roboto Medium"/>
                <a:cs typeface="Roboto Medium"/>
                <a:sym typeface="Roboto Medium"/>
              </a:rPr>
              <a:t>Capstone project</a:t>
            </a:r>
            <a:endParaRPr>
              <a:latin typeface="Roboto Medium"/>
              <a:ea typeface="Roboto Medium"/>
              <a:cs typeface="Roboto Medium"/>
              <a:sym typeface="Roboto Medium"/>
            </a:endParaRPr>
          </a:p>
        </p:txBody>
      </p:sp>
      <p:sp>
        <p:nvSpPr>
          <p:cNvPr id="40" name="Google Shape;40;p5"/>
          <p:cNvSpPr txBox="1"/>
          <p:nvPr>
            <p:ph idx="1" type="body"/>
          </p:nvPr>
        </p:nvSpPr>
        <p:spPr>
          <a:xfrm>
            <a:off x="618979" y="1418884"/>
            <a:ext cx="10058400" cy="3760891"/>
          </a:xfrm>
          <a:prstGeom prst="rect">
            <a:avLst/>
          </a:prstGeom>
          <a:noFill/>
          <a:ln>
            <a:noFill/>
          </a:ln>
        </p:spPr>
        <p:txBody>
          <a:bodyPr anchorCtr="0" anchor="t" bIns="45700" lIns="0" spcFirstLastPara="1" rIns="0" wrap="square" tIns="45700">
            <a:normAutofit lnSpcReduction="10000"/>
          </a:bodyPr>
          <a:lstStyle/>
          <a:p>
            <a:pPr indent="-91440" lvl="0" marL="91440" rtl="0" algn="l">
              <a:lnSpc>
                <a:spcPct val="110000"/>
              </a:lnSpc>
              <a:spcBef>
                <a:spcPts val="0"/>
              </a:spcBef>
              <a:spcAft>
                <a:spcPts val="0"/>
              </a:spcAft>
              <a:buSzPts val="3600"/>
              <a:buChar char=" "/>
            </a:pPr>
            <a:r>
              <a:rPr lang="en-US" sz="3600">
                <a:latin typeface="Roboto"/>
                <a:ea typeface="Roboto"/>
                <a:cs typeface="Roboto"/>
                <a:sym typeface="Roboto"/>
              </a:rPr>
              <a:t>- Understanding </a:t>
            </a:r>
            <a:endParaRPr>
              <a:latin typeface="Roboto"/>
              <a:ea typeface="Roboto"/>
              <a:cs typeface="Roboto"/>
              <a:sym typeface="Roboto"/>
            </a:endParaRPr>
          </a:p>
          <a:p>
            <a:pPr indent="-91440" lvl="0" marL="91440" rtl="0" algn="l">
              <a:lnSpc>
                <a:spcPct val="110000"/>
              </a:lnSpc>
              <a:spcBef>
                <a:spcPts val="1400"/>
              </a:spcBef>
              <a:spcAft>
                <a:spcPts val="0"/>
              </a:spcAft>
              <a:buSzPts val="3600"/>
              <a:buChar char=" "/>
            </a:pPr>
            <a:r>
              <a:rPr lang="en-US" sz="3600">
                <a:latin typeface="Roboto"/>
                <a:ea typeface="Roboto"/>
                <a:cs typeface="Roboto"/>
                <a:sym typeface="Roboto"/>
              </a:rPr>
              <a:t>- Application components </a:t>
            </a:r>
            <a:endParaRPr>
              <a:latin typeface="Roboto"/>
              <a:ea typeface="Roboto"/>
              <a:cs typeface="Roboto"/>
              <a:sym typeface="Roboto"/>
            </a:endParaRPr>
          </a:p>
          <a:p>
            <a:pPr indent="-91440" lvl="0" marL="91440" rtl="0" algn="l">
              <a:lnSpc>
                <a:spcPct val="110000"/>
              </a:lnSpc>
              <a:spcBef>
                <a:spcPts val="1400"/>
              </a:spcBef>
              <a:spcAft>
                <a:spcPts val="0"/>
              </a:spcAft>
              <a:buSzPts val="3600"/>
              <a:buChar char=" "/>
            </a:pPr>
            <a:r>
              <a:rPr lang="en-US" sz="3600">
                <a:latin typeface="Roboto"/>
                <a:ea typeface="Roboto"/>
                <a:cs typeface="Roboto"/>
                <a:sym typeface="Roboto"/>
              </a:rPr>
              <a:t>- Application flow</a:t>
            </a:r>
            <a:endParaRPr>
              <a:latin typeface="Roboto"/>
              <a:ea typeface="Roboto"/>
              <a:cs typeface="Roboto"/>
              <a:sym typeface="Roboto"/>
            </a:endParaRPr>
          </a:p>
          <a:p>
            <a:pPr indent="-91440" lvl="0" marL="91440" rtl="0" algn="l">
              <a:lnSpc>
                <a:spcPct val="110000"/>
              </a:lnSpc>
              <a:spcBef>
                <a:spcPts val="1400"/>
              </a:spcBef>
              <a:spcAft>
                <a:spcPts val="0"/>
              </a:spcAft>
              <a:buSzPts val="3600"/>
              <a:buChar char=" "/>
            </a:pPr>
            <a:r>
              <a:rPr lang="en-US" sz="3600">
                <a:latin typeface="Roboto"/>
                <a:ea typeface="Roboto"/>
                <a:cs typeface="Roboto"/>
                <a:sym typeface="Roboto"/>
              </a:rPr>
              <a:t>- Contract API’s</a:t>
            </a:r>
            <a:endParaRPr>
              <a:latin typeface="Roboto"/>
              <a:ea typeface="Roboto"/>
              <a:cs typeface="Roboto"/>
              <a:sym typeface="Roboto"/>
            </a:endParaRPr>
          </a:p>
          <a:p>
            <a:pPr indent="-91440" lvl="0" marL="91440" rtl="0" algn="l">
              <a:lnSpc>
                <a:spcPct val="110000"/>
              </a:lnSpc>
              <a:spcBef>
                <a:spcPts val="1400"/>
              </a:spcBef>
              <a:spcAft>
                <a:spcPts val="0"/>
              </a:spcAft>
              <a:buSzPts val="3600"/>
              <a:buChar char=" "/>
            </a:pPr>
            <a:r>
              <a:rPr lang="en-US" sz="3600">
                <a:latin typeface="Roboto"/>
                <a:ea typeface="Roboto"/>
                <a:cs typeface="Roboto"/>
                <a:sym typeface="Roboto"/>
              </a:rPr>
              <a:t>- Demo Screens </a:t>
            </a:r>
            <a:endParaRPr sz="3600">
              <a:latin typeface="Roboto"/>
              <a:ea typeface="Roboto"/>
              <a:cs typeface="Roboto"/>
              <a:sym typeface="Roboto"/>
            </a:endParaRPr>
          </a:p>
        </p:txBody>
      </p:sp>
      <p:sp>
        <p:nvSpPr>
          <p:cNvPr descr="Send" id="41" name="Google Shape;41;p5"/>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type="title"/>
          </p:nvPr>
        </p:nvSpPr>
        <p:spPr>
          <a:xfrm>
            <a:off x="3515265" y="3249095"/>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1800"/>
              <a:buNone/>
            </a:pPr>
            <a:r>
              <a:rPr lang="en-US">
                <a:latin typeface="Roboto Medium"/>
                <a:ea typeface="Roboto Medium"/>
                <a:cs typeface="Roboto Medium"/>
                <a:sym typeface="Roboto Medium"/>
              </a:rPr>
              <a:t>Thank you</a:t>
            </a:r>
            <a:endParaRPr>
              <a:latin typeface="Roboto Medium"/>
              <a:ea typeface="Roboto Medium"/>
              <a:cs typeface="Roboto Medium"/>
              <a:sym typeface="Roboto Medium"/>
            </a:endParaRPr>
          </a:p>
        </p:txBody>
      </p:sp>
      <p:sp>
        <p:nvSpPr>
          <p:cNvPr descr="Send" id="301" name="Google Shape;301;p23"/>
          <p:cNvSpPr/>
          <p:nvPr/>
        </p:nvSpPr>
        <p:spPr>
          <a:xfrm>
            <a:off x="10823867" y="5257776"/>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2" name="Google Shape;302;p23"/>
          <p:cNvPicPr preferRelativeResize="0"/>
          <p:nvPr/>
        </p:nvPicPr>
        <p:blipFill rotWithShape="1">
          <a:blip r:embed="rId4">
            <a:alphaModFix/>
          </a:blip>
          <a:srcRect b="0" l="0" r="0" t="0"/>
          <a:stretch/>
        </p:blipFill>
        <p:spPr>
          <a:xfrm>
            <a:off x="3515265" y="1203971"/>
            <a:ext cx="4090248" cy="2045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211016" y="-21369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n-US">
                <a:latin typeface="Roboto Medium"/>
                <a:ea typeface="Roboto Medium"/>
                <a:cs typeface="Roboto Medium"/>
                <a:sym typeface="Roboto Medium"/>
              </a:rPr>
              <a:t>Understanding</a:t>
            </a:r>
            <a:endParaRPr>
              <a:latin typeface="Roboto Medium"/>
              <a:ea typeface="Roboto Medium"/>
              <a:cs typeface="Roboto Medium"/>
              <a:sym typeface="Roboto Medium"/>
            </a:endParaRPr>
          </a:p>
        </p:txBody>
      </p:sp>
      <p:grpSp>
        <p:nvGrpSpPr>
          <p:cNvPr id="47" name="Google Shape;47;p6"/>
          <p:cNvGrpSpPr/>
          <p:nvPr/>
        </p:nvGrpSpPr>
        <p:grpSpPr>
          <a:xfrm>
            <a:off x="677403" y="2557709"/>
            <a:ext cx="10111077" cy="3262501"/>
            <a:chOff x="35606" y="261789"/>
            <a:chExt cx="10111077" cy="3262501"/>
          </a:xfrm>
        </p:grpSpPr>
        <p:sp>
          <p:nvSpPr>
            <p:cNvPr id="48" name="Google Shape;48;p6"/>
            <p:cNvSpPr/>
            <p:nvPr/>
          </p:nvSpPr>
          <p:spPr>
            <a:xfrm>
              <a:off x="616949" y="261789"/>
              <a:ext cx="1818562" cy="1818562"/>
            </a:xfrm>
            <a:prstGeom prst="ellipse">
              <a:avLst/>
            </a:prstGeom>
            <a:solidFill>
              <a:srgbClr val="EB573D"/>
            </a:solidFill>
            <a:ln>
              <a:noFill/>
            </a:ln>
            <a:effectLst>
              <a:outerShdw blurRad="50800" rotWithShape="0" algn="ctr" dir="5400000" dist="508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a:off x="1004512" y="649352"/>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a:off x="35606" y="2646790"/>
              <a:ext cx="2981250" cy="877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5606" y="2646790"/>
              <a:ext cx="2981250" cy="87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Arial"/>
                <a:buNone/>
              </a:pPr>
              <a:r>
                <a:rPr b="0" i="0" lang="en-US" sz="1600" u="none" cap="none" strike="noStrike">
                  <a:solidFill>
                    <a:schemeClr val="dk1"/>
                  </a:solidFill>
                  <a:latin typeface="Roboto"/>
                  <a:ea typeface="Roboto"/>
                  <a:cs typeface="Roboto"/>
                  <a:sym typeface="Roboto"/>
                </a:rPr>
                <a:t>CREATE PRIVATE BLOCKCHAIN </a:t>
              </a:r>
              <a:endParaRPr b="0" i="0" sz="1600" u="none" cap="none" strike="noStrike">
                <a:solidFill>
                  <a:srgbClr val="000000"/>
                </a:solidFill>
                <a:latin typeface="Roboto"/>
                <a:ea typeface="Roboto"/>
                <a:cs typeface="Roboto"/>
                <a:sym typeface="Roboto"/>
              </a:endParaRPr>
            </a:p>
          </p:txBody>
        </p:sp>
        <p:sp>
          <p:nvSpPr>
            <p:cNvPr id="52" name="Google Shape;52;p6"/>
            <p:cNvSpPr/>
            <p:nvPr/>
          </p:nvSpPr>
          <p:spPr>
            <a:xfrm>
              <a:off x="4119918" y="261789"/>
              <a:ext cx="1818562" cy="1818562"/>
            </a:xfrm>
            <a:prstGeom prst="ellipse">
              <a:avLst/>
            </a:prstGeom>
            <a:solidFill>
              <a:srgbClr val="D2B957"/>
            </a:solidFill>
            <a:ln>
              <a:noFill/>
            </a:ln>
            <a:effectLst>
              <a:outerShdw blurRad="50800" rotWithShape="0" algn="ctr" dir="5400000" dist="508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4507481" y="649352"/>
              <a:ext cx="1043437" cy="1043437"/>
            </a:xfrm>
            <a:prstGeom prst="rect">
              <a:avLst/>
            </a:prstGeom>
            <a:blipFill rotWithShape="1">
              <a:blip r:embed="rId4">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nvSpPr>
          <p:spPr>
            <a:xfrm>
              <a:off x="3538574" y="2646790"/>
              <a:ext cx="2981250" cy="877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
            <p:cNvSpPr txBox="1"/>
            <p:nvPr/>
          </p:nvSpPr>
          <p:spPr>
            <a:xfrm>
              <a:off x="3538574" y="2646790"/>
              <a:ext cx="2981250" cy="87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Arial"/>
                <a:buNone/>
              </a:pPr>
              <a:r>
                <a:rPr b="0" i="0" lang="en-US" sz="1600" u="none" cap="none" strike="noStrike">
                  <a:solidFill>
                    <a:schemeClr val="dk1"/>
                  </a:solidFill>
                  <a:latin typeface="Roboto"/>
                  <a:ea typeface="Roboto"/>
                  <a:cs typeface="Roboto"/>
                  <a:sym typeface="Roboto"/>
                </a:rPr>
                <a:t>CREATE CONTRACT  </a:t>
              </a:r>
              <a:endParaRPr b="0" i="0" sz="1600" u="none" cap="none" strike="noStrike">
                <a:solidFill>
                  <a:srgbClr val="000000"/>
                </a:solidFill>
                <a:latin typeface="Roboto"/>
                <a:ea typeface="Roboto"/>
                <a:cs typeface="Roboto"/>
                <a:sym typeface="Roboto"/>
              </a:endParaRPr>
            </a:p>
          </p:txBody>
        </p:sp>
        <p:sp>
          <p:nvSpPr>
            <p:cNvPr id="56" name="Google Shape;56;p6"/>
            <p:cNvSpPr/>
            <p:nvPr/>
          </p:nvSpPr>
          <p:spPr>
            <a:xfrm>
              <a:off x="7622887" y="261789"/>
              <a:ext cx="1818562" cy="1818562"/>
            </a:xfrm>
            <a:prstGeom prst="ellipse">
              <a:avLst/>
            </a:prstGeom>
            <a:solidFill>
              <a:schemeClr val="accent4"/>
            </a:solidFill>
            <a:ln>
              <a:noFill/>
            </a:ln>
            <a:effectLst>
              <a:outerShdw blurRad="50800" rotWithShape="0" algn="ctr" dir="5400000" dist="508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
            <p:cNvSpPr/>
            <p:nvPr/>
          </p:nvSpPr>
          <p:spPr>
            <a:xfrm>
              <a:off x="8010450" y="649352"/>
              <a:ext cx="1043437" cy="1043437"/>
            </a:xfrm>
            <a:prstGeom prst="rect">
              <a:avLst/>
            </a:prstGeom>
            <a:blipFill rotWithShape="1">
              <a:blip r:embed="rId5">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a:off x="7041543" y="2646790"/>
              <a:ext cx="2981250" cy="877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txBox="1"/>
            <p:nvPr/>
          </p:nvSpPr>
          <p:spPr>
            <a:xfrm>
              <a:off x="7165433" y="2383476"/>
              <a:ext cx="2981250" cy="87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Arial"/>
                <a:buNone/>
              </a:pPr>
              <a:r>
                <a:rPr b="0" i="0" lang="en-US" sz="1600" u="none" cap="none" strike="noStrike">
                  <a:solidFill>
                    <a:schemeClr val="dk1"/>
                  </a:solidFill>
                  <a:latin typeface="Roboto"/>
                  <a:ea typeface="Roboto"/>
                  <a:cs typeface="Roboto"/>
                  <a:sym typeface="Roboto"/>
                </a:rPr>
                <a:t>CREATE BOOKING SYSTEM USING BLOCKCHAIN AND INTEGRATE CONTRACT</a:t>
              </a:r>
              <a:endParaRPr b="0" i="0" sz="1600" u="none" cap="none" strike="noStrike">
                <a:solidFill>
                  <a:srgbClr val="000000"/>
                </a:solidFill>
                <a:latin typeface="Roboto"/>
                <a:ea typeface="Roboto"/>
                <a:cs typeface="Roboto"/>
                <a:sym typeface="Roboto"/>
              </a:endParaRPr>
            </a:p>
          </p:txBody>
        </p:sp>
      </p:grpSp>
      <p:sp>
        <p:nvSpPr>
          <p:cNvPr id="60" name="Google Shape;60;p6"/>
          <p:cNvSpPr txBox="1"/>
          <p:nvPr/>
        </p:nvSpPr>
        <p:spPr>
          <a:xfrm>
            <a:off x="211016" y="1331295"/>
            <a:ext cx="9579225"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Build brief blockchain based airline ticket booking system,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which consist private blockchain, contracts and execute contract based on ticket booking operation.</a:t>
            </a:r>
            <a:endParaRPr b="0" i="0" sz="1800" u="none" cap="none" strike="noStrike">
              <a:solidFill>
                <a:schemeClr val="dk1"/>
              </a:solidFill>
              <a:latin typeface="Roboto"/>
              <a:ea typeface="Roboto"/>
              <a:cs typeface="Roboto"/>
              <a:sym typeface="Roboto"/>
            </a:endParaRPr>
          </a:p>
        </p:txBody>
      </p:sp>
      <p:cxnSp>
        <p:nvCxnSpPr>
          <p:cNvPr id="61" name="Google Shape;61;p6"/>
          <p:cNvCxnSpPr/>
          <p:nvPr/>
        </p:nvCxnSpPr>
        <p:spPr>
          <a:xfrm>
            <a:off x="3228336" y="3466990"/>
            <a:ext cx="1533379" cy="0"/>
          </a:xfrm>
          <a:prstGeom prst="straightConnector1">
            <a:avLst/>
          </a:prstGeom>
          <a:noFill/>
          <a:ln cap="flat" cmpd="sng" w="57150">
            <a:solidFill>
              <a:schemeClr val="accent1"/>
            </a:solidFill>
            <a:prstDash val="dot"/>
            <a:round/>
            <a:headEnd len="sm" w="sm" type="none"/>
            <a:tailEnd len="sm" w="sm" type="none"/>
          </a:ln>
        </p:spPr>
      </p:cxnSp>
      <p:cxnSp>
        <p:nvCxnSpPr>
          <p:cNvPr id="62" name="Google Shape;62;p6"/>
          <p:cNvCxnSpPr/>
          <p:nvPr/>
        </p:nvCxnSpPr>
        <p:spPr>
          <a:xfrm>
            <a:off x="6731305" y="3496169"/>
            <a:ext cx="1533379" cy="0"/>
          </a:xfrm>
          <a:prstGeom prst="straightConnector1">
            <a:avLst/>
          </a:prstGeom>
          <a:noFill/>
          <a:ln cap="flat" cmpd="sng" w="57150">
            <a:solidFill>
              <a:schemeClr val="accent1"/>
            </a:solidFill>
            <a:prstDash val="dot"/>
            <a:round/>
            <a:headEnd len="sm" w="sm" type="none"/>
            <a:tailEnd len="sm" w="sm" type="none"/>
          </a:ln>
        </p:spPr>
      </p:cxnSp>
      <p:pic>
        <p:nvPicPr>
          <p:cNvPr descr="Cloud Computing" id="63" name="Google Shape;63;p6"/>
          <p:cNvPicPr preferRelativeResize="0"/>
          <p:nvPr/>
        </p:nvPicPr>
        <p:blipFill rotWithShape="1">
          <a:blip r:embed="rId6">
            <a:alphaModFix/>
          </a:blip>
          <a:srcRect b="0" l="0" r="0" t="0"/>
          <a:stretch/>
        </p:blipFill>
        <p:spPr>
          <a:xfrm>
            <a:off x="11130376" y="3038969"/>
            <a:ext cx="914400" cy="914400"/>
          </a:xfrm>
          <a:prstGeom prst="rect">
            <a:avLst/>
          </a:prstGeom>
          <a:noFill/>
          <a:ln>
            <a:noFill/>
          </a:ln>
        </p:spPr>
      </p:pic>
      <p:cxnSp>
        <p:nvCxnSpPr>
          <p:cNvPr id="64" name="Google Shape;64;p6"/>
          <p:cNvCxnSpPr/>
          <p:nvPr/>
        </p:nvCxnSpPr>
        <p:spPr>
          <a:xfrm>
            <a:off x="10429831" y="3496169"/>
            <a:ext cx="618979" cy="0"/>
          </a:xfrm>
          <a:prstGeom prst="straightConnector1">
            <a:avLst/>
          </a:prstGeom>
          <a:noFill/>
          <a:ln cap="flat" cmpd="sng" w="57150">
            <a:solidFill>
              <a:srgbClr val="BFBFBF"/>
            </a:solidFill>
            <a:prstDash val="dot"/>
            <a:round/>
            <a:headEnd len="sm" w="sm" type="none"/>
            <a:tailEnd len="sm" w="sm" type="none"/>
          </a:ln>
        </p:spPr>
      </p:cxnSp>
      <p:sp>
        <p:nvSpPr>
          <p:cNvPr descr="Send" id="65" name="Google Shape;65;p6"/>
          <p:cNvSpPr/>
          <p:nvPr/>
        </p:nvSpPr>
        <p:spPr>
          <a:xfrm>
            <a:off x="10968840" y="5381460"/>
            <a:ext cx="1043437" cy="1043437"/>
          </a:xfrm>
          <a:prstGeom prst="rect">
            <a:avLst/>
          </a:prstGeom>
          <a:blipFill rotWithShape="1">
            <a:blip r:embed="rId7">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7"/>
          <p:cNvSpPr txBox="1"/>
          <p:nvPr>
            <p:ph type="title"/>
          </p:nvPr>
        </p:nvSpPr>
        <p:spPr>
          <a:xfrm>
            <a:off x="267286" y="-360511"/>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Geo"/>
              <a:buNone/>
            </a:pPr>
            <a:r>
              <a:rPr lang="en-US" sz="4800">
                <a:latin typeface="Roboto Medium"/>
                <a:ea typeface="Roboto Medium"/>
                <a:cs typeface="Roboto Medium"/>
                <a:sym typeface="Roboto Medium"/>
              </a:rPr>
              <a:t>Why blockchain approach?</a:t>
            </a:r>
            <a:endParaRPr>
              <a:latin typeface="Roboto Medium"/>
              <a:ea typeface="Roboto Medium"/>
              <a:cs typeface="Roboto Medium"/>
              <a:sym typeface="Roboto Medium"/>
            </a:endParaRPr>
          </a:p>
        </p:txBody>
      </p:sp>
      <p:sp>
        <p:nvSpPr>
          <p:cNvPr id="71" name="Google Shape;71;p7"/>
          <p:cNvSpPr txBox="1"/>
          <p:nvPr/>
        </p:nvSpPr>
        <p:spPr>
          <a:xfrm>
            <a:off x="379380" y="1352145"/>
            <a:ext cx="9946306" cy="3554779"/>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2400"/>
              <a:buFont typeface="Arial"/>
              <a:buChar char="•"/>
            </a:pPr>
            <a:r>
              <a:rPr b="1" i="0" lang="en-US" sz="1800" u="none" cap="none" strike="noStrike">
                <a:solidFill>
                  <a:schemeClr val="dk1"/>
                </a:solidFill>
                <a:latin typeface="Roboto"/>
                <a:ea typeface="Roboto"/>
                <a:cs typeface="Roboto"/>
                <a:sym typeface="Roboto"/>
              </a:rPr>
              <a:t>Bring trust in contract between customer and airline with predefined penalties and refunds.</a:t>
            </a:r>
            <a:endParaRPr b="1" i="0" sz="1800" u="none" cap="none" strike="noStrike">
              <a:solidFill>
                <a:schemeClr val="dk1"/>
              </a:solidFill>
              <a:latin typeface="Roboto"/>
              <a:ea typeface="Roboto"/>
              <a:cs typeface="Roboto"/>
              <a:sym typeface="Roboto"/>
            </a:endParaRPr>
          </a:p>
          <a:p>
            <a:pPr indent="-285750" lvl="0" marL="285750" marR="0" rtl="0" algn="l">
              <a:lnSpc>
                <a:spcPct val="250000"/>
              </a:lnSpc>
              <a:spcBef>
                <a:spcPts val="0"/>
              </a:spcBef>
              <a:spcAft>
                <a:spcPts val="0"/>
              </a:spcAft>
              <a:buClr>
                <a:schemeClr val="dk1"/>
              </a:buClr>
              <a:buSzPts val="2400"/>
              <a:buFont typeface="Arial"/>
              <a:buChar char="•"/>
            </a:pPr>
            <a:r>
              <a:rPr b="1" i="0" lang="en-US" sz="1800" u="none" cap="none" strike="noStrike">
                <a:solidFill>
                  <a:schemeClr val="dk1"/>
                </a:solidFill>
                <a:latin typeface="Roboto"/>
                <a:ea typeface="Roboto"/>
                <a:cs typeface="Roboto"/>
                <a:sym typeface="Roboto"/>
              </a:rPr>
              <a:t>Contract rules defined by the airline consortium to encourage transparency</a:t>
            </a:r>
            <a:endParaRPr b="1" i="0" sz="1800" u="none" cap="none" strike="noStrike">
              <a:solidFill>
                <a:schemeClr val="dk1"/>
              </a:solidFill>
              <a:latin typeface="Roboto"/>
              <a:ea typeface="Roboto"/>
              <a:cs typeface="Roboto"/>
              <a:sym typeface="Roboto"/>
            </a:endParaRPr>
          </a:p>
          <a:p>
            <a:pPr indent="-285750" lvl="0" marL="285750" marR="0" rtl="0" algn="l">
              <a:lnSpc>
                <a:spcPct val="250000"/>
              </a:lnSpc>
              <a:spcBef>
                <a:spcPts val="0"/>
              </a:spcBef>
              <a:spcAft>
                <a:spcPts val="0"/>
              </a:spcAft>
              <a:buClr>
                <a:schemeClr val="dk1"/>
              </a:buClr>
              <a:buSzPts val="2400"/>
              <a:buFont typeface="Arial"/>
              <a:buChar char="•"/>
            </a:pPr>
            <a:r>
              <a:rPr b="1" i="0" lang="en-US" sz="1800" u="none" cap="none" strike="noStrike">
                <a:solidFill>
                  <a:schemeClr val="dk1"/>
                </a:solidFill>
                <a:latin typeface="Roboto"/>
                <a:ea typeface="Roboto"/>
                <a:cs typeface="Roboto"/>
                <a:sym typeface="Roboto"/>
              </a:rPr>
              <a:t>The smart contract acts like an Escrow, allowing final settlement after usage of the ticket.</a:t>
            </a:r>
            <a:endParaRPr b="1" i="0" sz="1800" u="none" cap="none" strike="noStrike">
              <a:solidFill>
                <a:schemeClr val="dk1"/>
              </a:solidFill>
              <a:latin typeface="Roboto"/>
              <a:ea typeface="Roboto"/>
              <a:cs typeface="Roboto"/>
              <a:sym typeface="Roboto"/>
            </a:endParaRPr>
          </a:p>
          <a:p>
            <a:pPr indent="-285750" lvl="0" marL="285750" marR="0" rtl="0" algn="l">
              <a:lnSpc>
                <a:spcPct val="250000"/>
              </a:lnSpc>
              <a:spcBef>
                <a:spcPts val="0"/>
              </a:spcBef>
              <a:spcAft>
                <a:spcPts val="0"/>
              </a:spcAft>
              <a:buClr>
                <a:schemeClr val="dk1"/>
              </a:buClr>
              <a:buSzPts val="2400"/>
              <a:buFont typeface="Arial"/>
              <a:buChar char="•"/>
            </a:pPr>
            <a:r>
              <a:rPr b="1" i="0" lang="en-US" sz="1800" u="none" cap="none" strike="noStrike">
                <a:solidFill>
                  <a:schemeClr val="dk1"/>
                </a:solidFill>
                <a:latin typeface="Roboto"/>
                <a:ea typeface="Roboto"/>
                <a:cs typeface="Roboto"/>
                <a:sym typeface="Roboto"/>
              </a:rPr>
              <a:t>Possibility to define different refund rules transparently</a:t>
            </a:r>
            <a:endParaRPr b="1" i="0" sz="1800" u="none" cap="none" strike="noStrike">
              <a:solidFill>
                <a:schemeClr val="dk1"/>
              </a:solidFill>
              <a:latin typeface="Roboto"/>
              <a:ea typeface="Roboto"/>
              <a:cs typeface="Roboto"/>
              <a:sym typeface="Roboto"/>
            </a:endParaRPr>
          </a:p>
          <a:p>
            <a:pPr indent="-285750" lvl="0" marL="285750" marR="0" rtl="0" algn="l">
              <a:lnSpc>
                <a:spcPct val="250000"/>
              </a:lnSpc>
              <a:spcBef>
                <a:spcPts val="0"/>
              </a:spcBef>
              <a:spcAft>
                <a:spcPts val="0"/>
              </a:spcAft>
              <a:buClr>
                <a:schemeClr val="dk1"/>
              </a:buClr>
              <a:buSzPts val="2400"/>
              <a:buFont typeface="Arial"/>
              <a:buChar char="•"/>
            </a:pPr>
            <a:r>
              <a:rPr b="1" i="0" lang="en-US" sz="1800" u="none" cap="none" strike="noStrike">
                <a:solidFill>
                  <a:schemeClr val="dk1"/>
                </a:solidFill>
                <a:latin typeface="Roboto"/>
                <a:ea typeface="Roboto"/>
                <a:cs typeface="Roboto"/>
                <a:sym typeface="Roboto"/>
              </a:rPr>
              <a:t>Bringing trust with blockchain consensus mechanism </a:t>
            </a:r>
            <a:endParaRPr b="1" i="0" sz="1800" u="none" cap="none" strike="noStrike">
              <a:solidFill>
                <a:schemeClr val="dk1"/>
              </a:solidFill>
              <a:latin typeface="Roboto"/>
              <a:ea typeface="Roboto"/>
              <a:cs typeface="Roboto"/>
              <a:sym typeface="Roboto"/>
            </a:endParaRPr>
          </a:p>
        </p:txBody>
      </p:sp>
      <p:sp>
        <p:nvSpPr>
          <p:cNvPr descr="Send" id="72" name="Google Shape;72;p7"/>
          <p:cNvSpPr/>
          <p:nvPr/>
        </p:nvSpPr>
        <p:spPr>
          <a:xfrm>
            <a:off x="10968840" y="5381460"/>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8"/>
          <p:cNvGrpSpPr/>
          <p:nvPr/>
        </p:nvGrpSpPr>
        <p:grpSpPr>
          <a:xfrm>
            <a:off x="1302621" y="1143000"/>
            <a:ext cx="9811841" cy="5134707"/>
            <a:chOff x="407964" y="250874"/>
            <a:chExt cx="11563636" cy="6051452"/>
          </a:xfrm>
        </p:grpSpPr>
        <p:sp>
          <p:nvSpPr>
            <p:cNvPr id="78" name="Google Shape;78;p8"/>
            <p:cNvSpPr/>
            <p:nvPr/>
          </p:nvSpPr>
          <p:spPr>
            <a:xfrm>
              <a:off x="3263705" y="4071370"/>
              <a:ext cx="8438272" cy="2041042"/>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9" name="Google Shape;79;p8"/>
            <p:cNvSpPr/>
            <p:nvPr/>
          </p:nvSpPr>
          <p:spPr>
            <a:xfrm>
              <a:off x="4346917" y="1463040"/>
              <a:ext cx="3151164" cy="1237957"/>
            </a:xfrm>
            <a:prstGeom prst="rect">
              <a:avLst/>
            </a:prstGeom>
            <a:solidFill>
              <a:schemeClr val="lt1"/>
            </a:solidFill>
            <a:ln cap="flat" cmpd="sng" w="1587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80" name="Google Shape;80;p8"/>
            <p:cNvSpPr/>
            <p:nvPr/>
          </p:nvSpPr>
          <p:spPr>
            <a:xfrm>
              <a:off x="4909625" y="745588"/>
              <a:ext cx="2082018" cy="915122"/>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81" name="Google Shape;81;p8"/>
            <p:cNvSpPr/>
            <p:nvPr/>
          </p:nvSpPr>
          <p:spPr>
            <a:xfrm>
              <a:off x="5541123" y="1746541"/>
              <a:ext cx="1109753" cy="764620"/>
            </a:xfrm>
            <a:prstGeom prst="roundRect">
              <a:avLst>
                <a:gd fmla="val 16667" name="adj"/>
              </a:avLst>
            </a:prstGeom>
            <a:blipFill rotWithShape="1">
              <a:blip r:embed="rId3">
                <a:alphaModFix/>
              </a:blip>
              <a:stretch>
                <a:fillRect b="-11993" l="0" r="0" t="-11994"/>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82" name="Google Shape;82;p8"/>
            <p:cNvSpPr txBox="1"/>
            <p:nvPr/>
          </p:nvSpPr>
          <p:spPr>
            <a:xfrm>
              <a:off x="5071944" y="1007877"/>
              <a:ext cx="2091333" cy="4352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Web </a:t>
              </a:r>
              <a:r>
                <a:rPr b="0" i="0" lang="en-US" sz="1200" u="none" cap="none" strike="noStrike">
                  <a:solidFill>
                    <a:schemeClr val="dk1"/>
                  </a:solidFill>
                  <a:latin typeface="Roboto"/>
                  <a:ea typeface="Roboto"/>
                  <a:cs typeface="Roboto"/>
                  <a:sym typeface="Roboto"/>
                </a:rPr>
                <a:t>Application</a:t>
              </a:r>
              <a:r>
                <a:rPr b="0" i="0" lang="en-US"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p:txBody>
        </p:sp>
        <p:sp>
          <p:nvSpPr>
            <p:cNvPr id="83" name="Google Shape;83;p8"/>
            <p:cNvSpPr/>
            <p:nvPr/>
          </p:nvSpPr>
          <p:spPr>
            <a:xfrm>
              <a:off x="8677422" y="250874"/>
              <a:ext cx="3151164" cy="1237957"/>
            </a:xfrm>
            <a:prstGeom prst="rect">
              <a:avLst/>
            </a:prstGeom>
            <a:solidFill>
              <a:schemeClr val="lt1"/>
            </a:solidFill>
            <a:ln cap="flat" cmpd="sng" w="1587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dApps</a:t>
              </a:r>
              <a:endParaRPr b="0" i="0" sz="1800" u="none" cap="none" strike="noStrike">
                <a:solidFill>
                  <a:schemeClr val="dk1"/>
                </a:solidFill>
                <a:latin typeface="Roboto"/>
                <a:ea typeface="Roboto"/>
                <a:cs typeface="Roboto"/>
                <a:sym typeface="Roboto"/>
              </a:endParaRPr>
            </a:p>
          </p:txBody>
        </p:sp>
        <p:pic>
          <p:nvPicPr>
            <p:cNvPr id="84" name="Google Shape;84;p8"/>
            <p:cNvPicPr preferRelativeResize="0"/>
            <p:nvPr/>
          </p:nvPicPr>
          <p:blipFill rotWithShape="1">
            <a:blip r:embed="rId4">
              <a:alphaModFix/>
            </a:blip>
            <a:srcRect b="0" l="0" r="0" t="0"/>
            <a:stretch/>
          </p:blipFill>
          <p:spPr>
            <a:xfrm>
              <a:off x="10677379" y="357553"/>
              <a:ext cx="1024598" cy="1024598"/>
            </a:xfrm>
            <a:prstGeom prst="rect">
              <a:avLst/>
            </a:prstGeom>
            <a:noFill/>
            <a:ln>
              <a:noFill/>
            </a:ln>
          </p:spPr>
        </p:pic>
        <p:cxnSp>
          <p:nvCxnSpPr>
            <p:cNvPr id="85" name="Google Shape;85;p8"/>
            <p:cNvCxnSpPr/>
            <p:nvPr/>
          </p:nvCxnSpPr>
          <p:spPr>
            <a:xfrm flipH="1" rot="10800000">
              <a:off x="7498081" y="1488831"/>
              <a:ext cx="3179298" cy="902677"/>
            </a:xfrm>
            <a:prstGeom prst="bentConnector3">
              <a:avLst>
                <a:gd fmla="val 227537" name="adj1"/>
              </a:avLst>
            </a:prstGeom>
            <a:noFill/>
            <a:ln cap="flat" cmpd="sng" w="22225">
              <a:solidFill>
                <a:schemeClr val="dk2"/>
              </a:solidFill>
              <a:prstDash val="dash"/>
              <a:round/>
              <a:headEnd len="med" w="med" type="triangle"/>
              <a:tailEnd len="med" w="med" type="triangle"/>
            </a:ln>
            <a:effectLst>
              <a:outerShdw blurRad="50800" rotWithShape="0" algn="ctr" dir="5400000" dist="50800">
                <a:schemeClr val="dk1"/>
              </a:outerShdw>
            </a:effectLst>
          </p:spPr>
        </p:cxnSp>
        <p:sp>
          <p:nvSpPr>
            <p:cNvPr id="86" name="Google Shape;86;p8"/>
            <p:cNvSpPr txBox="1"/>
            <p:nvPr/>
          </p:nvSpPr>
          <p:spPr>
            <a:xfrm>
              <a:off x="8328412" y="2561197"/>
              <a:ext cx="2278289" cy="4352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Chain :7545</a:t>
              </a:r>
              <a:endParaRPr b="0" i="0" sz="1800" u="none" cap="none" strike="noStrike">
                <a:solidFill>
                  <a:schemeClr val="dk1"/>
                </a:solidFill>
                <a:latin typeface="Roboto"/>
                <a:ea typeface="Roboto"/>
                <a:cs typeface="Roboto"/>
                <a:sym typeface="Roboto"/>
              </a:endParaRPr>
            </a:p>
          </p:txBody>
        </p:sp>
        <p:sp>
          <p:nvSpPr>
            <p:cNvPr id="87" name="Google Shape;87;p8"/>
            <p:cNvSpPr/>
            <p:nvPr/>
          </p:nvSpPr>
          <p:spPr>
            <a:xfrm>
              <a:off x="2166091" y="3651723"/>
              <a:ext cx="3151164" cy="998732"/>
            </a:xfrm>
            <a:prstGeom prst="rect">
              <a:avLst/>
            </a:prstGeom>
            <a:solidFill>
              <a:schemeClr val="lt1"/>
            </a:solidFill>
            <a:ln cap="flat" cmpd="sng" w="1587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88" name="Google Shape;88;p8"/>
            <p:cNvSpPr/>
            <p:nvPr/>
          </p:nvSpPr>
          <p:spPr>
            <a:xfrm>
              <a:off x="3741673" y="3651722"/>
              <a:ext cx="1449539" cy="998732"/>
            </a:xfrm>
            <a:prstGeom prst="roundRect">
              <a:avLst>
                <a:gd fmla="val 16667" name="adj"/>
              </a:avLst>
            </a:prstGeom>
            <a:blipFill rotWithShape="1">
              <a:blip r:embed="rId5">
                <a:alphaModFix/>
              </a:blip>
              <a:stretch>
                <a:fillRect b="-21986" l="0" r="0" t="-21989"/>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89" name="Google Shape;89;p8"/>
            <p:cNvPicPr preferRelativeResize="0"/>
            <p:nvPr/>
          </p:nvPicPr>
          <p:blipFill rotWithShape="1">
            <a:blip r:embed="rId6">
              <a:alphaModFix/>
            </a:blip>
            <a:srcRect b="0" l="0" r="0" t="0"/>
            <a:stretch/>
          </p:blipFill>
          <p:spPr>
            <a:xfrm>
              <a:off x="6207443" y="4151088"/>
              <a:ext cx="2581275" cy="1771650"/>
            </a:xfrm>
            <a:prstGeom prst="rect">
              <a:avLst/>
            </a:prstGeom>
            <a:noFill/>
            <a:ln>
              <a:noFill/>
            </a:ln>
          </p:spPr>
        </p:pic>
        <p:sp>
          <p:nvSpPr>
            <p:cNvPr id="90" name="Google Shape;90;p8"/>
            <p:cNvSpPr txBox="1"/>
            <p:nvPr/>
          </p:nvSpPr>
          <p:spPr>
            <a:xfrm>
              <a:off x="2110191" y="4281122"/>
              <a:ext cx="1888548" cy="326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Roboto"/>
                  <a:ea typeface="Roboto"/>
                  <a:cs typeface="Roboto"/>
                  <a:sym typeface="Roboto"/>
                </a:rPr>
                <a:t>Truffle - contract</a:t>
              </a:r>
              <a:endParaRPr b="0" i="0" sz="1200" u="none" cap="none" strike="noStrike">
                <a:solidFill>
                  <a:schemeClr val="dk1"/>
                </a:solidFill>
                <a:latin typeface="Roboto"/>
                <a:ea typeface="Roboto"/>
                <a:cs typeface="Roboto"/>
                <a:sym typeface="Roboto"/>
              </a:endParaRPr>
            </a:p>
          </p:txBody>
        </p:sp>
        <p:cxnSp>
          <p:nvCxnSpPr>
            <p:cNvPr id="91" name="Google Shape;91;p8"/>
            <p:cNvCxnSpPr/>
            <p:nvPr/>
          </p:nvCxnSpPr>
          <p:spPr>
            <a:xfrm>
              <a:off x="11437034" y="1488831"/>
              <a:ext cx="0" cy="2582539"/>
            </a:xfrm>
            <a:prstGeom prst="straightConnector1">
              <a:avLst/>
            </a:prstGeom>
            <a:noFill/>
            <a:ln cap="flat" cmpd="sng" w="28575">
              <a:solidFill>
                <a:schemeClr val="dk1"/>
              </a:solidFill>
              <a:prstDash val="solid"/>
              <a:round/>
              <a:headEnd len="med" w="med" type="triangle"/>
              <a:tailEnd len="med" w="med" type="triangle"/>
            </a:ln>
            <a:effectLst>
              <a:outerShdw blurRad="50800" rotWithShape="0" algn="ctr" dir="5400000" dist="50800">
                <a:srgbClr val="7F7F7F"/>
              </a:outerShdw>
            </a:effectLst>
          </p:spPr>
        </p:cxnSp>
        <p:sp>
          <p:nvSpPr>
            <p:cNvPr id="92" name="Google Shape;92;p8"/>
            <p:cNvSpPr/>
            <p:nvPr/>
          </p:nvSpPr>
          <p:spPr>
            <a:xfrm>
              <a:off x="1561514" y="3305908"/>
              <a:ext cx="10410086" cy="2996418"/>
            </a:xfrm>
            <a:prstGeom prst="rect">
              <a:avLst/>
            </a:prstGeom>
            <a:noFill/>
            <a:ln cap="flat" cmpd="sng" w="15875">
              <a:solidFill>
                <a:schemeClr val="accent1"/>
              </a:solidFill>
              <a:prstDash val="dot"/>
              <a:round/>
              <a:headEnd len="sm" w="sm" type="none"/>
              <a:tailEnd len="sm" w="sm" type="none"/>
            </a:ln>
            <a:effectLst>
              <a:outerShdw blurRad="50800" rotWithShape="0" algn="ctr" dir="5400000" dist="508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93" name="Google Shape;93;p8"/>
            <p:cNvSpPr/>
            <p:nvPr/>
          </p:nvSpPr>
          <p:spPr>
            <a:xfrm>
              <a:off x="407964" y="2548192"/>
              <a:ext cx="1396167" cy="1079333"/>
            </a:xfrm>
            <a:prstGeom prst="roundRect">
              <a:avLst>
                <a:gd fmla="val 16667" name="adj"/>
              </a:avLst>
            </a:prstGeom>
            <a:blipFill rotWithShape="1">
              <a:blip r:embed="rId7">
                <a:alphaModFix/>
              </a:blip>
              <a:stretch>
                <a:fillRect b="0" l="-26989" r="-26989" t="0"/>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cxnSp>
          <p:nvCxnSpPr>
            <p:cNvPr id="94" name="Google Shape;94;p8"/>
            <p:cNvCxnSpPr/>
            <p:nvPr/>
          </p:nvCxnSpPr>
          <p:spPr>
            <a:xfrm>
              <a:off x="1296572" y="3055092"/>
              <a:ext cx="1389691" cy="250816"/>
            </a:xfrm>
            <a:prstGeom prst="bentConnector3">
              <a:avLst>
                <a:gd fmla="val -145258" name="adj1"/>
              </a:avLst>
            </a:prstGeom>
            <a:noFill/>
            <a:ln cap="flat" cmpd="sng" w="12700">
              <a:solidFill>
                <a:schemeClr val="accent1"/>
              </a:solidFill>
              <a:prstDash val="solid"/>
              <a:round/>
              <a:headEnd len="sm" w="sm" type="none"/>
              <a:tailEnd len="sm" w="sm" type="none"/>
            </a:ln>
          </p:spPr>
        </p:cxnSp>
        <p:cxnSp>
          <p:nvCxnSpPr>
            <p:cNvPr id="95" name="Google Shape;95;p8"/>
            <p:cNvCxnSpPr>
              <a:stCxn id="93" idx="2"/>
            </p:cNvCxnSpPr>
            <p:nvPr/>
          </p:nvCxnSpPr>
          <p:spPr>
            <a:xfrm flipH="1" rot="-5400000">
              <a:off x="1006898" y="3726675"/>
              <a:ext cx="653700" cy="455400"/>
            </a:xfrm>
            <a:prstGeom prst="bentConnector3">
              <a:avLst>
                <a:gd fmla="val -156857" name="adj1"/>
              </a:avLst>
            </a:prstGeom>
            <a:noFill/>
            <a:ln cap="flat" cmpd="sng" w="12700">
              <a:solidFill>
                <a:schemeClr val="accent1"/>
              </a:solidFill>
              <a:prstDash val="solid"/>
              <a:round/>
              <a:headEnd len="sm" w="sm" type="none"/>
              <a:tailEnd len="sm" w="sm" type="none"/>
            </a:ln>
          </p:spPr>
        </p:cxnSp>
        <p:pic>
          <p:nvPicPr>
            <p:cNvPr id="96" name="Google Shape;96;p8"/>
            <p:cNvPicPr preferRelativeResize="0"/>
            <p:nvPr/>
          </p:nvPicPr>
          <p:blipFill rotWithShape="1">
            <a:blip r:embed="rId8">
              <a:alphaModFix/>
            </a:blip>
            <a:srcRect b="0" l="0" r="0" t="0"/>
            <a:stretch/>
          </p:blipFill>
          <p:spPr>
            <a:xfrm>
              <a:off x="2597710" y="404518"/>
              <a:ext cx="1868732" cy="798883"/>
            </a:xfrm>
            <a:prstGeom prst="rect">
              <a:avLst/>
            </a:prstGeom>
            <a:noFill/>
            <a:ln>
              <a:noFill/>
            </a:ln>
          </p:spPr>
        </p:pic>
        <p:cxnSp>
          <p:nvCxnSpPr>
            <p:cNvPr id="97" name="Google Shape;97;p8"/>
            <p:cNvCxnSpPr>
              <a:endCxn id="80" idx="0"/>
            </p:cNvCxnSpPr>
            <p:nvPr/>
          </p:nvCxnSpPr>
          <p:spPr>
            <a:xfrm>
              <a:off x="4466234" y="577288"/>
              <a:ext cx="1484400" cy="168300"/>
            </a:xfrm>
            <a:prstGeom prst="bentConnector2">
              <a:avLst/>
            </a:prstGeom>
            <a:noFill/>
            <a:ln cap="flat" cmpd="sng" w="12700">
              <a:solidFill>
                <a:schemeClr val="accent1"/>
              </a:solidFill>
              <a:prstDash val="solid"/>
              <a:round/>
              <a:headEnd len="sm" w="sm" type="none"/>
              <a:tailEnd len="sm" w="sm" type="none"/>
            </a:ln>
          </p:spPr>
        </p:cxnSp>
        <p:cxnSp>
          <p:nvCxnSpPr>
            <p:cNvPr id="98" name="Google Shape;98;p8"/>
            <p:cNvCxnSpPr/>
            <p:nvPr/>
          </p:nvCxnSpPr>
          <p:spPr>
            <a:xfrm>
              <a:off x="3667806" y="1243629"/>
              <a:ext cx="1241821" cy="106872"/>
            </a:xfrm>
            <a:prstGeom prst="bentConnector3">
              <a:avLst>
                <a:gd fmla="val -195487" name="adj1"/>
              </a:avLst>
            </a:prstGeom>
            <a:noFill/>
            <a:ln cap="flat" cmpd="sng" w="12700">
              <a:solidFill>
                <a:schemeClr val="accent1"/>
              </a:solidFill>
              <a:prstDash val="solid"/>
              <a:round/>
              <a:headEnd len="sm" w="sm" type="none"/>
              <a:tailEnd len="sm" w="sm" type="none"/>
            </a:ln>
          </p:spPr>
        </p:cxnSp>
      </p:grpSp>
      <p:sp>
        <p:nvSpPr>
          <p:cNvPr id="99" name="Google Shape;99;p8"/>
          <p:cNvSpPr txBox="1"/>
          <p:nvPr>
            <p:ph type="title"/>
          </p:nvPr>
        </p:nvSpPr>
        <p:spPr>
          <a:xfrm>
            <a:off x="230847" y="-473875"/>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Geo"/>
              <a:buNone/>
            </a:pPr>
            <a:r>
              <a:rPr lang="en-US" sz="4400">
                <a:latin typeface="Roboto Medium"/>
                <a:ea typeface="Roboto Medium"/>
                <a:cs typeface="Roboto Medium"/>
                <a:sym typeface="Roboto Medium"/>
              </a:rPr>
              <a:t>Application components</a:t>
            </a:r>
            <a:endParaRPr sz="4400">
              <a:latin typeface="Roboto Medium"/>
              <a:ea typeface="Roboto Medium"/>
              <a:cs typeface="Roboto Medium"/>
              <a:sym typeface="Roboto Medium"/>
            </a:endParaRPr>
          </a:p>
        </p:txBody>
      </p:sp>
      <p:sp>
        <p:nvSpPr>
          <p:cNvPr id="100" name="Google Shape;100;p8"/>
          <p:cNvSpPr txBox="1"/>
          <p:nvPr/>
        </p:nvSpPr>
        <p:spPr>
          <a:xfrm>
            <a:off x="8259699" y="859878"/>
            <a:ext cx="137376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Browser</a:t>
            </a:r>
            <a:endParaRPr b="0" i="0" sz="1800" u="none" cap="none" strike="noStrike">
              <a:solidFill>
                <a:schemeClr val="dk1"/>
              </a:solidFill>
              <a:latin typeface="Roboto"/>
              <a:ea typeface="Roboto"/>
              <a:cs typeface="Roboto"/>
              <a:sym typeface="Roboto"/>
            </a:endParaRPr>
          </a:p>
        </p:txBody>
      </p:sp>
      <p:sp>
        <p:nvSpPr>
          <p:cNvPr descr="Send" id="101" name="Google Shape;101;p8"/>
          <p:cNvSpPr/>
          <p:nvPr/>
        </p:nvSpPr>
        <p:spPr>
          <a:xfrm>
            <a:off x="10968840" y="5381460"/>
            <a:ext cx="1043437" cy="1043437"/>
          </a:xfrm>
          <a:prstGeom prst="rect">
            <a:avLst/>
          </a:prstGeom>
          <a:blipFill rotWithShape="1">
            <a:blip r:embed="rId9">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descr="Send" id="106" name="Google Shape;106;p9"/>
          <p:cNvSpPr/>
          <p:nvPr/>
        </p:nvSpPr>
        <p:spPr>
          <a:xfrm>
            <a:off x="10968840" y="5381460"/>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9"/>
          <p:cNvGrpSpPr/>
          <p:nvPr/>
        </p:nvGrpSpPr>
        <p:grpSpPr>
          <a:xfrm>
            <a:off x="1902751" y="1188434"/>
            <a:ext cx="7158505" cy="4761968"/>
            <a:chOff x="1" y="5183"/>
            <a:chExt cx="7158503" cy="4761968"/>
          </a:xfrm>
        </p:grpSpPr>
        <p:sp>
          <p:nvSpPr>
            <p:cNvPr id="108" name="Google Shape;108;p9"/>
            <p:cNvSpPr/>
            <p:nvPr/>
          </p:nvSpPr>
          <p:spPr>
            <a:xfrm rot="5400000">
              <a:off x="-257356" y="262540"/>
              <a:ext cx="1715711" cy="1200998"/>
            </a:xfrm>
            <a:prstGeom prst="chevron">
              <a:avLst>
                <a:gd fmla="val 50000" name="adj"/>
              </a:avLst>
            </a:prstGeom>
            <a:gradFill>
              <a:gsLst>
                <a:gs pos="0">
                  <a:srgbClr val="3A653A"/>
                </a:gs>
                <a:gs pos="48000">
                  <a:srgbClr val="599C5A"/>
                </a:gs>
                <a:gs pos="100000">
                  <a:srgbClr val="97C397"/>
                </a:gs>
              </a:gsLst>
              <a:lin ang="16200000" scaled="0"/>
            </a:gradFill>
            <a:ln cap="flat" cmpd="sng" w="9525">
              <a:solidFill>
                <a:srgbClr val="4B544E"/>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9"/>
            <p:cNvSpPr txBox="1"/>
            <p:nvPr/>
          </p:nvSpPr>
          <p:spPr>
            <a:xfrm>
              <a:off x="1" y="605682"/>
              <a:ext cx="1200998" cy="51471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Airline Consortium</a:t>
              </a:r>
              <a:endParaRPr b="0" i="0" sz="1600" u="none" cap="none" strike="noStrike">
                <a:solidFill>
                  <a:schemeClr val="lt1"/>
                </a:solidFill>
                <a:latin typeface="Arial"/>
                <a:ea typeface="Arial"/>
                <a:cs typeface="Arial"/>
                <a:sym typeface="Arial"/>
              </a:endParaRPr>
            </a:p>
          </p:txBody>
        </p:sp>
        <p:sp>
          <p:nvSpPr>
            <p:cNvPr id="110" name="Google Shape;110;p9"/>
            <p:cNvSpPr/>
            <p:nvPr/>
          </p:nvSpPr>
          <p:spPr>
            <a:xfrm rot="5400000">
              <a:off x="3622145" y="-2415962"/>
              <a:ext cx="1115212" cy="5957506"/>
            </a:xfrm>
            <a:prstGeom prst="round2SameRect">
              <a:avLst>
                <a:gd fmla="val 16667" name="adj1"/>
                <a:gd fmla="val 0" name="adj2"/>
              </a:avLst>
            </a:prstGeom>
            <a:solidFill>
              <a:srgbClr val="97C397">
                <a:alpha val="89019"/>
              </a:srgbClr>
            </a:solidFill>
            <a:ln cap="flat" cmpd="sng" w="9525">
              <a:solidFill>
                <a:schemeClr val="dk2"/>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txBox="1"/>
            <p:nvPr/>
          </p:nvSpPr>
          <p:spPr>
            <a:xfrm>
              <a:off x="1200998" y="59625"/>
              <a:ext cx="5903066" cy="1006332"/>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a:ea typeface="Roboto"/>
                  <a:cs typeface="Roboto"/>
                  <a:sym typeface="Roboto"/>
                </a:rPr>
                <a:t>Deploy Contracts</a:t>
              </a:r>
              <a:endParaRPr b="0" i="0" sz="1800" u="none" cap="none" strike="noStrike">
                <a:solidFill>
                  <a:srgbClr val="000000"/>
                </a:solidFill>
                <a:latin typeface="Roboto"/>
                <a:ea typeface="Roboto"/>
                <a:cs typeface="Roboto"/>
                <a:sym typeface="Roboto"/>
              </a:endParaRPr>
            </a:p>
          </p:txBody>
        </p:sp>
        <p:sp>
          <p:nvSpPr>
            <p:cNvPr id="112" name="Google Shape;112;p9"/>
            <p:cNvSpPr/>
            <p:nvPr/>
          </p:nvSpPr>
          <p:spPr>
            <a:xfrm rot="5400000">
              <a:off x="-257356" y="1785669"/>
              <a:ext cx="1715711" cy="1200998"/>
            </a:xfrm>
            <a:prstGeom prst="chevron">
              <a:avLst>
                <a:gd fmla="val 50000" name="adj"/>
              </a:avLst>
            </a:prstGeom>
            <a:gradFill>
              <a:gsLst>
                <a:gs pos="0">
                  <a:srgbClr val="3A653A"/>
                </a:gs>
                <a:gs pos="48000">
                  <a:srgbClr val="599C5A"/>
                </a:gs>
                <a:gs pos="100000">
                  <a:srgbClr val="97C397"/>
                </a:gs>
              </a:gsLst>
              <a:lin ang="16200000" scaled="0"/>
            </a:gradFill>
            <a:ln cap="flat" cmpd="sng" w="9525">
              <a:solidFill>
                <a:srgbClr val="4B544E"/>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9"/>
            <p:cNvSpPr txBox="1"/>
            <p:nvPr/>
          </p:nvSpPr>
          <p:spPr>
            <a:xfrm>
              <a:off x="1" y="2128811"/>
              <a:ext cx="1200998" cy="51471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Airline</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rot="5400000">
              <a:off x="3622145" y="-892834"/>
              <a:ext cx="1115212" cy="5957506"/>
            </a:xfrm>
            <a:prstGeom prst="round2SameRect">
              <a:avLst>
                <a:gd fmla="val 16667" name="adj1"/>
                <a:gd fmla="val 0" name="adj2"/>
              </a:avLst>
            </a:prstGeom>
            <a:solidFill>
              <a:srgbClr val="97C397">
                <a:alpha val="89019"/>
              </a:srgbClr>
            </a:solidFill>
            <a:ln cap="flat" cmpd="sng" w="9525">
              <a:solidFill>
                <a:srgbClr val="545D57"/>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txBox="1"/>
            <p:nvPr/>
          </p:nvSpPr>
          <p:spPr>
            <a:xfrm>
              <a:off x="1200998" y="1582753"/>
              <a:ext cx="5903066" cy="1006332"/>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545D57"/>
                  </a:solidFill>
                  <a:latin typeface="Roboto"/>
                  <a:ea typeface="Roboto"/>
                  <a:cs typeface="Roboto"/>
                  <a:sym typeface="Roboto"/>
                </a:rPr>
                <a:t>Add flights to contract</a:t>
              </a:r>
              <a:endParaRPr b="0" i="0" sz="1600" u="none" cap="none" strike="noStrike">
                <a:solidFill>
                  <a:srgbClr val="545D57"/>
                </a:solidFill>
                <a:latin typeface="Roboto"/>
                <a:ea typeface="Roboto"/>
                <a:cs typeface="Roboto"/>
                <a:sym typeface="Roboto"/>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545D57"/>
                  </a:solidFill>
                  <a:latin typeface="Roboto"/>
                  <a:ea typeface="Roboto"/>
                  <a:cs typeface="Roboto"/>
                  <a:sym typeface="Roboto"/>
                </a:rPr>
                <a:t>Update flight status</a:t>
              </a:r>
              <a:endParaRPr b="0" i="0" sz="1600" u="none" cap="none" strike="noStrike">
                <a:solidFill>
                  <a:srgbClr val="545D57"/>
                </a:solidFill>
                <a:latin typeface="Roboto"/>
                <a:ea typeface="Roboto"/>
                <a:cs typeface="Roboto"/>
                <a:sym typeface="Roboto"/>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545D57"/>
                  </a:solidFill>
                  <a:latin typeface="Roboto"/>
                  <a:ea typeface="Roboto"/>
                  <a:cs typeface="Roboto"/>
                  <a:sym typeface="Roboto"/>
                </a:rPr>
                <a:t>Claim ticket price</a:t>
              </a:r>
              <a:endParaRPr b="0" i="0" sz="1600" u="none" cap="none" strike="noStrike">
                <a:solidFill>
                  <a:srgbClr val="545D57"/>
                </a:solidFill>
                <a:latin typeface="Roboto"/>
                <a:ea typeface="Roboto"/>
                <a:cs typeface="Roboto"/>
                <a:sym typeface="Roboto"/>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545D57"/>
                  </a:solidFill>
                  <a:latin typeface="Roboto"/>
                  <a:ea typeface="Roboto"/>
                  <a:cs typeface="Roboto"/>
                  <a:sym typeface="Roboto"/>
                </a:rPr>
                <a:t>Cancel flight</a:t>
              </a:r>
              <a:endParaRPr b="0" i="0" sz="1600" u="none" cap="none" strike="noStrike">
                <a:solidFill>
                  <a:srgbClr val="545D57"/>
                </a:solidFill>
                <a:latin typeface="Roboto"/>
                <a:ea typeface="Roboto"/>
                <a:cs typeface="Roboto"/>
                <a:sym typeface="Roboto"/>
              </a:endParaRPr>
            </a:p>
          </p:txBody>
        </p:sp>
        <p:sp>
          <p:nvSpPr>
            <p:cNvPr id="116" name="Google Shape;116;p9"/>
            <p:cNvSpPr/>
            <p:nvPr/>
          </p:nvSpPr>
          <p:spPr>
            <a:xfrm rot="5400000">
              <a:off x="-257356" y="3308797"/>
              <a:ext cx="1715711" cy="1200998"/>
            </a:xfrm>
            <a:prstGeom prst="chevron">
              <a:avLst>
                <a:gd fmla="val 50000" name="adj"/>
              </a:avLst>
            </a:prstGeom>
            <a:gradFill>
              <a:gsLst>
                <a:gs pos="0">
                  <a:srgbClr val="3A653A"/>
                </a:gs>
                <a:gs pos="48000">
                  <a:srgbClr val="599C5A"/>
                </a:gs>
                <a:gs pos="100000">
                  <a:srgbClr val="97C397"/>
                </a:gs>
              </a:gsLst>
              <a:lin ang="16200000" scaled="0"/>
            </a:gradFill>
            <a:ln cap="flat" cmpd="sng" w="9525">
              <a:solidFill>
                <a:srgbClr val="4B544E"/>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txBox="1"/>
            <p:nvPr/>
          </p:nvSpPr>
          <p:spPr>
            <a:xfrm>
              <a:off x="1" y="3651939"/>
              <a:ext cx="1200998" cy="51471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Customer</a:t>
              </a:r>
              <a:endParaRPr b="0" i="0" sz="2000" u="none" cap="none" strike="noStrike">
                <a:solidFill>
                  <a:schemeClr val="lt1"/>
                </a:solidFill>
                <a:latin typeface="Arial"/>
                <a:ea typeface="Arial"/>
                <a:cs typeface="Arial"/>
                <a:sym typeface="Arial"/>
              </a:endParaRPr>
            </a:p>
          </p:txBody>
        </p:sp>
        <p:sp>
          <p:nvSpPr>
            <p:cNvPr id="118" name="Google Shape;118;p9"/>
            <p:cNvSpPr/>
            <p:nvPr/>
          </p:nvSpPr>
          <p:spPr>
            <a:xfrm rot="5400000">
              <a:off x="3622145" y="630293"/>
              <a:ext cx="1115212" cy="5957506"/>
            </a:xfrm>
            <a:prstGeom prst="round2SameRect">
              <a:avLst>
                <a:gd fmla="val 16667" name="adj1"/>
                <a:gd fmla="val 0" name="adj2"/>
              </a:avLst>
            </a:prstGeom>
            <a:solidFill>
              <a:srgbClr val="97C397">
                <a:alpha val="89019"/>
              </a:srgbClr>
            </a:solidFill>
            <a:ln cap="flat" cmpd="sng" w="9525">
              <a:solidFill>
                <a:srgbClr val="545D57"/>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txBox="1"/>
            <p:nvPr/>
          </p:nvSpPr>
          <p:spPr>
            <a:xfrm>
              <a:off x="1200998" y="3105880"/>
              <a:ext cx="5903066" cy="1006332"/>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545D57"/>
                  </a:solidFill>
                  <a:latin typeface="Roboto"/>
                  <a:ea typeface="Roboto"/>
                  <a:cs typeface="Roboto"/>
                  <a:sym typeface="Roboto"/>
                </a:rPr>
                <a:t>Book ticket</a:t>
              </a:r>
              <a:endParaRPr b="0" i="0" sz="1800" u="none" cap="none" strike="noStrike">
                <a:solidFill>
                  <a:srgbClr val="545D57"/>
                </a:solidFill>
                <a:latin typeface="Roboto"/>
                <a:ea typeface="Roboto"/>
                <a:cs typeface="Roboto"/>
                <a:sym typeface="Roboto"/>
              </a:endParaRPr>
            </a:p>
            <a:p>
              <a:pPr indent="-171450" lvl="1" marL="171450" marR="0" rtl="0" algn="l">
                <a:lnSpc>
                  <a:spcPct val="90000"/>
                </a:lnSpc>
                <a:spcBef>
                  <a:spcPts val="270"/>
                </a:spcBef>
                <a:spcAft>
                  <a:spcPts val="0"/>
                </a:spcAft>
                <a:buClr>
                  <a:srgbClr val="000000"/>
                </a:buClr>
                <a:buSzPts val="1800"/>
                <a:buFont typeface="Arial"/>
                <a:buChar char="•"/>
              </a:pPr>
              <a:r>
                <a:rPr b="0" i="0" lang="en-US" sz="1800" u="none" cap="none" strike="noStrike">
                  <a:solidFill>
                    <a:srgbClr val="545D57"/>
                  </a:solidFill>
                  <a:latin typeface="Roboto"/>
                  <a:ea typeface="Roboto"/>
                  <a:cs typeface="Roboto"/>
                  <a:sym typeface="Roboto"/>
                </a:rPr>
                <a:t>Cancel ticket</a:t>
              </a:r>
              <a:endParaRPr b="0" i="0" sz="1800" u="none" cap="none" strike="noStrike">
                <a:solidFill>
                  <a:srgbClr val="545D57"/>
                </a:solidFill>
                <a:latin typeface="Roboto"/>
                <a:ea typeface="Roboto"/>
                <a:cs typeface="Roboto"/>
                <a:sym typeface="Roboto"/>
              </a:endParaRPr>
            </a:p>
            <a:p>
              <a:pPr indent="-171450" lvl="1" marL="171450" marR="0" rtl="0" algn="l">
                <a:lnSpc>
                  <a:spcPct val="90000"/>
                </a:lnSpc>
                <a:spcBef>
                  <a:spcPts val="270"/>
                </a:spcBef>
                <a:spcAft>
                  <a:spcPts val="0"/>
                </a:spcAft>
                <a:buClr>
                  <a:srgbClr val="000000"/>
                </a:buClr>
                <a:buSzPts val="1800"/>
                <a:buFont typeface="Arial"/>
                <a:buChar char="•"/>
              </a:pPr>
              <a:r>
                <a:rPr b="0" i="0" lang="en-US" sz="1800" u="none" cap="none" strike="noStrike">
                  <a:solidFill>
                    <a:srgbClr val="545D57"/>
                  </a:solidFill>
                  <a:latin typeface="Roboto"/>
                  <a:ea typeface="Roboto"/>
                  <a:cs typeface="Roboto"/>
                  <a:sym typeface="Roboto"/>
                </a:rPr>
                <a:t>Get refund</a:t>
              </a:r>
              <a:endParaRPr b="0" i="0" sz="1800" u="none" cap="none" strike="noStrike">
                <a:solidFill>
                  <a:srgbClr val="545D57"/>
                </a:solidFill>
                <a:latin typeface="Roboto"/>
                <a:ea typeface="Roboto"/>
                <a:cs typeface="Roboto"/>
                <a:sym typeface="Roboto"/>
              </a:endParaRPr>
            </a:p>
          </p:txBody>
        </p:sp>
      </p:grpSp>
      <p:pic>
        <p:nvPicPr>
          <p:cNvPr descr="Airplane outline" id="120" name="Google Shape;120;p9"/>
          <p:cNvPicPr preferRelativeResize="0"/>
          <p:nvPr/>
        </p:nvPicPr>
        <p:blipFill rotWithShape="1">
          <a:blip r:embed="rId4">
            <a:alphaModFix/>
          </a:blip>
          <a:srcRect b="0" l="0" r="0" t="0"/>
          <a:stretch/>
        </p:blipFill>
        <p:spPr>
          <a:xfrm>
            <a:off x="8068836" y="1252002"/>
            <a:ext cx="914400" cy="914400"/>
          </a:xfrm>
          <a:prstGeom prst="rect">
            <a:avLst/>
          </a:prstGeom>
          <a:noFill/>
          <a:ln>
            <a:noFill/>
          </a:ln>
        </p:spPr>
      </p:pic>
      <p:pic>
        <p:nvPicPr>
          <p:cNvPr descr="Airplane with solid fill" id="121" name="Google Shape;121;p9"/>
          <p:cNvPicPr preferRelativeResize="0"/>
          <p:nvPr/>
        </p:nvPicPr>
        <p:blipFill rotWithShape="1">
          <a:blip r:embed="rId5">
            <a:alphaModFix/>
          </a:blip>
          <a:srcRect b="0" l="0" r="0" t="0"/>
          <a:stretch/>
        </p:blipFill>
        <p:spPr>
          <a:xfrm>
            <a:off x="7763703" y="1284719"/>
            <a:ext cx="914400" cy="914400"/>
          </a:xfrm>
          <a:prstGeom prst="rect">
            <a:avLst/>
          </a:prstGeom>
          <a:noFill/>
          <a:ln>
            <a:noFill/>
          </a:ln>
        </p:spPr>
      </p:pic>
      <p:pic>
        <p:nvPicPr>
          <p:cNvPr descr="Take Off with solid fill" id="122" name="Google Shape;122;p9"/>
          <p:cNvPicPr preferRelativeResize="0"/>
          <p:nvPr/>
        </p:nvPicPr>
        <p:blipFill rotWithShape="1">
          <a:blip r:embed="rId6">
            <a:alphaModFix/>
          </a:blip>
          <a:srcRect b="0" l="0" r="0" t="0"/>
          <a:stretch/>
        </p:blipFill>
        <p:spPr>
          <a:xfrm>
            <a:off x="8068836" y="2834803"/>
            <a:ext cx="914400" cy="914400"/>
          </a:xfrm>
          <a:prstGeom prst="rect">
            <a:avLst/>
          </a:prstGeom>
          <a:noFill/>
          <a:ln>
            <a:noFill/>
          </a:ln>
        </p:spPr>
      </p:pic>
      <p:pic>
        <p:nvPicPr>
          <p:cNvPr descr="Pilot male with solid fill" id="123" name="Google Shape;123;p9"/>
          <p:cNvPicPr preferRelativeResize="0"/>
          <p:nvPr/>
        </p:nvPicPr>
        <p:blipFill rotWithShape="1">
          <a:blip r:embed="rId7">
            <a:alphaModFix/>
          </a:blip>
          <a:srcRect b="0" l="0" r="0" t="0"/>
          <a:stretch/>
        </p:blipFill>
        <p:spPr>
          <a:xfrm>
            <a:off x="7611636" y="2737527"/>
            <a:ext cx="914400" cy="914400"/>
          </a:xfrm>
          <a:prstGeom prst="rect">
            <a:avLst/>
          </a:prstGeom>
          <a:noFill/>
          <a:ln>
            <a:noFill/>
          </a:ln>
        </p:spPr>
      </p:pic>
      <p:pic>
        <p:nvPicPr>
          <p:cNvPr descr="Office worker female with solid fill" id="124" name="Google Shape;124;p9"/>
          <p:cNvPicPr preferRelativeResize="0"/>
          <p:nvPr/>
        </p:nvPicPr>
        <p:blipFill rotWithShape="1">
          <a:blip r:embed="rId8">
            <a:alphaModFix/>
          </a:blip>
          <a:srcRect b="0" l="0" r="0" t="0"/>
          <a:stretch/>
        </p:blipFill>
        <p:spPr>
          <a:xfrm>
            <a:off x="7763703" y="4319107"/>
            <a:ext cx="914400" cy="914400"/>
          </a:xfrm>
          <a:prstGeom prst="rect">
            <a:avLst/>
          </a:prstGeom>
          <a:noFill/>
          <a:ln>
            <a:noFill/>
          </a:ln>
        </p:spPr>
      </p:pic>
      <p:pic>
        <p:nvPicPr>
          <p:cNvPr descr="Male profile with solid fill" id="125" name="Google Shape;125;p9"/>
          <p:cNvPicPr preferRelativeResize="0"/>
          <p:nvPr/>
        </p:nvPicPr>
        <p:blipFill rotWithShape="1">
          <a:blip r:embed="rId9">
            <a:alphaModFix/>
          </a:blip>
          <a:srcRect b="0" l="0" r="0" t="0"/>
          <a:stretch/>
        </p:blipFill>
        <p:spPr>
          <a:xfrm>
            <a:off x="8156585" y="4481523"/>
            <a:ext cx="904673" cy="904673"/>
          </a:xfrm>
          <a:prstGeom prst="rect">
            <a:avLst/>
          </a:prstGeom>
          <a:noFill/>
          <a:ln>
            <a:noFill/>
          </a:ln>
        </p:spPr>
      </p:pic>
      <p:sp>
        <p:nvSpPr>
          <p:cNvPr id="126" name="Google Shape;126;p9"/>
          <p:cNvSpPr txBox="1"/>
          <p:nvPr/>
        </p:nvSpPr>
        <p:spPr>
          <a:xfrm>
            <a:off x="230847" y="-473875"/>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F3F3F"/>
              </a:buClr>
              <a:buSzPts val="4800"/>
              <a:buFont typeface="Geo"/>
              <a:buNone/>
            </a:pPr>
            <a:r>
              <a:rPr b="0" i="0" lang="en-US" sz="4400" u="none" cap="none" strike="noStrike">
                <a:solidFill>
                  <a:schemeClr val="dk1"/>
                </a:solidFill>
                <a:latin typeface="Roboto Medium"/>
                <a:ea typeface="Roboto Medium"/>
                <a:cs typeface="Roboto Medium"/>
                <a:sym typeface="Roboto Medium"/>
              </a:rPr>
              <a:t>Application key functions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p:nvPr/>
        </p:nvSpPr>
        <p:spPr>
          <a:xfrm>
            <a:off x="336595" y="1299571"/>
            <a:ext cx="3491740" cy="2622843"/>
          </a:xfrm>
          <a:prstGeom prst="rect">
            <a:avLst/>
          </a:prstGeom>
          <a:solidFill>
            <a:schemeClr val="accent1"/>
          </a:solidFill>
          <a:ln cap="flat" cmpd="sng" w="25400">
            <a:solidFill>
              <a:srgbClr val="3F6E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 name="Google Shape;132;p10"/>
          <p:cNvSpPr/>
          <p:nvPr/>
        </p:nvSpPr>
        <p:spPr>
          <a:xfrm>
            <a:off x="8380820" y="61274"/>
            <a:ext cx="3697499" cy="3936107"/>
          </a:xfrm>
          <a:prstGeom prst="rect">
            <a:avLst/>
          </a:prstGeom>
          <a:solidFill>
            <a:schemeClr val="accent1">
              <a:alpha val="80000"/>
            </a:schemeClr>
          </a:solidFill>
          <a:ln cap="flat" cmpd="sng" w="25400">
            <a:solidFill>
              <a:srgbClr val="3F6E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10"/>
          <p:cNvSpPr/>
          <p:nvPr/>
        </p:nvSpPr>
        <p:spPr>
          <a:xfrm>
            <a:off x="336595" y="4164611"/>
            <a:ext cx="11443845" cy="2132945"/>
          </a:xfrm>
          <a:prstGeom prst="rect">
            <a:avLst/>
          </a:prstGeom>
          <a:solidFill>
            <a:schemeClr val="accent4"/>
          </a:solidFill>
          <a:ln cap="flat" cmpd="sng" w="25400">
            <a:solidFill>
              <a:srgbClr val="376C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 name="Google Shape;134;p10"/>
          <p:cNvSpPr txBox="1"/>
          <p:nvPr>
            <p:ph type="title"/>
          </p:nvPr>
        </p:nvSpPr>
        <p:spPr>
          <a:xfrm>
            <a:off x="530942" y="-760899"/>
            <a:ext cx="10144910" cy="17981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Geo"/>
              <a:buNone/>
            </a:pPr>
            <a:r>
              <a:rPr b="1" lang="en-US" sz="4800">
                <a:latin typeface="Roboto Medium"/>
                <a:ea typeface="Roboto Medium"/>
                <a:cs typeface="Roboto Medium"/>
                <a:sym typeface="Roboto Medium"/>
              </a:rPr>
              <a:t>Application flow</a:t>
            </a:r>
            <a:endParaRPr b="1">
              <a:latin typeface="Roboto Medium"/>
              <a:ea typeface="Roboto Medium"/>
              <a:cs typeface="Roboto Medium"/>
              <a:sym typeface="Roboto Medium"/>
            </a:endParaRPr>
          </a:p>
        </p:txBody>
      </p:sp>
      <p:sp>
        <p:nvSpPr>
          <p:cNvPr id="135" name="Google Shape;135;p10"/>
          <p:cNvSpPr txBox="1"/>
          <p:nvPr/>
        </p:nvSpPr>
        <p:spPr>
          <a:xfrm>
            <a:off x="702551" y="3346359"/>
            <a:ext cx="2409152" cy="3654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 Deploy Contract</a:t>
            </a:r>
            <a:endParaRPr b="0" i="0" sz="1400" u="none" cap="none" strike="noStrike">
              <a:solidFill>
                <a:srgbClr val="000000"/>
              </a:solidFill>
              <a:latin typeface="Arial"/>
              <a:ea typeface="Arial"/>
              <a:cs typeface="Arial"/>
              <a:sym typeface="Arial"/>
            </a:endParaRPr>
          </a:p>
        </p:txBody>
      </p:sp>
      <p:sp>
        <p:nvSpPr>
          <p:cNvPr id="136" name="Google Shape;136;p10"/>
          <p:cNvSpPr txBox="1"/>
          <p:nvPr/>
        </p:nvSpPr>
        <p:spPr>
          <a:xfrm>
            <a:off x="611288" y="4391042"/>
            <a:ext cx="2689602" cy="3654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 Add Flight tickets</a:t>
            </a:r>
            <a:endParaRPr b="0" i="0" sz="1400" u="none" cap="none" strike="noStrike">
              <a:solidFill>
                <a:srgbClr val="000000"/>
              </a:solidFill>
              <a:latin typeface="Arial"/>
              <a:ea typeface="Arial"/>
              <a:cs typeface="Arial"/>
              <a:sym typeface="Arial"/>
            </a:endParaRPr>
          </a:p>
        </p:txBody>
      </p:sp>
      <p:grpSp>
        <p:nvGrpSpPr>
          <p:cNvPr id="137" name="Google Shape;137;p10"/>
          <p:cNvGrpSpPr/>
          <p:nvPr/>
        </p:nvGrpSpPr>
        <p:grpSpPr>
          <a:xfrm>
            <a:off x="579729" y="225369"/>
            <a:ext cx="11497779" cy="6099890"/>
            <a:chOff x="160599" y="155378"/>
            <a:chExt cx="9302463" cy="5137214"/>
          </a:xfrm>
        </p:grpSpPr>
        <p:grpSp>
          <p:nvGrpSpPr>
            <p:cNvPr id="138" name="Google Shape;138;p10"/>
            <p:cNvGrpSpPr/>
            <p:nvPr/>
          </p:nvGrpSpPr>
          <p:grpSpPr>
            <a:xfrm>
              <a:off x="160599" y="1580946"/>
              <a:ext cx="1974715" cy="1289750"/>
              <a:chOff x="102232" y="1319731"/>
              <a:chExt cx="1974715" cy="1289750"/>
            </a:xfrm>
          </p:grpSpPr>
          <p:grpSp>
            <p:nvGrpSpPr>
              <p:cNvPr id="139" name="Google Shape;139;p10"/>
              <p:cNvGrpSpPr/>
              <p:nvPr/>
            </p:nvGrpSpPr>
            <p:grpSpPr>
              <a:xfrm>
                <a:off x="109078" y="1319731"/>
                <a:ext cx="1317746" cy="917466"/>
                <a:chOff x="-270301" y="4670909"/>
                <a:chExt cx="1317746" cy="917466"/>
              </a:xfrm>
            </p:grpSpPr>
            <p:pic>
              <p:nvPicPr>
                <p:cNvPr descr="Airplane with solid fill" id="140" name="Google Shape;140;p10"/>
                <p:cNvPicPr preferRelativeResize="0"/>
                <p:nvPr/>
              </p:nvPicPr>
              <p:blipFill rotWithShape="1">
                <a:blip r:embed="rId3">
                  <a:alphaModFix/>
                </a:blip>
                <a:srcRect b="0" l="0" r="0" t="0"/>
                <a:stretch/>
              </p:blipFill>
              <p:spPr>
                <a:xfrm>
                  <a:off x="133045" y="4673975"/>
                  <a:ext cx="914400" cy="914400"/>
                </a:xfrm>
                <a:prstGeom prst="rect">
                  <a:avLst/>
                </a:prstGeom>
                <a:noFill/>
                <a:ln>
                  <a:noFill/>
                </a:ln>
              </p:spPr>
            </p:pic>
            <p:pic>
              <p:nvPicPr>
                <p:cNvPr descr="Airplane outline" id="141" name="Google Shape;141;p10"/>
                <p:cNvPicPr preferRelativeResize="0"/>
                <p:nvPr/>
              </p:nvPicPr>
              <p:blipFill rotWithShape="1">
                <a:blip r:embed="rId4">
                  <a:alphaModFix/>
                </a:blip>
                <a:srcRect b="0" l="0" r="0" t="0"/>
                <a:stretch/>
              </p:blipFill>
              <p:spPr>
                <a:xfrm>
                  <a:off x="-270301" y="4670909"/>
                  <a:ext cx="914400" cy="914400"/>
                </a:xfrm>
                <a:prstGeom prst="rect">
                  <a:avLst/>
                </a:prstGeom>
                <a:noFill/>
                <a:ln>
                  <a:noFill/>
                </a:ln>
              </p:spPr>
            </p:pic>
          </p:grpSp>
          <p:sp>
            <p:nvSpPr>
              <p:cNvPr id="142" name="Google Shape;142;p10"/>
              <p:cNvSpPr txBox="1"/>
              <p:nvPr/>
            </p:nvSpPr>
            <p:spPr>
              <a:xfrm>
                <a:off x="102232" y="2240149"/>
                <a:ext cx="197471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Airline Consortium</a:t>
                </a:r>
                <a:endParaRPr b="0" i="0" sz="1400" u="none" cap="none" strike="noStrike">
                  <a:solidFill>
                    <a:srgbClr val="000000"/>
                  </a:solidFill>
                  <a:latin typeface="Arial"/>
                  <a:ea typeface="Arial"/>
                  <a:cs typeface="Arial"/>
                  <a:sym typeface="Arial"/>
                </a:endParaRPr>
              </a:p>
            </p:txBody>
          </p:sp>
        </p:grpSp>
        <p:sp>
          <p:nvSpPr>
            <p:cNvPr id="143" name="Google Shape;143;p10"/>
            <p:cNvSpPr/>
            <p:nvPr/>
          </p:nvSpPr>
          <p:spPr>
            <a:xfrm>
              <a:off x="3550594" y="1440393"/>
              <a:ext cx="2217907" cy="1251117"/>
            </a:xfrm>
            <a:prstGeom prst="rect">
              <a:avLst/>
            </a:prstGeom>
            <a:solidFill>
              <a:srgbClr val="C8CED3"/>
            </a:solidFill>
            <a:ln cap="flat" cmpd="sng" w="15875">
              <a:solidFill>
                <a:srgbClr val="A96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Smart Contract on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Private Ethereum Blockchain</a:t>
              </a:r>
              <a:endParaRPr b="0" i="0" sz="1400" u="none" cap="none" strike="noStrike">
                <a:solidFill>
                  <a:srgbClr val="000000"/>
                </a:solidFill>
                <a:latin typeface="Arial"/>
                <a:ea typeface="Arial"/>
                <a:cs typeface="Arial"/>
                <a:sym typeface="Arial"/>
              </a:endParaRPr>
            </a:p>
          </p:txBody>
        </p:sp>
        <p:sp>
          <p:nvSpPr>
            <p:cNvPr id="144" name="Google Shape;144;p10"/>
            <p:cNvSpPr/>
            <p:nvPr/>
          </p:nvSpPr>
          <p:spPr>
            <a:xfrm>
              <a:off x="2846897" y="1915574"/>
              <a:ext cx="658085" cy="347186"/>
            </a:xfrm>
            <a:prstGeom prst="rightArrow">
              <a:avLst>
                <a:gd fmla="val 50000" name="adj1"/>
                <a:gd fmla="val 50000" name="adj2"/>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p:txBody>
        </p:sp>
        <p:grpSp>
          <p:nvGrpSpPr>
            <p:cNvPr id="145" name="Google Shape;145;p10"/>
            <p:cNvGrpSpPr/>
            <p:nvPr/>
          </p:nvGrpSpPr>
          <p:grpSpPr>
            <a:xfrm>
              <a:off x="498115" y="4063675"/>
              <a:ext cx="1495730" cy="1228917"/>
              <a:chOff x="-95272" y="4090045"/>
              <a:chExt cx="1495730" cy="1228917"/>
            </a:xfrm>
          </p:grpSpPr>
          <p:grpSp>
            <p:nvGrpSpPr>
              <p:cNvPr id="146" name="Google Shape;146;p10"/>
              <p:cNvGrpSpPr/>
              <p:nvPr/>
            </p:nvGrpSpPr>
            <p:grpSpPr>
              <a:xfrm>
                <a:off x="-95272" y="4090045"/>
                <a:ext cx="1495730" cy="1001612"/>
                <a:chOff x="-1222284" y="2960270"/>
                <a:chExt cx="1495730" cy="1001612"/>
              </a:xfrm>
            </p:grpSpPr>
            <p:pic>
              <p:nvPicPr>
                <p:cNvPr descr="Take Off with solid fill" id="147" name="Google Shape;147;p10"/>
                <p:cNvPicPr preferRelativeResize="0"/>
                <p:nvPr/>
              </p:nvPicPr>
              <p:blipFill rotWithShape="1">
                <a:blip r:embed="rId5">
                  <a:alphaModFix/>
                </a:blip>
                <a:srcRect b="0" l="0" r="0" t="0"/>
                <a:stretch/>
              </p:blipFill>
              <p:spPr>
                <a:xfrm>
                  <a:off x="-640954" y="3047482"/>
                  <a:ext cx="914400" cy="914400"/>
                </a:xfrm>
                <a:prstGeom prst="rect">
                  <a:avLst/>
                </a:prstGeom>
                <a:noFill/>
                <a:ln>
                  <a:noFill/>
                </a:ln>
              </p:spPr>
            </p:pic>
            <p:pic>
              <p:nvPicPr>
                <p:cNvPr descr="Pilot male with solid fill" id="148" name="Google Shape;148;p10"/>
                <p:cNvPicPr preferRelativeResize="0"/>
                <p:nvPr/>
              </p:nvPicPr>
              <p:blipFill rotWithShape="1">
                <a:blip r:embed="rId6">
                  <a:alphaModFix/>
                </a:blip>
                <a:srcRect b="0" l="0" r="0" t="0"/>
                <a:stretch/>
              </p:blipFill>
              <p:spPr>
                <a:xfrm>
                  <a:off x="-1222284" y="2960270"/>
                  <a:ext cx="914400" cy="914400"/>
                </a:xfrm>
                <a:prstGeom prst="rect">
                  <a:avLst/>
                </a:prstGeom>
                <a:noFill/>
                <a:ln>
                  <a:noFill/>
                </a:ln>
              </p:spPr>
            </p:pic>
          </p:grpSp>
          <p:sp>
            <p:nvSpPr>
              <p:cNvPr id="149" name="Google Shape;149;p10"/>
              <p:cNvSpPr txBox="1"/>
              <p:nvPr/>
            </p:nvSpPr>
            <p:spPr>
              <a:xfrm>
                <a:off x="95228" y="4949630"/>
                <a:ext cx="10051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Airline1</a:t>
                </a:r>
                <a:endParaRPr b="0" i="0" sz="1400" u="none" cap="none" strike="noStrike">
                  <a:solidFill>
                    <a:srgbClr val="000000"/>
                  </a:solidFill>
                  <a:latin typeface="Arial"/>
                  <a:ea typeface="Arial"/>
                  <a:cs typeface="Arial"/>
                  <a:sym typeface="Arial"/>
                </a:endParaRPr>
              </a:p>
            </p:txBody>
          </p:sp>
        </p:grpSp>
        <p:grpSp>
          <p:nvGrpSpPr>
            <p:cNvPr id="150" name="Google Shape;150;p10"/>
            <p:cNvGrpSpPr/>
            <p:nvPr/>
          </p:nvGrpSpPr>
          <p:grpSpPr>
            <a:xfrm>
              <a:off x="3605231" y="4054160"/>
              <a:ext cx="1371600" cy="1151042"/>
              <a:chOff x="1215470" y="4101575"/>
              <a:chExt cx="1371600" cy="1151042"/>
            </a:xfrm>
          </p:grpSpPr>
          <p:grpSp>
            <p:nvGrpSpPr>
              <p:cNvPr id="151" name="Google Shape;151;p10"/>
              <p:cNvGrpSpPr/>
              <p:nvPr/>
            </p:nvGrpSpPr>
            <p:grpSpPr>
              <a:xfrm>
                <a:off x="1215470" y="4101575"/>
                <a:ext cx="1371600" cy="1011676"/>
                <a:chOff x="88458" y="2971800"/>
                <a:chExt cx="1371600" cy="1011676"/>
              </a:xfrm>
            </p:grpSpPr>
            <p:pic>
              <p:nvPicPr>
                <p:cNvPr descr="Take Off with solid fill" id="152" name="Google Shape;152;p10"/>
                <p:cNvPicPr preferRelativeResize="0"/>
                <p:nvPr/>
              </p:nvPicPr>
              <p:blipFill rotWithShape="1">
                <a:blip r:embed="rId7">
                  <a:alphaModFix/>
                </a:blip>
                <a:srcRect b="0" l="0" r="0" t="0"/>
                <a:stretch/>
              </p:blipFill>
              <p:spPr>
                <a:xfrm>
                  <a:off x="545658" y="3069076"/>
                  <a:ext cx="914400" cy="914400"/>
                </a:xfrm>
                <a:prstGeom prst="rect">
                  <a:avLst/>
                </a:prstGeom>
                <a:noFill/>
                <a:ln>
                  <a:noFill/>
                </a:ln>
              </p:spPr>
            </p:pic>
            <p:pic>
              <p:nvPicPr>
                <p:cNvPr descr="Pilot male with solid fill" id="153" name="Google Shape;153;p10"/>
                <p:cNvPicPr preferRelativeResize="0"/>
                <p:nvPr/>
              </p:nvPicPr>
              <p:blipFill rotWithShape="1">
                <a:blip r:embed="rId8">
                  <a:alphaModFix/>
                </a:blip>
                <a:srcRect b="0" l="0" r="0" t="0"/>
                <a:stretch/>
              </p:blipFill>
              <p:spPr>
                <a:xfrm>
                  <a:off x="88458" y="2971800"/>
                  <a:ext cx="914400" cy="914400"/>
                </a:xfrm>
                <a:prstGeom prst="rect">
                  <a:avLst/>
                </a:prstGeom>
                <a:noFill/>
                <a:ln>
                  <a:noFill/>
                </a:ln>
              </p:spPr>
            </p:pic>
          </p:grpSp>
          <p:sp>
            <p:nvSpPr>
              <p:cNvPr id="154" name="Google Shape;154;p10"/>
              <p:cNvSpPr txBox="1"/>
              <p:nvPr/>
            </p:nvSpPr>
            <p:spPr>
              <a:xfrm>
                <a:off x="1333598" y="4883285"/>
                <a:ext cx="10051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Airline2</a:t>
                </a:r>
                <a:endParaRPr b="0" i="0" sz="1400" u="none" cap="none" strike="noStrike">
                  <a:solidFill>
                    <a:srgbClr val="000000"/>
                  </a:solidFill>
                  <a:latin typeface="Arial"/>
                  <a:ea typeface="Arial"/>
                  <a:cs typeface="Arial"/>
                  <a:sym typeface="Arial"/>
                </a:endParaRPr>
              </a:p>
            </p:txBody>
          </p:sp>
        </p:grpSp>
        <p:grpSp>
          <p:nvGrpSpPr>
            <p:cNvPr id="155" name="Google Shape;155;p10"/>
            <p:cNvGrpSpPr/>
            <p:nvPr/>
          </p:nvGrpSpPr>
          <p:grpSpPr>
            <a:xfrm>
              <a:off x="7105089" y="3937219"/>
              <a:ext cx="1366510" cy="1248001"/>
              <a:chOff x="3009745" y="3984634"/>
              <a:chExt cx="1366510" cy="1248001"/>
            </a:xfrm>
          </p:grpSpPr>
          <p:grpSp>
            <p:nvGrpSpPr>
              <p:cNvPr id="156" name="Google Shape;156;p10"/>
              <p:cNvGrpSpPr/>
              <p:nvPr/>
            </p:nvGrpSpPr>
            <p:grpSpPr>
              <a:xfrm>
                <a:off x="3009745" y="3984634"/>
                <a:ext cx="1366510" cy="973428"/>
                <a:chOff x="1882733" y="2854859"/>
                <a:chExt cx="1366510" cy="973428"/>
              </a:xfrm>
            </p:grpSpPr>
            <p:pic>
              <p:nvPicPr>
                <p:cNvPr descr="Take Off with solid fill" id="157" name="Google Shape;157;p10"/>
                <p:cNvPicPr preferRelativeResize="0"/>
                <p:nvPr/>
              </p:nvPicPr>
              <p:blipFill rotWithShape="1">
                <a:blip r:embed="rId9">
                  <a:alphaModFix/>
                </a:blip>
                <a:srcRect b="0" l="0" r="0" t="0"/>
                <a:stretch/>
              </p:blipFill>
              <p:spPr>
                <a:xfrm>
                  <a:off x="2334843" y="2854859"/>
                  <a:ext cx="914400" cy="914400"/>
                </a:xfrm>
                <a:prstGeom prst="rect">
                  <a:avLst/>
                </a:prstGeom>
                <a:noFill/>
                <a:ln>
                  <a:noFill/>
                </a:ln>
              </p:spPr>
            </p:pic>
            <p:pic>
              <p:nvPicPr>
                <p:cNvPr descr="Pilot male with solid fill" id="158" name="Google Shape;158;p10"/>
                <p:cNvPicPr preferRelativeResize="0"/>
                <p:nvPr/>
              </p:nvPicPr>
              <p:blipFill rotWithShape="1">
                <a:blip r:embed="rId10">
                  <a:alphaModFix/>
                </a:blip>
                <a:srcRect b="0" l="0" r="0" t="0"/>
                <a:stretch/>
              </p:blipFill>
              <p:spPr>
                <a:xfrm>
                  <a:off x="1882733" y="2913887"/>
                  <a:ext cx="914400" cy="914400"/>
                </a:xfrm>
                <a:prstGeom prst="rect">
                  <a:avLst/>
                </a:prstGeom>
                <a:noFill/>
                <a:ln>
                  <a:noFill/>
                </a:ln>
              </p:spPr>
            </p:pic>
          </p:grpSp>
          <p:sp>
            <p:nvSpPr>
              <p:cNvPr id="159" name="Google Shape;159;p10"/>
              <p:cNvSpPr txBox="1"/>
              <p:nvPr/>
            </p:nvSpPr>
            <p:spPr>
              <a:xfrm>
                <a:off x="3117940" y="4863303"/>
                <a:ext cx="10051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Airline3</a:t>
                </a:r>
                <a:endParaRPr b="0" i="0" sz="1400" u="none" cap="none" strike="noStrike">
                  <a:solidFill>
                    <a:srgbClr val="000000"/>
                  </a:solidFill>
                  <a:latin typeface="Arial"/>
                  <a:ea typeface="Arial"/>
                  <a:cs typeface="Arial"/>
                  <a:sym typeface="Arial"/>
                </a:endParaRPr>
              </a:p>
            </p:txBody>
          </p:sp>
        </p:grpSp>
        <p:pic>
          <p:nvPicPr>
            <p:cNvPr descr="Male profile with solid fill" id="160" name="Google Shape;160;p10"/>
            <p:cNvPicPr preferRelativeResize="0"/>
            <p:nvPr/>
          </p:nvPicPr>
          <p:blipFill rotWithShape="1">
            <a:blip r:embed="rId11">
              <a:alphaModFix/>
            </a:blip>
            <a:srcRect b="0" l="0" r="0" t="0"/>
            <a:stretch/>
          </p:blipFill>
          <p:spPr>
            <a:xfrm>
              <a:off x="7583759" y="155378"/>
              <a:ext cx="904673" cy="904673"/>
            </a:xfrm>
            <a:prstGeom prst="rect">
              <a:avLst/>
            </a:prstGeom>
            <a:noFill/>
            <a:ln>
              <a:noFill/>
            </a:ln>
          </p:spPr>
        </p:pic>
        <p:pic>
          <p:nvPicPr>
            <p:cNvPr descr="Office worker female with solid fill" id="161" name="Google Shape;161;p10"/>
            <p:cNvPicPr preferRelativeResize="0"/>
            <p:nvPr/>
          </p:nvPicPr>
          <p:blipFill rotWithShape="1">
            <a:blip r:embed="rId12">
              <a:alphaModFix/>
            </a:blip>
            <a:srcRect b="0" l="0" r="0" t="0"/>
            <a:stretch/>
          </p:blipFill>
          <p:spPr>
            <a:xfrm>
              <a:off x="8300700" y="1070740"/>
              <a:ext cx="914400" cy="914400"/>
            </a:xfrm>
            <a:prstGeom prst="rect">
              <a:avLst/>
            </a:prstGeom>
            <a:noFill/>
            <a:ln>
              <a:noFill/>
            </a:ln>
          </p:spPr>
        </p:pic>
        <p:sp>
          <p:nvSpPr>
            <p:cNvPr id="162" name="Google Shape;162;p10"/>
            <p:cNvSpPr txBox="1"/>
            <p:nvPr/>
          </p:nvSpPr>
          <p:spPr>
            <a:xfrm>
              <a:off x="6745080" y="3629442"/>
              <a:ext cx="18171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8. Claim Ticket Price</a:t>
              </a:r>
              <a:endParaRPr b="0" i="0" sz="1400" u="none" cap="none" strike="noStrike">
                <a:solidFill>
                  <a:srgbClr val="000000"/>
                </a:solidFill>
                <a:latin typeface="Arial"/>
                <a:ea typeface="Arial"/>
                <a:cs typeface="Arial"/>
                <a:sym typeface="Arial"/>
              </a:endParaRPr>
            </a:p>
          </p:txBody>
        </p:sp>
        <p:sp>
          <p:nvSpPr>
            <p:cNvPr id="163" name="Google Shape;163;p10"/>
            <p:cNvSpPr txBox="1"/>
            <p:nvPr/>
          </p:nvSpPr>
          <p:spPr>
            <a:xfrm>
              <a:off x="7036269" y="1572183"/>
              <a:ext cx="14809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4.Cancel Tickets</a:t>
              </a:r>
              <a:endParaRPr b="0" i="0" sz="1400" u="none" cap="none" strike="noStrike">
                <a:solidFill>
                  <a:srgbClr val="000000"/>
                </a:solidFill>
                <a:latin typeface="Arial"/>
                <a:ea typeface="Arial"/>
                <a:cs typeface="Arial"/>
                <a:sym typeface="Arial"/>
              </a:endParaRPr>
            </a:p>
          </p:txBody>
        </p:sp>
        <p:sp>
          <p:nvSpPr>
            <p:cNvPr id="164" name="Google Shape;164;p10"/>
            <p:cNvSpPr txBox="1"/>
            <p:nvPr/>
          </p:nvSpPr>
          <p:spPr>
            <a:xfrm>
              <a:off x="2773977" y="3663630"/>
              <a:ext cx="14809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5. Cancel Flight</a:t>
              </a:r>
              <a:endParaRPr b="0" i="0" sz="1400" u="none" cap="none" strike="noStrike">
                <a:solidFill>
                  <a:srgbClr val="000000"/>
                </a:solidFill>
                <a:latin typeface="Arial"/>
                <a:ea typeface="Arial"/>
                <a:cs typeface="Arial"/>
                <a:sym typeface="Arial"/>
              </a:endParaRPr>
            </a:p>
          </p:txBody>
        </p:sp>
        <p:sp>
          <p:nvSpPr>
            <p:cNvPr id="165" name="Google Shape;165;p10"/>
            <p:cNvSpPr txBox="1"/>
            <p:nvPr/>
          </p:nvSpPr>
          <p:spPr>
            <a:xfrm>
              <a:off x="4760508" y="3658956"/>
              <a:ext cx="22179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6. Update Flight Status</a:t>
              </a:r>
              <a:endParaRPr b="0" i="0" sz="1400" u="none" cap="none" strike="noStrike">
                <a:solidFill>
                  <a:srgbClr val="000000"/>
                </a:solidFill>
                <a:latin typeface="Arial"/>
                <a:ea typeface="Arial"/>
                <a:cs typeface="Arial"/>
                <a:sym typeface="Arial"/>
              </a:endParaRPr>
            </a:p>
          </p:txBody>
        </p:sp>
        <p:sp>
          <p:nvSpPr>
            <p:cNvPr id="166" name="Google Shape;166;p10"/>
            <p:cNvSpPr txBox="1"/>
            <p:nvPr/>
          </p:nvSpPr>
          <p:spPr>
            <a:xfrm>
              <a:off x="7050939" y="2472935"/>
              <a:ext cx="14809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7. Claim Refund</a:t>
              </a:r>
              <a:endParaRPr b="0" i="0" sz="1400" u="none" cap="none" strike="noStrike">
                <a:solidFill>
                  <a:srgbClr val="000000"/>
                </a:solidFill>
                <a:latin typeface="Arial"/>
                <a:ea typeface="Arial"/>
                <a:cs typeface="Arial"/>
                <a:sym typeface="Arial"/>
              </a:endParaRPr>
            </a:p>
          </p:txBody>
        </p:sp>
        <p:sp>
          <p:nvSpPr>
            <p:cNvPr id="167" name="Google Shape;167;p10"/>
            <p:cNvSpPr txBox="1"/>
            <p:nvPr/>
          </p:nvSpPr>
          <p:spPr>
            <a:xfrm>
              <a:off x="6533492" y="590863"/>
              <a:ext cx="14809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3. Book Tickets</a:t>
              </a:r>
              <a:endParaRPr b="0" i="0" sz="1400" u="none" cap="none" strike="noStrike">
                <a:solidFill>
                  <a:srgbClr val="000000"/>
                </a:solidFill>
                <a:latin typeface="Arial"/>
                <a:ea typeface="Arial"/>
                <a:cs typeface="Arial"/>
                <a:sym typeface="Arial"/>
              </a:endParaRPr>
            </a:p>
          </p:txBody>
        </p:sp>
        <p:grpSp>
          <p:nvGrpSpPr>
            <p:cNvPr id="168" name="Google Shape;168;p10"/>
            <p:cNvGrpSpPr/>
            <p:nvPr/>
          </p:nvGrpSpPr>
          <p:grpSpPr>
            <a:xfrm>
              <a:off x="8062019" y="1990029"/>
              <a:ext cx="1401043" cy="1013811"/>
              <a:chOff x="8459664" y="2179282"/>
              <a:chExt cx="1401043" cy="1013811"/>
            </a:xfrm>
          </p:grpSpPr>
          <p:pic>
            <p:nvPicPr>
              <p:cNvPr descr="Male profile with solid fill" id="169" name="Google Shape;169;p10"/>
              <p:cNvPicPr preferRelativeResize="0"/>
              <p:nvPr/>
            </p:nvPicPr>
            <p:blipFill rotWithShape="1">
              <a:blip r:embed="rId13">
                <a:alphaModFix/>
              </a:blip>
              <a:srcRect b="0" l="0" r="0" t="0"/>
              <a:stretch/>
            </p:blipFill>
            <p:spPr>
              <a:xfrm>
                <a:off x="8560434" y="2179282"/>
                <a:ext cx="904673" cy="904673"/>
              </a:xfrm>
              <a:prstGeom prst="rect">
                <a:avLst/>
              </a:prstGeom>
              <a:noFill/>
              <a:ln>
                <a:noFill/>
              </a:ln>
            </p:spPr>
          </p:pic>
          <p:sp>
            <p:nvSpPr>
              <p:cNvPr id="170" name="Google Shape;170;p10"/>
              <p:cNvSpPr txBox="1"/>
              <p:nvPr/>
            </p:nvSpPr>
            <p:spPr>
              <a:xfrm flipH="1">
                <a:off x="8459664" y="2882083"/>
                <a:ext cx="1401043" cy="3110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Customer1</a:t>
                </a:r>
                <a:endParaRPr b="0" i="0" sz="1400" u="none" cap="none" strike="noStrike">
                  <a:solidFill>
                    <a:srgbClr val="000000"/>
                  </a:solidFill>
                  <a:latin typeface="Roboto"/>
                  <a:ea typeface="Roboto"/>
                  <a:cs typeface="Roboto"/>
                  <a:sym typeface="Roboto"/>
                </a:endParaRPr>
              </a:p>
            </p:txBody>
          </p:sp>
        </p:grpSp>
      </p:grpSp>
      <p:sp>
        <p:nvSpPr>
          <p:cNvPr id="171" name="Google Shape;171;p10"/>
          <p:cNvSpPr/>
          <p:nvPr/>
        </p:nvSpPr>
        <p:spPr>
          <a:xfrm rot="10800000">
            <a:off x="7525834" y="2268107"/>
            <a:ext cx="854986" cy="412246"/>
          </a:xfrm>
          <a:prstGeom prst="rightArrow">
            <a:avLst>
              <a:gd fmla="val 50000" name="adj1"/>
              <a:gd fmla="val 50000" name="adj2"/>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p:txBody>
      </p:sp>
      <p:sp>
        <p:nvSpPr>
          <p:cNvPr id="172" name="Google Shape;172;p10"/>
          <p:cNvSpPr/>
          <p:nvPr/>
        </p:nvSpPr>
        <p:spPr>
          <a:xfrm rot="-5400000">
            <a:off x="5572179" y="3509778"/>
            <a:ext cx="897420" cy="412246"/>
          </a:xfrm>
          <a:prstGeom prst="rightArrow">
            <a:avLst>
              <a:gd fmla="val 50000" name="adj1"/>
              <a:gd fmla="val 50000" name="adj2"/>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p:txBody>
      </p:sp>
      <p:sp>
        <p:nvSpPr>
          <p:cNvPr descr="Send" id="173" name="Google Shape;173;p10"/>
          <p:cNvSpPr/>
          <p:nvPr/>
        </p:nvSpPr>
        <p:spPr>
          <a:xfrm>
            <a:off x="10988759" y="5352901"/>
            <a:ext cx="1043437" cy="1043437"/>
          </a:xfrm>
          <a:prstGeom prst="rect">
            <a:avLst/>
          </a:prstGeom>
          <a:blipFill rotWithShape="1">
            <a:blip r:embed="rId14">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p:nvPr/>
        </p:nvSpPr>
        <p:spPr>
          <a:xfrm>
            <a:off x="9094354" y="1097680"/>
            <a:ext cx="2222234" cy="4148877"/>
          </a:xfrm>
          <a:prstGeom prst="rect">
            <a:avLst/>
          </a:prstGeom>
          <a:solidFill>
            <a:schemeClr val="accent1">
              <a:alpha val="27058"/>
            </a:schemeClr>
          </a:solidFill>
          <a:ln cap="flat" cmpd="sng" w="25400">
            <a:solidFill>
              <a:srgbClr val="3F6E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11"/>
          <p:cNvSpPr/>
          <p:nvPr/>
        </p:nvSpPr>
        <p:spPr>
          <a:xfrm>
            <a:off x="4993774" y="1475540"/>
            <a:ext cx="1590206" cy="733867"/>
          </a:xfrm>
          <a:prstGeom prst="rect">
            <a:avLst/>
          </a:prstGeom>
          <a:solidFill>
            <a:schemeClr val="accent1"/>
          </a:solidFill>
          <a:ln cap="flat" cmpd="sng" w="25400">
            <a:solidFill>
              <a:srgbClr val="3F6E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Metamask</a:t>
            </a:r>
            <a:endParaRPr b="0" i="0" sz="1400" u="none" cap="none" strike="noStrike">
              <a:solidFill>
                <a:schemeClr val="lt1"/>
              </a:solidFill>
              <a:latin typeface="Arial"/>
              <a:ea typeface="Arial"/>
              <a:cs typeface="Arial"/>
              <a:sym typeface="Arial"/>
            </a:endParaRPr>
          </a:p>
        </p:txBody>
      </p:sp>
      <p:sp>
        <p:nvSpPr>
          <p:cNvPr id="180" name="Google Shape;180;p11"/>
          <p:cNvSpPr txBox="1"/>
          <p:nvPr>
            <p:ph type="title"/>
          </p:nvPr>
        </p:nvSpPr>
        <p:spPr>
          <a:xfrm>
            <a:off x="267286" y="-360511"/>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Geo"/>
              <a:buNone/>
            </a:pPr>
            <a:r>
              <a:rPr lang="en-US" sz="4800">
                <a:latin typeface="Roboto"/>
                <a:ea typeface="Roboto"/>
                <a:cs typeface="Roboto"/>
                <a:sym typeface="Roboto"/>
              </a:rPr>
              <a:t>Application flow</a:t>
            </a:r>
            <a:endParaRPr>
              <a:latin typeface="Roboto"/>
              <a:ea typeface="Roboto"/>
              <a:cs typeface="Roboto"/>
              <a:sym typeface="Roboto"/>
            </a:endParaRPr>
          </a:p>
        </p:txBody>
      </p:sp>
      <p:pic>
        <p:nvPicPr>
          <p:cNvPr descr="Male profile with solid fill" id="181" name="Google Shape;181;p11"/>
          <p:cNvPicPr preferRelativeResize="0"/>
          <p:nvPr/>
        </p:nvPicPr>
        <p:blipFill rotWithShape="1">
          <a:blip r:embed="rId3">
            <a:alphaModFix/>
          </a:blip>
          <a:srcRect b="0" l="0" r="0" t="0"/>
          <a:stretch/>
        </p:blipFill>
        <p:spPr>
          <a:xfrm>
            <a:off x="700914" y="1502133"/>
            <a:ext cx="914400" cy="914400"/>
          </a:xfrm>
          <a:prstGeom prst="rect">
            <a:avLst/>
          </a:prstGeom>
          <a:noFill/>
          <a:ln>
            <a:noFill/>
          </a:ln>
        </p:spPr>
      </p:pic>
      <p:grpSp>
        <p:nvGrpSpPr>
          <p:cNvPr id="182" name="Google Shape;182;p11"/>
          <p:cNvGrpSpPr/>
          <p:nvPr/>
        </p:nvGrpSpPr>
        <p:grpSpPr>
          <a:xfrm>
            <a:off x="647114" y="2922371"/>
            <a:ext cx="1371600" cy="1011676"/>
            <a:chOff x="619328" y="2874524"/>
            <a:chExt cx="1371600" cy="1011676"/>
          </a:xfrm>
        </p:grpSpPr>
        <p:pic>
          <p:nvPicPr>
            <p:cNvPr descr="Take Off with solid fill" id="183" name="Google Shape;183;p11"/>
            <p:cNvPicPr preferRelativeResize="0"/>
            <p:nvPr/>
          </p:nvPicPr>
          <p:blipFill rotWithShape="1">
            <a:blip r:embed="rId4">
              <a:alphaModFix/>
            </a:blip>
            <a:srcRect b="0" l="0" r="0" t="0"/>
            <a:stretch/>
          </p:blipFill>
          <p:spPr>
            <a:xfrm>
              <a:off x="1076528" y="2971800"/>
              <a:ext cx="914400" cy="914400"/>
            </a:xfrm>
            <a:prstGeom prst="rect">
              <a:avLst/>
            </a:prstGeom>
            <a:noFill/>
            <a:ln>
              <a:noFill/>
            </a:ln>
          </p:spPr>
        </p:pic>
        <p:pic>
          <p:nvPicPr>
            <p:cNvPr descr="Pilot male with solid fill" id="184" name="Google Shape;184;p11"/>
            <p:cNvPicPr preferRelativeResize="0"/>
            <p:nvPr/>
          </p:nvPicPr>
          <p:blipFill rotWithShape="1">
            <a:blip r:embed="rId5">
              <a:alphaModFix/>
            </a:blip>
            <a:srcRect b="0" l="0" r="0" t="0"/>
            <a:stretch/>
          </p:blipFill>
          <p:spPr>
            <a:xfrm>
              <a:off x="619328" y="2874524"/>
              <a:ext cx="914400" cy="914400"/>
            </a:xfrm>
            <a:prstGeom prst="rect">
              <a:avLst/>
            </a:prstGeom>
            <a:noFill/>
            <a:ln>
              <a:noFill/>
            </a:ln>
          </p:spPr>
        </p:pic>
      </p:grpSp>
      <p:grpSp>
        <p:nvGrpSpPr>
          <p:cNvPr id="185" name="Google Shape;185;p11"/>
          <p:cNvGrpSpPr/>
          <p:nvPr/>
        </p:nvGrpSpPr>
        <p:grpSpPr>
          <a:xfrm>
            <a:off x="755515" y="4530041"/>
            <a:ext cx="1157592" cy="914400"/>
            <a:chOff x="512323" y="4622453"/>
            <a:chExt cx="1157592" cy="914400"/>
          </a:xfrm>
        </p:grpSpPr>
        <p:pic>
          <p:nvPicPr>
            <p:cNvPr descr="Airplane with solid fill" id="186" name="Google Shape;186;p11"/>
            <p:cNvPicPr preferRelativeResize="0"/>
            <p:nvPr/>
          </p:nvPicPr>
          <p:blipFill rotWithShape="1">
            <a:blip r:embed="rId6">
              <a:alphaModFix/>
            </a:blip>
            <a:srcRect b="0" l="0" r="0" t="0"/>
            <a:stretch/>
          </p:blipFill>
          <p:spPr>
            <a:xfrm>
              <a:off x="512323" y="4622453"/>
              <a:ext cx="914400" cy="914400"/>
            </a:xfrm>
            <a:prstGeom prst="rect">
              <a:avLst/>
            </a:prstGeom>
            <a:noFill/>
            <a:ln>
              <a:noFill/>
            </a:ln>
          </p:spPr>
        </p:pic>
        <p:pic>
          <p:nvPicPr>
            <p:cNvPr descr="Airplane outline" id="187" name="Google Shape;187;p11"/>
            <p:cNvPicPr preferRelativeResize="0"/>
            <p:nvPr/>
          </p:nvPicPr>
          <p:blipFill rotWithShape="1">
            <a:blip r:embed="rId7">
              <a:alphaModFix/>
            </a:blip>
            <a:srcRect b="0" l="0" r="0" t="0"/>
            <a:stretch/>
          </p:blipFill>
          <p:spPr>
            <a:xfrm>
              <a:off x="755515" y="4622453"/>
              <a:ext cx="914400" cy="914400"/>
            </a:xfrm>
            <a:prstGeom prst="rect">
              <a:avLst/>
            </a:prstGeom>
            <a:noFill/>
            <a:ln>
              <a:noFill/>
            </a:ln>
          </p:spPr>
        </p:pic>
      </p:grpSp>
      <p:sp>
        <p:nvSpPr>
          <p:cNvPr id="188" name="Google Shape;188;p11"/>
          <p:cNvSpPr/>
          <p:nvPr/>
        </p:nvSpPr>
        <p:spPr>
          <a:xfrm>
            <a:off x="7639810" y="1355682"/>
            <a:ext cx="2094477" cy="3751926"/>
          </a:xfrm>
          <a:prstGeom prst="rect">
            <a:avLst/>
          </a:prstGeom>
          <a:solidFill>
            <a:srgbClr val="A6E9B0">
              <a:alpha val="20000"/>
            </a:srgbClr>
          </a:solidFill>
          <a:ln cap="flat" cmpd="sng" w="15875">
            <a:solidFill>
              <a:srgbClr val="7CDAB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solidity | Request Detail | Icons8" id="189" name="Google Shape;189;p11"/>
          <p:cNvPicPr preferRelativeResize="0"/>
          <p:nvPr/>
        </p:nvPicPr>
        <p:blipFill rotWithShape="1">
          <a:blip r:embed="rId8">
            <a:alphaModFix/>
          </a:blip>
          <a:srcRect b="0" l="0" r="0" t="0"/>
          <a:stretch/>
        </p:blipFill>
        <p:spPr>
          <a:xfrm>
            <a:off x="7766778" y="4042978"/>
            <a:ext cx="1189234" cy="974125"/>
          </a:xfrm>
          <a:prstGeom prst="rect">
            <a:avLst/>
          </a:prstGeom>
          <a:noFill/>
          <a:ln>
            <a:noFill/>
          </a:ln>
        </p:spPr>
      </p:pic>
      <p:pic>
        <p:nvPicPr>
          <p:cNvPr descr="Releases · ChainSafe/web3.js · GitHub" id="190" name="Google Shape;190;p11"/>
          <p:cNvPicPr preferRelativeResize="0"/>
          <p:nvPr/>
        </p:nvPicPr>
        <p:blipFill rotWithShape="1">
          <a:blip r:embed="rId9">
            <a:alphaModFix/>
          </a:blip>
          <a:srcRect b="0" l="0" r="0" t="0"/>
          <a:stretch/>
        </p:blipFill>
        <p:spPr>
          <a:xfrm>
            <a:off x="6108633" y="1551209"/>
            <a:ext cx="344135" cy="582527"/>
          </a:xfrm>
          <a:prstGeom prst="rect">
            <a:avLst/>
          </a:prstGeom>
          <a:noFill/>
          <a:ln>
            <a:noFill/>
          </a:ln>
        </p:spPr>
      </p:pic>
      <p:sp>
        <p:nvSpPr>
          <p:cNvPr id="191" name="Google Shape;191;p11"/>
          <p:cNvSpPr/>
          <p:nvPr/>
        </p:nvSpPr>
        <p:spPr>
          <a:xfrm>
            <a:off x="6776927" y="842064"/>
            <a:ext cx="4838191" cy="5019089"/>
          </a:xfrm>
          <a:prstGeom prst="rect">
            <a:avLst/>
          </a:prstGeom>
          <a:noFill/>
          <a:ln cap="flat" cmpd="sng" w="15875">
            <a:solidFill>
              <a:srgbClr val="A96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11"/>
          <p:cNvSpPr/>
          <p:nvPr/>
        </p:nvSpPr>
        <p:spPr>
          <a:xfrm>
            <a:off x="9416374" y="2032541"/>
            <a:ext cx="1420239" cy="699094"/>
          </a:xfrm>
          <a:prstGeom prst="rect">
            <a:avLst/>
          </a:prstGeom>
          <a:solidFill>
            <a:schemeClr val="accent1"/>
          </a:solidFill>
          <a:ln cap="flat" cmpd="sng" w="15875">
            <a:solidFill>
              <a:srgbClr val="A96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Node</a:t>
            </a:r>
            <a:endParaRPr b="0" i="0" sz="1800" u="none" cap="none" strike="noStrike">
              <a:solidFill>
                <a:schemeClr val="lt1"/>
              </a:solidFill>
              <a:latin typeface="Arial"/>
              <a:ea typeface="Arial"/>
              <a:cs typeface="Arial"/>
              <a:sym typeface="Arial"/>
            </a:endParaRPr>
          </a:p>
        </p:txBody>
      </p:sp>
      <p:sp>
        <p:nvSpPr>
          <p:cNvPr id="193" name="Google Shape;193;p11"/>
          <p:cNvSpPr/>
          <p:nvPr/>
        </p:nvSpPr>
        <p:spPr>
          <a:xfrm>
            <a:off x="9418699" y="3009234"/>
            <a:ext cx="1420239" cy="699094"/>
          </a:xfrm>
          <a:prstGeom prst="rect">
            <a:avLst/>
          </a:prstGeom>
          <a:solidFill>
            <a:schemeClr val="accent1"/>
          </a:solidFill>
          <a:ln cap="flat" cmpd="sng" w="15875">
            <a:solidFill>
              <a:srgbClr val="A96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Node</a:t>
            </a:r>
            <a:endParaRPr b="0" i="0" sz="1800" u="none" cap="none" strike="noStrike">
              <a:solidFill>
                <a:schemeClr val="lt1"/>
              </a:solidFill>
              <a:latin typeface="Arial"/>
              <a:ea typeface="Arial"/>
              <a:cs typeface="Arial"/>
              <a:sym typeface="Arial"/>
            </a:endParaRPr>
          </a:p>
        </p:txBody>
      </p:sp>
      <p:sp>
        <p:nvSpPr>
          <p:cNvPr id="194" name="Google Shape;194;p11"/>
          <p:cNvSpPr/>
          <p:nvPr/>
        </p:nvSpPr>
        <p:spPr>
          <a:xfrm>
            <a:off x="9435988" y="3934047"/>
            <a:ext cx="1420239" cy="699094"/>
          </a:xfrm>
          <a:prstGeom prst="rect">
            <a:avLst/>
          </a:prstGeom>
          <a:solidFill>
            <a:schemeClr val="accent1"/>
          </a:solidFill>
          <a:ln cap="flat" cmpd="sng" w="15875">
            <a:solidFill>
              <a:srgbClr val="A96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Node</a:t>
            </a:r>
            <a:endParaRPr b="0" i="0" sz="1800" u="none" cap="none" strike="noStrike">
              <a:solidFill>
                <a:schemeClr val="lt1"/>
              </a:solidFill>
              <a:latin typeface="Arial"/>
              <a:ea typeface="Arial"/>
              <a:cs typeface="Arial"/>
              <a:sym typeface="Arial"/>
            </a:endParaRPr>
          </a:p>
        </p:txBody>
      </p:sp>
      <p:cxnSp>
        <p:nvCxnSpPr>
          <p:cNvPr id="195" name="Google Shape;195;p11"/>
          <p:cNvCxnSpPr>
            <a:stCxn id="194" idx="0"/>
            <a:endCxn id="193" idx="2"/>
          </p:cNvCxnSpPr>
          <p:nvPr/>
        </p:nvCxnSpPr>
        <p:spPr>
          <a:xfrm rot="10800000">
            <a:off x="10128708" y="3708447"/>
            <a:ext cx="17400" cy="225600"/>
          </a:xfrm>
          <a:prstGeom prst="straightConnector1">
            <a:avLst/>
          </a:prstGeom>
          <a:noFill/>
          <a:ln cap="flat" cmpd="sng" w="12700">
            <a:solidFill>
              <a:schemeClr val="accent1"/>
            </a:solidFill>
            <a:prstDash val="solid"/>
            <a:round/>
            <a:headEnd len="sm" w="sm" type="none"/>
            <a:tailEnd len="med" w="med" type="triangle"/>
          </a:ln>
        </p:spPr>
      </p:cxnSp>
      <p:cxnSp>
        <p:nvCxnSpPr>
          <p:cNvPr id="196" name="Google Shape;196;p11"/>
          <p:cNvCxnSpPr>
            <a:stCxn id="193" idx="0"/>
            <a:endCxn id="192" idx="2"/>
          </p:cNvCxnSpPr>
          <p:nvPr/>
        </p:nvCxnSpPr>
        <p:spPr>
          <a:xfrm rot="10800000">
            <a:off x="10126419" y="2731734"/>
            <a:ext cx="2400" cy="277500"/>
          </a:xfrm>
          <a:prstGeom prst="straightConnector1">
            <a:avLst/>
          </a:prstGeom>
          <a:noFill/>
          <a:ln cap="flat" cmpd="sng" w="12700">
            <a:solidFill>
              <a:schemeClr val="accent1"/>
            </a:solidFill>
            <a:prstDash val="solid"/>
            <a:round/>
            <a:headEnd len="sm" w="sm" type="none"/>
            <a:tailEnd len="med" w="med" type="triangle"/>
          </a:ln>
        </p:spPr>
      </p:cxnSp>
      <p:sp>
        <p:nvSpPr>
          <p:cNvPr id="197" name="Google Shape;197;p11"/>
          <p:cNvSpPr txBox="1"/>
          <p:nvPr/>
        </p:nvSpPr>
        <p:spPr>
          <a:xfrm>
            <a:off x="7819363" y="3648675"/>
            <a:ext cx="250509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TRUFFLE</a:t>
            </a:r>
            <a:endParaRPr b="0" i="0" sz="1400" u="none" cap="none" strike="noStrike">
              <a:solidFill>
                <a:srgbClr val="000000"/>
              </a:solidFill>
              <a:latin typeface="Arial"/>
              <a:ea typeface="Arial"/>
              <a:cs typeface="Arial"/>
              <a:sym typeface="Arial"/>
            </a:endParaRPr>
          </a:p>
        </p:txBody>
      </p:sp>
      <p:sp>
        <p:nvSpPr>
          <p:cNvPr id="198" name="Google Shape;198;p11"/>
          <p:cNvSpPr txBox="1"/>
          <p:nvPr/>
        </p:nvSpPr>
        <p:spPr>
          <a:xfrm>
            <a:off x="8873870" y="471969"/>
            <a:ext cx="250509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AWS</a:t>
            </a:r>
            <a:endParaRPr b="0" i="0" sz="1400" u="none" cap="none" strike="noStrike">
              <a:solidFill>
                <a:srgbClr val="000000"/>
              </a:solidFill>
              <a:latin typeface="Arial"/>
              <a:ea typeface="Arial"/>
              <a:cs typeface="Arial"/>
              <a:sym typeface="Arial"/>
            </a:endParaRPr>
          </a:p>
        </p:txBody>
      </p:sp>
      <p:sp>
        <p:nvSpPr>
          <p:cNvPr id="199" name="Google Shape;199;p11"/>
          <p:cNvSpPr txBox="1"/>
          <p:nvPr/>
        </p:nvSpPr>
        <p:spPr>
          <a:xfrm>
            <a:off x="9416373" y="4691656"/>
            <a:ext cx="1739771"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BLOCKCHAIN</a:t>
            </a:r>
            <a:endParaRPr b="0" i="0" sz="1400" u="none" cap="none" strike="noStrike">
              <a:solidFill>
                <a:srgbClr val="000000"/>
              </a:solidFill>
              <a:latin typeface="Arial"/>
              <a:ea typeface="Arial"/>
              <a:cs typeface="Arial"/>
              <a:sym typeface="Arial"/>
            </a:endParaRPr>
          </a:p>
        </p:txBody>
      </p:sp>
      <p:pic>
        <p:nvPicPr>
          <p:cNvPr id="200" name="Google Shape;200;p11"/>
          <p:cNvPicPr preferRelativeResize="0"/>
          <p:nvPr/>
        </p:nvPicPr>
        <p:blipFill rotWithShape="1">
          <a:blip r:embed="rId10">
            <a:alphaModFix/>
          </a:blip>
          <a:srcRect b="0" l="0" r="0" t="0"/>
          <a:stretch/>
        </p:blipFill>
        <p:spPr>
          <a:xfrm>
            <a:off x="9542940" y="1294830"/>
            <a:ext cx="1069624" cy="534812"/>
          </a:xfrm>
          <a:prstGeom prst="rect">
            <a:avLst/>
          </a:prstGeom>
          <a:noFill/>
          <a:ln>
            <a:noFill/>
          </a:ln>
        </p:spPr>
      </p:pic>
      <p:sp>
        <p:nvSpPr>
          <p:cNvPr id="201" name="Google Shape;201;p11"/>
          <p:cNvSpPr/>
          <p:nvPr/>
        </p:nvSpPr>
        <p:spPr>
          <a:xfrm>
            <a:off x="3521598" y="1530732"/>
            <a:ext cx="754455" cy="4315821"/>
          </a:xfrm>
          <a:prstGeom prst="rect">
            <a:avLst/>
          </a:prstGeom>
          <a:solidFill>
            <a:schemeClr val="accent1"/>
          </a:solidFill>
          <a:ln cap="flat" cmpd="sng" w="25400">
            <a:solidFill>
              <a:srgbClr val="3F6E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Browser</a:t>
            </a:r>
            <a:endParaRPr b="0" i="0" sz="1400" u="none" cap="none" strike="noStrike">
              <a:solidFill>
                <a:schemeClr val="lt1"/>
              </a:solidFill>
              <a:latin typeface="Arial"/>
              <a:ea typeface="Arial"/>
              <a:cs typeface="Arial"/>
              <a:sym typeface="Arial"/>
            </a:endParaRPr>
          </a:p>
        </p:txBody>
      </p:sp>
      <p:sp>
        <p:nvSpPr>
          <p:cNvPr id="202" name="Google Shape;202;p11"/>
          <p:cNvSpPr/>
          <p:nvPr/>
        </p:nvSpPr>
        <p:spPr>
          <a:xfrm>
            <a:off x="6242022" y="5125609"/>
            <a:ext cx="1266409" cy="733867"/>
          </a:xfrm>
          <a:prstGeom prst="rect">
            <a:avLst/>
          </a:prstGeom>
          <a:solidFill>
            <a:schemeClr val="accent1"/>
          </a:solidFill>
          <a:ln cap="flat" cmpd="sng" w="25400">
            <a:solidFill>
              <a:srgbClr val="3F6E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S3</a:t>
            </a:r>
            <a:endParaRPr b="0" i="0" sz="1400" u="none" cap="none" strike="noStrike">
              <a:solidFill>
                <a:schemeClr val="lt1"/>
              </a:solidFill>
              <a:latin typeface="Arial"/>
              <a:ea typeface="Arial"/>
              <a:cs typeface="Arial"/>
              <a:sym typeface="Arial"/>
            </a:endParaRPr>
          </a:p>
        </p:txBody>
      </p:sp>
      <p:pic>
        <p:nvPicPr>
          <p:cNvPr id="203" name="Google Shape;203;p11"/>
          <p:cNvPicPr preferRelativeResize="0"/>
          <p:nvPr/>
        </p:nvPicPr>
        <p:blipFill rotWithShape="1">
          <a:blip r:embed="rId11">
            <a:alphaModFix/>
          </a:blip>
          <a:srcRect b="0" l="0" r="0" t="0"/>
          <a:stretch/>
        </p:blipFill>
        <p:spPr>
          <a:xfrm>
            <a:off x="6347629" y="5139112"/>
            <a:ext cx="1099777" cy="677859"/>
          </a:xfrm>
          <a:prstGeom prst="rect">
            <a:avLst/>
          </a:prstGeom>
          <a:noFill/>
          <a:ln>
            <a:noFill/>
          </a:ln>
        </p:spPr>
      </p:pic>
      <p:pic>
        <p:nvPicPr>
          <p:cNvPr descr="Truffle Suite - Truffle Suite" id="204" name="Google Shape;204;p11"/>
          <p:cNvPicPr preferRelativeResize="0"/>
          <p:nvPr/>
        </p:nvPicPr>
        <p:blipFill rotWithShape="1">
          <a:blip r:embed="rId12">
            <a:alphaModFix/>
          </a:blip>
          <a:srcRect b="0" l="0" r="0" t="0"/>
          <a:stretch/>
        </p:blipFill>
        <p:spPr>
          <a:xfrm>
            <a:off x="7663353" y="1475217"/>
            <a:ext cx="926086" cy="972601"/>
          </a:xfrm>
          <a:prstGeom prst="rect">
            <a:avLst/>
          </a:prstGeom>
          <a:noFill/>
          <a:ln>
            <a:noFill/>
          </a:ln>
        </p:spPr>
      </p:pic>
      <p:cxnSp>
        <p:nvCxnSpPr>
          <p:cNvPr id="205" name="Google Shape;205;p11"/>
          <p:cNvCxnSpPr>
            <a:endCxn id="202" idx="1"/>
          </p:cNvCxnSpPr>
          <p:nvPr/>
        </p:nvCxnSpPr>
        <p:spPr>
          <a:xfrm>
            <a:off x="4293222" y="5492543"/>
            <a:ext cx="1948800" cy="0"/>
          </a:xfrm>
          <a:prstGeom prst="straightConnector1">
            <a:avLst/>
          </a:prstGeom>
          <a:noFill/>
          <a:ln cap="flat" cmpd="sng" w="9525">
            <a:solidFill>
              <a:srgbClr val="529553"/>
            </a:solidFill>
            <a:prstDash val="solid"/>
            <a:round/>
            <a:headEnd len="med" w="med" type="triangle"/>
            <a:tailEnd len="med" w="med" type="triangle"/>
          </a:ln>
        </p:spPr>
      </p:cxnSp>
      <p:cxnSp>
        <p:nvCxnSpPr>
          <p:cNvPr id="206" name="Google Shape;206;p11"/>
          <p:cNvCxnSpPr/>
          <p:nvPr/>
        </p:nvCxnSpPr>
        <p:spPr>
          <a:xfrm>
            <a:off x="4313516" y="1940814"/>
            <a:ext cx="570493" cy="0"/>
          </a:xfrm>
          <a:prstGeom prst="straightConnector1">
            <a:avLst/>
          </a:prstGeom>
          <a:noFill/>
          <a:ln cap="flat" cmpd="sng" w="9525">
            <a:solidFill>
              <a:srgbClr val="529553"/>
            </a:solidFill>
            <a:prstDash val="solid"/>
            <a:round/>
            <a:headEnd len="med" w="med" type="triangle"/>
            <a:tailEnd len="med" w="med" type="triangle"/>
          </a:ln>
        </p:spPr>
      </p:cxnSp>
      <p:cxnSp>
        <p:nvCxnSpPr>
          <p:cNvPr id="207" name="Google Shape;207;p11"/>
          <p:cNvCxnSpPr>
            <a:stCxn id="179" idx="3"/>
          </p:cNvCxnSpPr>
          <p:nvPr/>
        </p:nvCxnSpPr>
        <p:spPr>
          <a:xfrm flipH="1" rot="10800000">
            <a:off x="6583980" y="1829574"/>
            <a:ext cx="1055700" cy="12900"/>
          </a:xfrm>
          <a:prstGeom prst="straightConnector1">
            <a:avLst/>
          </a:prstGeom>
          <a:noFill/>
          <a:ln cap="flat" cmpd="sng" w="9525">
            <a:solidFill>
              <a:srgbClr val="529553"/>
            </a:solidFill>
            <a:prstDash val="solid"/>
            <a:round/>
            <a:headEnd len="med" w="med" type="triangle"/>
            <a:tailEnd len="med" w="med" type="triangle"/>
          </a:ln>
        </p:spPr>
      </p:cxnSp>
      <p:sp>
        <p:nvSpPr>
          <p:cNvPr id="208" name="Google Shape;208;p11"/>
          <p:cNvSpPr txBox="1"/>
          <p:nvPr/>
        </p:nvSpPr>
        <p:spPr>
          <a:xfrm>
            <a:off x="230228" y="5490856"/>
            <a:ext cx="2171473" cy="2862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Airline Consortium</a:t>
            </a:r>
            <a:endParaRPr b="0" i="0" sz="1400" u="none" cap="none" strike="noStrike">
              <a:solidFill>
                <a:schemeClr val="dk1"/>
              </a:solidFill>
              <a:latin typeface="Arial"/>
              <a:ea typeface="Arial"/>
              <a:cs typeface="Arial"/>
              <a:sym typeface="Arial"/>
            </a:endParaRPr>
          </a:p>
        </p:txBody>
      </p:sp>
      <p:sp>
        <p:nvSpPr>
          <p:cNvPr id="209" name="Google Shape;209;p11"/>
          <p:cNvSpPr txBox="1"/>
          <p:nvPr/>
        </p:nvSpPr>
        <p:spPr>
          <a:xfrm>
            <a:off x="126978" y="3949239"/>
            <a:ext cx="2171473" cy="2862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Airline </a:t>
            </a:r>
            <a:endParaRPr b="0" i="0" sz="1400" u="none" cap="none" strike="noStrike">
              <a:solidFill>
                <a:schemeClr val="dk1"/>
              </a:solidFill>
              <a:latin typeface="Arial"/>
              <a:ea typeface="Arial"/>
              <a:cs typeface="Arial"/>
              <a:sym typeface="Arial"/>
            </a:endParaRPr>
          </a:p>
        </p:txBody>
      </p:sp>
      <p:sp>
        <p:nvSpPr>
          <p:cNvPr id="210" name="Google Shape;210;p11"/>
          <p:cNvSpPr txBox="1"/>
          <p:nvPr/>
        </p:nvSpPr>
        <p:spPr>
          <a:xfrm>
            <a:off x="118559" y="2434159"/>
            <a:ext cx="2171473" cy="2862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Customer</a:t>
            </a:r>
            <a:endParaRPr b="0" i="0" sz="1400" u="none" cap="none" strike="noStrike">
              <a:solidFill>
                <a:schemeClr val="dk1"/>
              </a:solidFill>
              <a:latin typeface="Arial"/>
              <a:ea typeface="Arial"/>
              <a:cs typeface="Arial"/>
              <a:sym typeface="Arial"/>
            </a:endParaRPr>
          </a:p>
        </p:txBody>
      </p:sp>
      <p:pic>
        <p:nvPicPr>
          <p:cNvPr descr="Laptop" id="211" name="Google Shape;211;p11"/>
          <p:cNvPicPr preferRelativeResize="0"/>
          <p:nvPr/>
        </p:nvPicPr>
        <p:blipFill rotWithShape="1">
          <a:blip r:embed="rId13">
            <a:alphaModFix/>
          </a:blip>
          <a:srcRect b="0" l="0" r="0" t="0"/>
          <a:stretch/>
        </p:blipFill>
        <p:spPr>
          <a:xfrm>
            <a:off x="2886856" y="1530732"/>
            <a:ext cx="914400" cy="914400"/>
          </a:xfrm>
          <a:prstGeom prst="rect">
            <a:avLst/>
          </a:prstGeom>
          <a:noFill/>
          <a:ln>
            <a:noFill/>
          </a:ln>
        </p:spPr>
      </p:pic>
      <p:cxnSp>
        <p:nvCxnSpPr>
          <p:cNvPr id="212" name="Google Shape;212;p11"/>
          <p:cNvCxnSpPr/>
          <p:nvPr/>
        </p:nvCxnSpPr>
        <p:spPr>
          <a:xfrm>
            <a:off x="1445721" y="2131628"/>
            <a:ext cx="1441135" cy="0"/>
          </a:xfrm>
          <a:prstGeom prst="straightConnector1">
            <a:avLst/>
          </a:prstGeom>
          <a:noFill/>
          <a:ln cap="flat" cmpd="sng" w="9525">
            <a:solidFill>
              <a:srgbClr val="529553"/>
            </a:solidFill>
            <a:prstDash val="solid"/>
            <a:round/>
            <a:headEnd len="sm" w="sm" type="none"/>
            <a:tailEnd len="sm" w="sm" type="none"/>
          </a:ln>
        </p:spPr>
      </p:cxnSp>
      <p:cxnSp>
        <p:nvCxnSpPr>
          <p:cNvPr id="213" name="Google Shape;213;p11"/>
          <p:cNvCxnSpPr/>
          <p:nvPr/>
        </p:nvCxnSpPr>
        <p:spPr>
          <a:xfrm>
            <a:off x="1541397" y="3404519"/>
            <a:ext cx="1345459" cy="24481"/>
          </a:xfrm>
          <a:prstGeom prst="straightConnector1">
            <a:avLst/>
          </a:prstGeom>
          <a:noFill/>
          <a:ln cap="flat" cmpd="sng" w="9525">
            <a:solidFill>
              <a:srgbClr val="529553"/>
            </a:solidFill>
            <a:prstDash val="solid"/>
            <a:round/>
            <a:headEnd len="sm" w="sm" type="none"/>
            <a:tailEnd len="sm" w="sm" type="none"/>
          </a:ln>
        </p:spPr>
      </p:cxnSp>
      <p:cxnSp>
        <p:nvCxnSpPr>
          <p:cNvPr id="214" name="Google Shape;214;p11"/>
          <p:cNvCxnSpPr/>
          <p:nvPr/>
        </p:nvCxnSpPr>
        <p:spPr>
          <a:xfrm>
            <a:off x="1561514" y="4759144"/>
            <a:ext cx="1151706" cy="0"/>
          </a:xfrm>
          <a:prstGeom prst="straightConnector1">
            <a:avLst/>
          </a:prstGeom>
          <a:noFill/>
          <a:ln cap="flat" cmpd="sng" w="9525">
            <a:solidFill>
              <a:srgbClr val="529553"/>
            </a:solidFill>
            <a:prstDash val="solid"/>
            <a:round/>
            <a:headEnd len="sm" w="sm" type="none"/>
            <a:tailEnd len="sm" w="sm" type="none"/>
          </a:ln>
        </p:spPr>
      </p:cxnSp>
      <p:pic>
        <p:nvPicPr>
          <p:cNvPr descr="Laptop" id="215" name="Google Shape;215;p11"/>
          <p:cNvPicPr preferRelativeResize="0"/>
          <p:nvPr/>
        </p:nvPicPr>
        <p:blipFill rotWithShape="1">
          <a:blip r:embed="rId14">
            <a:alphaModFix/>
          </a:blip>
          <a:srcRect b="0" l="0" r="0" t="0"/>
          <a:stretch/>
        </p:blipFill>
        <p:spPr>
          <a:xfrm>
            <a:off x="2821092" y="3083110"/>
            <a:ext cx="914400" cy="914400"/>
          </a:xfrm>
          <a:prstGeom prst="rect">
            <a:avLst/>
          </a:prstGeom>
          <a:noFill/>
          <a:ln>
            <a:noFill/>
          </a:ln>
        </p:spPr>
      </p:pic>
      <p:pic>
        <p:nvPicPr>
          <p:cNvPr descr="Computer" id="216" name="Google Shape;216;p11"/>
          <p:cNvPicPr preferRelativeResize="0"/>
          <p:nvPr/>
        </p:nvPicPr>
        <p:blipFill rotWithShape="1">
          <a:blip r:embed="rId15">
            <a:alphaModFix/>
          </a:blip>
          <a:srcRect b="0" l="0" r="0" t="0"/>
          <a:stretch/>
        </p:blipFill>
        <p:spPr>
          <a:xfrm>
            <a:off x="2821206" y="4407140"/>
            <a:ext cx="914400" cy="914400"/>
          </a:xfrm>
          <a:prstGeom prst="rect">
            <a:avLst/>
          </a:prstGeom>
          <a:noFill/>
          <a:ln>
            <a:noFill/>
          </a:ln>
        </p:spPr>
      </p:pic>
      <p:sp>
        <p:nvSpPr>
          <p:cNvPr descr="Send" id="217" name="Google Shape;217;p11"/>
          <p:cNvSpPr/>
          <p:nvPr/>
        </p:nvSpPr>
        <p:spPr>
          <a:xfrm>
            <a:off x="10988759" y="5352901"/>
            <a:ext cx="1043437" cy="1043437"/>
          </a:xfrm>
          <a:prstGeom prst="rect">
            <a:avLst/>
          </a:prstGeom>
          <a:blipFill rotWithShape="1">
            <a:blip r:embed="rId16">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889500" y="-1"/>
            <a:ext cx="9903300" cy="682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4347"/>
              <a:buFont typeface="Geo"/>
              <a:buNone/>
            </a:pPr>
            <a:r>
              <a:rPr lang="en-US">
                <a:latin typeface="Roboto Medium"/>
                <a:ea typeface="Roboto Medium"/>
                <a:cs typeface="Roboto Medium"/>
                <a:sym typeface="Roboto Medium"/>
              </a:rPr>
              <a:t>                      Architecture</a:t>
            </a:r>
            <a:endParaRPr>
              <a:latin typeface="Roboto Medium"/>
              <a:ea typeface="Roboto Medium"/>
              <a:cs typeface="Roboto Medium"/>
              <a:sym typeface="Roboto Medium"/>
            </a:endParaRPr>
          </a:p>
        </p:txBody>
      </p:sp>
      <p:sp>
        <p:nvSpPr>
          <p:cNvPr id="223" name="Google Shape;223;p12"/>
          <p:cNvSpPr txBox="1"/>
          <p:nvPr/>
        </p:nvSpPr>
        <p:spPr>
          <a:xfrm>
            <a:off x="3531000" y="2110138"/>
            <a:ext cx="462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Send" id="224" name="Google Shape;224;p12"/>
          <p:cNvSpPr/>
          <p:nvPr/>
        </p:nvSpPr>
        <p:spPr>
          <a:xfrm>
            <a:off x="10988759" y="5352901"/>
            <a:ext cx="1043437" cy="1043437"/>
          </a:xfrm>
          <a:prstGeom prst="rect">
            <a:avLst/>
          </a:prstGeom>
          <a:blipFill rotWithShape="1">
            <a:blip r:embed="rId3">
              <a:alphaModFix/>
            </a:blip>
            <a:stretch>
              <a:fillRect b="0" l="0" r="0" t="0"/>
            </a:stretch>
          </a:blipFill>
          <a:ln>
            <a:noFill/>
          </a:ln>
          <a:effectLst>
            <a:outerShdw blurRad="50800" rotWithShape="0" algn="ctr" dir="5400000" dist="50800">
              <a:srgbClr val="7F7F7F"/>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12"/>
          <p:cNvPicPr preferRelativeResize="0"/>
          <p:nvPr/>
        </p:nvPicPr>
        <p:blipFill>
          <a:blip r:embed="rId4">
            <a:alphaModFix/>
          </a:blip>
          <a:stretch>
            <a:fillRect/>
          </a:stretch>
        </p:blipFill>
        <p:spPr>
          <a:xfrm>
            <a:off x="2002688" y="1074054"/>
            <a:ext cx="7676924" cy="521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Custom 40">
      <a:dk1>
        <a:srgbClr val="000000"/>
      </a:dk1>
      <a:lt1>
        <a:srgbClr val="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