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279" r:id="rId2"/>
    <p:sldId id="280" r:id="rId3"/>
    <p:sldId id="284" r:id="rId4"/>
    <p:sldId id="469" r:id="rId5"/>
    <p:sldId id="471" r:id="rId6"/>
    <p:sldId id="290" r:id="rId7"/>
    <p:sldId id="288" r:id="rId8"/>
    <p:sldId id="270" r:id="rId9"/>
    <p:sldId id="325" r:id="rId10"/>
    <p:sldId id="323" r:id="rId11"/>
    <p:sldId id="324" r:id="rId12"/>
    <p:sldId id="422" r:id="rId13"/>
    <p:sldId id="424" r:id="rId14"/>
    <p:sldId id="293" r:id="rId15"/>
    <p:sldId id="286" r:id="rId16"/>
    <p:sldId id="292" r:id="rId17"/>
    <p:sldId id="303" r:id="rId18"/>
    <p:sldId id="305" r:id="rId19"/>
    <p:sldId id="352" r:id="rId20"/>
    <p:sldId id="351" r:id="rId21"/>
    <p:sldId id="353" r:id="rId22"/>
    <p:sldId id="354" r:id="rId23"/>
    <p:sldId id="356" r:id="rId24"/>
    <p:sldId id="355" r:id="rId25"/>
    <p:sldId id="357" r:id="rId26"/>
    <p:sldId id="359" r:id="rId27"/>
    <p:sldId id="360" r:id="rId28"/>
    <p:sldId id="362" r:id="rId29"/>
    <p:sldId id="363" r:id="rId30"/>
    <p:sldId id="308" r:id="rId31"/>
    <p:sldId id="309" r:id="rId32"/>
    <p:sldId id="302" r:id="rId33"/>
    <p:sldId id="311" r:id="rId34"/>
    <p:sldId id="312" r:id="rId35"/>
    <p:sldId id="313" r:id="rId36"/>
    <p:sldId id="314" r:id="rId37"/>
    <p:sldId id="315" r:id="rId38"/>
    <p:sldId id="316" r:id="rId39"/>
    <p:sldId id="317" r:id="rId40"/>
    <p:sldId id="319" r:id="rId41"/>
    <p:sldId id="320" r:id="rId42"/>
    <p:sldId id="321" r:id="rId43"/>
    <p:sldId id="322" r:id="rId44"/>
    <p:sldId id="408" r:id="rId45"/>
    <p:sldId id="409" r:id="rId46"/>
    <p:sldId id="413" r:id="rId47"/>
    <p:sldId id="414" r:id="rId48"/>
    <p:sldId id="415" r:id="rId49"/>
    <p:sldId id="416" r:id="rId50"/>
    <p:sldId id="417" r:id="rId51"/>
    <p:sldId id="418" r:id="rId52"/>
    <p:sldId id="410" r:id="rId53"/>
    <p:sldId id="411" r:id="rId54"/>
    <p:sldId id="412" r:id="rId55"/>
    <p:sldId id="425" r:id="rId56"/>
    <p:sldId id="430" r:id="rId57"/>
    <p:sldId id="429" r:id="rId58"/>
    <p:sldId id="428" r:id="rId59"/>
    <p:sldId id="427" r:id="rId60"/>
    <p:sldId id="426" r:id="rId61"/>
    <p:sldId id="434" r:id="rId62"/>
    <p:sldId id="433" r:id="rId63"/>
    <p:sldId id="432" r:id="rId64"/>
    <p:sldId id="337" r:id="rId65"/>
    <p:sldId id="338" r:id="rId66"/>
    <p:sldId id="339" r:id="rId67"/>
    <p:sldId id="468" r:id="rId68"/>
    <p:sldId id="467" r:id="rId69"/>
    <p:sldId id="466" r:id="rId70"/>
    <p:sldId id="365" r:id="rId71"/>
    <p:sldId id="364" r:id="rId72"/>
    <p:sldId id="366" r:id="rId73"/>
    <p:sldId id="367" r:id="rId74"/>
    <p:sldId id="390" r:id="rId75"/>
    <p:sldId id="389" r:id="rId76"/>
    <p:sldId id="388" r:id="rId77"/>
    <p:sldId id="386" r:id="rId78"/>
    <p:sldId id="392" r:id="rId79"/>
    <p:sldId id="387" r:id="rId80"/>
    <p:sldId id="385" r:id="rId81"/>
    <p:sldId id="397" r:id="rId82"/>
    <p:sldId id="391" r:id="rId83"/>
    <p:sldId id="398" r:id="rId84"/>
    <p:sldId id="371" r:id="rId85"/>
    <p:sldId id="372" r:id="rId86"/>
    <p:sldId id="376" r:id="rId87"/>
    <p:sldId id="377" r:id="rId88"/>
    <p:sldId id="378" r:id="rId89"/>
    <p:sldId id="419" r:id="rId90"/>
    <p:sldId id="420" r:id="rId91"/>
    <p:sldId id="421" r:id="rId92"/>
    <p:sldId id="373" r:id="rId93"/>
    <p:sldId id="374" r:id="rId94"/>
    <p:sldId id="368" r:id="rId95"/>
    <p:sldId id="380" r:id="rId96"/>
    <p:sldId id="381" r:id="rId97"/>
    <p:sldId id="369" r:id="rId98"/>
    <p:sldId id="370" r:id="rId99"/>
    <p:sldId id="383" r:id="rId100"/>
    <p:sldId id="382" r:id="rId101"/>
    <p:sldId id="394" r:id="rId102"/>
    <p:sldId id="393" r:id="rId103"/>
    <p:sldId id="396" r:id="rId104"/>
    <p:sldId id="395" r:id="rId105"/>
    <p:sldId id="399" r:id="rId106"/>
    <p:sldId id="455" r:id="rId107"/>
    <p:sldId id="456" r:id="rId108"/>
    <p:sldId id="457" r:id="rId109"/>
    <p:sldId id="458" r:id="rId110"/>
    <p:sldId id="459" r:id="rId111"/>
    <p:sldId id="460" r:id="rId112"/>
    <p:sldId id="461" r:id="rId113"/>
    <p:sldId id="462" r:id="rId114"/>
    <p:sldId id="463" r:id="rId115"/>
    <p:sldId id="464" r:id="rId116"/>
    <p:sldId id="401" r:id="rId117"/>
    <p:sldId id="402" r:id="rId118"/>
    <p:sldId id="400" r:id="rId119"/>
    <p:sldId id="403" r:id="rId120"/>
    <p:sldId id="404" r:id="rId121"/>
    <p:sldId id="445" r:id="rId122"/>
    <p:sldId id="446" r:id="rId123"/>
    <p:sldId id="447" r:id="rId124"/>
    <p:sldId id="448" r:id="rId125"/>
    <p:sldId id="449" r:id="rId126"/>
    <p:sldId id="450" r:id="rId127"/>
    <p:sldId id="451" r:id="rId128"/>
    <p:sldId id="452" r:id="rId129"/>
    <p:sldId id="453" r:id="rId130"/>
    <p:sldId id="454" r:id="rId131"/>
    <p:sldId id="472"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044" autoAdjust="0"/>
    <p:restoredTop sz="94434" autoAdjust="0"/>
  </p:normalViewPr>
  <p:slideViewPr>
    <p:cSldViewPr snapToGrid="0">
      <p:cViewPr varScale="1">
        <p:scale>
          <a:sx n="91" d="100"/>
          <a:sy n="91" d="100"/>
        </p:scale>
        <p:origin x="-582"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0BA84-5693-40D2-8EE5-BE178CBF9B51}" type="datetimeFigureOut">
              <a:rPr lang="en-US" smtClean="0"/>
              <a:pPr/>
              <a:t>7/7/2020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B8CC5-AF4E-44FB-9B23-04CE8B0BF8AF}" type="slidenum">
              <a:rPr lang="en-US" smtClean="0"/>
              <a:pPr/>
              <a:t>‹#›</a:t>
            </a:fld>
            <a:endParaRPr lang="en-US" dirty="0"/>
          </a:p>
        </p:txBody>
      </p:sp>
    </p:spTree>
    <p:extLst>
      <p:ext uri="{BB962C8B-B14F-4D97-AF65-F5344CB8AC3E}">
        <p14:creationId xmlns="" xmlns:p14="http://schemas.microsoft.com/office/powerpoint/2010/main" val="2527316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94751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3" name="Google Shape;28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26422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0" name="Google Shape;31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18380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8" name="Google Shape;31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07689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6" name="Google Shape;32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118289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3" name="Google Shape;33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06104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4" name="Google Shape;36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4292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2" name="Google Shape;37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737395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18973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00277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00277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09473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5" name="Google Shape;44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02246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5" name="Google Shape;44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43827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5" name="Google Shape;44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73464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50232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0" name="Google Shape;41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33159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43681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0" name="Google Shape;43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80176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37" name="Google Shape;43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62764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B8CC5-AF4E-44FB-9B23-04CE8B0BF8AF}" type="slidenum">
              <a:rPr lang="en-US" smtClean="0"/>
              <a:pPr/>
              <a:t>94</a:t>
            </a:fld>
            <a:endParaRPr lang="en-US" dirty="0"/>
          </a:p>
        </p:txBody>
      </p:sp>
    </p:spTree>
    <p:extLst>
      <p:ext uri="{BB962C8B-B14F-4D97-AF65-F5344CB8AC3E}">
        <p14:creationId xmlns="" xmlns:p14="http://schemas.microsoft.com/office/powerpoint/2010/main" val="3583850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08227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70693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45023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5" name="Google Shape;44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17955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5" name="Google Shape;44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56166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2" name="Google Shape;452;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85763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8" name="Google Shape;458;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9174696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2" name="Google Shape;452;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89495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4" name="Google Shape;464;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540250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1" name="Google Shape;471;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40717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5" name="Google Shape;44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390627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9" name="Google Shape;47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16770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19514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6" name="Google Shape;48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8826764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2" name="Google Shape;49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425205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8" name="Google Shape;49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5412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0385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85472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99717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60617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9" name="Google Shape;26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79770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285111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198208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3235242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Default" type="tx">
  <p:cSld name="1_Defaul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200" b="0" i="0" u="none" strike="noStrike" cap="none" dirty="0">
              <a:solidFill>
                <a:srgbClr val="888888"/>
              </a:solidFill>
            </a:endParaRPr>
          </a:p>
        </p:txBody>
      </p:sp>
    </p:spTree>
    <p:extLst>
      <p:ext uri="{BB962C8B-B14F-4D97-AF65-F5344CB8AC3E}">
        <p14:creationId xmlns="" xmlns:p14="http://schemas.microsoft.com/office/powerpoint/2010/main" val="91154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175499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428592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191715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131668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392346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405699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394103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D864A-26EF-47DC-AD64-C2230F418C18}" type="datetimeFigureOut">
              <a:rPr lang="en-US" smtClean="0"/>
              <a:pPr/>
              <a:t>7/7/2020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1347463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D864A-26EF-47DC-AD64-C2230F418C18}" type="datetimeFigureOut">
              <a:rPr lang="en-US" smtClean="0"/>
              <a:pPr/>
              <a:t>7/7/2020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3A862-9EC2-493D-B943-53F5D3FB5069}" type="slidenum">
              <a:rPr lang="en-US" smtClean="0"/>
              <a:pPr/>
              <a:t>‹#›</a:t>
            </a:fld>
            <a:endParaRPr lang="en-US" dirty="0"/>
          </a:p>
        </p:txBody>
      </p:sp>
    </p:spTree>
    <p:extLst>
      <p:ext uri="{BB962C8B-B14F-4D97-AF65-F5344CB8AC3E}">
        <p14:creationId xmlns="" xmlns:p14="http://schemas.microsoft.com/office/powerpoint/2010/main" val="3653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hyperlink" Target="https://www.csoonline.com/article/3215864/how-to-protect-personally-identifiable-information-pii-under-gdpr.html" TargetMode="External"/><Relationship Id="rId2" Type="http://schemas.openxmlformats.org/officeDocument/2006/relationships/hyperlink" Target="https://www.lifelock.com/learn-identity-theft-resources-what-is-personally-identifiable-information.html" TargetMode="Externa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hyperlink" Target="http://13.235.18.100/static/images/uploads/customers/"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hyperlink" Target="http://13.235.18.100/static/images/uploads/products/" TargetMode="External"/><Relationship Id="rId4" Type="http://schemas.openxmlformats.org/officeDocument/2006/relationships/hyperlink" Target="http://13.235.18.100/static/images/uploads/" TargetMode="External"/></Relationships>
</file>

<file path=ppt/slides/_rels/slide10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13.235.18.100/static/images/uploads/customers/"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hyperlink" Target="http://13.235.18.100/static/images/uploads/"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hyperlink" Target="http://13.235.18.100/static/images/uploads/products/"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hyperlink" Target="https://www.netsparker.com/blog/web-security/disable-directory-listing-web-servers/" TargetMode="External"/><Relationship Id="rId2" Type="http://schemas.openxmlformats.org/officeDocument/2006/relationships/hyperlink" Target="https://cwe.mitre.org/data/definitions/548.html" TargetMode="Externa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15.206.93.231/redirect.php?url=www.radhikafancystore.co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hyperlink" Target="https://securityboulevard.com/2020/04/using-components-with-known-vulnerabilities-2/" TargetMode="External"/><Relationship Id="rId2" Type="http://schemas.openxmlformats.org/officeDocument/2006/relationships/hyperlink" Target="https://resources.whitesourcesoftware.com/blog-whitesource/owasp-a9-using-components-with-known-vulnerabilities" TargetMode="Externa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3" Type="http://schemas.openxmlformats.org/officeDocument/2006/relationships/hyperlink" Target="http://13.126.71.105/server-status/" TargetMode="External"/><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hyperlink" Target="http://13.126.71.105/robots.txt" TargetMode="External"/></Relationships>
</file>

<file path=ppt/slides/_rels/slide122.xml.rels><?xml version="1.0" encoding="UTF-8" standalone="yes"?>
<Relationships xmlns="http://schemas.openxmlformats.org/package/2006/relationships"><Relationship Id="rId3" Type="http://schemas.openxmlformats.org/officeDocument/2006/relationships/hyperlink" Target="http://13.126.71.105/server-status/" TargetMode="External"/><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3" Type="http://schemas.openxmlformats.org/officeDocument/2006/relationships/hyperlink" Target="http://13.126.71.105/robots.txt"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3" Type="http://schemas.openxmlformats.org/officeDocument/2006/relationships/hyperlink" Target="https://httpd.apache.org/docs/current/mod/mod_status.html" TargetMode="External"/><Relationship Id="rId2" Type="http://schemas.openxmlformats.org/officeDocument/2006/relationships/hyperlink" Target="https://vuldb.com/?id.88482" TargetMode="External"/><Relationship Id="rId1" Type="http://schemas.openxmlformats.org/officeDocument/2006/relationships/slideLayout" Target="../slideLayouts/slideLayout12.xml"/><Relationship Id="rId4" Type="http://schemas.openxmlformats.org/officeDocument/2006/relationships/hyperlink" Target="https://www.beyondsecurity.com/scan_pentest_network_vulnerabilities_apache_http_server_httponly_cookie_information_disclosure"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13.126.71.105/reset_password/admin.php"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13.126.71.105/reset_password/admin.php"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www.owasp.org/index.php/Blocking_Brute_Force_Attacks" TargetMode="External"/><Relationship Id="rId2" Type="http://schemas.openxmlformats.org/officeDocument/2006/relationships/hyperlink" Target="https://www.owasp.org/index.php/Testing_Multiple_Factors_Authentication_(OWASP-AT-009)"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13.235.18.100/forum/index.php?u=/user/profile/2"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13.235.18.100/products/details.php?p_id=5"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13.235.18.100/reset_password/customer.php?username=Hunter"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hyperlink" Target="https://www.owasp.org/index.php/Top_10_2013-A4-Insecure_Direct_Object_References" TargetMode="External"/><Relationship Id="rId2" Type="http://schemas.openxmlformats.org/officeDocument/2006/relationships/hyperlink" Target="https://www.owasp.org/index.php/Insecure_Configuration_Management" TargetMode="Externa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http://15.206.93.231/products/details.php?p_id=4"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15.206.93.231/products/details.php?p_id=8"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hyperlink" Target="https://portswigger.net/kb/issues/00500100_open-redirection-reflected" TargetMode="External"/><Relationship Id="rId2" Type="http://schemas.openxmlformats.org/officeDocument/2006/relationships/hyperlink" Target="https://dzone.com/articles/what-is-an-open-redirection-vulnerability-and-how" TargetMode="Externa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hyperlink" Target="http://13.232.35.137/profile/change_password.php"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13.127.164.58/"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hyperlink" Target="https://en.wikipedia.org/wiki/Cross-site_request_forgery" TargetMode="External"/><Relationship Id="rId2" Type="http://schemas.openxmlformats.org/officeDocument/2006/relationships/hyperlink" Target="https://owasp.org/www-community/attacks/csrf" TargetMode="Externa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hyperlink" Target="http://13.235.18.100/static/images/uploads/products/c99.php"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hyperlink" Target="http://13.235.18.100/static/images/uploads/products/a.html" TargetMode="External"/><Relationship Id="rId4" Type="http://schemas.openxmlformats.org/officeDocument/2006/relationships/hyperlink" Target="http://13.235.18.100/static/images/uploads/products/r57.php"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hyperlink" Target="https://owasp.org/www-community/attacks/Command_Injection" TargetMode="External"/><Relationship Id="rId2" Type="http://schemas.openxmlformats.org/officeDocument/2006/relationships/hyperlink" Target="https://www.netsparker.com/blog/web-security/command-injection-vulnerability"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13.126.71.105/admin31/dashboard.php"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hyperlink" Target="https://www.acunetix.com/websitesecurity/authentication/" TargetMode="External"/><Relationship Id="rId2" Type="http://schemas.openxmlformats.org/officeDocument/2006/relationships/hyperlink" Target="https://hdivsecurity.com/owasp-broken-authentication-and-session-management" TargetMode="Externa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hyperlink" Target="http://13.126.71.105/admin31/dashboard.php"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hyperlink" Target="https://cwe.mitre.org/data/definitions/434.html" TargetMode="External"/><Relationship Id="rId2" Type="http://schemas.openxmlformats.org/officeDocument/2006/relationships/hyperlink" Target="https://owasp.org/www-community/vulnerabilities/Unrestricted_File_Upload" TargetMode="External"/><Relationship Id="rId1" Type="http://schemas.openxmlformats.org/officeDocument/2006/relationships/slideLayout" Target="../slideLayouts/slideLayout12.xml"/><Relationship Id="rId4" Type="http://schemas.openxmlformats.org/officeDocument/2006/relationships/hyperlink" Target="https://www.go4expert.com/articles/understanding-arbitrary-file-upload-t26351/"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hyperlink" Target="http://15.206.93.231/products/details.php?p_id=17"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13.235.18.100/products/details.php?p_id=45"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13.235.18.100/products/details.php?p_id=50" TargetMode="Externa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hyperlink" Target="http://13.126.71.105/login/seller.php"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hyperlink" Target="http://13.126.71.105/reset_password/admin.php"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13.126.71.105/cart/cart.php" TargetMode="External"/><Relationship Id="rId5" Type="http://schemas.openxmlformats.org/officeDocument/2006/relationships/hyperlink" Target="http://13.126.71.105/forum/index.php?u=/user/login" TargetMode="External"/><Relationship Id="rId4" Type="http://schemas.openxmlformats.org/officeDocument/2006/relationships/hyperlink" Target="http://13.126.71.105/login/customer.php" TargetMode="External"/></Relationships>
</file>

<file path=ppt/slides/_rels/slide9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ctrTitle"/>
          </p:nvPr>
        </p:nvSpPr>
        <p:spPr>
          <a:xfrm>
            <a:off x="1567115" y="1467419"/>
            <a:ext cx="91440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sz="5400" dirty="0" smtClean="0"/>
              <a:t>E-Commerce Web Application: Lifestyle Store</a:t>
            </a:r>
            <a:endParaRPr sz="5400" dirty="0"/>
          </a:p>
        </p:txBody>
      </p:sp>
      <p:sp>
        <p:nvSpPr>
          <p:cNvPr id="89" name="Google Shape;89;p14"/>
          <p:cNvSpPr txBox="1">
            <a:spLocks noGrp="1"/>
          </p:cNvSpPr>
          <p:nvPr>
            <p:ph type="subTitle" idx="1"/>
          </p:nvPr>
        </p:nvSpPr>
        <p:spPr>
          <a:xfrm>
            <a:off x="1567132" y="4103497"/>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b="1" dirty="0"/>
              <a:t>Detailed Developer Report </a:t>
            </a:r>
            <a:endParaRPr b="1" dirty="0"/>
          </a:p>
        </p:txBody>
      </p:sp>
      <p:pic>
        <p:nvPicPr>
          <p:cNvPr id="90" name="Google Shape;90;p14" descr="https://internshala.com/static/images/common/internshala_logo.png"/>
          <p:cNvPicPr preferRelativeResize="0"/>
          <p:nvPr/>
        </p:nvPicPr>
        <p:blipFill rotWithShape="1">
          <a:blip r:embed="rId3">
            <a:alphaModFix/>
          </a:blip>
          <a:srcRect/>
          <a:stretch/>
        </p:blipFill>
        <p:spPr>
          <a:xfrm>
            <a:off x="3725263" y="309727"/>
            <a:ext cx="4762500" cy="1638300"/>
          </a:xfrm>
          <a:prstGeom prst="rect">
            <a:avLst/>
          </a:prstGeom>
          <a:noFill/>
          <a:ln>
            <a:noFill/>
          </a:ln>
        </p:spPr>
      </p:pic>
    </p:spTree>
    <p:extLst>
      <p:ext uri="{BB962C8B-B14F-4D97-AF65-F5344CB8AC3E}">
        <p14:creationId xmlns="" xmlns:p14="http://schemas.microsoft.com/office/powerpoint/2010/main" val="375243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58537" y="2776653"/>
            <a:ext cx="8916644" cy="596253"/>
          </a:xfrm>
        </p:spPr>
      </p:pic>
    </p:spTree>
    <p:extLst>
      <p:ext uri="{BB962C8B-B14F-4D97-AF65-F5344CB8AC3E}">
        <p14:creationId xmlns="" xmlns:p14="http://schemas.microsoft.com/office/powerpoint/2010/main" val="28894039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 </a:t>
            </a:r>
            <a:endParaRPr lang="en-US" b="1" dirty="0"/>
          </a:p>
        </p:txBody>
      </p:sp>
      <p:sp>
        <p:nvSpPr>
          <p:cNvPr id="3" name="Text Placeholder 2"/>
          <p:cNvSpPr>
            <a:spLocks noGrp="1"/>
          </p:cNvSpPr>
          <p:nvPr>
            <p:ph type="body" idx="1"/>
          </p:nvPr>
        </p:nvSpPr>
        <p:spPr/>
        <p:txBody>
          <a:bodyPr/>
          <a:lstStyle/>
          <a:p>
            <a:r>
              <a:rPr lang="en-US" sz="2000" dirty="0"/>
              <a:t>Implement proper Rate Limiting checks that disallows large number of requests from/to a single resource. For example, if from a single device, a single module like OTP check, password check, signup, etc. is being called 100 times in a single minute, it should be blocked</a:t>
            </a:r>
          </a:p>
          <a:p>
            <a:r>
              <a:rPr lang="en-US" sz="2000" dirty="0"/>
              <a:t>Similarly, if an account’s password is being attempted to reset even from different devices, the account should be locked for a while</a:t>
            </a:r>
          </a:p>
          <a:p>
            <a:r>
              <a:rPr lang="en-US" sz="2000" dirty="0"/>
              <a:t>Implement these checks on the basis of IP addresses and sessions</a:t>
            </a:r>
          </a:p>
          <a:p>
            <a:pPr marL="114300" indent="0">
              <a:buNone/>
            </a:pPr>
            <a:endParaRPr lang="en-US" sz="2000" dirty="0"/>
          </a:p>
        </p:txBody>
      </p:sp>
    </p:spTree>
    <p:extLst>
      <p:ext uri="{BB962C8B-B14F-4D97-AF65-F5344CB8AC3E}">
        <p14:creationId xmlns="" xmlns:p14="http://schemas.microsoft.com/office/powerpoint/2010/main" val="40318807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2"/>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101</a:t>
            </a:fld>
            <a:endParaRPr dirty="0"/>
          </a:p>
        </p:txBody>
      </p:sp>
      <p:sp>
        <p:nvSpPr>
          <p:cNvPr id="448" name="Google Shape;44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12. Personally Identifiable Information (PII)</a:t>
            </a:r>
            <a:endParaRPr b="1" dirty="0"/>
          </a:p>
        </p:txBody>
      </p:sp>
      <p:graphicFrame>
        <p:nvGraphicFramePr>
          <p:cNvPr id="449" name="Google Shape;449;p62"/>
          <p:cNvGraphicFramePr/>
          <p:nvPr>
            <p:extLst>
              <p:ext uri="{D42A27DB-BD31-4B8C-83A1-F6EECF244321}">
                <p14:modId xmlns="" xmlns:p14="http://schemas.microsoft.com/office/powerpoint/2010/main" val="3682485871"/>
              </p:ext>
            </p:extLst>
          </p:nvPr>
        </p:nvGraphicFramePr>
        <p:xfrm>
          <a:off x="1926673" y="183511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300" dirty="0" smtClean="0">
                          <a:solidFill>
                            <a:schemeClr val="dk1"/>
                          </a:solidFill>
                          <a:latin typeface="Calibri"/>
                          <a:ea typeface="Calibri"/>
                          <a:cs typeface="Calibri"/>
                          <a:sym typeface="Calibri"/>
                        </a:rPr>
                        <a:t>Personally Identifiable Information</a:t>
                      </a:r>
                    </a:p>
                    <a:p>
                      <a:pPr marL="0" marR="0" lvl="0" indent="0" algn="ctr" rtl="0">
                        <a:spcBef>
                          <a:spcPts val="0"/>
                        </a:spcBef>
                        <a:spcAft>
                          <a:spcPts val="0"/>
                        </a:spcAft>
                        <a:buNone/>
                      </a:pPr>
                      <a:r>
                        <a:rPr lang="en-US" sz="1300" dirty="0" smtClean="0">
                          <a:solidFill>
                            <a:schemeClr val="dk1"/>
                          </a:solidFill>
                          <a:latin typeface="Calibri"/>
                          <a:ea typeface="Calibri"/>
                          <a:cs typeface="Calibri"/>
                          <a:sym typeface="Calibri"/>
                        </a:rPr>
                        <a:t>(</a:t>
                      </a:r>
                      <a:r>
                        <a:rPr lang="en-US" sz="1300" dirty="0">
                          <a:solidFill>
                            <a:schemeClr val="dk1"/>
                          </a:solidFill>
                          <a:latin typeface="Calibri"/>
                          <a:ea typeface="Calibri"/>
                          <a:cs typeface="Calibri"/>
                          <a:sym typeface="Calibri"/>
                        </a:rPr>
                        <a:t>Moderate)</a:t>
                      </a:r>
                      <a:endParaRPr sz="1300" dirty="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parameters are vulnerable </a:t>
                      </a:r>
                      <a:r>
                        <a:rPr lang="en-US" sz="1300" dirty="0" smtClean="0">
                          <a:solidFill>
                            <a:schemeClr val="dk1"/>
                          </a:solidFill>
                          <a:latin typeface="Calibri"/>
                          <a:ea typeface="Calibri"/>
                          <a:cs typeface="Calibri"/>
                          <a:sym typeface="Calibri"/>
                        </a:rPr>
                        <a:t>to</a:t>
                      </a:r>
                      <a:r>
                        <a:rPr lang="en-US" sz="1300" baseline="0" dirty="0" smtClean="0">
                          <a:solidFill>
                            <a:schemeClr val="dk1"/>
                          </a:solidFill>
                          <a:latin typeface="Calibri"/>
                          <a:ea typeface="Calibri"/>
                          <a:cs typeface="Calibri"/>
                          <a:sym typeface="Calibri"/>
                        </a:rPr>
                        <a:t> Personally Identifiable Information (PII)</a:t>
                      </a: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dirty="0" smtClean="0">
                          <a:solidFill>
                            <a:schemeClr val="dk1"/>
                          </a:solidFill>
                          <a:latin typeface="+mn-lt"/>
                          <a:ea typeface="Calibri"/>
                          <a:cs typeface="Calibri"/>
                          <a:sym typeface="Calibri"/>
                        </a:rPr>
                        <a:t>Affected Parameters :</a:t>
                      </a:r>
                      <a:endParaRPr lang="en-US" sz="1200" b="0"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cs typeface="Calibri"/>
                          <a:sym typeface="Calibri"/>
                        </a:rPr>
                        <a:t>Seller complete</a:t>
                      </a:r>
                      <a:r>
                        <a:rPr lang="en-US" sz="1300" b="0" i="0" u="none" strike="noStrike" baseline="0" dirty="0" smtClean="0">
                          <a:solidFill>
                            <a:schemeClr val="dk1"/>
                          </a:solidFill>
                          <a:latin typeface="+mn-lt"/>
                          <a:cs typeface="Calibri"/>
                          <a:sym typeface="Calibri"/>
                        </a:rPr>
                        <a:t> information like name, email id, PAN Card No. and there city</a:t>
                      </a:r>
                    </a:p>
                    <a:p>
                      <a:pPr marL="285750" marR="0" lvl="0" indent="-285750" algn="l" rtl="0">
                        <a:spcBef>
                          <a:spcPts val="0"/>
                        </a:spcBef>
                        <a:spcAft>
                          <a:spcPts val="0"/>
                        </a:spcAft>
                        <a:buClr>
                          <a:schemeClr val="dk1"/>
                        </a:buClr>
                        <a:buSzPts val="1300"/>
                        <a:buFont typeface="Arial"/>
                        <a:buChar char="•"/>
                      </a:pPr>
                      <a:r>
                        <a:rPr lang="en-US" sz="1300" b="0" i="0" u="none" strike="noStrike" baseline="0" dirty="0" smtClean="0">
                          <a:solidFill>
                            <a:schemeClr val="dk1"/>
                          </a:solidFill>
                          <a:latin typeface="+mn-lt"/>
                          <a:cs typeface="Calibri"/>
                          <a:sym typeface="Calibri"/>
                        </a:rPr>
                        <a:t>Reveals all the complete information just by clicking on the option Seller Information </a:t>
                      </a:r>
                    </a:p>
                    <a:p>
                      <a:pPr marL="285750" marR="0" lvl="0" indent="-285750" algn="l" rtl="0">
                        <a:spcBef>
                          <a:spcPts val="0"/>
                        </a:spcBef>
                        <a:spcAft>
                          <a:spcPts val="0"/>
                        </a:spcAft>
                        <a:buClr>
                          <a:schemeClr val="dk1"/>
                        </a:buClr>
                        <a:buSzPts val="1300"/>
                        <a:buFont typeface="Arial"/>
                        <a:buChar char="•"/>
                      </a:pPr>
                      <a:endParaRPr dirty="0"/>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59582976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Text Placeholder 2"/>
          <p:cNvSpPr>
            <a:spLocks noGrp="1"/>
          </p:cNvSpPr>
          <p:nvPr>
            <p:ph type="body"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20800" y="2084273"/>
            <a:ext cx="3430818" cy="1648055"/>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096000" y="2084273"/>
            <a:ext cx="3362794" cy="1648055"/>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663718" y="4001294"/>
            <a:ext cx="3315163" cy="1752845"/>
          </a:xfrm>
          <a:prstGeom prst="rect">
            <a:avLst/>
          </a:prstGeom>
        </p:spPr>
      </p:pic>
    </p:spTree>
    <p:extLst>
      <p:ext uri="{BB962C8B-B14F-4D97-AF65-F5344CB8AC3E}">
        <p14:creationId xmlns="" xmlns:p14="http://schemas.microsoft.com/office/powerpoint/2010/main" val="346366415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Impact – </a:t>
            </a:r>
            <a:r>
              <a:rPr lang="en-US" b="1" dirty="0" smtClean="0"/>
              <a:t>Moderate</a:t>
            </a:r>
            <a:endParaRPr lang="en-US" b="1" dirty="0"/>
          </a:p>
        </p:txBody>
      </p:sp>
      <p:sp>
        <p:nvSpPr>
          <p:cNvPr id="3" name="Text Placeholder 2"/>
          <p:cNvSpPr>
            <a:spLocks noGrp="1"/>
          </p:cNvSpPr>
          <p:nvPr>
            <p:ph type="body" idx="1"/>
          </p:nvPr>
        </p:nvSpPr>
        <p:spPr/>
        <p:txBody>
          <a:bodyPr/>
          <a:lstStyle/>
          <a:p>
            <a:r>
              <a:rPr lang="en-US" sz="2000" dirty="0" smtClean="0"/>
              <a:t>Site is unable to keep safe the information of their sellers who are working for the site.</a:t>
            </a:r>
          </a:p>
          <a:p>
            <a:r>
              <a:rPr lang="en-US" sz="2000" dirty="0" smtClean="0"/>
              <a:t>On clicking on the option Seller Info, you will get all the details including PAN Card number which is considered as very imp factor to identify a person. As two people might have a same name Chandan but they ought to have different pan card number</a:t>
            </a:r>
          </a:p>
          <a:p>
            <a:r>
              <a:rPr lang="en-US" sz="2000" dirty="0" smtClean="0"/>
              <a:t>The website is not able to sustain their user’s ids.</a:t>
            </a:r>
          </a:p>
          <a:p>
            <a:endParaRPr lang="en-US" sz="2000" dirty="0" smtClean="0"/>
          </a:p>
          <a:p>
            <a:pPr marL="114300" indent="0">
              <a:buNone/>
            </a:pPr>
            <a:endParaRPr lang="en-US" sz="2000" dirty="0"/>
          </a:p>
        </p:txBody>
      </p:sp>
    </p:spTree>
    <p:extLst>
      <p:ext uri="{BB962C8B-B14F-4D97-AF65-F5344CB8AC3E}">
        <p14:creationId xmlns="" xmlns:p14="http://schemas.microsoft.com/office/powerpoint/2010/main" val="18240775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 </a:t>
            </a:r>
            <a:endParaRPr lang="en-US" b="1" dirty="0"/>
          </a:p>
        </p:txBody>
      </p:sp>
      <p:sp>
        <p:nvSpPr>
          <p:cNvPr id="3" name="Text Placeholder 2"/>
          <p:cNvSpPr>
            <a:spLocks noGrp="1"/>
          </p:cNvSpPr>
          <p:nvPr>
            <p:ph type="body" idx="1"/>
          </p:nvPr>
        </p:nvSpPr>
        <p:spPr/>
        <p:txBody>
          <a:bodyPr/>
          <a:lstStyle/>
          <a:p>
            <a:pPr fontAlgn="base"/>
            <a:r>
              <a:rPr lang="en-US" sz="2000" dirty="0" smtClean="0"/>
              <a:t>Find </a:t>
            </a:r>
            <a:r>
              <a:rPr lang="en-US" sz="2000" dirty="0"/>
              <a:t>all the places PII is stored</a:t>
            </a:r>
          </a:p>
          <a:p>
            <a:pPr fontAlgn="base"/>
            <a:r>
              <a:rPr lang="en-US" sz="2000" dirty="0"/>
              <a:t>Classify PII in terms of sensitivity</a:t>
            </a:r>
          </a:p>
          <a:p>
            <a:pPr fontAlgn="base"/>
            <a:r>
              <a:rPr lang="en-US" sz="2000" dirty="0"/>
              <a:t>Delete old PII you no longer need</a:t>
            </a:r>
          </a:p>
          <a:p>
            <a:pPr fontAlgn="base"/>
            <a:r>
              <a:rPr lang="en-US" sz="2000" dirty="0"/>
              <a:t>Establish an acceptable usage policy</a:t>
            </a:r>
          </a:p>
          <a:p>
            <a:pPr fontAlgn="base"/>
            <a:r>
              <a:rPr lang="en-US" sz="2000" dirty="0"/>
              <a:t>Encrypt PII</a:t>
            </a:r>
          </a:p>
          <a:p>
            <a:pPr fontAlgn="base"/>
            <a:r>
              <a:rPr lang="en-US" sz="2000" dirty="0"/>
              <a:t>Eliminate any permission errors</a:t>
            </a:r>
          </a:p>
          <a:p>
            <a:pPr fontAlgn="base"/>
            <a:r>
              <a:rPr lang="en-US" sz="2000" dirty="0"/>
              <a:t>Develop an employee education policy around the importance of protecting PII</a:t>
            </a:r>
          </a:p>
          <a:p>
            <a:pPr fontAlgn="base"/>
            <a:r>
              <a:rPr lang="en-US" sz="2000" dirty="0"/>
              <a:t>Create a standardized procedure for departing employees</a:t>
            </a:r>
          </a:p>
          <a:p>
            <a:pPr fontAlgn="base"/>
            <a:r>
              <a:rPr lang="en-US" sz="2000" dirty="0"/>
              <a:t>Establish an accessible line of communication for employees to report suspicious behavior</a:t>
            </a:r>
          </a:p>
          <a:p>
            <a:endParaRPr lang="en-US" dirty="0"/>
          </a:p>
        </p:txBody>
      </p:sp>
    </p:spTree>
    <p:extLst>
      <p:ext uri="{BB962C8B-B14F-4D97-AF65-F5344CB8AC3E}">
        <p14:creationId xmlns="" xmlns:p14="http://schemas.microsoft.com/office/powerpoint/2010/main" val="377152122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a:t>
            </a:r>
            <a:endParaRPr lang="en-US" b="1" dirty="0"/>
          </a:p>
        </p:txBody>
      </p:sp>
      <p:sp>
        <p:nvSpPr>
          <p:cNvPr id="3" name="Text Placeholder 2"/>
          <p:cNvSpPr>
            <a:spLocks noGrp="1"/>
          </p:cNvSpPr>
          <p:nvPr>
            <p:ph type="body" idx="1"/>
          </p:nvPr>
        </p:nvSpPr>
        <p:spPr/>
        <p:txBody>
          <a:bodyPr/>
          <a:lstStyle/>
          <a:p>
            <a:r>
              <a:rPr lang="en-US" sz="2000" dirty="0">
                <a:hlinkClick r:id="rId2"/>
              </a:rPr>
              <a:t>https://</a:t>
            </a:r>
            <a:r>
              <a:rPr lang="en-US" sz="2000" dirty="0" smtClean="0">
                <a:hlinkClick r:id="rId2"/>
              </a:rPr>
              <a:t>www.lifelock.com/learn-identity-theft-resources-what-is-personally-identifiable-information.html</a:t>
            </a:r>
            <a:endParaRPr lang="en-US" sz="2000" dirty="0" smtClean="0"/>
          </a:p>
          <a:p>
            <a:r>
              <a:rPr lang="en-US" sz="2000" dirty="0">
                <a:hlinkClick r:id="rId3"/>
              </a:rPr>
              <a:t>https://www.csoonline.com/article/3215864/how-to-protect-personally-identifiable-information-pii-under-gdpr.html</a:t>
            </a:r>
            <a:endParaRPr lang="en-US" sz="2000" dirty="0"/>
          </a:p>
        </p:txBody>
      </p:sp>
    </p:spTree>
    <p:extLst>
      <p:ext uri="{BB962C8B-B14F-4D97-AF65-F5344CB8AC3E}">
        <p14:creationId xmlns="" xmlns:p14="http://schemas.microsoft.com/office/powerpoint/2010/main" val="35179888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2"/>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106</a:t>
            </a:fld>
            <a:endParaRPr dirty="0"/>
          </a:p>
        </p:txBody>
      </p:sp>
      <p:sp>
        <p:nvSpPr>
          <p:cNvPr id="448" name="Google Shape;44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13. </a:t>
            </a:r>
            <a:r>
              <a:rPr lang="en-US" b="1" dirty="0"/>
              <a:t>Directory Listing</a:t>
            </a:r>
            <a:endParaRPr b="1" dirty="0"/>
          </a:p>
        </p:txBody>
      </p:sp>
      <p:graphicFrame>
        <p:nvGraphicFramePr>
          <p:cNvPr id="449" name="Google Shape;449;p62"/>
          <p:cNvGraphicFramePr/>
          <p:nvPr>
            <p:extLst>
              <p:ext uri="{D42A27DB-BD31-4B8C-83A1-F6EECF244321}">
                <p14:modId xmlns="" xmlns:p14="http://schemas.microsoft.com/office/powerpoint/2010/main" val="140318809"/>
              </p:ext>
            </p:extLst>
          </p:nvPr>
        </p:nvGraphicFramePr>
        <p:xfrm>
          <a:off x="1926673" y="183511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Directory Listing </a:t>
                      </a:r>
                      <a:r>
                        <a:rPr lang="en-US" sz="1300" dirty="0">
                          <a:solidFill>
                            <a:schemeClr val="dk1"/>
                          </a:solidFill>
                          <a:latin typeface="Calibri"/>
                          <a:ea typeface="Calibri"/>
                          <a:cs typeface="Calibri"/>
                          <a:sym typeface="Calibri"/>
                        </a:rPr>
                        <a:t>(Moderate)</a:t>
                      </a:r>
                      <a:endParaRPr sz="1300" dirty="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parameters are vulnerable to </a:t>
                      </a:r>
                      <a:r>
                        <a:rPr lang="en-US" sz="1300" dirty="0" smtClean="0">
                          <a:solidFill>
                            <a:schemeClr val="dk1"/>
                          </a:solidFill>
                          <a:latin typeface="Calibri"/>
                          <a:ea typeface="Calibri"/>
                          <a:cs typeface="Calibri"/>
                          <a:sym typeface="Calibri"/>
                        </a:rPr>
                        <a:t>Directory Listing</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3"/>
                        </a:rPr>
                        <a:t>http://13.235.18.100/static/images/uploads/customers/</a:t>
                      </a:r>
                      <a:endParaRPr lang="en-US" sz="13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4"/>
                        </a:rPr>
                        <a:t>http://13.235.18.100/static/images/uploads/</a:t>
                      </a:r>
                      <a:endParaRPr lang="en-US" sz="13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5"/>
                        </a:rPr>
                        <a:t>http://13.235.18.100/static/images/uploads/products/</a:t>
                      </a:r>
                      <a:endParaRPr lang="en-US" sz="1300" b="0" i="0" u="none" strike="noStrike"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300"/>
                        <a:buFont typeface="Arial"/>
                        <a:buNone/>
                      </a:pPr>
                      <a:endParaRPr dirty="0"/>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30441424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47353" y="1947321"/>
            <a:ext cx="10058400" cy="2780796"/>
          </a:xfrm>
          <a:prstGeom prst="rect">
            <a:avLst/>
          </a:prstGeom>
        </p:spPr>
      </p:pic>
    </p:spTree>
    <p:extLst>
      <p:ext uri="{BB962C8B-B14F-4D97-AF65-F5344CB8AC3E}">
        <p14:creationId xmlns="" xmlns:p14="http://schemas.microsoft.com/office/powerpoint/2010/main" val="58211878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4053" y="1945759"/>
            <a:ext cx="8468907" cy="2102134"/>
          </a:xfrm>
          <a:prstGeom prst="rect">
            <a:avLst/>
          </a:prstGeom>
        </p:spPr>
      </p:pic>
    </p:spTree>
    <p:extLst>
      <p:ext uri="{BB962C8B-B14F-4D97-AF65-F5344CB8AC3E}">
        <p14:creationId xmlns="" xmlns:p14="http://schemas.microsoft.com/office/powerpoint/2010/main" val="122328272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19284" y="1836776"/>
            <a:ext cx="9907383" cy="6611273"/>
          </a:xfrm>
          <a:prstGeom prst="rect">
            <a:avLst/>
          </a:prstGeom>
        </p:spPr>
      </p:pic>
    </p:spTree>
    <p:extLst>
      <p:ext uri="{BB962C8B-B14F-4D97-AF65-F5344CB8AC3E}">
        <p14:creationId xmlns="" xmlns:p14="http://schemas.microsoft.com/office/powerpoint/2010/main" val="3191403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166124" y="2962924"/>
            <a:ext cx="9859751" cy="2076740"/>
          </a:xfrm>
        </p:spPr>
      </p:pic>
      <p:sp>
        <p:nvSpPr>
          <p:cNvPr id="5" name="Down Arrow 4"/>
          <p:cNvSpPr/>
          <p:nvPr/>
        </p:nvSpPr>
        <p:spPr>
          <a:xfrm>
            <a:off x="4792718" y="2501462"/>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16558833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lvl="0">
              <a:buSzPts val="4400"/>
            </a:pPr>
            <a:r>
              <a:rPr lang="en-US" b="1" dirty="0" smtClean="0"/>
              <a:t>Observation</a:t>
            </a:r>
            <a:endParaRPr dirty="0"/>
          </a:p>
        </p:txBody>
      </p:sp>
      <p:sp>
        <p:nvSpPr>
          <p:cNvPr id="455" name="Google Shape;455;p63"/>
          <p:cNvSpPr txBox="1">
            <a:spLocks noGrp="1"/>
          </p:cNvSpPr>
          <p:nvPr>
            <p:ph type="body" idx="1"/>
          </p:nvPr>
        </p:nvSpPr>
        <p:spPr>
          <a:xfrm>
            <a:off x="838200" y="1313792"/>
            <a:ext cx="10515600" cy="4088415"/>
          </a:xfrm>
          <a:prstGeom prst="rect">
            <a:avLst/>
          </a:prstGeom>
          <a:noFill/>
          <a:ln>
            <a:noFill/>
          </a:ln>
        </p:spPr>
        <p:txBody>
          <a:bodyPr spcFirstLastPara="1" wrap="square" lIns="91425" tIns="45700" rIns="91425" bIns="45700" anchor="t" anchorCtr="0">
            <a:noAutofit/>
          </a:bodyPr>
          <a:lstStyle/>
          <a:p>
            <a:pPr marL="285750" lvl="0" indent="-285750">
              <a:spcBef>
                <a:spcPts val="0"/>
              </a:spcBef>
              <a:buSzPts val="1300"/>
              <a:buFont typeface="Arial"/>
              <a:buChar char="•"/>
            </a:pPr>
            <a:r>
              <a:rPr lang="en-US" sz="2000" dirty="0"/>
              <a:t>Navigate to </a:t>
            </a:r>
            <a:r>
              <a:rPr lang="en-US" sz="2000" dirty="0">
                <a:solidFill>
                  <a:schemeClr val="dk1"/>
                </a:solidFill>
                <a:ea typeface="Calibri"/>
                <a:cs typeface="Calibri"/>
                <a:sym typeface="Calibri"/>
                <a:hlinkClick r:id="rId3"/>
              </a:rPr>
              <a:t>http://13.235.18.100/static/images/uploads/customers</a:t>
            </a:r>
            <a:r>
              <a:rPr lang="en-US" sz="2000" dirty="0" smtClean="0">
                <a:solidFill>
                  <a:schemeClr val="dk1"/>
                </a:solidFill>
                <a:ea typeface="Calibri"/>
                <a:cs typeface="Calibri"/>
                <a:sym typeface="Calibri"/>
                <a:hlinkClick r:id="rId3"/>
              </a:rPr>
              <a:t>/</a:t>
            </a:r>
            <a:endParaRPr lang="en-US" sz="2000" dirty="0" smtClean="0">
              <a:solidFill>
                <a:schemeClr val="dk1"/>
              </a:solidFill>
              <a:ea typeface="Calibri"/>
              <a:cs typeface="Calibri"/>
              <a:sym typeface="Calibri"/>
            </a:endParaRPr>
          </a:p>
          <a:p>
            <a:pPr marL="285750" lvl="0" indent="-285750">
              <a:spcBef>
                <a:spcPts val="0"/>
              </a:spcBef>
              <a:buSzPts val="1300"/>
              <a:buFont typeface="Arial"/>
              <a:buChar char="•"/>
            </a:pPr>
            <a:r>
              <a:rPr lang="en-US" sz="2000" dirty="0" smtClean="0">
                <a:solidFill>
                  <a:schemeClr val="dk1"/>
                </a:solidFill>
                <a:ea typeface="Calibri"/>
                <a:cs typeface="Calibri"/>
                <a:sym typeface="Calibri"/>
              </a:rPr>
              <a:t>It contains the list of all the images which is used to assign the customers. </a:t>
            </a:r>
            <a:endParaRPr lang="en-US" sz="2000" dirty="0">
              <a:solidFill>
                <a:schemeClr val="dk1"/>
              </a:solidFill>
              <a:ea typeface="Calibri"/>
              <a:cs typeface="Calibri"/>
              <a:sym typeface="Calibri"/>
            </a:endParaRPr>
          </a:p>
        </p:txBody>
      </p:sp>
    </p:spTree>
    <p:extLst>
      <p:ext uri="{BB962C8B-B14F-4D97-AF65-F5344CB8AC3E}">
        <p14:creationId xmlns="" xmlns:p14="http://schemas.microsoft.com/office/powerpoint/2010/main" val="239312136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4"/>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lvl="0">
              <a:buSzPts val="4400"/>
            </a:pPr>
            <a:r>
              <a:rPr lang="en-US" b="1" dirty="0" smtClean="0"/>
              <a:t>Observation</a:t>
            </a:r>
            <a:endParaRPr dirty="0"/>
          </a:p>
        </p:txBody>
      </p:sp>
      <p:sp>
        <p:nvSpPr>
          <p:cNvPr id="461" name="Google Shape;461;p64"/>
          <p:cNvSpPr txBox="1">
            <a:spLocks noGrp="1"/>
          </p:cNvSpPr>
          <p:nvPr>
            <p:ph type="body" idx="1"/>
          </p:nvPr>
        </p:nvSpPr>
        <p:spPr>
          <a:xfrm>
            <a:off x="838200" y="1355834"/>
            <a:ext cx="10515600" cy="4046374"/>
          </a:xfrm>
          <a:prstGeom prst="rect">
            <a:avLst/>
          </a:prstGeom>
          <a:noFill/>
          <a:ln>
            <a:noFill/>
          </a:ln>
        </p:spPr>
        <p:txBody>
          <a:bodyPr spcFirstLastPara="1" wrap="square" lIns="91425" tIns="45700" rIns="91425" bIns="45700" anchor="t" anchorCtr="0">
            <a:noAutofit/>
          </a:bodyPr>
          <a:lstStyle/>
          <a:p>
            <a:pPr marL="285750" lvl="0" indent="-285750">
              <a:spcBef>
                <a:spcPts val="0"/>
              </a:spcBef>
              <a:buSzPts val="1300"/>
              <a:buFont typeface="Arial"/>
              <a:buChar char="•"/>
            </a:pPr>
            <a:r>
              <a:rPr lang="en-US" sz="2000" dirty="0"/>
              <a:t>Navigate to </a:t>
            </a:r>
            <a:r>
              <a:rPr lang="en-US" sz="2000" dirty="0">
                <a:solidFill>
                  <a:schemeClr val="dk1"/>
                </a:solidFill>
                <a:ea typeface="Calibri"/>
                <a:cs typeface="Calibri"/>
                <a:sym typeface="Calibri"/>
                <a:hlinkClick r:id="rId3"/>
              </a:rPr>
              <a:t>http://13.235.18.100/static/images/uploads/</a:t>
            </a:r>
            <a:endParaRPr lang="en-US" sz="2000" dirty="0">
              <a:solidFill>
                <a:schemeClr val="dk1"/>
              </a:solidFill>
              <a:ea typeface="Calibri"/>
              <a:cs typeface="Calibri"/>
              <a:sym typeface="Calibri"/>
            </a:endParaRPr>
          </a:p>
          <a:p>
            <a:pPr marL="285750" lvl="0" indent="-285750" algn="l" rtl="0">
              <a:lnSpc>
                <a:spcPct val="90000"/>
              </a:lnSpc>
              <a:spcBef>
                <a:spcPts val="1000"/>
              </a:spcBef>
              <a:spcAft>
                <a:spcPts val="0"/>
              </a:spcAft>
              <a:buClr>
                <a:schemeClr val="dk1"/>
              </a:buClr>
              <a:buSzPts val="2000"/>
              <a:buChar char="•"/>
            </a:pPr>
            <a:r>
              <a:rPr lang="en-US" sz="2000" dirty="0" smtClean="0">
                <a:solidFill>
                  <a:schemeClr val="dk1"/>
                </a:solidFill>
                <a:latin typeface="Calibri"/>
                <a:cs typeface="Calibri"/>
                <a:sym typeface="Calibri"/>
              </a:rPr>
              <a:t>It shows the sub list of three fields known as customers, products and card.png</a:t>
            </a:r>
          </a:p>
          <a:p>
            <a:pPr marL="285750" lvl="0" indent="-285750" algn="l" rtl="0">
              <a:lnSpc>
                <a:spcPct val="90000"/>
              </a:lnSpc>
              <a:spcBef>
                <a:spcPts val="1000"/>
              </a:spcBef>
              <a:spcAft>
                <a:spcPts val="0"/>
              </a:spcAft>
              <a:buClr>
                <a:schemeClr val="dk1"/>
              </a:buClr>
              <a:buSzPts val="2000"/>
              <a:buChar char="•"/>
            </a:pPr>
            <a:r>
              <a:rPr lang="en-US" sz="2000" dirty="0" smtClean="0">
                <a:solidFill>
                  <a:schemeClr val="dk1"/>
                </a:solidFill>
                <a:latin typeface="Calibri"/>
                <a:cs typeface="Calibri"/>
                <a:sym typeface="Calibri"/>
              </a:rPr>
              <a:t>All contain some details which the website has stored for their professional purpose only.</a:t>
            </a:r>
            <a:endParaRPr sz="2000" dirty="0"/>
          </a:p>
        </p:txBody>
      </p:sp>
    </p:spTree>
    <p:extLst>
      <p:ext uri="{BB962C8B-B14F-4D97-AF65-F5344CB8AC3E}">
        <p14:creationId xmlns="" xmlns:p14="http://schemas.microsoft.com/office/powerpoint/2010/main" val="108186844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Observation</a:t>
            </a:r>
            <a:endParaRPr b="1" dirty="0"/>
          </a:p>
        </p:txBody>
      </p:sp>
      <p:sp>
        <p:nvSpPr>
          <p:cNvPr id="455" name="Google Shape;455;p63"/>
          <p:cNvSpPr txBox="1">
            <a:spLocks noGrp="1"/>
          </p:cNvSpPr>
          <p:nvPr>
            <p:ph type="body" idx="1"/>
          </p:nvPr>
        </p:nvSpPr>
        <p:spPr>
          <a:xfrm>
            <a:off x="838200" y="1418896"/>
            <a:ext cx="10515600" cy="3983311"/>
          </a:xfrm>
          <a:prstGeom prst="rect">
            <a:avLst/>
          </a:prstGeom>
          <a:noFill/>
          <a:ln>
            <a:noFill/>
          </a:ln>
        </p:spPr>
        <p:txBody>
          <a:bodyPr spcFirstLastPara="1" wrap="square" lIns="91425" tIns="45700" rIns="91425" bIns="45700" anchor="t" anchorCtr="0">
            <a:noAutofit/>
          </a:bodyPr>
          <a:lstStyle/>
          <a:p>
            <a:pPr marL="285750" lvl="0" indent="-285750">
              <a:spcBef>
                <a:spcPts val="0"/>
              </a:spcBef>
              <a:buSzPts val="1300"/>
              <a:buFont typeface="Arial"/>
              <a:buChar char="•"/>
            </a:pPr>
            <a:r>
              <a:rPr lang="en-US" sz="2000" dirty="0"/>
              <a:t>Navigate to </a:t>
            </a:r>
            <a:r>
              <a:rPr lang="en-US" sz="2000" dirty="0">
                <a:solidFill>
                  <a:schemeClr val="dk1"/>
                </a:solidFill>
                <a:ea typeface="Calibri"/>
                <a:cs typeface="Calibri"/>
                <a:sym typeface="Calibri"/>
                <a:hlinkClick r:id="rId3"/>
              </a:rPr>
              <a:t>http://13.235.18.100/static/images/uploads/products/</a:t>
            </a:r>
            <a:endParaRPr lang="en-US" sz="2000" dirty="0">
              <a:solidFill>
                <a:schemeClr val="dk1"/>
              </a:solidFill>
              <a:ea typeface="Calibri"/>
              <a:cs typeface="Calibri"/>
              <a:sym typeface="Calibri"/>
            </a:endParaRPr>
          </a:p>
          <a:p>
            <a:pPr marL="285750" lvl="0" indent="-285750">
              <a:spcBef>
                <a:spcPts val="0"/>
              </a:spcBef>
              <a:buSzPts val="1300"/>
              <a:buFont typeface="Arial"/>
              <a:buChar char="•"/>
            </a:pPr>
            <a:r>
              <a:rPr lang="en-US" sz="2000" dirty="0" smtClean="0">
                <a:solidFill>
                  <a:schemeClr val="dk1"/>
                </a:solidFill>
                <a:ea typeface="Calibri"/>
                <a:cs typeface="Calibri"/>
                <a:sym typeface="Calibri"/>
              </a:rPr>
              <a:t>It contains the list of all the images which is used to display the images of the products which are visible to us when we click on the product.</a:t>
            </a:r>
          </a:p>
          <a:p>
            <a:pPr marL="285750" lvl="0" indent="-285750">
              <a:spcBef>
                <a:spcPts val="0"/>
              </a:spcBef>
              <a:buSzPts val="1300"/>
              <a:buFont typeface="Arial"/>
              <a:buChar char="•"/>
            </a:pPr>
            <a:r>
              <a:rPr lang="en-US" sz="2000" dirty="0" smtClean="0">
                <a:solidFill>
                  <a:schemeClr val="dk1"/>
                </a:solidFill>
                <a:ea typeface="Calibri"/>
                <a:cs typeface="Calibri"/>
                <a:sym typeface="Calibri"/>
              </a:rPr>
              <a:t>But apart from just the images there are 2 major folders hidden in it which are very critical for the site.</a:t>
            </a:r>
            <a:endParaRPr lang="en-US" sz="2000" dirty="0">
              <a:solidFill>
                <a:schemeClr val="dk1"/>
              </a:solidFill>
              <a:ea typeface="Calibri"/>
              <a:cs typeface="Calibri"/>
              <a:sym typeface="Calibri"/>
            </a:endParaRPr>
          </a:p>
        </p:txBody>
      </p:sp>
    </p:spTree>
    <p:extLst>
      <p:ext uri="{BB962C8B-B14F-4D97-AF65-F5344CB8AC3E}">
        <p14:creationId xmlns="" xmlns:p14="http://schemas.microsoft.com/office/powerpoint/2010/main" val="297949681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5"/>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Business Impact – </a:t>
            </a:r>
            <a:r>
              <a:rPr lang="en-US" b="1" dirty="0" smtClean="0"/>
              <a:t>High</a:t>
            </a:r>
            <a:endParaRPr b="1" dirty="0"/>
          </a:p>
        </p:txBody>
      </p:sp>
      <p:sp>
        <p:nvSpPr>
          <p:cNvPr id="467" name="Google Shape;467;p65"/>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113</a:t>
            </a:fld>
            <a:endParaRPr dirty="0"/>
          </a:p>
        </p:txBody>
      </p:sp>
      <p:sp>
        <p:nvSpPr>
          <p:cNvPr id="468" name="Google Shape;468;p65"/>
          <p:cNvSpPr txBox="1"/>
          <p:nvPr/>
        </p:nvSpPr>
        <p:spPr>
          <a:xfrm>
            <a:off x="548416" y="1518249"/>
            <a:ext cx="10081483" cy="1191792"/>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Although this vulnerability does not have a direct impact to users or the server, though it can aid the attacker with information about the server and the users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Also, attacker can simply download the backups and images and view them</a:t>
            </a:r>
            <a:endParaRPr sz="18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705740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Recommendation</a:t>
            </a:r>
            <a:endParaRPr b="1" dirty="0"/>
          </a:p>
        </p:txBody>
      </p:sp>
      <p:sp>
        <p:nvSpPr>
          <p:cNvPr id="474" name="Google Shape;474;p66"/>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dirty="0"/>
              <a:t>Take the following precautions:</a:t>
            </a:r>
            <a:endParaRPr dirty="0"/>
          </a:p>
          <a:p>
            <a:pPr marL="685800" lvl="1" indent="-228600" algn="l" rtl="0">
              <a:lnSpc>
                <a:spcPct val="90000"/>
              </a:lnSpc>
              <a:spcBef>
                <a:spcPts val="500"/>
              </a:spcBef>
              <a:spcAft>
                <a:spcPts val="0"/>
              </a:spcAft>
              <a:buClr>
                <a:schemeClr val="dk1"/>
              </a:buClr>
              <a:buSzPts val="2000"/>
              <a:buChar char="•"/>
            </a:pPr>
            <a:r>
              <a:rPr lang="en-US" sz="2000" dirty="0"/>
              <a:t>Disable Directory Listing </a:t>
            </a:r>
            <a:endParaRPr dirty="0"/>
          </a:p>
          <a:p>
            <a:pPr marL="685800" lvl="1" indent="-228600" algn="l" rtl="0">
              <a:lnSpc>
                <a:spcPct val="90000"/>
              </a:lnSpc>
              <a:spcBef>
                <a:spcPts val="500"/>
              </a:spcBef>
              <a:spcAft>
                <a:spcPts val="0"/>
              </a:spcAft>
              <a:buClr>
                <a:schemeClr val="dk1"/>
              </a:buClr>
              <a:buSzPts val="2000"/>
              <a:buChar char="•"/>
            </a:pPr>
            <a:r>
              <a:rPr lang="en-US" sz="2000" dirty="0"/>
              <a:t>Put an index.html in all folders with default message</a:t>
            </a:r>
            <a:endParaRPr dirty="0"/>
          </a:p>
          <a:p>
            <a:pPr marL="457200" lvl="1" indent="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p:txBody>
      </p:sp>
      <p:sp>
        <p:nvSpPr>
          <p:cNvPr id="475" name="Google Shape;475;p66"/>
          <p:cNvSpPr/>
          <p:nvPr/>
        </p:nvSpPr>
        <p:spPr>
          <a:xfrm>
            <a:off x="838200" y="4960513"/>
            <a:ext cx="113538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p:txBody>
      </p:sp>
      <p:sp>
        <p:nvSpPr>
          <p:cNvPr id="476" name="Google Shape;476;p66"/>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endParaRPr sz="44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20368557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dk1"/>
                </a:solidFill>
                <a:latin typeface="Calibri"/>
                <a:ea typeface="Calibri"/>
                <a:cs typeface="Calibri"/>
                <a:sym typeface="Calibri"/>
              </a:rPr>
              <a:t>References</a:t>
            </a:r>
            <a:endParaRPr lang="en-US" b="1" dirty="0"/>
          </a:p>
        </p:txBody>
      </p:sp>
      <p:sp>
        <p:nvSpPr>
          <p:cNvPr id="3" name="Text Placeholder 2"/>
          <p:cNvSpPr>
            <a:spLocks noGrp="1"/>
          </p:cNvSpPr>
          <p:nvPr>
            <p:ph type="body" idx="1"/>
          </p:nvPr>
        </p:nvSpPr>
        <p:spPr/>
        <p:txBody>
          <a:bodyPr/>
          <a:lstStyle/>
          <a:p>
            <a:pPr lvl="0" indent="-457200">
              <a:spcBef>
                <a:spcPts val="0"/>
              </a:spcBef>
            </a:pPr>
            <a:r>
              <a:rPr lang="en-US" sz="2000" i="1" dirty="0">
                <a:solidFill>
                  <a:schemeClr val="dk1"/>
                </a:solidFill>
                <a:ea typeface="Calibri"/>
                <a:cs typeface="Calibri"/>
                <a:sym typeface="Calibri"/>
                <a:hlinkClick r:id="rId2"/>
              </a:rPr>
              <a:t>https://</a:t>
            </a:r>
            <a:r>
              <a:rPr lang="en-US" sz="2000" i="1" dirty="0" smtClean="0">
                <a:solidFill>
                  <a:schemeClr val="dk1"/>
                </a:solidFill>
                <a:ea typeface="Calibri"/>
                <a:cs typeface="Calibri"/>
                <a:sym typeface="Calibri"/>
                <a:hlinkClick r:id="rId2"/>
              </a:rPr>
              <a:t>cwe.mitre.org/data/definitions/548.html</a:t>
            </a:r>
            <a:endParaRPr lang="en-US" sz="2000" dirty="0" smtClean="0">
              <a:sym typeface="Calibri"/>
            </a:endParaRPr>
          </a:p>
          <a:p>
            <a:pPr lvl="0" indent="-457200">
              <a:spcBef>
                <a:spcPts val="0"/>
              </a:spcBef>
            </a:pPr>
            <a:r>
              <a:rPr lang="en-US" sz="2000" u="sng" dirty="0" smtClean="0">
                <a:solidFill>
                  <a:schemeClr val="dk1"/>
                </a:solidFill>
                <a:ea typeface="Calibri"/>
                <a:cs typeface="Calibri"/>
                <a:sym typeface="Calibri"/>
                <a:hlinkClick r:id="rId3"/>
              </a:rPr>
              <a:t>https</a:t>
            </a:r>
            <a:r>
              <a:rPr lang="en-US" sz="2000" u="sng" dirty="0">
                <a:solidFill>
                  <a:schemeClr val="dk1"/>
                </a:solidFill>
                <a:ea typeface="Calibri"/>
                <a:cs typeface="Calibri"/>
                <a:sym typeface="Calibri"/>
                <a:hlinkClick r:id="rId3"/>
              </a:rPr>
              <a:t>://www.netsparker.com/blog/web-security/disable-directory-listing-web-servers</a:t>
            </a:r>
            <a:r>
              <a:rPr lang="en-US" sz="2000" u="sng" dirty="0" smtClean="0">
                <a:solidFill>
                  <a:schemeClr val="dk1"/>
                </a:solidFill>
                <a:ea typeface="Calibri"/>
                <a:cs typeface="Calibri"/>
                <a:sym typeface="Calibri"/>
                <a:hlinkClick r:id="rId3"/>
              </a:rPr>
              <a:t>/</a:t>
            </a:r>
            <a:endParaRPr lang="en-US" sz="2000" i="1" dirty="0">
              <a:solidFill>
                <a:schemeClr val="dk1"/>
              </a:solidFill>
              <a:ea typeface="Calibri"/>
              <a:cs typeface="Calibri"/>
              <a:sym typeface="Calibri"/>
            </a:endParaRPr>
          </a:p>
          <a:p>
            <a:endParaRPr lang="en-US" dirty="0"/>
          </a:p>
        </p:txBody>
      </p:sp>
    </p:spTree>
    <p:extLst>
      <p:ext uri="{BB962C8B-B14F-4D97-AF65-F5344CB8AC3E}">
        <p14:creationId xmlns="" xmlns:p14="http://schemas.microsoft.com/office/powerpoint/2010/main" val="2304652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2"/>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116</a:t>
            </a:fld>
            <a:endParaRPr dirty="0"/>
          </a:p>
        </p:txBody>
      </p:sp>
      <p:sp>
        <p:nvSpPr>
          <p:cNvPr id="448" name="Google Shape;44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14. Components with Known Vulnerability </a:t>
            </a:r>
            <a:endParaRPr b="1" dirty="0"/>
          </a:p>
        </p:txBody>
      </p:sp>
      <p:graphicFrame>
        <p:nvGraphicFramePr>
          <p:cNvPr id="449" name="Google Shape;449;p62"/>
          <p:cNvGraphicFramePr/>
          <p:nvPr>
            <p:extLst>
              <p:ext uri="{D42A27DB-BD31-4B8C-83A1-F6EECF244321}">
                <p14:modId xmlns="" xmlns:p14="http://schemas.microsoft.com/office/powerpoint/2010/main" val="2475795739"/>
              </p:ext>
            </p:extLst>
          </p:nvPr>
        </p:nvGraphicFramePr>
        <p:xfrm>
          <a:off x="1926673" y="183511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300" dirty="0" smtClean="0">
                          <a:solidFill>
                            <a:schemeClr val="dk1"/>
                          </a:solidFill>
                          <a:latin typeface="Calibri"/>
                          <a:ea typeface="Calibri"/>
                          <a:cs typeface="Calibri"/>
                          <a:sym typeface="Calibri"/>
                        </a:rPr>
                        <a:t>Components</a:t>
                      </a:r>
                      <a:r>
                        <a:rPr lang="en-US" sz="1300" baseline="0" dirty="0" smtClean="0">
                          <a:solidFill>
                            <a:schemeClr val="dk1"/>
                          </a:solidFill>
                          <a:latin typeface="Calibri"/>
                          <a:ea typeface="Calibri"/>
                          <a:cs typeface="Calibri"/>
                          <a:sym typeface="Calibri"/>
                        </a:rPr>
                        <a:t> with known Vulnerability</a:t>
                      </a:r>
                      <a:endParaRPr lang="en-US" sz="1300" dirty="0" smtClean="0">
                        <a:solidFill>
                          <a:schemeClr val="dk1"/>
                        </a:solidFill>
                        <a:latin typeface="Calibri"/>
                        <a:ea typeface="Calibri"/>
                        <a:cs typeface="Calibri"/>
                        <a:sym typeface="Calibri"/>
                      </a:endParaRPr>
                    </a:p>
                    <a:p>
                      <a:pPr marL="0" marR="0" lvl="0" indent="0" algn="ctr" rtl="0">
                        <a:spcBef>
                          <a:spcPts val="0"/>
                        </a:spcBef>
                        <a:spcAft>
                          <a:spcPts val="0"/>
                        </a:spcAft>
                        <a:buNone/>
                      </a:pPr>
                      <a:r>
                        <a:rPr lang="en-US" sz="1300" dirty="0" smtClean="0">
                          <a:solidFill>
                            <a:schemeClr val="dk1"/>
                          </a:solidFill>
                          <a:latin typeface="Calibri"/>
                          <a:ea typeface="Calibri"/>
                          <a:cs typeface="Calibri"/>
                          <a:sym typeface="Calibri"/>
                        </a:rPr>
                        <a:t>(Low)</a:t>
                      </a:r>
                      <a:endParaRPr sz="1300" dirty="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r>
                        <a:rPr lang="en-US" sz="1300" dirty="0" smtClean="0">
                          <a:solidFill>
                            <a:schemeClr val="dk1"/>
                          </a:solidFill>
                          <a:latin typeface="Calibri"/>
                          <a:ea typeface="Calibri"/>
                          <a:cs typeface="Calibri"/>
                          <a:sym typeface="Calibri"/>
                        </a:rPr>
                        <a:t>Below </a:t>
                      </a:r>
                      <a:r>
                        <a:rPr lang="en-US" sz="1300" dirty="0">
                          <a:solidFill>
                            <a:schemeClr val="dk1"/>
                          </a:solidFill>
                          <a:latin typeface="Calibri"/>
                          <a:ea typeface="Calibri"/>
                          <a:cs typeface="Calibri"/>
                          <a:sym typeface="Calibri"/>
                        </a:rPr>
                        <a:t>mentioned parameters are vulnerable </a:t>
                      </a:r>
                      <a:r>
                        <a:rPr lang="en-US" sz="1300" dirty="0" smtClean="0">
                          <a:solidFill>
                            <a:schemeClr val="dk1"/>
                          </a:solidFill>
                          <a:latin typeface="Calibri"/>
                          <a:ea typeface="Calibri"/>
                          <a:cs typeface="Calibri"/>
                          <a:sym typeface="Calibri"/>
                        </a:rPr>
                        <a:t>to</a:t>
                      </a:r>
                      <a:r>
                        <a:rPr lang="en-US" sz="1300" baseline="0" dirty="0" smtClean="0">
                          <a:solidFill>
                            <a:schemeClr val="dk1"/>
                          </a:solidFill>
                          <a:latin typeface="Calibri"/>
                          <a:ea typeface="Calibri"/>
                          <a:cs typeface="Calibri"/>
                          <a:sym typeface="Calibri"/>
                        </a:rPr>
                        <a:t> </a:t>
                      </a:r>
                      <a:r>
                        <a:rPr lang="en-US" sz="1300" dirty="0" smtClean="0">
                          <a:solidFill>
                            <a:schemeClr val="dk1"/>
                          </a:solidFill>
                          <a:latin typeface="+mn-lt"/>
                          <a:ea typeface="Calibri"/>
                          <a:cs typeface="Calibri"/>
                          <a:sym typeface="Calibri"/>
                        </a:rPr>
                        <a:t>Components</a:t>
                      </a:r>
                      <a:r>
                        <a:rPr lang="en-US" sz="1300" baseline="0" dirty="0" smtClean="0">
                          <a:solidFill>
                            <a:schemeClr val="dk1"/>
                          </a:solidFill>
                          <a:latin typeface="+mn-lt"/>
                          <a:ea typeface="Calibri"/>
                          <a:cs typeface="Calibri"/>
                          <a:sym typeface="Calibri"/>
                        </a:rPr>
                        <a:t> with known Vulnerability</a:t>
                      </a:r>
                      <a:endParaRPr lang="en-US" sz="1300" dirty="0" smtClean="0">
                        <a:solidFill>
                          <a:schemeClr val="dk1"/>
                        </a:solidFill>
                        <a:latin typeface="+mn-lt"/>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dirty="0" smtClean="0">
                          <a:solidFill>
                            <a:schemeClr val="dk1"/>
                          </a:solidFill>
                          <a:latin typeface="+mn-lt"/>
                          <a:ea typeface="Calibri"/>
                          <a:cs typeface="Calibri"/>
                          <a:sym typeface="Calibri"/>
                        </a:rPr>
                        <a:t>Affected Parameters :</a:t>
                      </a:r>
                      <a:endParaRPr lang="en-US" sz="1200" b="0"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mn-ea"/>
                          <a:cs typeface="Calibri"/>
                          <a:sym typeface="Calibri"/>
                        </a:rPr>
                        <a:t>Favicon</a:t>
                      </a:r>
                      <a:r>
                        <a:rPr lang="en-US" sz="1300" b="0" i="0" u="none" strike="noStrike" baseline="0" dirty="0" smtClean="0">
                          <a:solidFill>
                            <a:schemeClr val="dk1"/>
                          </a:solidFill>
                          <a:latin typeface="+mn-lt"/>
                          <a:ea typeface="+mn-ea"/>
                          <a:cs typeface="Calibri"/>
                          <a:sym typeface="Calibri"/>
                        </a:rPr>
                        <a:t> is present which denotes that the site is not secured</a:t>
                      </a:r>
                    </a:p>
                    <a:p>
                      <a:pPr marL="285750" marR="0" lvl="0" indent="-285750" algn="l" rtl="0">
                        <a:spcBef>
                          <a:spcPts val="0"/>
                        </a:spcBef>
                        <a:spcAft>
                          <a:spcPts val="0"/>
                        </a:spcAft>
                        <a:buClr>
                          <a:schemeClr val="dk1"/>
                        </a:buClr>
                        <a:buSzPts val="1300"/>
                        <a:buFont typeface="Arial"/>
                        <a:buChar char="•"/>
                      </a:pPr>
                      <a:r>
                        <a:rPr lang="en-US" sz="1300" b="0" i="0" u="none" strike="noStrike" baseline="0" dirty="0" smtClean="0">
                          <a:solidFill>
                            <a:schemeClr val="dk1"/>
                          </a:solidFill>
                          <a:latin typeface="+mn-lt"/>
                          <a:ea typeface="+mn-ea"/>
                          <a:cs typeface="Calibri"/>
                          <a:sym typeface="Calibri"/>
                        </a:rPr>
                        <a:t>It also tells database software used by the site</a:t>
                      </a: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5772132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61388" y="2976499"/>
            <a:ext cx="9669224" cy="905001"/>
          </a:xfrm>
          <a:prstGeom prst="rect">
            <a:avLst/>
          </a:prstGeom>
        </p:spPr>
      </p:pic>
      <p:sp>
        <p:nvSpPr>
          <p:cNvPr id="5" name="Down Arrow 4"/>
          <p:cNvSpPr/>
          <p:nvPr/>
        </p:nvSpPr>
        <p:spPr>
          <a:xfrm>
            <a:off x="2312276" y="2417379"/>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03835924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Impact – </a:t>
            </a:r>
            <a:r>
              <a:rPr lang="en-US" b="1" dirty="0" smtClean="0"/>
              <a:t>Low</a:t>
            </a:r>
            <a:endParaRPr lang="en-US" b="1" dirty="0"/>
          </a:p>
        </p:txBody>
      </p:sp>
      <p:sp>
        <p:nvSpPr>
          <p:cNvPr id="3" name="Text Placeholder 2"/>
          <p:cNvSpPr>
            <a:spLocks noGrp="1"/>
          </p:cNvSpPr>
          <p:nvPr>
            <p:ph type="body" idx="1"/>
          </p:nvPr>
        </p:nvSpPr>
        <p:spPr/>
        <p:txBody>
          <a:bodyPr/>
          <a:lstStyle/>
          <a:p>
            <a:r>
              <a:rPr lang="en-US" sz="2000" dirty="0" smtClean="0"/>
              <a:t>It doesn't have a direct impact on the website. However, it reveals to the external users that the site on which they are surfing or shopping is not secured.</a:t>
            </a:r>
          </a:p>
          <a:p>
            <a:r>
              <a:rPr lang="en-US" sz="2000" dirty="0" smtClean="0"/>
              <a:t>Thus, it is upon the users if they want to trust the site or not.</a:t>
            </a:r>
            <a:endParaRPr lang="en-US" sz="2000" dirty="0"/>
          </a:p>
        </p:txBody>
      </p:sp>
    </p:spTree>
    <p:extLst>
      <p:ext uri="{BB962C8B-B14F-4D97-AF65-F5344CB8AC3E}">
        <p14:creationId xmlns="" xmlns:p14="http://schemas.microsoft.com/office/powerpoint/2010/main" val="298711252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 </a:t>
            </a:r>
            <a:endParaRPr lang="en-US" b="1" dirty="0"/>
          </a:p>
        </p:txBody>
      </p:sp>
      <p:sp>
        <p:nvSpPr>
          <p:cNvPr id="3" name="Text Placeholder 2"/>
          <p:cNvSpPr>
            <a:spLocks noGrp="1"/>
          </p:cNvSpPr>
          <p:nvPr>
            <p:ph type="body" idx="1"/>
          </p:nvPr>
        </p:nvSpPr>
        <p:spPr/>
        <p:txBody>
          <a:bodyPr/>
          <a:lstStyle/>
          <a:p>
            <a:r>
              <a:rPr lang="en-US" sz="2000" dirty="0" smtClean="0"/>
              <a:t>Authenticated servers should be deployed on the website in order to ensure safe browsing.</a:t>
            </a:r>
          </a:p>
          <a:p>
            <a:r>
              <a:rPr lang="en-US" sz="2000" dirty="0" smtClean="0"/>
              <a:t>It will ensure all the customers as they will be having safe and encrypted transections during their payment.</a:t>
            </a:r>
          </a:p>
          <a:p>
            <a:r>
              <a:rPr lang="en-US" sz="2000" dirty="0"/>
              <a:t>W</a:t>
            </a:r>
            <a:r>
              <a:rPr lang="en-US" sz="2000" dirty="0" smtClean="0"/>
              <a:t>henever 3</a:t>
            </a:r>
            <a:r>
              <a:rPr lang="en-US" sz="2000" baseline="30000" dirty="0" smtClean="0"/>
              <a:t>rd</a:t>
            </a:r>
            <a:r>
              <a:rPr lang="en-US" sz="2000" dirty="0" smtClean="0"/>
              <a:t> party tools are used in the site, it should be verified properly as it might be having any vulnerability.  </a:t>
            </a:r>
            <a:endParaRPr lang="en-US" sz="2000" dirty="0"/>
          </a:p>
        </p:txBody>
      </p:sp>
    </p:spTree>
    <p:extLst>
      <p:ext uri="{BB962C8B-B14F-4D97-AF65-F5344CB8AC3E}">
        <p14:creationId xmlns="" xmlns:p14="http://schemas.microsoft.com/office/powerpoint/2010/main" val="1908931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dirty="0"/>
          </a:p>
        </p:txBody>
      </p:sp>
      <p:sp>
        <p:nvSpPr>
          <p:cNvPr id="173" name="Google Shape;1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1. SQL </a:t>
            </a:r>
            <a:r>
              <a:rPr lang="en-US" b="1" dirty="0" smtClean="0"/>
              <a:t>Injection</a:t>
            </a:r>
            <a:endParaRPr b="1" dirty="0"/>
          </a:p>
        </p:txBody>
      </p:sp>
      <p:graphicFrame>
        <p:nvGraphicFramePr>
          <p:cNvPr id="174" name="Google Shape;174;p26"/>
          <p:cNvGraphicFramePr/>
          <p:nvPr>
            <p:extLst>
              <p:ext uri="{D42A27DB-BD31-4B8C-83A1-F6EECF244321}">
                <p14:modId xmlns="" xmlns:p14="http://schemas.microsoft.com/office/powerpoint/2010/main" val="3620214530"/>
              </p:ext>
            </p:extLst>
          </p:nvPr>
        </p:nvGraphicFramePr>
        <p:xfrm>
          <a:off x="2283348" y="2256640"/>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rgbClr val="FFFFFF"/>
                          </a:solidFill>
                          <a:latin typeface="Calibri"/>
                          <a:ea typeface="Calibri"/>
                          <a:cs typeface="Calibri"/>
                          <a:sym typeface="Calibri"/>
                        </a:rPr>
                        <a:t>SQL Injection</a:t>
                      </a:r>
                      <a:endParaRPr sz="1600" dirty="0">
                        <a:solidFill>
                          <a:srgbClr val="FFFFFF"/>
                        </a:solidFill>
                        <a:latin typeface="Calibri"/>
                        <a:ea typeface="Calibri"/>
                        <a:cs typeface="Calibri"/>
                        <a:sym typeface="Calibri"/>
                      </a:endParaRPr>
                    </a:p>
                    <a:p>
                      <a:pPr marL="0" marR="0" lvl="0" indent="0" algn="ctr" rtl="0">
                        <a:spcBef>
                          <a:spcPts val="0"/>
                        </a:spcBef>
                        <a:spcAft>
                          <a:spcPts val="0"/>
                        </a:spcAft>
                        <a:buNone/>
                      </a:pPr>
                      <a:r>
                        <a:rPr lang="en-US" sz="1300" dirty="0">
                          <a:solidFill>
                            <a:srgbClr val="FFFFFF"/>
                          </a:solidFill>
                          <a:latin typeface="Calibri"/>
                          <a:ea typeface="Calibri"/>
                          <a:cs typeface="Calibri"/>
                          <a:sym typeface="Calibri"/>
                        </a:rPr>
                        <a:t>(Critical)</a:t>
                      </a:r>
                      <a:endParaRPr dirty="0"/>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URL in the </a:t>
                      </a:r>
                      <a:r>
                        <a:rPr lang="en-US" sz="1300" b="1" dirty="0" smtClean="0">
                          <a:solidFill>
                            <a:schemeClr val="dk1"/>
                          </a:solidFill>
                          <a:latin typeface="Calibri"/>
                          <a:ea typeface="Calibri"/>
                          <a:cs typeface="Calibri"/>
                          <a:sym typeface="Calibri"/>
                        </a:rPr>
                        <a:t>Lifestyle Store-Home Page </a:t>
                      </a:r>
                      <a:r>
                        <a:rPr lang="en-US" sz="1300" dirty="0">
                          <a:solidFill>
                            <a:schemeClr val="dk1"/>
                          </a:solidFill>
                          <a:latin typeface="Calibri"/>
                          <a:ea typeface="Calibri"/>
                          <a:cs typeface="Calibri"/>
                          <a:sym typeface="Calibri"/>
                        </a:rPr>
                        <a:t>is vulnerable to SQL injection attack</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3"/>
                        </a:rPr>
                        <a:t>http://15.206.93.231/redirect.php?url=www.radhikafancystore.com</a:t>
                      </a:r>
                      <a:endParaRPr lang="en-US" sz="1300" b="0" i="0" u="none" strike="noStrike"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Affected Parameters :</a:t>
                      </a:r>
                      <a:endParaRPr sz="13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Calibri"/>
                          <a:ea typeface="Calibri"/>
                          <a:cs typeface="Calibri"/>
                          <a:sym typeface="Calibri"/>
                        </a:rPr>
                        <a:t>Time based SQL</a:t>
                      </a:r>
                      <a:r>
                        <a:rPr lang="en-US" sz="1300" b="0" baseline="0" dirty="0" smtClean="0">
                          <a:solidFill>
                            <a:schemeClr val="dk1"/>
                          </a:solidFill>
                          <a:latin typeface="Calibri"/>
                          <a:ea typeface="Calibri"/>
                          <a:cs typeface="Calibri"/>
                          <a:sym typeface="Calibri"/>
                        </a:rPr>
                        <a:t> injection (URL)</a:t>
                      </a:r>
                      <a:endParaRPr dirty="0"/>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Payload:</a:t>
                      </a:r>
                      <a:endParaRPr dirty="0"/>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mn-lt"/>
                          <a:ea typeface="Calibri"/>
                          <a:cs typeface="Calibri"/>
                          <a:sym typeface="Calibri"/>
                        </a:rPr>
                        <a:t>1 or sleep(6)#</a:t>
                      </a: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352083836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endParaRPr lang="en-US" dirty="0"/>
          </a:p>
        </p:txBody>
      </p:sp>
      <p:sp>
        <p:nvSpPr>
          <p:cNvPr id="3" name="Text Placeholder 2"/>
          <p:cNvSpPr>
            <a:spLocks noGrp="1"/>
          </p:cNvSpPr>
          <p:nvPr>
            <p:ph type="body" idx="1"/>
          </p:nvPr>
        </p:nvSpPr>
        <p:spPr/>
        <p:txBody>
          <a:bodyPr/>
          <a:lstStyle/>
          <a:p>
            <a:r>
              <a:rPr lang="en-US" sz="2000" dirty="0">
                <a:hlinkClick r:id="rId2"/>
              </a:rPr>
              <a:t>https://</a:t>
            </a:r>
            <a:r>
              <a:rPr lang="en-US" sz="2000" dirty="0" smtClean="0">
                <a:hlinkClick r:id="rId2"/>
              </a:rPr>
              <a:t>resources.whitesourcesoftware.com/blog-whitesource/owasp-a9-using-components-with-known-vulnerabilities</a:t>
            </a:r>
            <a:endParaRPr lang="en-US" sz="2000" dirty="0" smtClean="0"/>
          </a:p>
          <a:p>
            <a:r>
              <a:rPr lang="en-US" sz="2000" dirty="0">
                <a:hlinkClick r:id="rId3"/>
              </a:rPr>
              <a:t>https://securityboulevard.com/2020/04/using-components-with-known-vulnerabilities-2</a:t>
            </a:r>
            <a:r>
              <a:rPr lang="en-US" sz="2000" dirty="0" smtClean="0">
                <a:hlinkClick r:id="rId3"/>
              </a:rPr>
              <a:t>/</a:t>
            </a:r>
            <a:endParaRPr lang="en-US" sz="2000" dirty="0" smtClean="0"/>
          </a:p>
          <a:p>
            <a:pPr marL="114300" indent="0">
              <a:buNone/>
            </a:pPr>
            <a:endParaRPr lang="en-US" sz="2000" dirty="0"/>
          </a:p>
        </p:txBody>
      </p:sp>
    </p:spTree>
    <p:extLst>
      <p:ext uri="{BB962C8B-B14F-4D97-AF65-F5344CB8AC3E}">
        <p14:creationId xmlns="" xmlns:p14="http://schemas.microsoft.com/office/powerpoint/2010/main" val="36749120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121</a:t>
            </a:fld>
            <a:endParaRPr dirty="0"/>
          </a:p>
        </p:txBody>
      </p:sp>
      <p:sp>
        <p:nvSpPr>
          <p:cNvPr id="482" name="Google Shape;482;p67"/>
          <p:cNvSpPr txBox="1">
            <a:spLocks noGrp="1"/>
          </p:cNvSpPr>
          <p:nvPr>
            <p:ph type="title"/>
          </p:nvPr>
        </p:nvSpPr>
        <p:spPr>
          <a:xfrm>
            <a:off x="800100" y="4889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15. </a:t>
            </a:r>
            <a:r>
              <a:rPr lang="en-US" b="1" dirty="0"/>
              <a:t>Information Disclosure</a:t>
            </a:r>
            <a:endParaRPr b="1" dirty="0"/>
          </a:p>
        </p:txBody>
      </p:sp>
      <p:graphicFrame>
        <p:nvGraphicFramePr>
          <p:cNvPr id="483" name="Google Shape;483;p67"/>
          <p:cNvGraphicFramePr/>
          <p:nvPr>
            <p:extLst>
              <p:ext uri="{D42A27DB-BD31-4B8C-83A1-F6EECF244321}">
                <p14:modId xmlns="" xmlns:p14="http://schemas.microsoft.com/office/powerpoint/2010/main" val="529738834"/>
              </p:ext>
            </p:extLst>
          </p:nvPr>
        </p:nvGraphicFramePr>
        <p:xfrm>
          <a:off x="1751173" y="2188740"/>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Information Disclosure due to Apache Info Pages </a:t>
                      </a:r>
                      <a:r>
                        <a:rPr lang="en-US" sz="1300" dirty="0">
                          <a:solidFill>
                            <a:schemeClr val="dk1"/>
                          </a:solidFill>
                          <a:latin typeface="Calibri"/>
                          <a:ea typeface="Calibri"/>
                          <a:cs typeface="Calibri"/>
                          <a:sym typeface="Calibri"/>
                        </a:rPr>
                        <a:t>(Low)</a:t>
                      </a:r>
                      <a:endParaRPr sz="1300" dirty="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urls disclose server information</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3"/>
                        </a:rPr>
                        <a:t>http://13.126.71.105/server-status/</a:t>
                      </a:r>
                      <a:endParaRPr lang="en-US" sz="13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mn-lt"/>
                          <a:ea typeface="Calibri"/>
                          <a:cs typeface="Calibri"/>
                          <a:sym typeface="Calibri"/>
                          <a:hlinkClick r:id="rId4"/>
                        </a:rPr>
                        <a:t>http://13.126.71.105/robots.txt</a:t>
                      </a:r>
                      <a:endParaRPr lang="en-US" sz="1300" b="0"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Char char="•"/>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42724348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Observation</a:t>
            </a:r>
            <a:endParaRPr b="1" dirty="0"/>
          </a:p>
        </p:txBody>
      </p:sp>
      <p:sp>
        <p:nvSpPr>
          <p:cNvPr id="489" name="Google Shape;489;p68"/>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indent="-285750">
              <a:spcBef>
                <a:spcPts val="0"/>
              </a:spcBef>
              <a:buSzPts val="2000"/>
            </a:pPr>
            <a:r>
              <a:rPr lang="en-US" sz="2000" dirty="0"/>
              <a:t>Navigate </a:t>
            </a:r>
            <a:r>
              <a:rPr lang="en-US" sz="2000" dirty="0" smtClean="0"/>
              <a:t>to this URL </a:t>
            </a:r>
            <a:r>
              <a:rPr lang="en-US" sz="2000" dirty="0" smtClean="0">
                <a:solidFill>
                  <a:schemeClr val="dk1"/>
                </a:solidFill>
                <a:ea typeface="Calibri"/>
                <a:cs typeface="Calibri"/>
                <a:sym typeface="Calibri"/>
                <a:hlinkClick r:id="rId3"/>
              </a:rPr>
              <a:t>http</a:t>
            </a:r>
            <a:r>
              <a:rPr lang="en-US" sz="2000" dirty="0">
                <a:solidFill>
                  <a:schemeClr val="dk1"/>
                </a:solidFill>
                <a:ea typeface="Calibri"/>
                <a:cs typeface="Calibri"/>
                <a:sym typeface="Calibri"/>
                <a:hlinkClick r:id="rId3"/>
              </a:rPr>
              <a:t>://</a:t>
            </a:r>
            <a:r>
              <a:rPr lang="en-US" sz="2000" dirty="0" smtClean="0">
                <a:solidFill>
                  <a:schemeClr val="dk1"/>
                </a:solidFill>
                <a:ea typeface="Calibri"/>
                <a:cs typeface="Calibri"/>
                <a:sym typeface="Calibri"/>
                <a:hlinkClick r:id="rId3"/>
              </a:rPr>
              <a:t>13.126.71.105/server-status/</a:t>
            </a:r>
            <a:r>
              <a:rPr lang="en-US" sz="2000" dirty="0" smtClean="0">
                <a:solidFill>
                  <a:schemeClr val="dk1"/>
                </a:solidFill>
                <a:ea typeface="Calibri"/>
                <a:cs typeface="Calibri"/>
                <a:sym typeface="Calibri"/>
              </a:rPr>
              <a:t> </a:t>
            </a:r>
          </a:p>
          <a:p>
            <a:pPr marL="285750" indent="-285750">
              <a:spcBef>
                <a:spcPts val="0"/>
              </a:spcBef>
              <a:buSzPts val="2000"/>
            </a:pPr>
            <a:r>
              <a:rPr lang="en-US" sz="2000" dirty="0" smtClean="0">
                <a:solidFill>
                  <a:schemeClr val="dk1"/>
                </a:solidFill>
                <a:latin typeface="Calibri"/>
                <a:ea typeface="Calibri"/>
                <a:cs typeface="Calibri"/>
                <a:sym typeface="Calibri"/>
              </a:rPr>
              <a:t>Default </a:t>
            </a:r>
            <a:r>
              <a:rPr lang="en-US" sz="2000" dirty="0">
                <a:solidFill>
                  <a:schemeClr val="dk1"/>
                </a:solidFill>
                <a:latin typeface="Calibri"/>
                <a:ea typeface="Calibri"/>
                <a:cs typeface="Calibri"/>
                <a:sym typeface="Calibri"/>
              </a:rPr>
              <a:t>server-status page opens which discloses server </a:t>
            </a:r>
            <a:r>
              <a:rPr lang="en-US" sz="2000" dirty="0" smtClean="0">
                <a:solidFill>
                  <a:schemeClr val="dk1"/>
                </a:solidFill>
                <a:latin typeface="Calibri"/>
                <a:ea typeface="Calibri"/>
                <a:cs typeface="Calibri"/>
                <a:sym typeface="Calibri"/>
              </a:rPr>
              <a:t>information which can be critical as it is displaying the information which it shouldn’t show to the users.</a:t>
            </a:r>
            <a:endParaRPr sz="2000" b="0" i="0" u="none" strike="noStrike" dirty="0">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dirty="0"/>
          </a:p>
        </p:txBody>
      </p:sp>
    </p:spTree>
    <p:extLst>
      <p:ext uri="{BB962C8B-B14F-4D97-AF65-F5344CB8AC3E}">
        <p14:creationId xmlns="" xmlns:p14="http://schemas.microsoft.com/office/powerpoint/2010/main" val="32081715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13782" y="1690688"/>
            <a:ext cx="9564435" cy="4721263"/>
          </a:xfrm>
          <a:prstGeom prst="rect">
            <a:avLst/>
          </a:prstGeom>
        </p:spPr>
      </p:pic>
    </p:spTree>
    <p:extLst>
      <p:ext uri="{BB962C8B-B14F-4D97-AF65-F5344CB8AC3E}">
        <p14:creationId xmlns="" xmlns:p14="http://schemas.microsoft.com/office/powerpoint/2010/main" val="35249953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9"/>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Observation</a:t>
            </a:r>
            <a:endParaRPr b="1" dirty="0"/>
          </a:p>
        </p:txBody>
      </p:sp>
      <p:sp>
        <p:nvSpPr>
          <p:cNvPr id="495" name="Google Shape;495;p69"/>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342900">
              <a:spcBef>
                <a:spcPts val="0"/>
              </a:spcBef>
              <a:buSzPts val="1300"/>
            </a:pPr>
            <a:r>
              <a:rPr lang="en-US" sz="2000" dirty="0" smtClean="0">
                <a:solidFill>
                  <a:schemeClr val="dk1"/>
                </a:solidFill>
                <a:ea typeface="Calibri"/>
                <a:cs typeface="Calibri"/>
                <a:sym typeface="Calibri"/>
              </a:rPr>
              <a:t>Navigate to this URL </a:t>
            </a:r>
            <a:r>
              <a:rPr lang="en-US" sz="2000" dirty="0">
                <a:solidFill>
                  <a:schemeClr val="dk1"/>
                </a:solidFill>
                <a:ea typeface="Calibri"/>
                <a:cs typeface="Calibri"/>
                <a:sym typeface="Calibri"/>
                <a:hlinkClick r:id="rId3"/>
              </a:rPr>
              <a:t>http://</a:t>
            </a:r>
            <a:r>
              <a:rPr lang="en-US" sz="2000" dirty="0" smtClean="0">
                <a:solidFill>
                  <a:schemeClr val="dk1"/>
                </a:solidFill>
                <a:ea typeface="Calibri"/>
                <a:cs typeface="Calibri"/>
                <a:sym typeface="Calibri"/>
                <a:hlinkClick r:id="rId3"/>
              </a:rPr>
              <a:t>13.126.71.105/robots.txt</a:t>
            </a:r>
            <a:r>
              <a:rPr lang="en-US" sz="2000" dirty="0" smtClean="0">
                <a:solidFill>
                  <a:schemeClr val="dk1"/>
                </a:solidFill>
                <a:ea typeface="Calibri"/>
                <a:cs typeface="Calibri"/>
                <a:sym typeface="Calibri"/>
              </a:rPr>
              <a:t> </a:t>
            </a:r>
          </a:p>
          <a:p>
            <a:pPr marL="342900">
              <a:spcBef>
                <a:spcPts val="0"/>
              </a:spcBef>
              <a:buSzPts val="1300"/>
            </a:pPr>
            <a:r>
              <a:rPr lang="en-US" sz="2000" dirty="0" smtClean="0">
                <a:solidFill>
                  <a:schemeClr val="dk1"/>
                </a:solidFill>
                <a:ea typeface="Calibri"/>
                <a:cs typeface="Calibri"/>
                <a:sym typeface="Calibri"/>
              </a:rPr>
              <a:t>Robots.txt command is used in order to hide the folders from the search engines </a:t>
            </a:r>
          </a:p>
          <a:p>
            <a:pPr marL="342900">
              <a:spcBef>
                <a:spcPts val="0"/>
              </a:spcBef>
              <a:buSzPts val="1300"/>
            </a:pPr>
            <a:r>
              <a:rPr lang="en-US" sz="2000" dirty="0" smtClean="0">
                <a:solidFill>
                  <a:schemeClr val="dk1"/>
                </a:solidFill>
                <a:ea typeface="Calibri"/>
                <a:cs typeface="Calibri"/>
                <a:sym typeface="Calibri"/>
              </a:rPr>
              <a:t>There are three such folders which the site is hiding out of which two are named as disallowed</a:t>
            </a:r>
          </a:p>
          <a:p>
            <a:pPr marL="342900">
              <a:spcBef>
                <a:spcPts val="0"/>
              </a:spcBef>
              <a:buSzPts val="1300"/>
            </a:pPr>
            <a:endParaRPr lang="en-US" sz="2000" dirty="0">
              <a:solidFill>
                <a:schemeClr val="dk1"/>
              </a:solidFill>
              <a:ea typeface="Calibri"/>
              <a:cs typeface="Calibri"/>
              <a:sym typeface="Calibri"/>
            </a:endParaRPr>
          </a:p>
          <a:p>
            <a:pPr marL="342900" lvl="0">
              <a:spcBef>
                <a:spcPts val="0"/>
              </a:spcBef>
              <a:buSzPts val="1300"/>
            </a:pPr>
            <a:endParaRPr lang="en-US" sz="2000" dirty="0">
              <a:solidFill>
                <a:schemeClr val="dk1"/>
              </a:solidFill>
              <a:ea typeface="Calibri"/>
              <a:cs typeface="Calibri"/>
              <a:sym typeface="Calibri"/>
            </a:endParaRPr>
          </a:p>
        </p:txBody>
      </p:sp>
    </p:spTree>
    <p:extLst>
      <p:ext uri="{BB962C8B-B14F-4D97-AF65-F5344CB8AC3E}">
        <p14:creationId xmlns="" xmlns:p14="http://schemas.microsoft.com/office/powerpoint/2010/main" val="355731533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195232" y="2552577"/>
            <a:ext cx="5801535" cy="1752845"/>
          </a:xfrm>
          <a:prstGeom prst="rect">
            <a:avLst/>
          </a:prstGeom>
        </p:spPr>
      </p:pic>
    </p:spTree>
    <p:extLst>
      <p:ext uri="{BB962C8B-B14F-4D97-AF65-F5344CB8AC3E}">
        <p14:creationId xmlns="" xmlns:p14="http://schemas.microsoft.com/office/powerpoint/2010/main" val="76413225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81295" y="1844752"/>
            <a:ext cx="8668960" cy="3829584"/>
          </a:xfrm>
          <a:prstGeom prst="rect">
            <a:avLst/>
          </a:prstGeom>
        </p:spPr>
      </p:pic>
    </p:spTree>
    <p:extLst>
      <p:ext uri="{BB962C8B-B14F-4D97-AF65-F5344CB8AC3E}">
        <p14:creationId xmlns="" xmlns:p14="http://schemas.microsoft.com/office/powerpoint/2010/main" val="245869876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8283" y="1516899"/>
            <a:ext cx="10058400" cy="4968789"/>
          </a:xfrm>
          <a:prstGeom prst="rect">
            <a:avLst/>
          </a:prstGeom>
        </p:spPr>
      </p:pic>
    </p:spTree>
    <p:extLst>
      <p:ext uri="{BB962C8B-B14F-4D97-AF65-F5344CB8AC3E}">
        <p14:creationId xmlns="" xmlns:p14="http://schemas.microsoft.com/office/powerpoint/2010/main" val="108750675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0"/>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Business Impact – </a:t>
            </a:r>
            <a:r>
              <a:rPr lang="en-US" b="1" dirty="0" smtClean="0"/>
              <a:t>Low</a:t>
            </a:r>
            <a:endParaRPr b="1" dirty="0"/>
          </a:p>
        </p:txBody>
      </p:sp>
      <p:sp>
        <p:nvSpPr>
          <p:cNvPr id="501" name="Google Shape;501;p7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128</a:t>
            </a:fld>
            <a:endParaRPr dirty="0"/>
          </a:p>
        </p:txBody>
      </p:sp>
      <p:sp>
        <p:nvSpPr>
          <p:cNvPr id="502" name="Google Shape;502;p70"/>
          <p:cNvSpPr txBox="1"/>
          <p:nvPr/>
        </p:nvSpPr>
        <p:spPr>
          <a:xfrm>
            <a:off x="548416" y="1518249"/>
            <a:ext cx="9576659" cy="948726"/>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Although this vulnerability does not have a direct impact to users or the server, though it can help the attacker in mapping the server architecture and plan further attacks on the server</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03" name="Google Shape;503;p70"/>
          <p:cNvSpPr txBox="1"/>
          <p:nvPr/>
        </p:nvSpPr>
        <p:spPr>
          <a:xfrm>
            <a:off x="436273" y="208262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endParaRPr sz="4400" dirty="0">
              <a:solidFill>
                <a:schemeClr val="dk1"/>
              </a:solidFill>
              <a:latin typeface="Calibri"/>
              <a:ea typeface="Calibri"/>
              <a:cs typeface="Calibri"/>
              <a:sym typeface="Calibri"/>
            </a:endParaRPr>
          </a:p>
        </p:txBody>
      </p:sp>
      <p:sp>
        <p:nvSpPr>
          <p:cNvPr id="504" name="Google Shape;504;p70"/>
          <p:cNvSpPr txBox="1">
            <a:spLocks noGrp="1"/>
          </p:cNvSpPr>
          <p:nvPr>
            <p:ph type="body" idx="1"/>
          </p:nvPr>
        </p:nvSpPr>
        <p:spPr>
          <a:xfrm>
            <a:off x="436273" y="3050995"/>
            <a:ext cx="9688802" cy="1561501"/>
          </a:xfrm>
          <a:prstGeom prst="rect">
            <a:avLst/>
          </a:prstGeom>
          <a:noFill/>
          <a:ln>
            <a:noFill/>
          </a:ln>
        </p:spPr>
        <p:txBody>
          <a:bodyPr spcFirstLastPara="1" wrap="square" lIns="91425" tIns="45700" rIns="91425" bIns="45700" anchor="t" anchorCtr="0">
            <a:noAutofit/>
          </a:bodyPr>
          <a:lstStyle/>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p:txBody>
      </p:sp>
      <p:sp>
        <p:nvSpPr>
          <p:cNvPr id="506" name="Google Shape;506;p70"/>
          <p:cNvSpPr/>
          <p:nvPr/>
        </p:nvSpPr>
        <p:spPr>
          <a:xfrm>
            <a:off x="436273" y="5194120"/>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58012169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dk1"/>
                </a:solidFill>
                <a:latin typeface="Calibri"/>
                <a:ea typeface="Calibri"/>
                <a:cs typeface="Calibri"/>
                <a:sym typeface="Calibri"/>
              </a:rPr>
              <a:t>Recommendation</a:t>
            </a:r>
            <a:endParaRPr lang="en-US" b="1" dirty="0"/>
          </a:p>
        </p:txBody>
      </p:sp>
      <p:sp>
        <p:nvSpPr>
          <p:cNvPr id="3" name="Text Placeholder 2"/>
          <p:cNvSpPr>
            <a:spLocks noGrp="1"/>
          </p:cNvSpPr>
          <p:nvPr>
            <p:ph type="body" idx="1"/>
          </p:nvPr>
        </p:nvSpPr>
        <p:spPr/>
        <p:txBody>
          <a:bodyPr/>
          <a:lstStyle/>
          <a:p>
            <a:pPr marL="0" lvl="0" indent="0">
              <a:spcBef>
                <a:spcPts val="0"/>
              </a:spcBef>
              <a:buSzPts val="2400"/>
              <a:buNone/>
            </a:pPr>
            <a:r>
              <a:rPr lang="en-US" sz="2400" dirty="0"/>
              <a:t>Take the following precautions:</a:t>
            </a:r>
            <a:endParaRPr lang="en-US" dirty="0"/>
          </a:p>
          <a:p>
            <a:pPr marL="685800" lvl="1" indent="-228600">
              <a:buSzPts val="2000"/>
            </a:pPr>
            <a:r>
              <a:rPr lang="en-US" sz="2000" dirty="0"/>
              <a:t>Disable all default pages and folders including server-status and </a:t>
            </a:r>
            <a:r>
              <a:rPr lang="en-US" sz="2000" dirty="0" smtClean="0"/>
              <a:t>server-info</a:t>
            </a:r>
          </a:p>
          <a:p>
            <a:pPr marL="685800" lvl="1" indent="-228600">
              <a:buSzPts val="2000"/>
            </a:pPr>
            <a:r>
              <a:rPr lang="en-US" sz="2000" dirty="0" smtClean="0"/>
              <a:t>Use authentication key in order to access this critical data</a:t>
            </a:r>
            <a:endParaRPr lang="en-US" dirty="0"/>
          </a:p>
          <a:p>
            <a:pPr marL="457200" lvl="1" indent="0">
              <a:buSzPts val="2000"/>
              <a:buNone/>
            </a:pPr>
            <a:endParaRPr lang="en-US" sz="2000" dirty="0"/>
          </a:p>
          <a:p>
            <a:pPr marL="114300" indent="0">
              <a:buNone/>
            </a:pPr>
            <a:endParaRPr lang="en-US" dirty="0"/>
          </a:p>
        </p:txBody>
      </p:sp>
    </p:spTree>
    <p:extLst>
      <p:ext uri="{BB962C8B-B14F-4D97-AF65-F5344CB8AC3E}">
        <p14:creationId xmlns="" xmlns:p14="http://schemas.microsoft.com/office/powerpoint/2010/main" val="4018989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42891" y="3252763"/>
            <a:ext cx="5506218" cy="352474"/>
          </a:xfrm>
          <a:prstGeom prst="rect">
            <a:avLst/>
          </a:prstGeom>
        </p:spPr>
      </p:pic>
      <p:sp>
        <p:nvSpPr>
          <p:cNvPr id="5" name="Down Arrow 4"/>
          <p:cNvSpPr/>
          <p:nvPr/>
        </p:nvSpPr>
        <p:spPr>
          <a:xfrm>
            <a:off x="7662041" y="2638096"/>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784081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dk1"/>
                </a:solidFill>
                <a:latin typeface="Calibri"/>
                <a:ea typeface="Calibri"/>
                <a:cs typeface="Calibri"/>
                <a:sym typeface="Calibri"/>
              </a:rPr>
              <a:t>References</a:t>
            </a:r>
            <a:endParaRPr lang="en-US" b="1" dirty="0"/>
          </a:p>
        </p:txBody>
      </p:sp>
      <p:sp>
        <p:nvSpPr>
          <p:cNvPr id="3" name="Text Placeholder 2"/>
          <p:cNvSpPr>
            <a:spLocks noGrp="1"/>
          </p:cNvSpPr>
          <p:nvPr>
            <p:ph type="body" idx="1"/>
          </p:nvPr>
        </p:nvSpPr>
        <p:spPr/>
        <p:txBody>
          <a:bodyPr/>
          <a:lstStyle/>
          <a:p>
            <a:pPr marL="342900" lvl="0">
              <a:spcBef>
                <a:spcPts val="0"/>
              </a:spcBef>
            </a:pPr>
            <a:r>
              <a:rPr lang="en-US" sz="2000" i="1" dirty="0">
                <a:solidFill>
                  <a:schemeClr val="dk1"/>
                </a:solidFill>
                <a:ea typeface="Calibri"/>
                <a:cs typeface="Calibri"/>
                <a:sym typeface="Calibri"/>
                <a:hlinkClick r:id="rId2"/>
              </a:rPr>
              <a:t>https://vuldb.com/?</a:t>
            </a:r>
            <a:r>
              <a:rPr lang="en-US" sz="2000" i="1" dirty="0" smtClean="0">
                <a:solidFill>
                  <a:schemeClr val="dk1"/>
                </a:solidFill>
                <a:ea typeface="Calibri"/>
                <a:cs typeface="Calibri"/>
                <a:sym typeface="Calibri"/>
                <a:hlinkClick r:id="rId2"/>
              </a:rPr>
              <a:t>id.88482</a:t>
            </a:r>
            <a:endParaRPr lang="en-US" sz="2000" dirty="0" smtClean="0">
              <a:sym typeface="Calibri"/>
            </a:endParaRPr>
          </a:p>
          <a:p>
            <a:pPr marL="342900" lvl="0">
              <a:spcBef>
                <a:spcPts val="0"/>
              </a:spcBef>
            </a:pPr>
            <a:r>
              <a:rPr lang="en-US" sz="2000" i="1" dirty="0" smtClean="0">
                <a:solidFill>
                  <a:schemeClr val="dk1"/>
                </a:solidFill>
                <a:ea typeface="Calibri"/>
                <a:cs typeface="Calibri"/>
                <a:sym typeface="Calibri"/>
                <a:hlinkClick r:id="rId3"/>
              </a:rPr>
              <a:t>https</a:t>
            </a:r>
            <a:r>
              <a:rPr lang="en-US" sz="2000" i="1" dirty="0">
                <a:solidFill>
                  <a:schemeClr val="dk1"/>
                </a:solidFill>
                <a:ea typeface="Calibri"/>
                <a:cs typeface="Calibri"/>
                <a:sym typeface="Calibri"/>
                <a:hlinkClick r:id="rId3"/>
              </a:rPr>
              <a:t>://</a:t>
            </a:r>
            <a:r>
              <a:rPr lang="en-US" sz="2000" i="1" dirty="0" smtClean="0">
                <a:solidFill>
                  <a:schemeClr val="dk1"/>
                </a:solidFill>
                <a:ea typeface="Calibri"/>
                <a:cs typeface="Calibri"/>
                <a:sym typeface="Calibri"/>
                <a:hlinkClick r:id="rId3"/>
              </a:rPr>
              <a:t>httpd.apache.org/docs/current/mod/mod_status.html</a:t>
            </a:r>
            <a:endParaRPr lang="en-US" sz="2000" dirty="0" smtClean="0">
              <a:sym typeface="Calibri"/>
            </a:endParaRPr>
          </a:p>
          <a:p>
            <a:pPr marL="342900" lvl="0">
              <a:spcBef>
                <a:spcPts val="0"/>
              </a:spcBef>
            </a:pPr>
            <a:r>
              <a:rPr lang="en-US" sz="2000" i="1" dirty="0" smtClean="0">
                <a:solidFill>
                  <a:schemeClr val="dk1"/>
                </a:solidFill>
                <a:ea typeface="Calibri"/>
                <a:cs typeface="Calibri"/>
                <a:sym typeface="Calibri"/>
                <a:hlinkClick r:id="rId4"/>
              </a:rPr>
              <a:t>https</a:t>
            </a:r>
            <a:r>
              <a:rPr lang="en-US" sz="2000" i="1" dirty="0">
                <a:solidFill>
                  <a:schemeClr val="dk1"/>
                </a:solidFill>
                <a:ea typeface="Calibri"/>
                <a:cs typeface="Calibri"/>
                <a:sym typeface="Calibri"/>
                <a:hlinkClick r:id="rId4"/>
              </a:rPr>
              <a:t>://</a:t>
            </a:r>
            <a:r>
              <a:rPr lang="en-US" sz="2000" i="1" dirty="0" smtClean="0">
                <a:solidFill>
                  <a:schemeClr val="dk1"/>
                </a:solidFill>
                <a:ea typeface="Calibri"/>
                <a:cs typeface="Calibri"/>
                <a:sym typeface="Calibri"/>
                <a:hlinkClick r:id="rId4"/>
              </a:rPr>
              <a:t>www.beyondsecurity.com/scan_pentest_network_vulnerabilities_apache_http_server_httponly_cookie_information_disclosure</a:t>
            </a:r>
            <a:endParaRPr lang="en-US" sz="2000" i="1" dirty="0" smtClean="0">
              <a:solidFill>
                <a:schemeClr val="dk1"/>
              </a:solidFill>
              <a:ea typeface="Calibri"/>
              <a:cs typeface="Calibri"/>
              <a:sym typeface="Calibri"/>
            </a:endParaRPr>
          </a:p>
          <a:p>
            <a:pPr marL="0" lvl="0" indent="0">
              <a:spcBef>
                <a:spcPts val="0"/>
              </a:spcBef>
              <a:buNone/>
            </a:pPr>
            <a:endParaRPr lang="en-US" sz="2000" i="1" dirty="0">
              <a:solidFill>
                <a:schemeClr val="dk1"/>
              </a:solidFill>
              <a:ea typeface="Calibri"/>
              <a:cs typeface="Calibri"/>
              <a:sym typeface="Calibri"/>
            </a:endParaRPr>
          </a:p>
          <a:p>
            <a:endParaRPr lang="en-US" dirty="0"/>
          </a:p>
        </p:txBody>
      </p:sp>
    </p:spTree>
    <p:extLst>
      <p:ext uri="{BB962C8B-B14F-4D97-AF65-F5344CB8AC3E}">
        <p14:creationId xmlns="" xmlns:p14="http://schemas.microsoft.com/office/powerpoint/2010/main" val="42173597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 you</a:t>
            </a:r>
            <a:endParaRPr lang="en-US" b="1" dirty="0"/>
          </a:p>
        </p:txBody>
      </p:sp>
      <p:sp>
        <p:nvSpPr>
          <p:cNvPr id="3" name="Text Placeholder 2"/>
          <p:cNvSpPr>
            <a:spLocks noGrp="1"/>
          </p:cNvSpPr>
          <p:nvPr>
            <p:ph type="body" idx="1"/>
          </p:nvPr>
        </p:nvSpPr>
        <p:spPr/>
        <p:txBody>
          <a:bodyPr/>
          <a:lstStyle/>
          <a:p>
            <a:pPr algn="ctr">
              <a:buNone/>
            </a:pPr>
            <a:r>
              <a:rPr lang="en-US" dirty="0" smtClean="0"/>
              <a:t>For any </a:t>
            </a:r>
            <a:r>
              <a:rPr lang="en-US" dirty="0" smtClean="0"/>
              <a:t>other query contact </a:t>
            </a:r>
            <a:endParaRPr lang="en-US" dirty="0" smtClean="0"/>
          </a:p>
          <a:p>
            <a:pPr algn="ctr">
              <a:buNone/>
            </a:pPr>
            <a:r>
              <a:rPr lang="en-US" dirty="0" smtClean="0"/>
              <a:t>9711873630</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buSzPts val="4400"/>
            </a:pPr>
            <a:r>
              <a:rPr lang="en-US" b="1" dirty="0"/>
              <a:t>Business Impact </a:t>
            </a:r>
            <a:r>
              <a:rPr lang="en-US" b="1" dirty="0" smtClean="0"/>
              <a:t>– Extremely</a:t>
            </a:r>
            <a:r>
              <a:rPr lang="en-US" dirty="0" smtClean="0"/>
              <a:t> </a:t>
            </a:r>
            <a:r>
              <a:rPr lang="en-US" b="1" dirty="0" smtClean="0"/>
              <a:t>High</a:t>
            </a:r>
            <a:endParaRPr b="1" dirty="0"/>
          </a:p>
        </p:txBody>
      </p:sp>
      <p:sp>
        <p:nvSpPr>
          <p:cNvPr id="166" name="Google Shape;16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342900" lvl="0" algn="l" rtl="0">
              <a:lnSpc>
                <a:spcPct val="90000"/>
              </a:lnSpc>
              <a:spcBef>
                <a:spcPts val="0"/>
              </a:spcBef>
              <a:spcAft>
                <a:spcPts val="0"/>
              </a:spcAft>
              <a:buClr>
                <a:schemeClr val="dk1"/>
              </a:buClr>
              <a:buSzPts val="2000"/>
            </a:pPr>
            <a:r>
              <a:rPr lang="en-US" sz="2000" dirty="0"/>
              <a:t>Using this vulnerability, attacker can execute arbitrary SQL commands on Lifestyle store </a:t>
            </a:r>
            <a:r>
              <a:rPr lang="en-US" sz="2000" dirty="0" smtClean="0"/>
              <a:t>server </a:t>
            </a:r>
            <a:r>
              <a:rPr lang="en-US" sz="2000" dirty="0"/>
              <a:t>and gain complete access to internal databases along with all customer data inside it. </a:t>
            </a:r>
            <a:endParaRPr lang="en-US" dirty="0"/>
          </a:p>
          <a:p>
            <a:pPr marL="342900" lvl="0" algn="l" rtl="0">
              <a:lnSpc>
                <a:spcPct val="90000"/>
              </a:lnSpc>
              <a:spcBef>
                <a:spcPts val="0"/>
              </a:spcBef>
              <a:spcAft>
                <a:spcPts val="0"/>
              </a:spcAft>
              <a:buClr>
                <a:schemeClr val="dk1"/>
              </a:buClr>
              <a:buSzPts val="2000"/>
            </a:pPr>
            <a:r>
              <a:rPr lang="en-US" sz="2000" dirty="0" smtClean="0"/>
              <a:t>The error message displayed by performing fuzzing can be avoided by following the suggestions given in the recommendation section.</a:t>
            </a:r>
            <a:endParaRPr lang="en-US" dirty="0"/>
          </a:p>
          <a:p>
            <a:pPr marL="0" lvl="0" indent="0" algn="l" rtl="0">
              <a:lnSpc>
                <a:spcPct val="90000"/>
              </a:lnSpc>
              <a:spcBef>
                <a:spcPts val="1000"/>
              </a:spcBef>
              <a:spcAft>
                <a:spcPts val="0"/>
              </a:spcAft>
              <a:buClr>
                <a:schemeClr val="dk1"/>
              </a:buClr>
              <a:buSzPts val="2000"/>
              <a:buNone/>
            </a:pPr>
            <a:endParaRPr sz="2000" b="1" dirty="0"/>
          </a:p>
        </p:txBody>
      </p:sp>
    </p:spTree>
    <p:extLst>
      <p:ext uri="{BB962C8B-B14F-4D97-AF65-F5344CB8AC3E}">
        <p14:creationId xmlns="" xmlns:p14="http://schemas.microsoft.com/office/powerpoint/2010/main" val="2594828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a:t>
            </a:r>
            <a:endParaRPr lang="en-US" dirty="0"/>
          </a:p>
        </p:txBody>
      </p:sp>
      <p:sp>
        <p:nvSpPr>
          <p:cNvPr id="3" name="Text Placeholder 2"/>
          <p:cNvSpPr>
            <a:spLocks noGrp="1"/>
          </p:cNvSpPr>
          <p:nvPr>
            <p:ph type="body" idx="1"/>
          </p:nvPr>
        </p:nvSpPr>
        <p:spPr/>
        <p:txBody>
          <a:bodyPr/>
          <a:lstStyle/>
          <a:p>
            <a:pPr marL="114300" indent="0">
              <a:buNone/>
            </a:pPr>
            <a:r>
              <a:rPr lang="en-US" sz="2000" dirty="0"/>
              <a:t>Take the following precautions to avoid exploitation of SQL </a:t>
            </a:r>
            <a:r>
              <a:rPr lang="en-US" sz="2000" dirty="0" smtClean="0"/>
              <a:t>injections:</a:t>
            </a:r>
          </a:p>
          <a:p>
            <a:r>
              <a:rPr lang="en-US" sz="2000" dirty="0" smtClean="0"/>
              <a:t>Use </a:t>
            </a:r>
            <a:r>
              <a:rPr lang="en-US" sz="2000" dirty="0"/>
              <a:t>whitelist filters, which means if a parameter is supposed to have integer values, do not allow non-numeric input. If it is an email field, allow </a:t>
            </a:r>
            <a:r>
              <a:rPr lang="en-US" sz="2000" dirty="0" smtClean="0"/>
              <a:t>alphanumeric, </a:t>
            </a:r>
            <a:r>
              <a:rPr lang="en-US" sz="2000" dirty="0"/>
              <a:t>@ and .(dot</a:t>
            </a:r>
            <a:r>
              <a:rPr lang="en-US" sz="2000" dirty="0" smtClean="0"/>
              <a:t>)</a:t>
            </a:r>
          </a:p>
          <a:p>
            <a:r>
              <a:rPr lang="en-US" sz="2000" dirty="0"/>
              <a:t>Whitelist User Input: Whitelist all user input for expected data only. For example if you are expecting a flower name, limit it to alphabets only </a:t>
            </a:r>
            <a:r>
              <a:rPr lang="en-US" sz="2000" dirty="0" smtClean="0"/>
              <a:t>up to </a:t>
            </a:r>
            <a:r>
              <a:rPr lang="en-US" sz="2000" dirty="0"/>
              <a:t>20 characters in length. If you are expecting some ID, restrict it to numbers </a:t>
            </a:r>
            <a:r>
              <a:rPr lang="en-US" sz="2000" dirty="0" smtClean="0"/>
              <a:t>only</a:t>
            </a:r>
            <a:endParaRPr lang="en-US" sz="2000" dirty="0"/>
          </a:p>
          <a:p>
            <a:r>
              <a:rPr lang="en-US" sz="2000" dirty="0"/>
              <a:t>Use strong web application firewalls to make exploitation difficult</a:t>
            </a:r>
          </a:p>
          <a:p>
            <a:r>
              <a:rPr lang="en-US" sz="2000" dirty="0"/>
              <a:t>Never run SQL server software (MySQL, MsSQL, etc.) as high privilege user such as ‘root’</a:t>
            </a:r>
          </a:p>
          <a:p>
            <a:r>
              <a:rPr lang="en-US" sz="2000" dirty="0"/>
              <a:t>Use prepared statements for SQL queries instead of inserting user controlled input into SQL queries</a:t>
            </a:r>
          </a:p>
          <a:p>
            <a:r>
              <a:rPr lang="en-US" sz="2000" dirty="0"/>
              <a:t>Remove default databases and accounts such as test, guest, admin, </a:t>
            </a:r>
            <a:r>
              <a:rPr lang="en-US" sz="2000" dirty="0" smtClean="0"/>
              <a:t>etc.</a:t>
            </a:r>
          </a:p>
          <a:p>
            <a:r>
              <a:rPr lang="en-US" sz="2000" dirty="0" smtClean="0"/>
              <a:t>Do </a:t>
            </a:r>
            <a:r>
              <a:rPr lang="en-US" sz="2000" dirty="0"/>
              <a:t>not run Database Service as admin/root </a:t>
            </a:r>
            <a:r>
              <a:rPr lang="en-US" sz="2000" dirty="0" smtClean="0"/>
              <a:t>user</a:t>
            </a:r>
            <a:endParaRPr lang="en-US" sz="2000" dirty="0"/>
          </a:p>
          <a:p>
            <a:endParaRPr lang="en-US" sz="2000" dirty="0"/>
          </a:p>
        </p:txBody>
      </p:sp>
    </p:spTree>
    <p:extLst>
      <p:ext uri="{BB962C8B-B14F-4D97-AF65-F5344CB8AC3E}">
        <p14:creationId xmlns="" xmlns:p14="http://schemas.microsoft.com/office/powerpoint/2010/main" val="2083923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References</a:t>
            </a:r>
            <a:endParaRPr b="1" dirty="0"/>
          </a:p>
        </p:txBody>
      </p:sp>
      <p:sp>
        <p:nvSpPr>
          <p:cNvPr id="193" name="Google Shape;193;p29"/>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i="1" dirty="0" smtClean="0">
                <a:latin typeface="Calibri"/>
                <a:ea typeface="Calibri"/>
                <a:cs typeface="Calibri"/>
                <a:sym typeface="Calibri"/>
              </a:rPr>
              <a:t>Refer the mentioned links to read more about the SQL Injection:</a:t>
            </a:r>
          </a:p>
          <a:p>
            <a:pPr marL="0" lvl="0" indent="0" algn="l" rtl="0">
              <a:lnSpc>
                <a:spcPct val="90000"/>
              </a:lnSpc>
              <a:spcBef>
                <a:spcPts val="0"/>
              </a:spcBef>
              <a:spcAft>
                <a:spcPts val="0"/>
              </a:spcAft>
              <a:buClr>
                <a:schemeClr val="dk1"/>
              </a:buClr>
              <a:buSzPts val="2400"/>
              <a:buNone/>
            </a:pPr>
            <a:endParaRPr lang="en-US" sz="2400" i="1" dirty="0" smtClean="0">
              <a:latin typeface="Calibri"/>
              <a:ea typeface="Calibri"/>
              <a:cs typeface="Calibri"/>
              <a:sym typeface="Calibri"/>
            </a:endParaRPr>
          </a:p>
          <a:p>
            <a:pPr marL="342900" lvl="0" algn="l" rtl="0">
              <a:lnSpc>
                <a:spcPct val="90000"/>
              </a:lnSpc>
              <a:spcBef>
                <a:spcPts val="0"/>
              </a:spcBef>
              <a:spcAft>
                <a:spcPts val="0"/>
              </a:spcAft>
              <a:buClr>
                <a:schemeClr val="dk1"/>
              </a:buClr>
              <a:buSzPts val="2400"/>
            </a:pPr>
            <a:r>
              <a:rPr lang="en-US" sz="2400" i="1" dirty="0" smtClean="0">
                <a:latin typeface="Calibri"/>
                <a:ea typeface="Calibri"/>
                <a:cs typeface="Calibri"/>
                <a:sym typeface="Calibri"/>
              </a:rPr>
              <a:t>https</a:t>
            </a:r>
            <a:r>
              <a:rPr lang="en-US" sz="2400" i="1" dirty="0">
                <a:latin typeface="Calibri"/>
                <a:ea typeface="Calibri"/>
                <a:cs typeface="Calibri"/>
                <a:sym typeface="Calibri"/>
              </a:rPr>
              <a:t>://www.owasp.org/index.php/SQL_Injection</a:t>
            </a:r>
            <a:endParaRPr dirty="0"/>
          </a:p>
          <a:p>
            <a:pPr marL="228600" lvl="0" indent="-228600" algn="l" rtl="0">
              <a:lnSpc>
                <a:spcPct val="90000"/>
              </a:lnSpc>
              <a:spcBef>
                <a:spcPts val="1000"/>
              </a:spcBef>
              <a:spcAft>
                <a:spcPts val="0"/>
              </a:spcAft>
              <a:buClr>
                <a:schemeClr val="dk1"/>
              </a:buClr>
              <a:buSzPts val="2400"/>
              <a:buChar char="•"/>
            </a:pPr>
            <a:r>
              <a:rPr lang="en-US" sz="2400" i="1" dirty="0"/>
              <a:t>https://en.wikipedia.org/wiki/SQL_injection</a:t>
            </a:r>
            <a:endParaRPr sz="2400" i="1" dirty="0">
              <a:latin typeface="Calibri"/>
              <a:ea typeface="Calibri"/>
              <a:cs typeface="Calibri"/>
              <a:sym typeface="Calibri"/>
            </a:endParaRPr>
          </a:p>
          <a:p>
            <a:pPr marL="228600" lvl="0" indent="-76200" algn="l" rtl="0">
              <a:lnSpc>
                <a:spcPct val="90000"/>
              </a:lnSpc>
              <a:spcBef>
                <a:spcPts val="1000"/>
              </a:spcBef>
              <a:spcAft>
                <a:spcPts val="0"/>
              </a:spcAft>
              <a:buClr>
                <a:schemeClr val="dk1"/>
              </a:buClr>
              <a:buSzPts val="2400"/>
              <a:buNone/>
            </a:pPr>
            <a:endParaRPr sz="2400" dirty="0"/>
          </a:p>
        </p:txBody>
      </p:sp>
    </p:spTree>
    <p:extLst>
      <p:ext uri="{BB962C8B-B14F-4D97-AF65-F5344CB8AC3E}">
        <p14:creationId xmlns="" xmlns:p14="http://schemas.microsoft.com/office/powerpoint/2010/main" val="91634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dirty="0"/>
          </a:p>
        </p:txBody>
      </p:sp>
      <p:sp>
        <p:nvSpPr>
          <p:cNvPr id="272" name="Google Shape;27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2</a:t>
            </a:r>
            <a:r>
              <a:rPr lang="en-US" b="1" dirty="0" smtClean="0"/>
              <a:t>. </a:t>
            </a:r>
            <a:r>
              <a:rPr lang="en-US" b="1" dirty="0"/>
              <a:t>Account Takeover Using OTP Bypass</a:t>
            </a:r>
            <a:endParaRPr b="1" dirty="0"/>
          </a:p>
        </p:txBody>
      </p:sp>
      <p:graphicFrame>
        <p:nvGraphicFramePr>
          <p:cNvPr id="273" name="Google Shape;273;p39"/>
          <p:cNvGraphicFramePr/>
          <p:nvPr>
            <p:extLst>
              <p:ext uri="{D42A27DB-BD31-4B8C-83A1-F6EECF244321}">
                <p14:modId xmlns="" xmlns:p14="http://schemas.microsoft.com/office/powerpoint/2010/main" val="3052469118"/>
              </p:ext>
            </p:extLst>
          </p:nvPr>
        </p:nvGraphicFramePr>
        <p:xfrm>
          <a:off x="2137423" y="222421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rgbClr val="FFFFFF"/>
                          </a:solidFill>
                          <a:latin typeface="Calibri"/>
                          <a:ea typeface="Calibri"/>
                          <a:cs typeface="Calibri"/>
                          <a:sym typeface="Calibri"/>
                        </a:rPr>
                        <a:t>Account Takeover Using OTP Bypass </a:t>
                      </a:r>
                      <a:r>
                        <a:rPr lang="en-US" sz="1300" dirty="0">
                          <a:solidFill>
                            <a:srgbClr val="FFFFFF"/>
                          </a:solidFill>
                          <a:latin typeface="Calibri"/>
                          <a:ea typeface="Calibri"/>
                          <a:cs typeface="Calibri"/>
                          <a:sym typeface="Calibri"/>
                        </a:rPr>
                        <a:t>(Critical)</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The below mentioned login page allows login via </a:t>
                      </a:r>
                      <a:r>
                        <a:rPr lang="en-US" sz="1300" dirty="0" smtClean="0">
                          <a:solidFill>
                            <a:schemeClr val="dk1"/>
                          </a:solidFill>
                          <a:latin typeface="Calibri"/>
                          <a:ea typeface="Calibri"/>
                          <a:cs typeface="Calibri"/>
                          <a:sym typeface="Calibri"/>
                        </a:rPr>
                        <a:t>OTP (by clicking on the forgot password option) </a:t>
                      </a:r>
                      <a:r>
                        <a:rPr lang="en-US" sz="1300" dirty="0">
                          <a:solidFill>
                            <a:schemeClr val="dk1"/>
                          </a:solidFill>
                          <a:latin typeface="Calibri"/>
                          <a:ea typeface="Calibri"/>
                          <a:cs typeface="Calibri"/>
                          <a:sym typeface="Calibri"/>
                        </a:rPr>
                        <a:t>which can be </a:t>
                      </a:r>
                      <a:r>
                        <a:rPr lang="en-US" sz="1300" dirty="0" smtClean="0">
                          <a:solidFill>
                            <a:schemeClr val="dk1"/>
                          </a:solidFill>
                          <a:latin typeface="Calibri"/>
                          <a:ea typeface="Calibri"/>
                          <a:cs typeface="Calibri"/>
                          <a:sym typeface="Calibri"/>
                        </a:rPr>
                        <a:t>brute forced</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368300" marR="0" lvl="0" indent="-285750" algn="l" rtl="0">
                        <a:spcBef>
                          <a:spcPts val="0"/>
                        </a:spcBef>
                        <a:spcAft>
                          <a:spcPts val="0"/>
                        </a:spcAft>
                        <a:buClr>
                          <a:schemeClr val="dk1"/>
                        </a:buClr>
                        <a:buSzPts val="1300"/>
                        <a:buFont typeface="Arial" panose="020B0604020202020204" pitchFamily="34" charset="0"/>
                        <a:buChar char="•"/>
                      </a:pPr>
                      <a:r>
                        <a:rPr lang="en-US" sz="1300" b="0" dirty="0" smtClean="0">
                          <a:solidFill>
                            <a:schemeClr val="dk1"/>
                          </a:solidFill>
                          <a:latin typeface="+mn-lt"/>
                          <a:ea typeface="Calibri"/>
                          <a:cs typeface="Calibri"/>
                          <a:sym typeface="Calibri"/>
                          <a:hlinkClick r:id="rId3"/>
                        </a:rPr>
                        <a:t>http://13.126.71.105/reset_password/admin.php</a:t>
                      </a:r>
                      <a:endParaRPr lang="en-US" sz="1300" b="0" dirty="0" smtClean="0">
                        <a:solidFill>
                          <a:schemeClr val="dk1"/>
                        </a:solidFill>
                        <a:latin typeface="+mn-lt"/>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Affected Parameters :</a:t>
                      </a:r>
                      <a:endParaRPr sz="13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a:solidFill>
                            <a:schemeClr val="dk1"/>
                          </a:solidFill>
                          <a:latin typeface="Calibri"/>
                          <a:ea typeface="Calibri"/>
                          <a:cs typeface="Calibri"/>
                          <a:sym typeface="Calibri"/>
                        </a:rPr>
                        <a:t>OTP (POST parameters)</a:t>
                      </a: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2992981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Observation</a:t>
            </a:r>
            <a:endParaRPr b="1" dirty="0"/>
          </a:p>
        </p:txBody>
      </p:sp>
      <p:sp>
        <p:nvSpPr>
          <p:cNvPr id="286" name="Google Shape;286;p41"/>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spcBef>
                <a:spcPts val="0"/>
              </a:spcBef>
              <a:buSzPts val="2000"/>
            </a:pPr>
            <a:r>
              <a:rPr lang="en-US" sz="2000" dirty="0"/>
              <a:t>Navigate to </a:t>
            </a:r>
            <a:r>
              <a:rPr lang="en-US" sz="2000" dirty="0">
                <a:hlinkClick r:id="rId3"/>
              </a:rPr>
              <a:t>http://</a:t>
            </a:r>
            <a:r>
              <a:rPr lang="en-US" sz="2000" dirty="0" smtClean="0">
                <a:hlinkClick r:id="rId3"/>
              </a:rPr>
              <a:t>13.126.71.105/reset_password/admin.php</a:t>
            </a:r>
            <a:r>
              <a:rPr lang="en-US" sz="2000" dirty="0" smtClean="0"/>
              <a:t> </a:t>
            </a:r>
            <a:r>
              <a:rPr lang="en-US" sz="2000" b="0" i="0" u="none" strike="noStrike" dirty="0" smtClean="0">
                <a:solidFill>
                  <a:schemeClr val="dk1"/>
                </a:solidFill>
                <a:latin typeface="Calibri"/>
                <a:ea typeface="Calibri"/>
                <a:cs typeface="Calibri"/>
                <a:sym typeface="Calibri"/>
              </a:rPr>
              <a:t>You </a:t>
            </a:r>
            <a:r>
              <a:rPr lang="en-US" sz="2000" b="0" i="0" u="none" strike="noStrike" dirty="0">
                <a:solidFill>
                  <a:schemeClr val="dk1"/>
                </a:solidFill>
                <a:latin typeface="Calibri"/>
                <a:ea typeface="Calibri"/>
                <a:cs typeface="Calibri"/>
                <a:sym typeface="Calibri"/>
              </a:rPr>
              <a:t>will see </a:t>
            </a:r>
            <a:r>
              <a:rPr lang="en-US" sz="2000" b="0" i="0" u="none" strike="noStrike" dirty="0" smtClean="0">
                <a:solidFill>
                  <a:schemeClr val="dk1"/>
                </a:solidFill>
                <a:latin typeface="Calibri"/>
                <a:ea typeface="Calibri"/>
                <a:cs typeface="Calibri"/>
                <a:sym typeface="Calibri"/>
              </a:rPr>
              <a:t>admin </a:t>
            </a:r>
            <a:r>
              <a:rPr lang="en-US" sz="2000" b="0" i="0" u="none" strike="noStrike" dirty="0">
                <a:solidFill>
                  <a:schemeClr val="dk1"/>
                </a:solidFill>
                <a:latin typeface="Calibri"/>
                <a:ea typeface="Calibri"/>
                <a:cs typeface="Calibri"/>
                <a:sym typeface="Calibri"/>
              </a:rPr>
              <a:t>login page via </a:t>
            </a:r>
            <a:r>
              <a:rPr lang="en-US" sz="2000" b="0" i="0" u="none" strike="noStrike" dirty="0" smtClean="0">
                <a:solidFill>
                  <a:schemeClr val="dk1"/>
                </a:solidFill>
                <a:latin typeface="Calibri"/>
                <a:ea typeface="Calibri"/>
                <a:cs typeface="Calibri"/>
                <a:sym typeface="Calibri"/>
              </a:rPr>
              <a:t>OTP, when clicked after Forget Password option. Enter any random OTP and intercept using burp suite.</a:t>
            </a:r>
          </a:p>
          <a:p>
            <a:pPr marL="0" lvl="0" indent="0" algn="l" rtl="0">
              <a:lnSpc>
                <a:spcPct val="90000"/>
              </a:lnSpc>
              <a:spcBef>
                <a:spcPts val="0"/>
              </a:spcBef>
              <a:spcAft>
                <a:spcPts val="0"/>
              </a:spcAft>
              <a:buClr>
                <a:schemeClr val="dk1"/>
              </a:buClr>
              <a:buSzPts val="2000"/>
              <a:buNone/>
            </a:pPr>
            <a:endParaRPr sz="2000" dirty="0"/>
          </a:p>
        </p:txBody>
      </p:sp>
      <p:sp>
        <p:nvSpPr>
          <p:cNvPr id="288" name="Google Shape;288;p41"/>
          <p:cNvSpPr/>
          <p:nvPr/>
        </p:nvSpPr>
        <p:spPr>
          <a:xfrm>
            <a:off x="5105399" y="3364563"/>
            <a:ext cx="406880" cy="12913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828606" y="2975020"/>
            <a:ext cx="4911597" cy="2442575"/>
          </a:xfrm>
          <a:prstGeom prst="rect">
            <a:avLst/>
          </a:prstGeom>
        </p:spPr>
      </p:pic>
    </p:spTree>
    <p:extLst>
      <p:ext uri="{BB962C8B-B14F-4D97-AF65-F5344CB8AC3E}">
        <p14:creationId xmlns="" xmlns:p14="http://schemas.microsoft.com/office/powerpoint/2010/main" val="1683280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Payload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311752" y="1825625"/>
            <a:ext cx="5568495" cy="4351338"/>
          </a:xfrm>
        </p:spPr>
      </p:pic>
    </p:spTree>
    <p:extLst>
      <p:ext uri="{BB962C8B-B14F-4D97-AF65-F5344CB8AC3E}">
        <p14:creationId xmlns="" xmlns:p14="http://schemas.microsoft.com/office/powerpoint/2010/main" val="84832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Security Status – </a:t>
            </a:r>
            <a:r>
              <a:rPr lang="en-US" b="1" dirty="0" smtClean="0"/>
              <a:t>Highly </a:t>
            </a:r>
            <a:r>
              <a:rPr lang="en-US" b="1" dirty="0"/>
              <a:t>Vulnerable</a:t>
            </a:r>
            <a:endParaRPr b="1" dirty="0"/>
          </a:p>
        </p:txBody>
      </p:sp>
      <p:sp>
        <p:nvSpPr>
          <p:cNvPr id="96" name="Google Shape;96;p15"/>
          <p:cNvSpPr txBox="1">
            <a:spLocks noGrp="1"/>
          </p:cNvSpPr>
          <p:nvPr>
            <p:ph type="body" idx="1"/>
          </p:nvPr>
        </p:nvSpPr>
        <p:spPr>
          <a:xfrm>
            <a:off x="838200" y="1825625"/>
            <a:ext cx="10515600" cy="491880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chemeClr val="dk1"/>
              </a:buClr>
              <a:buSzPts val="2800"/>
              <a:buChar char="•"/>
            </a:pPr>
            <a:r>
              <a:rPr lang="en-US" sz="2000" dirty="0"/>
              <a:t>Hacker can steal all records in </a:t>
            </a:r>
            <a:r>
              <a:rPr lang="en-US" sz="2000" dirty="0" smtClean="0"/>
              <a:t>the Lifestyle </a:t>
            </a:r>
            <a:r>
              <a:rPr lang="en-US" sz="2000" dirty="0"/>
              <a:t>S</a:t>
            </a:r>
            <a:r>
              <a:rPr lang="en-US" sz="2000" dirty="0" smtClean="0"/>
              <a:t>tore website ( by SQLi and brute forcing login credentials)</a:t>
            </a:r>
            <a:endParaRPr sz="2000" dirty="0"/>
          </a:p>
          <a:p>
            <a:pPr marL="228600" lvl="0" indent="-228600" algn="l" rtl="0">
              <a:lnSpc>
                <a:spcPct val="80000"/>
              </a:lnSpc>
              <a:spcBef>
                <a:spcPts val="1000"/>
              </a:spcBef>
              <a:spcAft>
                <a:spcPts val="0"/>
              </a:spcAft>
              <a:buClr>
                <a:schemeClr val="dk1"/>
              </a:buClr>
              <a:buSzPts val="2800"/>
              <a:buChar char="•"/>
            </a:pPr>
            <a:r>
              <a:rPr lang="en-US" sz="2000" dirty="0"/>
              <a:t>Hacker can take control of complete server including View, Add, Edit, Delete files and folders </a:t>
            </a:r>
            <a:r>
              <a:rPr lang="en-US" sz="2000" dirty="0" smtClean="0"/>
              <a:t>by gaining the Admin’s account credentials. </a:t>
            </a:r>
            <a:endParaRPr sz="2000" dirty="0"/>
          </a:p>
          <a:p>
            <a:pPr marL="228600" lvl="0" indent="-228600" algn="l" rtl="0">
              <a:lnSpc>
                <a:spcPct val="80000"/>
              </a:lnSpc>
              <a:spcBef>
                <a:spcPts val="1000"/>
              </a:spcBef>
              <a:spcAft>
                <a:spcPts val="0"/>
              </a:spcAft>
              <a:buClr>
                <a:schemeClr val="dk1"/>
              </a:buClr>
              <a:buSzPts val="2800"/>
              <a:buChar char="•"/>
            </a:pPr>
            <a:r>
              <a:rPr lang="en-US" sz="2000" dirty="0"/>
              <a:t>Hacker can change source code of application to host malware, phishing pages or even explicit content (Shell Upload)</a:t>
            </a:r>
            <a:endParaRPr sz="2000" dirty="0"/>
          </a:p>
          <a:p>
            <a:pPr marL="228600" lvl="0" indent="-228600" algn="l" rtl="0">
              <a:lnSpc>
                <a:spcPct val="80000"/>
              </a:lnSpc>
              <a:spcBef>
                <a:spcPts val="1000"/>
              </a:spcBef>
              <a:spcAft>
                <a:spcPts val="0"/>
              </a:spcAft>
              <a:buClr>
                <a:schemeClr val="dk1"/>
              </a:buClr>
              <a:buSzPts val="2800"/>
              <a:buChar char="•"/>
            </a:pPr>
            <a:r>
              <a:rPr lang="en-US" sz="2000" dirty="0"/>
              <a:t>Hacker can inject client side code into applications and trick users by changing how page looks to steal information or spoil the </a:t>
            </a:r>
            <a:r>
              <a:rPr lang="en-US" sz="2000" dirty="0" smtClean="0"/>
              <a:t>reputation </a:t>
            </a:r>
            <a:r>
              <a:rPr lang="en-US" sz="2000" dirty="0"/>
              <a:t>of L</a:t>
            </a:r>
            <a:r>
              <a:rPr lang="en-US" sz="2000" dirty="0" smtClean="0"/>
              <a:t>ifestyle </a:t>
            </a:r>
            <a:r>
              <a:rPr lang="en-US" sz="2000" dirty="0"/>
              <a:t>S</a:t>
            </a:r>
            <a:r>
              <a:rPr lang="en-US" sz="2000" dirty="0" smtClean="0"/>
              <a:t>tore </a:t>
            </a:r>
            <a:r>
              <a:rPr lang="en-US" sz="2000" dirty="0"/>
              <a:t>(XSS)</a:t>
            </a:r>
            <a:endParaRPr sz="2000" dirty="0"/>
          </a:p>
          <a:p>
            <a:pPr marL="228600" lvl="0" indent="-228600" algn="l" rtl="0">
              <a:lnSpc>
                <a:spcPct val="80000"/>
              </a:lnSpc>
              <a:spcBef>
                <a:spcPts val="1000"/>
              </a:spcBef>
              <a:spcAft>
                <a:spcPts val="0"/>
              </a:spcAft>
              <a:buClr>
                <a:schemeClr val="dk1"/>
              </a:buClr>
              <a:buSzPts val="2800"/>
              <a:buChar char="•"/>
            </a:pPr>
            <a:r>
              <a:rPr lang="en-US" sz="2000" dirty="0"/>
              <a:t>Hacker can extract </a:t>
            </a:r>
            <a:r>
              <a:rPr lang="en-US" sz="2000" dirty="0" smtClean="0"/>
              <a:t>details of all the customer’s account by false logging in the site using (Authentication flaw)</a:t>
            </a:r>
          </a:p>
          <a:p>
            <a:pPr marL="228600" lvl="0" indent="-228600" algn="l" rtl="0">
              <a:lnSpc>
                <a:spcPct val="80000"/>
              </a:lnSpc>
              <a:spcBef>
                <a:spcPts val="1000"/>
              </a:spcBef>
              <a:spcAft>
                <a:spcPts val="0"/>
              </a:spcAft>
              <a:buClr>
                <a:schemeClr val="dk1"/>
              </a:buClr>
              <a:buSzPts val="2800"/>
              <a:buChar char="•"/>
            </a:pPr>
            <a:r>
              <a:rPr lang="en-US" sz="2000" dirty="0" smtClean="0"/>
              <a:t>Hacker can redirect the user to another website by injecting malicious codes in the comment box and in the URL (cross site scripting)</a:t>
            </a:r>
          </a:p>
          <a:p>
            <a:pPr marL="228600" lvl="0" indent="-228600" algn="l" rtl="0">
              <a:lnSpc>
                <a:spcPct val="80000"/>
              </a:lnSpc>
              <a:spcBef>
                <a:spcPts val="1000"/>
              </a:spcBef>
              <a:spcAft>
                <a:spcPts val="0"/>
              </a:spcAft>
              <a:buClr>
                <a:schemeClr val="dk1"/>
              </a:buClr>
              <a:buSzPts val="2800"/>
              <a:buChar char="•"/>
            </a:pPr>
            <a:r>
              <a:rPr lang="en-US" sz="2000" dirty="0" smtClean="0"/>
              <a:t>Password tampering can be done by cross site Request forgery (CSRF)</a:t>
            </a:r>
          </a:p>
          <a:p>
            <a:pPr marL="228600" lvl="0" indent="-228600" algn="l" rtl="0">
              <a:lnSpc>
                <a:spcPct val="80000"/>
              </a:lnSpc>
              <a:spcBef>
                <a:spcPts val="1000"/>
              </a:spcBef>
              <a:spcAft>
                <a:spcPts val="0"/>
              </a:spcAft>
              <a:buClr>
                <a:schemeClr val="dk1"/>
              </a:buClr>
              <a:buSzPts val="2800"/>
              <a:buChar char="•"/>
            </a:pPr>
            <a:r>
              <a:rPr lang="en-US" sz="2000" dirty="0" smtClean="0"/>
              <a:t>IDORs, Rate Limiting Flaws and arbitrary file upload-all these are possible in the site</a:t>
            </a:r>
          </a:p>
          <a:p>
            <a:pPr marL="228600" lvl="0" indent="-228600" algn="l" rtl="0">
              <a:lnSpc>
                <a:spcPct val="80000"/>
              </a:lnSpc>
              <a:spcBef>
                <a:spcPts val="1000"/>
              </a:spcBef>
              <a:spcAft>
                <a:spcPts val="0"/>
              </a:spcAft>
              <a:buClr>
                <a:schemeClr val="dk1"/>
              </a:buClr>
              <a:buSzPts val="2800"/>
              <a:buChar char="•"/>
            </a:pPr>
            <a:endParaRPr sz="2000" dirty="0"/>
          </a:p>
          <a:p>
            <a:pPr marL="228600" lvl="0" indent="-50800" algn="l" rtl="0">
              <a:lnSpc>
                <a:spcPct val="80000"/>
              </a:lnSpc>
              <a:spcBef>
                <a:spcPts val="1000"/>
              </a:spcBef>
              <a:spcAft>
                <a:spcPts val="0"/>
              </a:spcAft>
              <a:buClr>
                <a:schemeClr val="dk1"/>
              </a:buClr>
              <a:buSzPts val="2800"/>
              <a:buNone/>
            </a:pPr>
            <a:endParaRPr dirty="0"/>
          </a:p>
        </p:txBody>
      </p:sp>
    </p:spTree>
    <p:extLst>
      <p:ext uri="{BB962C8B-B14F-4D97-AF65-F5344CB8AC3E}">
        <p14:creationId xmlns="" xmlns:p14="http://schemas.microsoft.com/office/powerpoint/2010/main" val="3216272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519841" y="1690688"/>
            <a:ext cx="7992590" cy="3858163"/>
          </a:xfrm>
        </p:spPr>
      </p:pic>
      <p:cxnSp>
        <p:nvCxnSpPr>
          <p:cNvPr id="6" name="Straight Arrow Connector 5"/>
          <p:cNvCxnSpPr/>
          <p:nvPr/>
        </p:nvCxnSpPr>
        <p:spPr>
          <a:xfrm>
            <a:off x="6612673" y="3724507"/>
            <a:ext cx="11151" cy="613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612673" y="3456878"/>
            <a:ext cx="1505415" cy="557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271: different length header</a:t>
            </a:r>
            <a:endParaRPr lang="en-US" dirty="0"/>
          </a:p>
        </p:txBody>
      </p:sp>
    </p:spTree>
    <p:extLst>
      <p:ext uri="{BB962C8B-B14F-4D97-AF65-F5344CB8AC3E}">
        <p14:creationId xmlns="" xmlns:p14="http://schemas.microsoft.com/office/powerpoint/2010/main" val="2577464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090178" y="2886713"/>
            <a:ext cx="8011643" cy="2229161"/>
          </a:xfrm>
        </p:spPr>
      </p:pic>
    </p:spTree>
    <p:extLst>
      <p:ext uri="{BB962C8B-B14F-4D97-AF65-F5344CB8AC3E}">
        <p14:creationId xmlns="" xmlns:p14="http://schemas.microsoft.com/office/powerpoint/2010/main" val="748660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Observation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99546" y="2057923"/>
            <a:ext cx="9192908" cy="3886742"/>
          </a:xfrm>
        </p:spPr>
      </p:pic>
    </p:spTree>
    <p:extLst>
      <p:ext uri="{BB962C8B-B14F-4D97-AF65-F5344CB8AC3E}">
        <p14:creationId xmlns="" xmlns:p14="http://schemas.microsoft.com/office/powerpoint/2010/main" val="140818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Observation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828204" y="1881685"/>
            <a:ext cx="8535591" cy="4239217"/>
          </a:xfrm>
        </p:spPr>
      </p:pic>
      <p:sp>
        <p:nvSpPr>
          <p:cNvPr id="5" name="Rectangle 4"/>
          <p:cNvSpPr/>
          <p:nvPr/>
        </p:nvSpPr>
        <p:spPr>
          <a:xfrm>
            <a:off x="2297151" y="2943922"/>
            <a:ext cx="1996069" cy="1126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password: Hello</a:t>
            </a:r>
            <a:endParaRPr lang="en-US" dirty="0"/>
          </a:p>
        </p:txBody>
      </p:sp>
    </p:spTree>
    <p:extLst>
      <p:ext uri="{BB962C8B-B14F-4D97-AF65-F5344CB8AC3E}">
        <p14:creationId xmlns="" xmlns:p14="http://schemas.microsoft.com/office/powerpoint/2010/main" val="1763040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Observation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51914" y="1881685"/>
            <a:ext cx="9288171" cy="4239217"/>
          </a:xfrm>
        </p:spPr>
      </p:pic>
      <p:sp>
        <p:nvSpPr>
          <p:cNvPr id="5" name="Rectangle 4"/>
          <p:cNvSpPr/>
          <p:nvPr/>
        </p:nvSpPr>
        <p:spPr>
          <a:xfrm>
            <a:off x="1867437" y="2820473"/>
            <a:ext cx="2498501" cy="1146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admin</a:t>
            </a:r>
          </a:p>
          <a:p>
            <a:pPr algn="ctr"/>
            <a:r>
              <a:rPr lang="en-US" dirty="0" smtClean="0"/>
              <a:t>Password: hello</a:t>
            </a:r>
            <a:endParaRPr lang="en-US" dirty="0"/>
          </a:p>
        </p:txBody>
      </p:sp>
    </p:spTree>
    <p:extLst>
      <p:ext uri="{BB962C8B-B14F-4D97-AF65-F5344CB8AC3E}">
        <p14:creationId xmlns="" xmlns:p14="http://schemas.microsoft.com/office/powerpoint/2010/main" val="3105109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156878" y="1970591"/>
            <a:ext cx="6718516" cy="4351338"/>
          </a:xfrm>
        </p:spPr>
      </p:pic>
    </p:spTree>
    <p:extLst>
      <p:ext uri="{BB962C8B-B14F-4D97-AF65-F5344CB8AC3E}">
        <p14:creationId xmlns="" xmlns:p14="http://schemas.microsoft.com/office/powerpoint/2010/main" val="2594404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394756" y="3162977"/>
            <a:ext cx="9402487" cy="1676634"/>
          </a:xfrm>
        </p:spPr>
      </p:pic>
    </p:spTree>
    <p:extLst>
      <p:ext uri="{BB962C8B-B14F-4D97-AF65-F5344CB8AC3E}">
        <p14:creationId xmlns="" xmlns:p14="http://schemas.microsoft.com/office/powerpoint/2010/main" val="1212896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823441" y="2486607"/>
            <a:ext cx="8545118" cy="3029373"/>
          </a:xfrm>
        </p:spPr>
      </p:pic>
    </p:spTree>
    <p:extLst>
      <p:ext uri="{BB962C8B-B14F-4D97-AF65-F5344CB8AC3E}">
        <p14:creationId xmlns="" xmlns:p14="http://schemas.microsoft.com/office/powerpoint/2010/main" val="2755413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699863" y="2034107"/>
            <a:ext cx="6792273" cy="3934374"/>
          </a:xfrm>
        </p:spPr>
      </p:pic>
    </p:spTree>
    <p:extLst>
      <p:ext uri="{BB962C8B-B14F-4D97-AF65-F5344CB8AC3E}">
        <p14:creationId xmlns="" xmlns:p14="http://schemas.microsoft.com/office/powerpoint/2010/main" val="3246357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352762" y="1825625"/>
            <a:ext cx="3486475" cy="4351338"/>
          </a:xfrm>
        </p:spPr>
      </p:pic>
    </p:spTree>
    <p:extLst>
      <p:ext uri="{BB962C8B-B14F-4D97-AF65-F5344CB8AC3E}">
        <p14:creationId xmlns="" xmlns:p14="http://schemas.microsoft.com/office/powerpoint/2010/main" val="3533618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Vulnerability Statistics</a:t>
            </a:r>
            <a:endParaRPr b="1" dirty="0"/>
          </a:p>
        </p:txBody>
      </p:sp>
      <p:graphicFrame>
        <p:nvGraphicFramePr>
          <p:cNvPr id="102" name="Google Shape;102;p16"/>
          <p:cNvGraphicFramePr/>
          <p:nvPr/>
        </p:nvGraphicFramePr>
        <p:xfrm>
          <a:off x="1838325" y="1825623"/>
          <a:ext cx="2419350" cy="1393850"/>
        </p:xfrm>
        <a:graphic>
          <a:graphicData uri="http://schemas.openxmlformats.org/drawingml/2006/table">
            <a:tbl>
              <a:tblPr firstRow="1" bandRow="1">
                <a:noFill/>
              </a:tblPr>
              <a:tblGrid>
                <a:gridCol w="2419350"/>
              </a:tblGrid>
              <a:tr h="696925">
                <a:tc>
                  <a:txBody>
                    <a:bodyPr/>
                    <a:lstStyle/>
                    <a:p>
                      <a:pPr marL="0" marR="0" lvl="0" indent="0" algn="ctr" rtl="0">
                        <a:spcBef>
                          <a:spcPts val="0"/>
                        </a:spcBef>
                        <a:spcAft>
                          <a:spcPts val="0"/>
                        </a:spcAft>
                        <a:buNone/>
                      </a:pPr>
                      <a:r>
                        <a:rPr lang="en-US" sz="1800" u="none" strike="noStrike" cap="none" dirty="0"/>
                        <a:t>Critical</a:t>
                      </a:r>
                      <a:endParaRPr sz="1800" u="none" strike="noStrike" cap="none" dirty="0"/>
                    </a:p>
                  </a:txBody>
                  <a:tcPr marL="91450" marR="91450" marT="45725" marB="45725">
                    <a:solidFill>
                      <a:srgbClr val="C00000"/>
                    </a:solidFill>
                  </a:tcPr>
                </a:tc>
              </a:tr>
              <a:tr h="696925">
                <a:tc>
                  <a:txBody>
                    <a:bodyPr/>
                    <a:lstStyle/>
                    <a:p>
                      <a:pPr marL="0" marR="0" lvl="0" indent="0" algn="ctr" rtl="0">
                        <a:spcBef>
                          <a:spcPts val="0"/>
                        </a:spcBef>
                        <a:spcAft>
                          <a:spcPts val="0"/>
                        </a:spcAft>
                        <a:buNone/>
                      </a:pPr>
                      <a:r>
                        <a:rPr lang="en-US" sz="1800" u="none" strike="noStrike" cap="none" dirty="0" smtClean="0"/>
                        <a:t>16</a:t>
                      </a:r>
                      <a:endParaRPr sz="1800" u="none" strike="noStrike" cap="none" dirty="0"/>
                    </a:p>
                  </a:txBody>
                  <a:tcPr marL="91450" marR="91450" marT="45725" marB="45725"/>
                </a:tc>
              </a:tr>
            </a:tbl>
          </a:graphicData>
        </a:graphic>
      </p:graphicFrame>
      <p:graphicFrame>
        <p:nvGraphicFramePr>
          <p:cNvPr id="103" name="Google Shape;103;p16"/>
          <p:cNvGraphicFramePr/>
          <p:nvPr/>
        </p:nvGraphicFramePr>
        <p:xfrm>
          <a:off x="4886325" y="1825623"/>
          <a:ext cx="2419350" cy="1393850"/>
        </p:xfrm>
        <a:graphic>
          <a:graphicData uri="http://schemas.openxmlformats.org/drawingml/2006/table">
            <a:tbl>
              <a:tblPr firstRow="1" bandRow="1">
                <a:noFill/>
              </a:tblPr>
              <a:tblGrid>
                <a:gridCol w="2419350"/>
              </a:tblGrid>
              <a:tr h="696925">
                <a:tc>
                  <a:txBody>
                    <a:bodyPr/>
                    <a:lstStyle/>
                    <a:p>
                      <a:pPr marL="0" marR="0" lvl="0" indent="0" algn="ctr" rtl="0">
                        <a:spcBef>
                          <a:spcPts val="0"/>
                        </a:spcBef>
                        <a:spcAft>
                          <a:spcPts val="0"/>
                        </a:spcAft>
                        <a:buNone/>
                      </a:pPr>
                      <a:r>
                        <a:rPr lang="en-US" sz="1800" u="none" strike="noStrike" cap="none" dirty="0"/>
                        <a:t>Severe</a:t>
                      </a:r>
                      <a:endParaRPr sz="1800" u="none" strike="noStrike" cap="none" dirty="0"/>
                    </a:p>
                  </a:txBody>
                  <a:tcPr marL="91450" marR="91450" marT="45725" marB="45725">
                    <a:solidFill>
                      <a:srgbClr val="FF9900"/>
                    </a:solidFill>
                  </a:tcPr>
                </a:tc>
              </a:tr>
              <a:tr h="696925">
                <a:tc>
                  <a:txBody>
                    <a:bodyPr/>
                    <a:lstStyle/>
                    <a:p>
                      <a:pPr marL="0" marR="0" lvl="0" indent="0" algn="ctr" rtl="0">
                        <a:spcBef>
                          <a:spcPts val="0"/>
                        </a:spcBef>
                        <a:spcAft>
                          <a:spcPts val="0"/>
                        </a:spcAft>
                        <a:buNone/>
                      </a:pPr>
                      <a:r>
                        <a:rPr lang="en-US" sz="1800" u="none" strike="noStrike" cap="none" dirty="0" smtClean="0"/>
                        <a:t>7</a:t>
                      </a:r>
                      <a:endParaRPr sz="1800" u="none" strike="noStrike" cap="none" dirty="0"/>
                    </a:p>
                  </a:txBody>
                  <a:tcPr marL="91450" marR="91450" marT="45725" marB="45725"/>
                </a:tc>
              </a:tr>
            </a:tbl>
          </a:graphicData>
        </a:graphic>
      </p:graphicFrame>
      <p:graphicFrame>
        <p:nvGraphicFramePr>
          <p:cNvPr id="104" name="Google Shape;104;p16"/>
          <p:cNvGraphicFramePr/>
          <p:nvPr/>
        </p:nvGraphicFramePr>
        <p:xfrm>
          <a:off x="7934325" y="1825623"/>
          <a:ext cx="2419350" cy="1393850"/>
        </p:xfrm>
        <a:graphic>
          <a:graphicData uri="http://schemas.openxmlformats.org/drawingml/2006/table">
            <a:tbl>
              <a:tblPr firstRow="1" bandRow="1">
                <a:noFill/>
              </a:tblPr>
              <a:tblGrid>
                <a:gridCol w="2419350"/>
              </a:tblGrid>
              <a:tr h="696925">
                <a:tc>
                  <a:txBody>
                    <a:bodyPr/>
                    <a:lstStyle/>
                    <a:p>
                      <a:pPr marL="0" marR="0" lvl="0" indent="0" algn="ctr" rtl="0">
                        <a:spcBef>
                          <a:spcPts val="0"/>
                        </a:spcBef>
                        <a:spcAft>
                          <a:spcPts val="0"/>
                        </a:spcAft>
                        <a:buNone/>
                      </a:pPr>
                      <a:r>
                        <a:rPr lang="en-US" sz="1800" u="none" strike="noStrike" cap="none" dirty="0">
                          <a:solidFill>
                            <a:schemeClr val="dk1"/>
                          </a:solidFill>
                        </a:rPr>
                        <a:t>Moderate</a:t>
                      </a:r>
                      <a:endParaRPr sz="1800" u="none" strike="noStrike" cap="none" dirty="0">
                        <a:solidFill>
                          <a:schemeClr val="dk1"/>
                        </a:solidFill>
                      </a:endParaRPr>
                    </a:p>
                  </a:txBody>
                  <a:tcPr marL="91450" marR="91450" marT="45725" marB="45725">
                    <a:solidFill>
                      <a:srgbClr val="FFFF00"/>
                    </a:solidFill>
                  </a:tcPr>
                </a:tc>
              </a:tr>
              <a:tr h="696925">
                <a:tc>
                  <a:txBody>
                    <a:bodyPr/>
                    <a:lstStyle/>
                    <a:p>
                      <a:pPr marL="0" marR="0" lvl="0" indent="0" algn="ctr" rtl="0">
                        <a:spcBef>
                          <a:spcPts val="0"/>
                        </a:spcBef>
                        <a:spcAft>
                          <a:spcPts val="0"/>
                        </a:spcAft>
                        <a:buNone/>
                      </a:pPr>
                      <a:r>
                        <a:rPr lang="en-US" sz="1800" u="none" strike="noStrike" cap="none" dirty="0" smtClean="0"/>
                        <a:t>4</a:t>
                      </a:r>
                      <a:endParaRPr sz="1800" u="none" strike="noStrike" cap="none" dirty="0"/>
                    </a:p>
                  </a:txBody>
                  <a:tcPr marL="91450" marR="91450" marT="45725" marB="45725"/>
                </a:tc>
              </a:tr>
            </a:tbl>
          </a:graphicData>
        </a:graphic>
      </p:graphicFrame>
      <p:graphicFrame>
        <p:nvGraphicFramePr>
          <p:cNvPr id="105" name="Google Shape;105;p16"/>
          <p:cNvGraphicFramePr/>
          <p:nvPr/>
        </p:nvGraphicFramePr>
        <p:xfrm>
          <a:off x="4886325" y="3978273"/>
          <a:ext cx="2419350" cy="1393850"/>
        </p:xfrm>
        <a:graphic>
          <a:graphicData uri="http://schemas.openxmlformats.org/drawingml/2006/table">
            <a:tbl>
              <a:tblPr firstRow="1" bandRow="1">
                <a:noFill/>
              </a:tblPr>
              <a:tblGrid>
                <a:gridCol w="2419350"/>
              </a:tblGrid>
              <a:tr h="696925">
                <a:tc>
                  <a:txBody>
                    <a:bodyPr/>
                    <a:lstStyle/>
                    <a:p>
                      <a:pPr marL="0" marR="0" lvl="0" indent="0" algn="ctr" rtl="0">
                        <a:spcBef>
                          <a:spcPts val="0"/>
                        </a:spcBef>
                        <a:spcAft>
                          <a:spcPts val="0"/>
                        </a:spcAft>
                        <a:buNone/>
                      </a:pPr>
                      <a:r>
                        <a:rPr lang="en-US" sz="1800" u="none" strike="noStrike" cap="none" dirty="0"/>
                        <a:t>Low</a:t>
                      </a:r>
                      <a:endParaRPr sz="1800" u="none" strike="noStrike" cap="none" dirty="0"/>
                    </a:p>
                  </a:txBody>
                  <a:tcPr marL="91450" marR="91450" marT="45725" marB="45725">
                    <a:solidFill>
                      <a:srgbClr val="92D050"/>
                    </a:solidFill>
                  </a:tcPr>
                </a:tc>
              </a:tr>
              <a:tr h="696925">
                <a:tc>
                  <a:txBody>
                    <a:bodyPr/>
                    <a:lstStyle/>
                    <a:p>
                      <a:pPr marL="0" marR="0" lvl="0" indent="0" algn="ctr" rtl="0">
                        <a:spcBef>
                          <a:spcPts val="0"/>
                        </a:spcBef>
                        <a:spcAft>
                          <a:spcPts val="0"/>
                        </a:spcAft>
                        <a:buNone/>
                      </a:pPr>
                      <a:r>
                        <a:rPr lang="en-US" sz="1800" u="none" strike="noStrike" cap="none" dirty="0" smtClean="0"/>
                        <a:t>3</a:t>
                      </a:r>
                      <a:endParaRPr sz="1800" u="none" strike="noStrike" cap="none" dirty="0"/>
                    </a:p>
                  </a:txBody>
                  <a:tcPr marL="91450" marR="91450" marT="45725" marB="45725"/>
                </a:tc>
              </a:tr>
            </a:tbl>
          </a:graphicData>
        </a:graphic>
      </p:graphicFrame>
    </p:spTree>
    <p:extLst>
      <p:ext uri="{BB962C8B-B14F-4D97-AF65-F5344CB8AC3E}">
        <p14:creationId xmlns="" xmlns:p14="http://schemas.microsoft.com/office/powerpoint/2010/main" val="3446455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a:spLocks noGrp="1"/>
          </p:cNvSpPr>
          <p:nvPr>
            <p:ph type="title"/>
          </p:nvPr>
        </p:nvSpPr>
        <p:spPr>
          <a:xfrm>
            <a:off x="953858"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Business Impact – Extremely High</a:t>
            </a:r>
            <a:endParaRPr b="1" dirty="0"/>
          </a:p>
        </p:txBody>
      </p:sp>
      <p:sp>
        <p:nvSpPr>
          <p:cNvPr id="313" name="Google Shape;313;p4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dirty="0"/>
          </a:p>
        </p:txBody>
      </p:sp>
      <p:sp>
        <p:nvSpPr>
          <p:cNvPr id="314" name="Google Shape;314;p44"/>
          <p:cNvSpPr txBox="1"/>
          <p:nvPr/>
        </p:nvSpPr>
        <p:spPr>
          <a:xfrm>
            <a:off x="953858" y="1660634"/>
            <a:ext cx="8713694" cy="846180"/>
          </a:xfrm>
          <a:prstGeom prst="rect">
            <a:avLst/>
          </a:prstGeom>
          <a:noFill/>
          <a:ln>
            <a:noFill/>
          </a:ln>
        </p:spPr>
        <p:txBody>
          <a:bodyPr spcFirstLastPara="1" wrap="square" lIns="41475" tIns="41475" rIns="41475" bIns="41475" anchor="t" anchorCtr="0">
            <a:noAutofit/>
          </a:bodyPr>
          <a:lstStyle/>
          <a:p>
            <a:pPr marL="285750" marR="0" lvl="0" indent="-285750" algn="l" rtl="0">
              <a:spcBef>
                <a:spcPts val="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A malicious hacker can gain complete access to </a:t>
            </a:r>
            <a:r>
              <a:rPr lang="en-US" sz="2000" dirty="0" smtClean="0">
                <a:solidFill>
                  <a:schemeClr val="dk1"/>
                </a:solidFill>
                <a:latin typeface="Calibri"/>
                <a:ea typeface="Calibri"/>
                <a:cs typeface="Calibri"/>
                <a:sym typeface="Calibri"/>
              </a:rPr>
              <a:t>the </a:t>
            </a:r>
            <a:r>
              <a:rPr lang="en-US" sz="2000" b="1" dirty="0" smtClean="0">
                <a:solidFill>
                  <a:schemeClr val="dk1"/>
                </a:solidFill>
                <a:latin typeface="Calibri"/>
                <a:ea typeface="Calibri"/>
                <a:cs typeface="Calibri"/>
                <a:sym typeface="Calibri"/>
              </a:rPr>
              <a:t>Admin </a:t>
            </a:r>
            <a:r>
              <a:rPr lang="en-US" sz="2000" b="1" dirty="0">
                <a:solidFill>
                  <a:schemeClr val="dk1"/>
                </a:solidFill>
                <a:latin typeface="Calibri"/>
                <a:ea typeface="Calibri"/>
                <a:cs typeface="Calibri"/>
                <a:sym typeface="Calibri"/>
              </a:rPr>
              <a:t>A</a:t>
            </a:r>
            <a:r>
              <a:rPr lang="en-US" sz="2000" b="1" dirty="0" smtClean="0">
                <a:solidFill>
                  <a:schemeClr val="dk1"/>
                </a:solidFill>
                <a:latin typeface="Calibri"/>
                <a:ea typeface="Calibri"/>
                <a:cs typeface="Calibri"/>
                <a:sym typeface="Calibri"/>
              </a:rPr>
              <a:t>ccount</a:t>
            </a:r>
            <a:r>
              <a:rPr lang="en-US" sz="2000" dirty="0" smtClean="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rPr>
              <a:t>just by </a:t>
            </a:r>
            <a:r>
              <a:rPr lang="en-US" sz="2000" dirty="0" smtClean="0">
                <a:solidFill>
                  <a:schemeClr val="dk1"/>
                </a:solidFill>
                <a:latin typeface="Calibri"/>
                <a:ea typeface="Calibri"/>
                <a:cs typeface="Calibri"/>
                <a:sym typeface="Calibri"/>
              </a:rPr>
              <a:t>brute forcing the OTP request which is intercepted by Burp Suite. </a:t>
            </a:r>
          </a:p>
          <a:p>
            <a:pPr marL="285750" marR="0" lvl="0" indent="-285750" algn="l" rtl="0">
              <a:spcBef>
                <a:spcPts val="0"/>
              </a:spcBef>
              <a:spcAft>
                <a:spcPts val="0"/>
              </a:spcAft>
              <a:buFont typeface="Arial" panose="020B0604020202020204" pitchFamily="34" charset="0"/>
              <a:buChar char="•"/>
            </a:pPr>
            <a:r>
              <a:rPr lang="en-US" sz="2000" dirty="0" smtClean="0">
                <a:solidFill>
                  <a:schemeClr val="dk1"/>
                </a:solidFill>
                <a:latin typeface="Calibri"/>
                <a:ea typeface="Calibri"/>
                <a:cs typeface="Calibri"/>
                <a:sym typeface="Calibri"/>
              </a:rPr>
              <a:t>This </a:t>
            </a:r>
            <a:r>
              <a:rPr lang="en-US" sz="2000" dirty="0">
                <a:solidFill>
                  <a:schemeClr val="dk1"/>
                </a:solidFill>
                <a:latin typeface="Calibri"/>
                <a:ea typeface="Calibri"/>
                <a:cs typeface="Calibri"/>
                <a:sym typeface="Calibri"/>
              </a:rPr>
              <a:t>leads to complete </a:t>
            </a:r>
            <a:r>
              <a:rPr lang="en-US" sz="2000" dirty="0" smtClean="0">
                <a:solidFill>
                  <a:schemeClr val="dk1"/>
                </a:solidFill>
                <a:latin typeface="Calibri"/>
                <a:ea typeface="Calibri"/>
                <a:cs typeface="Calibri"/>
                <a:sym typeface="Calibri"/>
              </a:rPr>
              <a:t>access to the name of the sellers, what category of the product they sell, pricing of each product, name of the product and even product description . </a:t>
            </a:r>
            <a:endParaRPr lang="en-US" sz="2000" dirty="0">
              <a:sym typeface="Calibri"/>
            </a:endParaRPr>
          </a:p>
          <a:p>
            <a:pPr marL="285750" marR="0" lvl="0" indent="-285750" algn="l" rtl="0">
              <a:spcBef>
                <a:spcPts val="0"/>
              </a:spcBef>
              <a:spcAft>
                <a:spcPts val="0"/>
              </a:spcAft>
              <a:buFont typeface="Arial" panose="020B0604020202020204" pitchFamily="34" charset="0"/>
              <a:buChar char="•"/>
            </a:pPr>
            <a:r>
              <a:rPr lang="en-US" sz="2000" dirty="0" smtClean="0">
                <a:solidFill>
                  <a:schemeClr val="dk1"/>
                </a:solidFill>
                <a:latin typeface="Calibri"/>
                <a:ea typeface="Calibri"/>
                <a:cs typeface="Calibri"/>
                <a:sym typeface="Calibri"/>
              </a:rPr>
              <a:t>Attacker </a:t>
            </a:r>
            <a:r>
              <a:rPr lang="en-US" sz="2000" dirty="0">
                <a:solidFill>
                  <a:schemeClr val="dk1"/>
                </a:solidFill>
                <a:latin typeface="Calibri"/>
                <a:ea typeface="Calibri"/>
                <a:cs typeface="Calibri"/>
                <a:sym typeface="Calibri"/>
              </a:rPr>
              <a:t>once logs in can then carry out actions on behalf of the </a:t>
            </a:r>
            <a:r>
              <a:rPr lang="en-US" sz="2000" dirty="0" smtClean="0">
                <a:solidFill>
                  <a:schemeClr val="dk1"/>
                </a:solidFill>
                <a:latin typeface="Calibri"/>
                <a:ea typeface="Calibri"/>
                <a:cs typeface="Calibri"/>
                <a:sym typeface="Calibri"/>
              </a:rPr>
              <a:t>admin which </a:t>
            </a:r>
            <a:r>
              <a:rPr lang="en-US" sz="2000" dirty="0">
                <a:solidFill>
                  <a:schemeClr val="dk1"/>
                </a:solidFill>
                <a:latin typeface="Calibri"/>
                <a:ea typeface="Calibri"/>
                <a:cs typeface="Calibri"/>
                <a:sym typeface="Calibri"/>
              </a:rPr>
              <a:t>could lead to serious financial loss to </a:t>
            </a:r>
            <a:r>
              <a:rPr lang="en-US" sz="2000" dirty="0" smtClean="0">
                <a:solidFill>
                  <a:schemeClr val="dk1"/>
                </a:solidFill>
                <a:latin typeface="Calibri"/>
                <a:ea typeface="Calibri"/>
                <a:cs typeface="Calibri"/>
                <a:sym typeface="Calibri"/>
              </a:rPr>
              <a:t>the company.</a:t>
            </a:r>
          </a:p>
          <a:p>
            <a:pPr marL="285750" marR="0" lvl="0" indent="-285750" algn="l" rtl="0">
              <a:spcBef>
                <a:spcPts val="0"/>
              </a:spcBef>
              <a:spcAft>
                <a:spcPts val="0"/>
              </a:spcAft>
              <a:buFont typeface="Arial" panose="020B0604020202020204" pitchFamily="34" charset="0"/>
              <a:buChar char="•"/>
            </a:pPr>
            <a:r>
              <a:rPr lang="en-US" sz="2000" dirty="0" smtClean="0">
                <a:solidFill>
                  <a:schemeClr val="dk1"/>
                </a:solidFill>
                <a:latin typeface="Calibri"/>
                <a:ea typeface="Calibri"/>
                <a:cs typeface="Calibri"/>
                <a:sym typeface="Calibri"/>
              </a:rPr>
              <a:t>Attacker can even change the product pricing, add mysterious image and can even change the product description</a:t>
            </a:r>
          </a:p>
          <a:p>
            <a:pPr marL="285750" marR="0" lvl="0" indent="-285750" algn="l" rtl="0">
              <a:spcBef>
                <a:spcPts val="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9974171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Recommendation</a:t>
            </a:r>
            <a:endParaRPr b="1" dirty="0"/>
          </a:p>
        </p:txBody>
      </p:sp>
      <p:sp>
        <p:nvSpPr>
          <p:cNvPr id="321" name="Google Shape;321;p45"/>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dirty="0"/>
              <a:t>Take the following precautions:</a:t>
            </a:r>
            <a:endParaRPr dirty="0"/>
          </a:p>
          <a:p>
            <a:pPr marL="685800" lvl="1" indent="-228600" algn="l" rtl="0">
              <a:lnSpc>
                <a:spcPct val="90000"/>
              </a:lnSpc>
              <a:spcBef>
                <a:spcPts val="500"/>
              </a:spcBef>
              <a:spcAft>
                <a:spcPts val="0"/>
              </a:spcAft>
              <a:buClr>
                <a:schemeClr val="dk1"/>
              </a:buClr>
              <a:buSzPts val="2000"/>
              <a:buChar char="•"/>
            </a:pPr>
            <a:r>
              <a:rPr lang="en-US" sz="2000" dirty="0"/>
              <a:t>Use proper rate-limiting checks on the no of OTP checking and Generation requests</a:t>
            </a:r>
            <a:endParaRPr dirty="0"/>
          </a:p>
          <a:p>
            <a:pPr marL="685800" lvl="1" indent="-228600" algn="l" rtl="0">
              <a:lnSpc>
                <a:spcPct val="90000"/>
              </a:lnSpc>
              <a:spcBef>
                <a:spcPts val="500"/>
              </a:spcBef>
              <a:spcAft>
                <a:spcPts val="0"/>
              </a:spcAft>
              <a:buClr>
                <a:schemeClr val="dk1"/>
              </a:buClr>
              <a:buSzPts val="2000"/>
              <a:buChar char="•"/>
            </a:pPr>
            <a:r>
              <a:rPr lang="en-US" sz="2000" dirty="0"/>
              <a:t>Implement anti-bot measures such as </a:t>
            </a:r>
            <a:r>
              <a:rPr lang="en-US" sz="2000" dirty="0" smtClean="0"/>
              <a:t>Captcha </a:t>
            </a:r>
            <a:r>
              <a:rPr lang="en-US" sz="2000" dirty="0"/>
              <a:t>after multiple incorrect attempts</a:t>
            </a:r>
            <a:endParaRPr dirty="0"/>
          </a:p>
          <a:p>
            <a:pPr marL="685800" lvl="1" indent="-228600" algn="l" rtl="0">
              <a:lnSpc>
                <a:spcPct val="90000"/>
              </a:lnSpc>
              <a:spcBef>
                <a:spcPts val="500"/>
              </a:spcBef>
              <a:spcAft>
                <a:spcPts val="0"/>
              </a:spcAft>
              <a:buClr>
                <a:schemeClr val="dk1"/>
              </a:buClr>
              <a:buSzPts val="2000"/>
              <a:buChar char="•"/>
            </a:pPr>
            <a:r>
              <a:rPr lang="en-US" sz="2000" dirty="0"/>
              <a:t>OTP should expire after certain amount of time like 2 </a:t>
            </a:r>
            <a:r>
              <a:rPr lang="en-US" sz="2000" dirty="0" smtClean="0"/>
              <a:t>minutes or 1 minute</a:t>
            </a:r>
            <a:endParaRPr dirty="0"/>
          </a:p>
          <a:p>
            <a:pPr marL="685800" lvl="1" indent="-228600" algn="l" rtl="0">
              <a:lnSpc>
                <a:spcPct val="90000"/>
              </a:lnSpc>
              <a:spcBef>
                <a:spcPts val="500"/>
              </a:spcBef>
              <a:spcAft>
                <a:spcPts val="0"/>
              </a:spcAft>
              <a:buClr>
                <a:schemeClr val="dk1"/>
              </a:buClr>
              <a:buSzPts val="2000"/>
              <a:buChar char="•"/>
            </a:pPr>
            <a:r>
              <a:rPr lang="en-US" sz="2000" dirty="0"/>
              <a:t>OTP should be at least 6 digit and alphanumeric for more </a:t>
            </a:r>
            <a:r>
              <a:rPr lang="en-US" sz="2000" dirty="0" smtClean="0"/>
              <a:t>security</a:t>
            </a:r>
          </a:p>
          <a:p>
            <a:pPr marL="685800" lvl="1" indent="-228600" algn="l" rtl="0">
              <a:lnSpc>
                <a:spcPct val="90000"/>
              </a:lnSpc>
              <a:spcBef>
                <a:spcPts val="500"/>
              </a:spcBef>
              <a:spcAft>
                <a:spcPts val="0"/>
              </a:spcAft>
              <a:buClr>
                <a:schemeClr val="dk1"/>
              </a:buClr>
              <a:buSzPts val="2000"/>
              <a:buChar char="•"/>
            </a:pPr>
            <a:r>
              <a:rPr lang="en-US" sz="2000" dirty="0" smtClean="0"/>
              <a:t>2 step verification should be done.</a:t>
            </a:r>
            <a:endParaRPr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p:txBody>
      </p:sp>
      <p:sp>
        <p:nvSpPr>
          <p:cNvPr id="322" name="Google Shape;322;p45"/>
          <p:cNvSpPr/>
          <p:nvPr/>
        </p:nvSpPr>
        <p:spPr>
          <a:xfrm>
            <a:off x="838200" y="4960513"/>
            <a:ext cx="113538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p:txBody>
      </p:sp>
      <p:sp>
        <p:nvSpPr>
          <p:cNvPr id="323" name="Google Shape;323;p45"/>
          <p:cNvSpPr txBox="1"/>
          <p:nvPr/>
        </p:nvSpPr>
        <p:spPr>
          <a:xfrm>
            <a:off x="1551878" y="447334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endParaRPr sz="44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860342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dk1"/>
                </a:solidFill>
                <a:latin typeface="Calibri"/>
                <a:ea typeface="Calibri"/>
                <a:cs typeface="Calibri"/>
                <a:sym typeface="Calibri"/>
              </a:rPr>
              <a:t>References</a:t>
            </a:r>
            <a:endParaRPr lang="en-US" b="1" dirty="0"/>
          </a:p>
        </p:txBody>
      </p:sp>
      <p:sp>
        <p:nvSpPr>
          <p:cNvPr id="3" name="Text Placeholder 2"/>
          <p:cNvSpPr>
            <a:spLocks noGrp="1"/>
          </p:cNvSpPr>
          <p:nvPr>
            <p:ph type="body" idx="1"/>
          </p:nvPr>
        </p:nvSpPr>
        <p:spPr/>
        <p:txBody>
          <a:bodyPr/>
          <a:lstStyle/>
          <a:p>
            <a:pPr marL="0" indent="0">
              <a:spcBef>
                <a:spcPts val="0"/>
              </a:spcBef>
              <a:buNone/>
            </a:pPr>
            <a:r>
              <a:rPr lang="en-US" sz="2000" i="1" dirty="0">
                <a:ea typeface="Calibri"/>
                <a:cs typeface="Calibri"/>
                <a:sym typeface="Calibri"/>
              </a:rPr>
              <a:t>Refer the mentioned links to read more about the </a:t>
            </a:r>
            <a:r>
              <a:rPr lang="en-US" sz="2000" i="1" dirty="0" smtClean="0">
                <a:ea typeface="Calibri"/>
                <a:cs typeface="Calibri"/>
                <a:sym typeface="Calibri"/>
              </a:rPr>
              <a:t>Vulnerability:</a:t>
            </a:r>
            <a:endParaRPr lang="en-US" sz="2000" i="1" dirty="0">
              <a:ea typeface="Calibri"/>
              <a:cs typeface="Calibri"/>
              <a:sym typeface="Calibri"/>
            </a:endParaRPr>
          </a:p>
          <a:p>
            <a:pPr marL="0" lvl="0" indent="0">
              <a:spcBef>
                <a:spcPts val="0"/>
              </a:spcBef>
              <a:buNone/>
            </a:pPr>
            <a:endParaRPr lang="en-US" sz="2000" i="1" dirty="0" smtClean="0">
              <a:solidFill>
                <a:schemeClr val="dk1"/>
              </a:solidFill>
              <a:ea typeface="Calibri"/>
              <a:cs typeface="Calibri"/>
              <a:sym typeface="Calibri"/>
              <a:hlinkClick r:id="rId2"/>
            </a:endParaRPr>
          </a:p>
          <a:p>
            <a:pPr lvl="0" indent="-457200">
              <a:spcBef>
                <a:spcPts val="0"/>
              </a:spcBef>
            </a:pPr>
            <a:r>
              <a:rPr lang="en-US" sz="2000" i="1" dirty="0" smtClean="0">
                <a:solidFill>
                  <a:schemeClr val="dk1"/>
                </a:solidFill>
                <a:ea typeface="Calibri"/>
                <a:cs typeface="Calibri"/>
                <a:sym typeface="Calibri"/>
                <a:hlinkClick r:id="rId2"/>
              </a:rPr>
              <a:t>https</a:t>
            </a:r>
            <a:r>
              <a:rPr lang="en-US" sz="2000" i="1" dirty="0">
                <a:solidFill>
                  <a:schemeClr val="dk1"/>
                </a:solidFill>
                <a:ea typeface="Calibri"/>
                <a:cs typeface="Calibri"/>
                <a:sym typeface="Calibri"/>
                <a:hlinkClick r:id="rId2"/>
              </a:rPr>
              <a:t>://www.owasp.org/index.php/Testing_Multiple_Factors_Authentication_(</a:t>
            </a:r>
            <a:r>
              <a:rPr lang="en-US" sz="2000" i="1" dirty="0" smtClean="0">
                <a:solidFill>
                  <a:schemeClr val="dk1"/>
                </a:solidFill>
                <a:ea typeface="Calibri"/>
                <a:cs typeface="Calibri"/>
                <a:sym typeface="Calibri"/>
                <a:hlinkClick r:id="rId2"/>
              </a:rPr>
              <a:t>OWASP-AT-009)</a:t>
            </a:r>
            <a:endParaRPr lang="en-US" sz="2000" dirty="0" smtClean="0">
              <a:sym typeface="Calibri"/>
            </a:endParaRPr>
          </a:p>
          <a:p>
            <a:pPr lvl="0" indent="-457200">
              <a:spcBef>
                <a:spcPts val="0"/>
              </a:spcBef>
            </a:pPr>
            <a:r>
              <a:rPr lang="en-US" sz="2000" i="1" dirty="0" smtClean="0">
                <a:solidFill>
                  <a:schemeClr val="dk1"/>
                </a:solidFill>
                <a:ea typeface="Calibri"/>
                <a:cs typeface="Calibri"/>
                <a:sym typeface="Calibri"/>
                <a:hlinkClick r:id="rId3"/>
              </a:rPr>
              <a:t>https</a:t>
            </a:r>
            <a:r>
              <a:rPr lang="en-US" sz="2000" i="1" dirty="0">
                <a:solidFill>
                  <a:schemeClr val="dk1"/>
                </a:solidFill>
                <a:ea typeface="Calibri"/>
                <a:cs typeface="Calibri"/>
                <a:sym typeface="Calibri"/>
                <a:hlinkClick r:id="rId3"/>
              </a:rPr>
              <a:t>://</a:t>
            </a:r>
            <a:r>
              <a:rPr lang="en-US" sz="2000" i="1" dirty="0" smtClean="0">
                <a:solidFill>
                  <a:schemeClr val="dk1"/>
                </a:solidFill>
                <a:ea typeface="Calibri"/>
                <a:cs typeface="Calibri"/>
                <a:sym typeface="Calibri"/>
                <a:hlinkClick r:id="rId3"/>
              </a:rPr>
              <a:t>www.owasp.org/index.php/Blocking_Brute_Force_Attacks</a:t>
            </a:r>
            <a:endParaRPr lang="en-US" sz="2000" i="1" dirty="0" smtClean="0">
              <a:solidFill>
                <a:schemeClr val="dk1"/>
              </a:solidFill>
              <a:ea typeface="Calibri"/>
              <a:cs typeface="Calibri"/>
              <a:sym typeface="Calibri"/>
            </a:endParaRPr>
          </a:p>
          <a:p>
            <a:pPr marL="0" lvl="0" indent="0">
              <a:spcBef>
                <a:spcPts val="0"/>
              </a:spcBef>
              <a:buNone/>
            </a:pPr>
            <a:endParaRPr lang="en-US" dirty="0"/>
          </a:p>
          <a:p>
            <a:endParaRPr lang="en-US" dirty="0"/>
          </a:p>
        </p:txBody>
      </p:sp>
    </p:spTree>
    <p:extLst>
      <p:ext uri="{BB962C8B-B14F-4D97-AF65-F5344CB8AC3E}">
        <p14:creationId xmlns="" xmlns:p14="http://schemas.microsoft.com/office/powerpoint/2010/main" val="42708884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dirty="0"/>
          </a:p>
        </p:txBody>
      </p:sp>
      <p:sp>
        <p:nvSpPr>
          <p:cNvPr id="329" name="Google Shape;32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3</a:t>
            </a:r>
            <a:r>
              <a:rPr lang="en-US" b="1" dirty="0" smtClean="0"/>
              <a:t>. Unauthorized </a:t>
            </a:r>
            <a:r>
              <a:rPr lang="en-US" b="1" dirty="0"/>
              <a:t>Access to Customer Details</a:t>
            </a:r>
            <a:endParaRPr b="1" dirty="0"/>
          </a:p>
        </p:txBody>
      </p:sp>
      <p:graphicFrame>
        <p:nvGraphicFramePr>
          <p:cNvPr id="330" name="Google Shape;330;p46"/>
          <p:cNvGraphicFramePr/>
          <p:nvPr>
            <p:extLst>
              <p:ext uri="{D42A27DB-BD31-4B8C-83A1-F6EECF244321}">
                <p14:modId xmlns="" xmlns:p14="http://schemas.microsoft.com/office/powerpoint/2010/main" val="1739075775"/>
              </p:ext>
            </p:extLst>
          </p:nvPr>
        </p:nvGraphicFramePr>
        <p:xfrm>
          <a:off x="2041311" y="2078290"/>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smtClean="0">
                          <a:solidFill>
                            <a:srgbClr val="FFFFFF"/>
                          </a:solidFill>
                          <a:latin typeface="Calibri"/>
                          <a:ea typeface="Calibri"/>
                          <a:cs typeface="Calibri"/>
                          <a:sym typeface="Calibri"/>
                        </a:rPr>
                        <a:t>Unauthorized </a:t>
                      </a:r>
                      <a:r>
                        <a:rPr lang="en-US" sz="1600" dirty="0">
                          <a:solidFill>
                            <a:srgbClr val="FFFFFF"/>
                          </a:solidFill>
                          <a:latin typeface="Calibri"/>
                          <a:ea typeface="Calibri"/>
                          <a:cs typeface="Calibri"/>
                          <a:sym typeface="Calibri"/>
                        </a:rPr>
                        <a:t>Access to Customer Details </a:t>
                      </a:r>
                      <a:br>
                        <a:rPr lang="en-US" sz="1600" dirty="0">
                          <a:solidFill>
                            <a:srgbClr val="FFFFFF"/>
                          </a:solidFill>
                          <a:latin typeface="Calibri"/>
                          <a:ea typeface="Calibri"/>
                          <a:cs typeface="Calibri"/>
                          <a:sym typeface="Calibri"/>
                        </a:rPr>
                      </a:br>
                      <a:r>
                        <a:rPr lang="en-US" sz="1300" dirty="0">
                          <a:solidFill>
                            <a:srgbClr val="FFFFFF"/>
                          </a:solidFill>
                          <a:latin typeface="Calibri"/>
                          <a:ea typeface="Calibri"/>
                          <a:cs typeface="Calibri"/>
                          <a:sym typeface="Calibri"/>
                        </a:rPr>
                        <a:t>(Critical)</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dk1"/>
                          </a:solidFill>
                          <a:latin typeface="+mn-lt"/>
                          <a:ea typeface="Calibri"/>
                          <a:cs typeface="Calibri"/>
                          <a:sym typeface="Calibri"/>
                        </a:rPr>
                        <a:t>Below mentioned URL in the </a:t>
                      </a:r>
                      <a:r>
                        <a:rPr lang="en-US" sz="1300" b="1" dirty="0" smtClean="0">
                          <a:solidFill>
                            <a:schemeClr val="dk1"/>
                          </a:solidFill>
                          <a:latin typeface="+mn-lt"/>
                          <a:ea typeface="Calibri"/>
                          <a:cs typeface="Calibri"/>
                          <a:sym typeface="Calibri"/>
                        </a:rPr>
                        <a:t>Lifestyle Store-Home Page </a:t>
                      </a:r>
                      <a:r>
                        <a:rPr lang="en-US" sz="1300" dirty="0" smtClean="0">
                          <a:solidFill>
                            <a:schemeClr val="dk1"/>
                          </a:solidFill>
                          <a:latin typeface="+mn-lt"/>
                          <a:ea typeface="Calibri"/>
                          <a:cs typeface="Calibri"/>
                          <a:sym typeface="Calibri"/>
                        </a:rPr>
                        <a:t>is vulnerable to Insecure Direct Object Reference (IDOR) </a:t>
                      </a:r>
                    </a:p>
                    <a:p>
                      <a:pPr marL="0" marR="0" lvl="0" indent="0" algn="l" rtl="0">
                        <a:spcBef>
                          <a:spcPts val="0"/>
                        </a:spcBef>
                        <a:spcAft>
                          <a:spcPts val="0"/>
                        </a:spcAft>
                        <a:buNone/>
                      </a:pPr>
                      <a:endParaRPr sz="130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smtClean="0">
                          <a:solidFill>
                            <a:schemeClr val="dk1"/>
                          </a:solidFill>
                          <a:latin typeface="Calibri"/>
                          <a:ea typeface="Calibri"/>
                          <a:cs typeface="Calibri"/>
                          <a:sym typeface="Calibri"/>
                        </a:rPr>
                        <a:t>Affected </a:t>
                      </a:r>
                      <a:r>
                        <a:rPr lang="en-US" sz="1300" b="1" dirty="0">
                          <a:solidFill>
                            <a:schemeClr val="dk1"/>
                          </a:solidFill>
                          <a:latin typeface="Calibri"/>
                          <a:ea typeface="Calibri"/>
                          <a:cs typeface="Calibri"/>
                          <a:sym typeface="Calibri"/>
                        </a:rPr>
                        <a:t>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3"/>
                        </a:rPr>
                        <a:t>http://13.235.18.100/forum/index.php?u=/user/profile/2</a:t>
                      </a:r>
                      <a:endParaRPr lang="en-US" sz="13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Affected Parameters :</a:t>
                      </a:r>
                      <a:endParaRPr sz="13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Calibri"/>
                          <a:ea typeface="Calibri"/>
                          <a:cs typeface="Calibri"/>
                          <a:sym typeface="Calibri"/>
                        </a:rPr>
                        <a:t>User</a:t>
                      </a:r>
                      <a:r>
                        <a:rPr lang="en-US" sz="1300" b="0" baseline="0" dirty="0" smtClean="0">
                          <a:solidFill>
                            <a:schemeClr val="dk1"/>
                          </a:solidFill>
                          <a:latin typeface="Calibri"/>
                          <a:ea typeface="Calibri"/>
                          <a:cs typeface="Calibri"/>
                          <a:sym typeface="Calibri"/>
                        </a:rPr>
                        <a:t> </a:t>
                      </a:r>
                      <a:r>
                        <a:rPr lang="en-US" sz="1300" b="0" dirty="0" smtClean="0">
                          <a:solidFill>
                            <a:schemeClr val="dk1"/>
                          </a:solidFill>
                          <a:latin typeface="Calibri"/>
                          <a:ea typeface="Calibri"/>
                          <a:cs typeface="Calibri"/>
                          <a:sym typeface="Calibri"/>
                        </a:rPr>
                        <a:t>id </a:t>
                      </a:r>
                      <a:r>
                        <a:rPr lang="en-US" sz="1300" b="0" dirty="0">
                          <a:solidFill>
                            <a:schemeClr val="dk1"/>
                          </a:solidFill>
                          <a:latin typeface="Calibri"/>
                          <a:ea typeface="Calibri"/>
                          <a:cs typeface="Calibri"/>
                          <a:sym typeface="Calibri"/>
                        </a:rPr>
                        <a:t>(GET parameters)</a:t>
                      </a: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3749188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dirty="0"/>
          </a:p>
        </p:txBody>
      </p:sp>
      <p:sp>
        <p:nvSpPr>
          <p:cNvPr id="336" name="Google Shape;33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3</a:t>
            </a:r>
            <a:r>
              <a:rPr lang="en-US" b="1" dirty="0" smtClean="0"/>
              <a:t>. Unauthorized </a:t>
            </a:r>
            <a:r>
              <a:rPr lang="en-US" b="1" dirty="0"/>
              <a:t>Access to Customer Details</a:t>
            </a:r>
            <a:endParaRPr b="1" dirty="0"/>
          </a:p>
        </p:txBody>
      </p:sp>
      <p:graphicFrame>
        <p:nvGraphicFramePr>
          <p:cNvPr id="337" name="Google Shape;337;p47"/>
          <p:cNvGraphicFramePr/>
          <p:nvPr>
            <p:extLst>
              <p:ext uri="{D42A27DB-BD31-4B8C-83A1-F6EECF244321}">
                <p14:modId xmlns="" xmlns:p14="http://schemas.microsoft.com/office/powerpoint/2010/main" val="3324906144"/>
              </p:ext>
            </p:extLst>
          </p:nvPr>
        </p:nvGraphicFramePr>
        <p:xfrm>
          <a:off x="2394823" y="1583790"/>
          <a:ext cx="7402350" cy="5076250"/>
        </p:xfrm>
        <a:graphic>
          <a:graphicData uri="http://schemas.openxmlformats.org/drawingml/2006/table">
            <a:tbl>
              <a:tblPr firstRow="1" bandRow="1">
                <a:noFill/>
              </a:tblPr>
              <a:tblGrid>
                <a:gridCol w="1290325"/>
                <a:gridCol w="6112025"/>
              </a:tblGrid>
              <a:tr h="321725">
                <a:tc>
                  <a:txBody>
                    <a:bodyPr/>
                    <a:lstStyle/>
                    <a:p>
                      <a:pPr marL="0" marR="0" lvl="0" indent="0" algn="ctr" rtl="0">
                        <a:spcBef>
                          <a:spcPts val="0"/>
                        </a:spcBef>
                        <a:spcAft>
                          <a:spcPts val="0"/>
                        </a:spcAft>
                        <a:buNone/>
                      </a:pPr>
                      <a:endParaRPr sz="12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754525">
                <a:tc>
                  <a:txBody>
                    <a:bodyPr/>
                    <a:lstStyle/>
                    <a:p>
                      <a:pPr marL="0" marR="0" lvl="0" indent="0" algn="ctr" rtl="0">
                        <a:spcBef>
                          <a:spcPts val="0"/>
                        </a:spcBef>
                        <a:spcAft>
                          <a:spcPts val="0"/>
                        </a:spcAft>
                        <a:buNone/>
                      </a:pPr>
                      <a:r>
                        <a:rPr lang="en-US" sz="1200" dirty="0" smtClean="0">
                          <a:solidFill>
                            <a:srgbClr val="FFFFFF"/>
                          </a:solidFill>
                          <a:latin typeface="Calibri"/>
                          <a:ea typeface="Calibri"/>
                          <a:cs typeface="Calibri"/>
                          <a:sym typeface="Calibri"/>
                        </a:rPr>
                        <a:t>Unauthorized </a:t>
                      </a:r>
                      <a:r>
                        <a:rPr lang="en-US" sz="1200" dirty="0">
                          <a:solidFill>
                            <a:srgbClr val="FFFFFF"/>
                          </a:solidFill>
                          <a:latin typeface="Calibri"/>
                          <a:ea typeface="Calibri"/>
                          <a:cs typeface="Calibri"/>
                          <a:sym typeface="Calibri"/>
                        </a:rPr>
                        <a:t>Access to Customer Details </a:t>
                      </a:r>
                      <a:br>
                        <a:rPr lang="en-US" sz="1200" dirty="0">
                          <a:solidFill>
                            <a:srgbClr val="FFFFFF"/>
                          </a:solidFill>
                          <a:latin typeface="Calibri"/>
                          <a:ea typeface="Calibri"/>
                          <a:cs typeface="Calibri"/>
                          <a:sym typeface="Calibri"/>
                        </a:rPr>
                      </a:br>
                      <a:r>
                        <a:rPr lang="en-US" sz="1100" dirty="0">
                          <a:solidFill>
                            <a:srgbClr val="FFFFFF"/>
                          </a:solidFill>
                          <a:latin typeface="Calibri"/>
                          <a:ea typeface="Calibri"/>
                          <a:cs typeface="Calibri"/>
                          <a:sym typeface="Calibri"/>
                        </a:rPr>
                        <a:t>(Critical)</a:t>
                      </a:r>
                      <a:endParaRPr sz="11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dirty="0">
                          <a:solidFill>
                            <a:schemeClr val="dk1"/>
                          </a:solidFill>
                          <a:latin typeface="Calibri"/>
                          <a:ea typeface="Calibri"/>
                          <a:cs typeface="Calibri"/>
                          <a:sym typeface="Calibri"/>
                        </a:rPr>
                        <a:t>Similar issue is found on below </a:t>
                      </a:r>
                      <a:r>
                        <a:rPr lang="en-US" sz="1100" dirty="0" smtClean="0">
                          <a:solidFill>
                            <a:schemeClr val="dk1"/>
                          </a:solidFill>
                          <a:latin typeface="Calibri"/>
                          <a:ea typeface="Calibri"/>
                          <a:cs typeface="Calibri"/>
                          <a:sym typeface="Calibri"/>
                        </a:rPr>
                        <a:t>URLs </a:t>
                      </a:r>
                      <a:r>
                        <a:rPr lang="en-US" sz="1100" dirty="0">
                          <a:solidFill>
                            <a:schemeClr val="dk1"/>
                          </a:solidFill>
                          <a:latin typeface="Calibri"/>
                          <a:ea typeface="Calibri"/>
                          <a:cs typeface="Calibri"/>
                          <a:sym typeface="Calibri"/>
                        </a:rPr>
                        <a:t>too</a:t>
                      </a:r>
                      <a:endParaRPr sz="1100" dirty="0">
                        <a:solidFill>
                          <a:schemeClr val="dk1"/>
                        </a:solidFill>
                        <a:latin typeface="Calibri"/>
                        <a:ea typeface="Calibri"/>
                        <a:cs typeface="Calibri"/>
                        <a:sym typeface="Calibri"/>
                      </a:endParaRPr>
                    </a:p>
                    <a:p>
                      <a:pPr marL="0" marR="0" lvl="0" indent="0" algn="l" rtl="0">
                        <a:spcBef>
                          <a:spcPts val="0"/>
                        </a:spcBef>
                        <a:spcAft>
                          <a:spcPts val="0"/>
                        </a:spcAft>
                        <a:buNone/>
                      </a:pPr>
                      <a:endParaRPr sz="11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Affected URL :</a:t>
                      </a:r>
                      <a:endParaRPr sz="11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dirty="0" smtClean="0">
                          <a:solidFill>
                            <a:schemeClr val="dk1"/>
                          </a:solidFill>
                          <a:latin typeface="+mn-lt"/>
                          <a:ea typeface="Calibri"/>
                          <a:cs typeface="Calibri"/>
                          <a:sym typeface="Calibri"/>
                          <a:hlinkClick r:id="rId3"/>
                        </a:rPr>
                        <a:t>http://13.235.18.100/products/details.php?p_id=5</a:t>
                      </a:r>
                      <a:r>
                        <a:rPr lang="en-US" sz="1100" b="0" i="0" u="none" strike="noStrike" dirty="0" smtClean="0">
                          <a:solidFill>
                            <a:schemeClr val="dk1"/>
                          </a:solidFill>
                          <a:latin typeface="+mn-lt"/>
                          <a:ea typeface="Calibri"/>
                          <a:cs typeface="Calibri"/>
                          <a:sym typeface="Calibri"/>
                        </a:rPr>
                        <a:t> </a:t>
                      </a:r>
                      <a:endParaRPr sz="11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dirty="0">
                          <a:solidFill>
                            <a:schemeClr val="dk1"/>
                          </a:solidFill>
                          <a:latin typeface="Calibri"/>
                          <a:ea typeface="Calibri"/>
                          <a:cs typeface="Calibri"/>
                          <a:sym typeface="Calibri"/>
                        </a:rPr>
                        <a:t>Affected Parameters :</a:t>
                      </a:r>
                      <a:endParaRPr sz="11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dirty="0" smtClean="0">
                          <a:solidFill>
                            <a:schemeClr val="dk1"/>
                          </a:solidFill>
                          <a:latin typeface="Calibri"/>
                          <a:ea typeface="Calibri"/>
                          <a:cs typeface="Calibri"/>
                          <a:sym typeface="Calibri"/>
                        </a:rPr>
                        <a:t>Product listed </a:t>
                      </a:r>
                      <a:r>
                        <a:rPr lang="en-US" sz="1100" b="0" dirty="0">
                          <a:solidFill>
                            <a:schemeClr val="dk1"/>
                          </a:solidFill>
                          <a:latin typeface="Calibri"/>
                          <a:ea typeface="Calibri"/>
                          <a:cs typeface="Calibri"/>
                          <a:sym typeface="Calibri"/>
                        </a:rPr>
                        <a:t>(GET parameter)</a:t>
                      </a:r>
                      <a:endParaRPr sz="1100" b="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Affected URL :</a:t>
                      </a:r>
                      <a:endParaRPr sz="11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dirty="0" smtClean="0">
                          <a:solidFill>
                            <a:schemeClr val="dk1"/>
                          </a:solidFill>
                          <a:latin typeface="+mn-lt"/>
                          <a:ea typeface="Calibri"/>
                          <a:cs typeface="Calibri"/>
                          <a:sym typeface="Calibri"/>
                          <a:hlinkClick r:id="rId4"/>
                        </a:rPr>
                        <a:t>http://13.235.18.100/reset_password/customer.php?username=Hunter</a:t>
                      </a:r>
                      <a:r>
                        <a:rPr lang="en-US" sz="1100" b="0" i="0" u="none" strike="noStrike" dirty="0" smtClean="0">
                          <a:solidFill>
                            <a:schemeClr val="dk1"/>
                          </a:solidFill>
                          <a:latin typeface="+mn-lt"/>
                          <a:ea typeface="Calibri"/>
                          <a:cs typeface="Calibri"/>
                          <a:sym typeface="Calibri"/>
                        </a:rPr>
                        <a:t> </a:t>
                      </a:r>
                      <a:endParaRPr sz="11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dirty="0">
                          <a:solidFill>
                            <a:schemeClr val="dk1"/>
                          </a:solidFill>
                          <a:latin typeface="Calibri"/>
                          <a:ea typeface="Calibri"/>
                          <a:cs typeface="Calibri"/>
                          <a:sym typeface="Calibri"/>
                        </a:rPr>
                        <a:t>Affected Parameters :</a:t>
                      </a:r>
                      <a:endParaRPr sz="11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dirty="0" smtClean="0">
                          <a:solidFill>
                            <a:schemeClr val="dk1"/>
                          </a:solidFill>
                          <a:latin typeface="Calibri"/>
                          <a:ea typeface="Calibri"/>
                          <a:cs typeface="Calibri"/>
                          <a:sym typeface="Calibri"/>
                        </a:rPr>
                        <a:t>User name (GET parameter</a:t>
                      </a:r>
                      <a:r>
                        <a:rPr lang="en-US" sz="1100" b="0" dirty="0">
                          <a:solidFill>
                            <a:schemeClr val="dk1"/>
                          </a:solidFill>
                          <a:latin typeface="Calibri"/>
                          <a:ea typeface="Calibri"/>
                          <a:cs typeface="Calibri"/>
                          <a:sym typeface="Calibri"/>
                        </a:rPr>
                        <a:t>)</a:t>
                      </a:r>
                      <a:endParaRPr sz="1100" b="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dirty="0">
                          <a:solidFill>
                            <a:schemeClr val="dk1"/>
                          </a:solidFill>
                          <a:latin typeface="Calibri"/>
                          <a:ea typeface="Calibri"/>
                          <a:cs typeface="Calibri"/>
                          <a:sym typeface="Calibri"/>
                        </a:rPr>
                        <a:t>Affected URL :</a:t>
                      </a:r>
                      <a:endParaRPr sz="11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dirty="0" smtClean="0">
                          <a:solidFill>
                            <a:schemeClr val="dk1"/>
                          </a:solidFill>
                          <a:latin typeface="+mn-lt"/>
                          <a:ea typeface="Calibri"/>
                          <a:cs typeface="Calibri"/>
                          <a:sym typeface="Calibri"/>
                          <a:hlinkClick r:id="rId3"/>
                        </a:rPr>
                        <a:t>http://13.235.18.100/products/details.php?p_id=25</a:t>
                      </a:r>
                      <a:r>
                        <a:rPr lang="en-US" sz="1100" b="0" i="0" u="none" strike="noStrike" dirty="0" smtClean="0">
                          <a:solidFill>
                            <a:schemeClr val="dk1"/>
                          </a:solidFill>
                          <a:latin typeface="+mn-lt"/>
                          <a:ea typeface="Calibri"/>
                          <a:cs typeface="Calibri"/>
                          <a:sym typeface="Calibri"/>
                        </a:rPr>
                        <a:t> </a:t>
                      </a:r>
                      <a:endParaRPr sz="11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dirty="0">
                          <a:solidFill>
                            <a:schemeClr val="dk1"/>
                          </a:solidFill>
                          <a:latin typeface="Calibri"/>
                          <a:ea typeface="Calibri"/>
                          <a:cs typeface="Calibri"/>
                          <a:sym typeface="Calibri"/>
                        </a:rPr>
                        <a:t>Affected Parameters :</a:t>
                      </a:r>
                      <a:endParaRPr sz="11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dirty="0" smtClean="0">
                          <a:solidFill>
                            <a:schemeClr val="dk1"/>
                          </a:solidFill>
                          <a:latin typeface="+mn-lt"/>
                          <a:ea typeface="Calibri"/>
                          <a:cs typeface="Calibri"/>
                          <a:sym typeface="Calibri"/>
                        </a:rPr>
                        <a:t>Product listed (GET parameter)</a:t>
                      </a:r>
                    </a:p>
                    <a:p>
                      <a:pPr marL="0" marR="0" lvl="0" indent="0" algn="l" rtl="0">
                        <a:spcBef>
                          <a:spcPts val="0"/>
                        </a:spcBef>
                        <a:spcAft>
                          <a:spcPts val="0"/>
                        </a:spcAft>
                        <a:buClr>
                          <a:schemeClr val="dk1"/>
                        </a:buClr>
                        <a:buSzPts val="1100"/>
                        <a:buFont typeface="Arial"/>
                        <a:buNone/>
                      </a:pPr>
                      <a:endParaRPr sz="1100" b="0" dirty="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1100"/>
                        <a:buFont typeface="Arial"/>
                        <a:buNone/>
                      </a:pPr>
                      <a:endParaRPr sz="11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1397077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Payload</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75571" y="3224184"/>
            <a:ext cx="10058400" cy="394626"/>
          </a:xfrm>
          <a:prstGeom prst="rect">
            <a:avLst/>
          </a:prstGeom>
        </p:spPr>
      </p:pic>
    </p:spTree>
    <p:extLst>
      <p:ext uri="{BB962C8B-B14F-4D97-AF65-F5344CB8AC3E}">
        <p14:creationId xmlns="" xmlns:p14="http://schemas.microsoft.com/office/powerpoint/2010/main" val="2776050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 </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47854" y="1943764"/>
            <a:ext cx="10058400" cy="2873828"/>
          </a:xfrm>
          <a:prstGeom prst="rect">
            <a:avLst/>
          </a:prstGeom>
        </p:spPr>
      </p:pic>
    </p:spTree>
    <p:extLst>
      <p:ext uri="{BB962C8B-B14F-4D97-AF65-F5344CB8AC3E}">
        <p14:creationId xmlns="" xmlns:p14="http://schemas.microsoft.com/office/powerpoint/2010/main" val="39929048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9005" y="1969730"/>
            <a:ext cx="10058400" cy="2691480"/>
          </a:xfrm>
          <a:prstGeom prst="rect">
            <a:avLst/>
          </a:prstGeom>
        </p:spPr>
      </p:pic>
    </p:spTree>
    <p:extLst>
      <p:ext uri="{BB962C8B-B14F-4D97-AF65-F5344CB8AC3E}">
        <p14:creationId xmlns="" xmlns:p14="http://schemas.microsoft.com/office/powerpoint/2010/main" val="16092442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1825625"/>
            <a:ext cx="10058400" cy="3453269"/>
          </a:xfrm>
          <a:prstGeom prst="rect">
            <a:avLst/>
          </a:prstGeom>
        </p:spPr>
      </p:pic>
      <p:sp>
        <p:nvSpPr>
          <p:cNvPr id="5" name="Rectangle 4"/>
          <p:cNvSpPr/>
          <p:nvPr/>
        </p:nvSpPr>
        <p:spPr>
          <a:xfrm>
            <a:off x="1460939" y="3310759"/>
            <a:ext cx="2385848" cy="1177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password: hello</a:t>
            </a:r>
            <a:endParaRPr lang="en-US" dirty="0"/>
          </a:p>
        </p:txBody>
      </p:sp>
    </p:spTree>
    <p:extLst>
      <p:ext uri="{BB962C8B-B14F-4D97-AF65-F5344CB8AC3E}">
        <p14:creationId xmlns="" xmlns:p14="http://schemas.microsoft.com/office/powerpoint/2010/main" val="1539552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84993" y="1534510"/>
            <a:ext cx="9916909" cy="4651036"/>
          </a:xfrm>
          <a:prstGeom prst="rect">
            <a:avLst/>
          </a:prstGeom>
        </p:spPr>
      </p:pic>
    </p:spTree>
    <p:extLst>
      <p:ext uri="{BB962C8B-B14F-4D97-AF65-F5344CB8AC3E}">
        <p14:creationId xmlns="" xmlns:p14="http://schemas.microsoft.com/office/powerpoint/2010/main" val="1505323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Vulnerabilities</a:t>
            </a:r>
            <a:endParaRPr lang="en-US" b="1" dirty="0"/>
          </a:p>
        </p:txBody>
      </p:sp>
      <p:graphicFrame>
        <p:nvGraphicFramePr>
          <p:cNvPr id="4" name="Content Placeholder 3"/>
          <p:cNvGraphicFramePr>
            <a:graphicFrameLocks noGrp="1"/>
          </p:cNvGraphicFramePr>
          <p:nvPr>
            <p:ph idx="1"/>
          </p:nvPr>
        </p:nvGraphicFramePr>
        <p:xfrm>
          <a:off x="838200" y="1839309"/>
          <a:ext cx="10515600" cy="2953032"/>
        </p:xfrm>
        <a:graphic>
          <a:graphicData uri="http://schemas.openxmlformats.org/drawingml/2006/table">
            <a:tbl>
              <a:tblPr firstRow="1" bandRow="1">
                <a:tableStyleId>{5C22544A-7EE6-4342-B048-85BDC9FD1C3A}</a:tableStyleId>
              </a:tblPr>
              <a:tblGrid>
                <a:gridCol w="1253359"/>
                <a:gridCol w="2417379"/>
                <a:gridCol w="4215962"/>
                <a:gridCol w="2628900"/>
              </a:tblGrid>
              <a:tr h="369129">
                <a:tc>
                  <a:txBody>
                    <a:bodyPr/>
                    <a:lstStyle/>
                    <a:p>
                      <a:r>
                        <a:rPr lang="en-US" dirty="0" smtClean="0"/>
                        <a:t>S.NO.</a:t>
                      </a:r>
                      <a:endParaRPr lang="en-US" dirty="0"/>
                    </a:p>
                  </a:txBody>
                  <a:tcPr/>
                </a:tc>
                <a:tc>
                  <a:txBody>
                    <a:bodyPr/>
                    <a:lstStyle/>
                    <a:p>
                      <a:r>
                        <a:rPr lang="en-US" dirty="0" smtClean="0"/>
                        <a:t>Vulnerability Statistics</a:t>
                      </a:r>
                      <a:endParaRPr lang="en-US" dirty="0"/>
                    </a:p>
                  </a:txBody>
                  <a:tcPr/>
                </a:tc>
                <a:tc>
                  <a:txBody>
                    <a:bodyPr/>
                    <a:lstStyle/>
                    <a:p>
                      <a:r>
                        <a:rPr lang="en-US" dirty="0" smtClean="0"/>
                        <a:t>Type of Vulnerability </a:t>
                      </a:r>
                      <a:endParaRPr lang="en-US" dirty="0"/>
                    </a:p>
                  </a:txBody>
                  <a:tcPr/>
                </a:tc>
                <a:tc>
                  <a:txBody>
                    <a:bodyPr/>
                    <a:lstStyle/>
                    <a:p>
                      <a:r>
                        <a:rPr lang="en-US" dirty="0" smtClean="0"/>
                        <a:t>Frequency of occurrence</a:t>
                      </a:r>
                      <a:endParaRPr lang="en-US" dirty="0"/>
                    </a:p>
                  </a:txBody>
                  <a:tcPr/>
                </a:tc>
              </a:tr>
              <a:tr h="369129">
                <a:tc>
                  <a:txBody>
                    <a:bodyPr/>
                    <a:lstStyle/>
                    <a:p>
                      <a:r>
                        <a:rPr lang="en-US" dirty="0" smtClean="0"/>
                        <a:t>1</a:t>
                      </a:r>
                      <a:endParaRPr lang="en-US" dirty="0"/>
                    </a:p>
                  </a:txBody>
                  <a:tcPr/>
                </a:tc>
                <a:tc>
                  <a:txBody>
                    <a:bodyPr/>
                    <a:lstStyle/>
                    <a:p>
                      <a:r>
                        <a:rPr lang="en-US" dirty="0" smtClean="0"/>
                        <a:t>Critical </a:t>
                      </a:r>
                      <a:endParaRPr lang="en-US" dirty="0"/>
                    </a:p>
                  </a:txBody>
                  <a:tcPr/>
                </a:tc>
                <a:tc>
                  <a:txBody>
                    <a:bodyPr/>
                    <a:lstStyle/>
                    <a:p>
                      <a:r>
                        <a:rPr lang="en-US" dirty="0" smtClean="0"/>
                        <a:t>SQL</a:t>
                      </a:r>
                      <a:r>
                        <a:rPr lang="en-US" baseline="0" dirty="0" smtClean="0"/>
                        <a:t> Injection</a:t>
                      </a:r>
                      <a:endParaRPr lang="en-US" dirty="0"/>
                    </a:p>
                  </a:txBody>
                  <a:tcPr/>
                </a:tc>
                <a:tc>
                  <a:txBody>
                    <a:bodyPr/>
                    <a:lstStyle/>
                    <a:p>
                      <a:r>
                        <a:rPr lang="en-US" dirty="0" smtClean="0"/>
                        <a:t>3</a:t>
                      </a:r>
                      <a:endParaRPr lang="en-US" dirty="0"/>
                    </a:p>
                  </a:txBody>
                  <a:tcPr/>
                </a:tc>
              </a:tr>
              <a:tr h="369129">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Critical </a:t>
                      </a:r>
                    </a:p>
                  </a:txBody>
                  <a:tcPr/>
                </a:tc>
                <a:tc>
                  <a:txBody>
                    <a:bodyPr/>
                    <a:lstStyle/>
                    <a:p>
                      <a:r>
                        <a:rPr lang="en-US" b="0" dirty="0" smtClean="0"/>
                        <a:t>Account Takeover Using OTP Bypass</a:t>
                      </a:r>
                      <a:endParaRPr lang="en-US" b="0" dirty="0"/>
                    </a:p>
                  </a:txBody>
                  <a:tcPr/>
                </a:tc>
                <a:tc>
                  <a:txBody>
                    <a:bodyPr/>
                    <a:lstStyle/>
                    <a:p>
                      <a:r>
                        <a:rPr lang="en-US" dirty="0" smtClean="0"/>
                        <a:t>1</a:t>
                      </a:r>
                      <a:endParaRPr lang="en-US" dirty="0"/>
                    </a:p>
                  </a:txBody>
                  <a:tcPr/>
                </a:tc>
              </a:tr>
              <a:tr h="369129">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Critical </a:t>
                      </a:r>
                    </a:p>
                  </a:txBody>
                  <a:tcPr/>
                </a:tc>
                <a:tc>
                  <a:txBody>
                    <a:bodyPr/>
                    <a:lstStyle/>
                    <a:p>
                      <a:r>
                        <a:rPr lang="en-US" dirty="0" smtClean="0"/>
                        <a:t>Unauthorized Access to Customer Details</a:t>
                      </a:r>
                      <a:endParaRPr lang="en-US" dirty="0"/>
                    </a:p>
                  </a:txBody>
                  <a:tcPr/>
                </a:tc>
                <a:tc>
                  <a:txBody>
                    <a:bodyPr/>
                    <a:lstStyle/>
                    <a:p>
                      <a:r>
                        <a:rPr lang="en-US" dirty="0" smtClean="0"/>
                        <a:t>4</a:t>
                      </a:r>
                      <a:endParaRPr lang="en-US" dirty="0"/>
                    </a:p>
                  </a:txBody>
                  <a:tcPr/>
                </a:tc>
              </a:tr>
              <a:tr h="369129">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Critical </a:t>
                      </a:r>
                    </a:p>
                  </a:txBody>
                  <a:tcPr/>
                </a:tc>
                <a:tc>
                  <a:txBody>
                    <a:bodyPr/>
                    <a:lstStyle/>
                    <a:p>
                      <a:r>
                        <a:rPr lang="en-US" b="0" dirty="0" smtClean="0"/>
                        <a:t>Open Redirection</a:t>
                      </a:r>
                      <a:endParaRPr lang="en-US" b="0" dirty="0"/>
                    </a:p>
                  </a:txBody>
                  <a:tcPr/>
                </a:tc>
                <a:tc>
                  <a:txBody>
                    <a:bodyPr/>
                    <a:lstStyle/>
                    <a:p>
                      <a:r>
                        <a:rPr lang="en-US" dirty="0" smtClean="0"/>
                        <a:t>2</a:t>
                      </a:r>
                      <a:endParaRPr lang="en-US" dirty="0"/>
                    </a:p>
                  </a:txBody>
                  <a:tcPr/>
                </a:tc>
              </a:tr>
              <a:tr h="369129">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Critical </a:t>
                      </a:r>
                    </a:p>
                  </a:txBody>
                  <a:tcPr/>
                </a:tc>
                <a:tc>
                  <a:txBody>
                    <a:bodyPr/>
                    <a:lstStyle/>
                    <a:p>
                      <a:r>
                        <a:rPr lang="en-US" b="0" dirty="0" smtClean="0"/>
                        <a:t>Cross Site Request Forgery (CSRF)</a:t>
                      </a:r>
                      <a:endParaRPr lang="en-US" b="0" dirty="0"/>
                    </a:p>
                  </a:txBody>
                  <a:tcPr/>
                </a:tc>
                <a:tc>
                  <a:txBody>
                    <a:bodyPr/>
                    <a:lstStyle/>
                    <a:p>
                      <a:r>
                        <a:rPr lang="en-US" dirty="0" smtClean="0"/>
                        <a:t>1</a:t>
                      </a:r>
                      <a:endParaRPr lang="en-US" dirty="0"/>
                    </a:p>
                  </a:txBody>
                  <a:tcPr/>
                </a:tc>
              </a:tr>
              <a:tr h="369129">
                <a:tc>
                  <a:txBody>
                    <a:bodyPr/>
                    <a:lstStyle/>
                    <a:p>
                      <a:r>
                        <a:rPr lang="en-US" dirty="0" smtClean="0"/>
                        <a:t>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Critical </a:t>
                      </a:r>
                    </a:p>
                  </a:txBody>
                  <a:tcPr/>
                </a:tc>
                <a:tc>
                  <a:txBody>
                    <a:bodyPr/>
                    <a:lstStyle/>
                    <a:p>
                      <a:r>
                        <a:rPr lang="en-US" dirty="0" smtClean="0"/>
                        <a:t>Command Execution Vulnerability</a:t>
                      </a:r>
                      <a:endParaRPr lang="en-US" dirty="0"/>
                    </a:p>
                  </a:txBody>
                  <a:tcPr/>
                </a:tc>
                <a:tc>
                  <a:txBody>
                    <a:bodyPr/>
                    <a:lstStyle/>
                    <a:p>
                      <a:r>
                        <a:rPr lang="en-US" dirty="0" smtClean="0"/>
                        <a:t>3</a:t>
                      </a:r>
                      <a:endParaRPr lang="en-US" dirty="0"/>
                    </a:p>
                  </a:txBody>
                  <a:tcPr/>
                </a:tc>
              </a:tr>
              <a:tr h="369129">
                <a:tc>
                  <a:txBody>
                    <a:bodyPr/>
                    <a:lstStyle/>
                    <a:p>
                      <a:r>
                        <a:rPr lang="en-US" dirty="0" smtClean="0"/>
                        <a:t>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Critical </a:t>
                      </a:r>
                    </a:p>
                  </a:txBody>
                  <a:tcPr/>
                </a:tc>
                <a:tc>
                  <a:txBody>
                    <a:bodyPr/>
                    <a:lstStyle/>
                    <a:p>
                      <a:r>
                        <a:rPr lang="en-US" b="0" dirty="0" smtClean="0"/>
                        <a:t>Forced Browsing Flaw</a:t>
                      </a:r>
                      <a:endParaRPr lang="en-US" b="0"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dirty="0"/>
          </a:p>
        </p:txBody>
      </p:sp>
      <p:sp>
        <p:nvSpPr>
          <p:cNvPr id="3" name="Text Placeholder 2"/>
          <p:cNvSpPr>
            <a:spLocks noGrp="1"/>
          </p:cNvSpPr>
          <p:nvPr>
            <p:ph type="body" idx="1"/>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 xmlns:p14="http://schemas.microsoft.com/office/powerpoint/2010/main" val="4282683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Business Impact – Extremely High</a:t>
            </a:r>
            <a:endParaRPr b="1" dirty="0"/>
          </a:p>
        </p:txBody>
      </p:sp>
      <p:sp>
        <p:nvSpPr>
          <p:cNvPr id="367" name="Google Shape;367;p51"/>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41</a:t>
            </a:fld>
            <a:endParaRPr dirty="0"/>
          </a:p>
        </p:txBody>
      </p:sp>
      <p:sp>
        <p:nvSpPr>
          <p:cNvPr id="368" name="Google Shape;368;p51"/>
          <p:cNvSpPr txBox="1"/>
          <p:nvPr/>
        </p:nvSpPr>
        <p:spPr>
          <a:xfrm>
            <a:off x="548417" y="1518249"/>
            <a:ext cx="8713694" cy="4106051"/>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endParaRPr lang="en-US" sz="1452"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1452" dirty="0" smtClean="0">
                <a:solidFill>
                  <a:schemeClr val="dk1"/>
                </a:solidFill>
                <a:latin typeface="Calibri"/>
                <a:ea typeface="Calibri"/>
                <a:cs typeface="Calibri"/>
                <a:sym typeface="Calibri"/>
              </a:rPr>
              <a:t>A </a:t>
            </a:r>
            <a:r>
              <a:rPr lang="en-US" sz="1452" dirty="0">
                <a:solidFill>
                  <a:schemeClr val="dk1"/>
                </a:solidFill>
                <a:latin typeface="Calibri"/>
                <a:ea typeface="Calibri"/>
                <a:cs typeface="Calibri"/>
                <a:sym typeface="Calibri"/>
              </a:rPr>
              <a:t>malicious hacker can </a:t>
            </a:r>
            <a:r>
              <a:rPr lang="en-US" sz="1452" dirty="0" smtClean="0">
                <a:solidFill>
                  <a:schemeClr val="dk1"/>
                </a:solidFill>
                <a:latin typeface="Calibri"/>
                <a:ea typeface="Calibri"/>
                <a:cs typeface="Calibri"/>
                <a:sym typeface="Calibri"/>
              </a:rPr>
              <a:t>any information </a:t>
            </a:r>
            <a:r>
              <a:rPr lang="en-US" sz="1452" dirty="0">
                <a:solidFill>
                  <a:schemeClr val="dk1"/>
                </a:solidFill>
                <a:latin typeface="Calibri"/>
                <a:ea typeface="Calibri"/>
                <a:cs typeface="Calibri"/>
                <a:sym typeface="Calibri"/>
              </a:rPr>
              <a:t>of any user just by knowing the User ID. This discloses critical billing information of users including:</a:t>
            </a:r>
            <a:endParaRPr dirty="0"/>
          </a:p>
          <a:p>
            <a:pPr marL="285750" marR="0" lvl="0" indent="-285750" algn="l" rtl="0">
              <a:spcBef>
                <a:spcPts val="0"/>
              </a:spcBef>
              <a:spcAft>
                <a:spcPts val="0"/>
              </a:spcAft>
              <a:buClr>
                <a:schemeClr val="dk1"/>
              </a:buClr>
              <a:buSzPts val="1452"/>
              <a:buFont typeface="Arial"/>
              <a:buChar char="•"/>
            </a:pPr>
            <a:r>
              <a:rPr lang="en-US" sz="1452" dirty="0">
                <a:solidFill>
                  <a:schemeClr val="dk1"/>
                </a:solidFill>
                <a:latin typeface="Calibri"/>
                <a:ea typeface="Calibri"/>
                <a:cs typeface="Calibri"/>
                <a:sym typeface="Calibri"/>
              </a:rPr>
              <a:t>Mobile Number</a:t>
            </a:r>
            <a:endParaRPr dirty="0"/>
          </a:p>
          <a:p>
            <a:pPr marL="285750" marR="0" lvl="0" indent="-285750" algn="l" rtl="0">
              <a:spcBef>
                <a:spcPts val="0"/>
              </a:spcBef>
              <a:spcAft>
                <a:spcPts val="0"/>
              </a:spcAft>
              <a:buClr>
                <a:schemeClr val="dk1"/>
              </a:buClr>
              <a:buSzPts val="1452"/>
              <a:buFont typeface="Arial"/>
              <a:buChar char="•"/>
            </a:pPr>
            <a:r>
              <a:rPr lang="en-US" sz="1452" dirty="0">
                <a:solidFill>
                  <a:schemeClr val="dk1"/>
                </a:solidFill>
                <a:latin typeface="Calibri"/>
                <a:ea typeface="Calibri"/>
                <a:cs typeface="Calibri"/>
                <a:sym typeface="Calibri"/>
              </a:rPr>
              <a:t>Bill Number</a:t>
            </a:r>
            <a:endParaRPr dirty="0"/>
          </a:p>
          <a:p>
            <a:pPr marL="285750" marR="0" lvl="0" indent="-285750" algn="l" rtl="0">
              <a:spcBef>
                <a:spcPts val="0"/>
              </a:spcBef>
              <a:spcAft>
                <a:spcPts val="0"/>
              </a:spcAft>
              <a:buClr>
                <a:schemeClr val="dk1"/>
              </a:buClr>
              <a:buSzPts val="1452"/>
              <a:buFont typeface="Arial"/>
              <a:buChar char="•"/>
            </a:pPr>
            <a:r>
              <a:rPr lang="en-US" sz="1452" dirty="0">
                <a:solidFill>
                  <a:schemeClr val="dk1"/>
                </a:solidFill>
                <a:latin typeface="Calibri"/>
                <a:ea typeface="Calibri"/>
                <a:cs typeface="Calibri"/>
                <a:sym typeface="Calibri"/>
              </a:rPr>
              <a:t>Billing Period</a:t>
            </a:r>
            <a:endParaRPr dirty="0"/>
          </a:p>
          <a:p>
            <a:pPr marL="285750" marR="0" lvl="0" indent="-285750" algn="l" rtl="0">
              <a:spcBef>
                <a:spcPts val="0"/>
              </a:spcBef>
              <a:spcAft>
                <a:spcPts val="0"/>
              </a:spcAft>
              <a:buClr>
                <a:schemeClr val="dk1"/>
              </a:buClr>
              <a:buSzPts val="1452"/>
              <a:buFont typeface="Arial"/>
              <a:buChar char="•"/>
            </a:pPr>
            <a:r>
              <a:rPr lang="en-US" sz="1452" dirty="0">
                <a:solidFill>
                  <a:schemeClr val="dk1"/>
                </a:solidFill>
                <a:latin typeface="Calibri"/>
                <a:ea typeface="Calibri"/>
                <a:cs typeface="Calibri"/>
                <a:sym typeface="Calibri"/>
              </a:rPr>
              <a:t>Bill Amount and Breakdown</a:t>
            </a:r>
            <a:endParaRPr dirty="0"/>
          </a:p>
          <a:p>
            <a:pPr marL="285750" marR="0" lvl="0" indent="-193548" algn="l" rtl="0">
              <a:spcBef>
                <a:spcPts val="0"/>
              </a:spcBef>
              <a:spcAft>
                <a:spcPts val="0"/>
              </a:spcAft>
              <a:buClr>
                <a:schemeClr val="dk1"/>
              </a:buClr>
              <a:buSzPts val="1452"/>
              <a:buFont typeface="Arial"/>
              <a:buNone/>
            </a:pPr>
            <a:endParaRPr sz="1452"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52" dirty="0">
                <a:solidFill>
                  <a:schemeClr val="dk1"/>
                </a:solidFill>
                <a:latin typeface="Calibri"/>
                <a:ea typeface="Calibri"/>
                <a:cs typeface="Calibri"/>
                <a:sym typeface="Calibri"/>
              </a:rPr>
              <a:t>This can be used by malicious hackers to carry out targeted phishing attacks on the users and the information can also be sold to </a:t>
            </a:r>
            <a:r>
              <a:rPr lang="en-US" sz="1452" dirty="0" smtClean="0">
                <a:solidFill>
                  <a:schemeClr val="dk1"/>
                </a:solidFill>
                <a:latin typeface="Calibri"/>
                <a:ea typeface="Calibri"/>
                <a:cs typeface="Calibri"/>
                <a:sym typeface="Calibri"/>
              </a:rPr>
              <a:t>competitors/black-market.</a:t>
            </a:r>
            <a:endParaRPr dirty="0"/>
          </a:p>
          <a:p>
            <a:pPr marL="0" marR="0" lvl="0" indent="0" algn="l" rtl="0">
              <a:spcBef>
                <a:spcPts val="0"/>
              </a:spcBef>
              <a:spcAft>
                <a:spcPts val="0"/>
              </a:spcAft>
              <a:buNone/>
            </a:pPr>
            <a:endParaRPr sz="1452"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52" dirty="0">
                <a:solidFill>
                  <a:schemeClr val="dk1"/>
                </a:solidFill>
                <a:latin typeface="Calibri"/>
                <a:ea typeface="Calibri"/>
                <a:cs typeface="Calibri"/>
                <a:sym typeface="Calibri"/>
              </a:rPr>
              <a:t>More over, as there is no </a:t>
            </a:r>
            <a:r>
              <a:rPr lang="en-US" sz="1452" dirty="0" smtClean="0">
                <a:solidFill>
                  <a:schemeClr val="dk1"/>
                </a:solidFill>
                <a:latin typeface="Calibri"/>
                <a:ea typeface="Calibri"/>
                <a:cs typeface="Calibri"/>
                <a:sym typeface="Calibri"/>
              </a:rPr>
              <a:t>rate limiting </a:t>
            </a:r>
            <a:r>
              <a:rPr lang="en-US" sz="1452" dirty="0">
                <a:solidFill>
                  <a:schemeClr val="dk1"/>
                </a:solidFill>
                <a:latin typeface="Calibri"/>
                <a:ea typeface="Calibri"/>
                <a:cs typeface="Calibri"/>
                <a:sym typeface="Calibri"/>
              </a:rPr>
              <a:t>checks, attacker can </a:t>
            </a:r>
            <a:r>
              <a:rPr lang="en-US" sz="1452" dirty="0" smtClean="0">
                <a:solidFill>
                  <a:schemeClr val="dk1"/>
                </a:solidFill>
                <a:latin typeface="Calibri"/>
                <a:ea typeface="Calibri"/>
                <a:cs typeface="Calibri"/>
                <a:sym typeface="Calibri"/>
              </a:rPr>
              <a:t>brute force </a:t>
            </a:r>
            <a:r>
              <a:rPr lang="en-US" sz="1452" dirty="0">
                <a:solidFill>
                  <a:schemeClr val="dk1"/>
                </a:solidFill>
                <a:latin typeface="Calibri"/>
                <a:ea typeface="Calibri"/>
                <a:cs typeface="Calibri"/>
                <a:sym typeface="Calibri"/>
              </a:rPr>
              <a:t>the user_id for all possible values and get bill information of each and every user of the organization resulting is a massive information leakage.</a:t>
            </a:r>
            <a:endParaRPr dirty="0"/>
          </a:p>
          <a:p>
            <a:pPr marL="0" marR="0" lvl="0" indent="0" algn="l" rtl="0">
              <a:spcBef>
                <a:spcPts val="0"/>
              </a:spcBef>
              <a:spcAft>
                <a:spcPts val="0"/>
              </a:spcAft>
              <a:buNone/>
            </a:pPr>
            <a:endParaRPr sz="1452"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52" dirty="0">
                <a:solidFill>
                  <a:schemeClr val="dk1"/>
                </a:solidFill>
                <a:latin typeface="Calibri"/>
                <a:ea typeface="Calibri"/>
                <a:cs typeface="Calibri"/>
                <a:sym typeface="Calibri"/>
              </a:rPr>
              <a:t>Other IDORs on the application are leaking much more information including Payment details, call history and even allow attacker to recharge his mobile number deducting money from any one else’s account which can be used to steal money from users.</a:t>
            </a:r>
            <a:endParaRPr dirty="0"/>
          </a:p>
          <a:p>
            <a:pPr marL="0" marR="0" lvl="0" indent="0" algn="l" rtl="0">
              <a:spcBef>
                <a:spcPts val="0"/>
              </a:spcBef>
              <a:spcAft>
                <a:spcPts val="0"/>
              </a:spcAft>
              <a:buNone/>
            </a:pPr>
            <a:endParaRPr sz="1452"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8152670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Recommendation</a:t>
            </a:r>
            <a:endParaRPr b="1" dirty="0"/>
          </a:p>
        </p:txBody>
      </p:sp>
      <p:sp>
        <p:nvSpPr>
          <p:cNvPr id="375" name="Google Shape;375;p52"/>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dirty="0"/>
              <a:t>Take the following precautions:</a:t>
            </a:r>
            <a:endParaRPr dirty="0"/>
          </a:p>
          <a:p>
            <a:pPr marL="685800" lvl="1" indent="-228600" algn="l" rtl="0">
              <a:lnSpc>
                <a:spcPct val="90000"/>
              </a:lnSpc>
              <a:spcBef>
                <a:spcPts val="500"/>
              </a:spcBef>
              <a:spcAft>
                <a:spcPts val="0"/>
              </a:spcAft>
              <a:buClr>
                <a:schemeClr val="dk1"/>
              </a:buClr>
              <a:buSzPts val="2000"/>
              <a:buChar char="•"/>
            </a:pPr>
            <a:r>
              <a:rPr lang="en-US" sz="2000" dirty="0"/>
              <a:t>Implement proper authentication and </a:t>
            </a:r>
            <a:r>
              <a:rPr lang="en-US" sz="2000" dirty="0" smtClean="0"/>
              <a:t>authorization </a:t>
            </a:r>
            <a:r>
              <a:rPr lang="en-US" sz="2000" dirty="0"/>
              <a:t>checks to make sure that the user has permission to the data he/she is requesting</a:t>
            </a:r>
            <a:endParaRPr dirty="0"/>
          </a:p>
          <a:p>
            <a:pPr marL="685800" lvl="1" indent="-228600" algn="l" rtl="0">
              <a:lnSpc>
                <a:spcPct val="90000"/>
              </a:lnSpc>
              <a:spcBef>
                <a:spcPts val="500"/>
              </a:spcBef>
              <a:spcAft>
                <a:spcPts val="0"/>
              </a:spcAft>
              <a:buClr>
                <a:schemeClr val="dk1"/>
              </a:buClr>
              <a:buSzPts val="2000"/>
              <a:buChar char="•"/>
            </a:pPr>
            <a:r>
              <a:rPr lang="en-US" sz="2000" dirty="0"/>
              <a:t>Use proper rate limiting checks on the number of request comes from a single user in a small amount of time</a:t>
            </a:r>
            <a:endParaRPr dirty="0"/>
          </a:p>
          <a:p>
            <a:pPr marL="685800" lvl="1" indent="-228600" algn="l" rtl="0">
              <a:lnSpc>
                <a:spcPct val="90000"/>
              </a:lnSpc>
              <a:spcBef>
                <a:spcPts val="500"/>
              </a:spcBef>
              <a:spcAft>
                <a:spcPts val="0"/>
              </a:spcAft>
              <a:buClr>
                <a:schemeClr val="dk1"/>
              </a:buClr>
              <a:buSzPts val="2000"/>
              <a:buChar char="•"/>
            </a:pPr>
            <a:r>
              <a:rPr lang="en-US" sz="2000" dirty="0"/>
              <a:t>Make sure each user can only see his/her data only.</a:t>
            </a:r>
            <a:endParaRPr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p:txBody>
      </p:sp>
      <p:sp>
        <p:nvSpPr>
          <p:cNvPr id="376" name="Google Shape;376;p52"/>
          <p:cNvSpPr/>
          <p:nvPr/>
        </p:nvSpPr>
        <p:spPr>
          <a:xfrm>
            <a:off x="838200" y="4960513"/>
            <a:ext cx="113538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p:txBody>
      </p:sp>
      <p:sp>
        <p:nvSpPr>
          <p:cNvPr id="377" name="Google Shape;377;p52"/>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endParaRPr sz="44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715353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dk1"/>
                </a:solidFill>
                <a:latin typeface="Calibri"/>
                <a:ea typeface="Calibri"/>
                <a:cs typeface="Calibri"/>
                <a:sym typeface="Calibri"/>
              </a:rPr>
              <a:t>References</a:t>
            </a:r>
            <a:endParaRPr lang="en-US" b="1" dirty="0"/>
          </a:p>
        </p:txBody>
      </p:sp>
      <p:sp>
        <p:nvSpPr>
          <p:cNvPr id="3" name="Text Placeholder 2"/>
          <p:cNvSpPr>
            <a:spLocks noGrp="1"/>
          </p:cNvSpPr>
          <p:nvPr>
            <p:ph type="body" idx="1"/>
          </p:nvPr>
        </p:nvSpPr>
        <p:spPr/>
        <p:txBody>
          <a:bodyPr/>
          <a:lstStyle/>
          <a:p>
            <a:pPr lvl="0" indent="-457200">
              <a:spcBef>
                <a:spcPts val="0"/>
              </a:spcBef>
            </a:pPr>
            <a:r>
              <a:rPr lang="en-US" sz="2000" i="1" dirty="0">
                <a:solidFill>
                  <a:schemeClr val="dk1"/>
                </a:solidFill>
                <a:ea typeface="Calibri"/>
                <a:cs typeface="Calibri"/>
                <a:sym typeface="Calibri"/>
                <a:hlinkClick r:id="rId2"/>
              </a:rPr>
              <a:t>https://</a:t>
            </a:r>
            <a:r>
              <a:rPr lang="en-US" sz="2000" i="1" dirty="0" smtClean="0">
                <a:solidFill>
                  <a:schemeClr val="dk1"/>
                </a:solidFill>
                <a:ea typeface="Calibri"/>
                <a:cs typeface="Calibri"/>
                <a:sym typeface="Calibri"/>
                <a:hlinkClick r:id="rId2"/>
              </a:rPr>
              <a:t>www.owasp.org/index.php/Insecure_Configuration_Management</a:t>
            </a:r>
            <a:endParaRPr lang="en-US" sz="2000" dirty="0" smtClean="0">
              <a:sym typeface="Calibri"/>
            </a:endParaRPr>
          </a:p>
          <a:p>
            <a:pPr lvl="0" indent="-457200">
              <a:spcBef>
                <a:spcPts val="0"/>
              </a:spcBef>
            </a:pPr>
            <a:r>
              <a:rPr lang="en-US" sz="2000" i="1" dirty="0" smtClean="0">
                <a:solidFill>
                  <a:schemeClr val="dk1"/>
                </a:solidFill>
                <a:ea typeface="Calibri"/>
                <a:cs typeface="Calibri"/>
                <a:sym typeface="Calibri"/>
                <a:hlinkClick r:id="rId3"/>
              </a:rPr>
              <a:t>https</a:t>
            </a:r>
            <a:r>
              <a:rPr lang="en-US" sz="2000" i="1" dirty="0">
                <a:solidFill>
                  <a:schemeClr val="dk1"/>
                </a:solidFill>
                <a:ea typeface="Calibri"/>
                <a:cs typeface="Calibri"/>
                <a:sym typeface="Calibri"/>
                <a:hlinkClick r:id="rId3"/>
              </a:rPr>
              <a:t>://</a:t>
            </a:r>
            <a:r>
              <a:rPr lang="en-US" sz="2000" i="1" dirty="0" smtClean="0">
                <a:solidFill>
                  <a:schemeClr val="dk1"/>
                </a:solidFill>
                <a:ea typeface="Calibri"/>
                <a:cs typeface="Calibri"/>
                <a:sym typeface="Calibri"/>
                <a:hlinkClick r:id="rId3"/>
              </a:rPr>
              <a:t>www.owasp.org/index.php/Top_10_2013-A4-Insecure_Direct_Object_References</a:t>
            </a:r>
            <a:endParaRPr lang="en-US" sz="2000" dirty="0">
              <a:sym typeface="Calibri"/>
            </a:endParaRPr>
          </a:p>
          <a:p>
            <a:pPr marL="0" lvl="0" indent="0">
              <a:spcBef>
                <a:spcPts val="0"/>
              </a:spcBef>
              <a:buNone/>
            </a:pPr>
            <a:endParaRPr lang="en-US" sz="2000" dirty="0"/>
          </a:p>
        </p:txBody>
      </p:sp>
    </p:spTree>
    <p:extLst>
      <p:ext uri="{BB962C8B-B14F-4D97-AF65-F5344CB8AC3E}">
        <p14:creationId xmlns="" xmlns:p14="http://schemas.microsoft.com/office/powerpoint/2010/main" val="24420898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44</a:t>
            </a:fld>
            <a:endParaRPr dirty="0"/>
          </a:p>
        </p:txBody>
      </p:sp>
      <p:sp>
        <p:nvSpPr>
          <p:cNvPr id="383" name="Google Shape;3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4. Open Redirection</a:t>
            </a:r>
            <a:endParaRPr b="1" dirty="0"/>
          </a:p>
        </p:txBody>
      </p:sp>
      <p:graphicFrame>
        <p:nvGraphicFramePr>
          <p:cNvPr id="384" name="Google Shape;384;p53"/>
          <p:cNvGraphicFramePr/>
          <p:nvPr>
            <p:extLst>
              <p:ext uri="{D42A27DB-BD31-4B8C-83A1-F6EECF244321}">
                <p14:modId xmlns="" xmlns:p14="http://schemas.microsoft.com/office/powerpoint/2010/main" val="4154131441"/>
              </p:ext>
            </p:extLst>
          </p:nvPr>
        </p:nvGraphicFramePr>
        <p:xfrm>
          <a:off x="2041311" y="187976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smtClean="0">
                          <a:solidFill>
                            <a:srgbClr val="FFFFFF"/>
                          </a:solidFill>
                          <a:latin typeface="Calibri"/>
                          <a:ea typeface="Calibri"/>
                          <a:cs typeface="Calibri"/>
                          <a:sym typeface="Calibri"/>
                        </a:rPr>
                        <a:t>Open Redirection</a:t>
                      </a:r>
                    </a:p>
                    <a:p>
                      <a:pPr marL="0" marR="0" lvl="0" indent="0" algn="ctr" rtl="0">
                        <a:spcBef>
                          <a:spcPts val="0"/>
                        </a:spcBef>
                        <a:spcAft>
                          <a:spcPts val="0"/>
                        </a:spcAft>
                        <a:buNone/>
                      </a:pPr>
                      <a:r>
                        <a:rPr lang="en-US" sz="1300" dirty="0" smtClean="0">
                          <a:solidFill>
                            <a:srgbClr val="FFFFFF"/>
                          </a:solidFill>
                          <a:latin typeface="Calibri"/>
                          <a:ea typeface="Calibri"/>
                          <a:cs typeface="Calibri"/>
                          <a:sym typeface="Calibri"/>
                        </a:rPr>
                        <a:t>(Critical)</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dirty="0" smtClean="0">
                          <a:solidFill>
                            <a:schemeClr val="dk1"/>
                          </a:solidFill>
                          <a:latin typeface="+mn-lt"/>
                          <a:ea typeface="Calibri"/>
                          <a:cs typeface="Calibri"/>
                          <a:sym typeface="Calibri"/>
                        </a:rPr>
                        <a:t>Below mentioned parameters is vulnerable to Open Redirection</a:t>
                      </a:r>
                    </a:p>
                    <a:p>
                      <a:pPr marL="0" marR="0" lvl="0" indent="0" algn="l" rtl="0">
                        <a:spcBef>
                          <a:spcPts val="0"/>
                        </a:spcBef>
                        <a:spcAft>
                          <a:spcPts val="0"/>
                        </a:spcAft>
                        <a:buNone/>
                      </a:pPr>
                      <a:endParaRPr lang="en-US" sz="1400" dirty="0" smtClean="0">
                        <a:solidFill>
                          <a:schemeClr val="dk1"/>
                        </a:solidFill>
                        <a:latin typeface="+mn-lt"/>
                        <a:ea typeface="Calibri"/>
                        <a:cs typeface="Calibri"/>
                        <a:sym typeface="Calibri"/>
                      </a:endParaRPr>
                    </a:p>
                    <a:p>
                      <a:pPr marL="0" marR="0" lvl="0" indent="0" algn="l" rtl="0">
                        <a:spcBef>
                          <a:spcPts val="0"/>
                        </a:spcBef>
                        <a:spcAft>
                          <a:spcPts val="0"/>
                        </a:spcAft>
                        <a:buNone/>
                      </a:pPr>
                      <a:r>
                        <a:rPr lang="en-US" sz="1400" b="1" dirty="0" smtClean="0">
                          <a:solidFill>
                            <a:schemeClr val="dk1"/>
                          </a:solidFill>
                          <a:latin typeface="+mn-lt"/>
                          <a:ea typeface="Calibri"/>
                          <a:cs typeface="Calibri"/>
                          <a:sym typeface="Calibri"/>
                        </a:rPr>
                        <a:t>Affected URL :</a:t>
                      </a:r>
                      <a:endParaRPr lang="en-US" sz="14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1" dirty="0" smtClean="0">
                          <a:solidFill>
                            <a:schemeClr val="dk1"/>
                          </a:solidFill>
                          <a:latin typeface="+mn-lt"/>
                          <a:ea typeface="Calibri"/>
                          <a:cs typeface="Calibri"/>
                          <a:sym typeface="Calibri"/>
                          <a:hlinkClick r:id="rId3"/>
                        </a:rPr>
                        <a:t>http://15.206.93.231/products/details.php?p_id=4</a:t>
                      </a:r>
                      <a:endParaRPr lang="en-US" sz="1400" b="1"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dirty="0" smtClean="0">
                          <a:solidFill>
                            <a:schemeClr val="dk1"/>
                          </a:solidFill>
                          <a:latin typeface="+mn-lt"/>
                          <a:ea typeface="Calibri"/>
                          <a:cs typeface="Calibri"/>
                          <a:sym typeface="Calibri"/>
                        </a:rPr>
                        <a:t>Affected Parameters :</a:t>
                      </a:r>
                      <a:endParaRPr lang="en-US" sz="1400" b="0"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0" dirty="0" smtClean="0">
                          <a:solidFill>
                            <a:schemeClr val="dk1"/>
                          </a:solidFill>
                          <a:latin typeface="+mn-lt"/>
                          <a:ea typeface="Calibri"/>
                          <a:cs typeface="Calibri"/>
                          <a:sym typeface="Calibri"/>
                        </a:rPr>
                        <a:t>Comment box</a:t>
                      </a:r>
                    </a:p>
                    <a:p>
                      <a:pPr marL="285750" marR="0" lvl="0" indent="-215900" algn="l" rtl="0">
                        <a:spcBef>
                          <a:spcPts val="0"/>
                        </a:spcBef>
                        <a:spcAft>
                          <a:spcPts val="0"/>
                        </a:spcAft>
                        <a:buClr>
                          <a:schemeClr val="dk1"/>
                        </a:buClr>
                        <a:buSzPts val="1100"/>
                        <a:buFont typeface="Arial"/>
                        <a:buNone/>
                      </a:pPr>
                      <a:endParaRPr lang="en-US" sz="1400" b="0"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dirty="0" smtClean="0">
                          <a:solidFill>
                            <a:schemeClr val="dk1"/>
                          </a:solidFill>
                          <a:latin typeface="+mn-lt"/>
                          <a:ea typeface="Calibri"/>
                          <a:cs typeface="Calibri"/>
                          <a:sym typeface="Calibri"/>
                        </a:rPr>
                        <a:t>Payload:</a:t>
                      </a:r>
                      <a:endParaRPr lang="en-US" sz="1400" dirty="0" smtClean="0"/>
                    </a:p>
                    <a:p>
                      <a:pPr marL="171450" marR="0" lvl="0" indent="-171450" algn="l" rtl="0">
                        <a:spcBef>
                          <a:spcPts val="0"/>
                        </a:spcBef>
                        <a:spcAft>
                          <a:spcPts val="0"/>
                        </a:spcAft>
                        <a:buClr>
                          <a:schemeClr val="dk1"/>
                        </a:buClr>
                        <a:buSzPts val="1100"/>
                        <a:buFont typeface="Arial" panose="020B0604020202020204" pitchFamily="34" charset="0"/>
                        <a:buChar char="•"/>
                      </a:pPr>
                      <a:r>
                        <a:rPr lang="en-US" sz="1300" b="0" dirty="0" smtClean="0">
                          <a:solidFill>
                            <a:schemeClr val="dk1"/>
                          </a:solidFill>
                          <a:latin typeface="+mn-lt"/>
                          <a:ea typeface="Calibri"/>
                          <a:cs typeface="Calibri"/>
                          <a:sym typeface="Calibri"/>
                        </a:rPr>
                        <a:t>&lt;a href="https://www.facebook.com/"&gt; login to enter your card details for secure transfer &lt;/a&gt;</a:t>
                      </a: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16394612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r>
              <a:rPr lang="en-US" sz="2000" dirty="0" smtClean="0"/>
              <a:t>Upon clicking on the hyperlink generated in comment box, the user is redirected to the facebook.com as the payload inserted is of Facebook.</a:t>
            </a:r>
            <a:endParaRPr lang="en-US"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541689" y="3322749"/>
            <a:ext cx="4906851" cy="953037"/>
          </a:xfrm>
          <a:prstGeom prst="rect">
            <a:avLst/>
          </a:prstGeom>
        </p:spPr>
      </p:pic>
    </p:spTree>
    <p:extLst>
      <p:ext uri="{BB962C8B-B14F-4D97-AF65-F5344CB8AC3E}">
        <p14:creationId xmlns="" xmlns:p14="http://schemas.microsoft.com/office/powerpoint/2010/main" val="40650285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Observation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90106" y="1825625"/>
            <a:ext cx="7716327" cy="4351338"/>
          </a:xfrm>
          <a:prstGeom prst="rect">
            <a:avLst/>
          </a:prstGeom>
        </p:spPr>
      </p:pic>
    </p:spTree>
    <p:extLst>
      <p:ext uri="{BB962C8B-B14F-4D97-AF65-F5344CB8AC3E}">
        <p14:creationId xmlns="" xmlns:p14="http://schemas.microsoft.com/office/powerpoint/2010/main" val="3406240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47</a:t>
            </a:fld>
            <a:endParaRPr dirty="0"/>
          </a:p>
        </p:txBody>
      </p:sp>
      <p:sp>
        <p:nvSpPr>
          <p:cNvPr id="383" name="Google Shape;3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5. Open Redirection</a:t>
            </a:r>
            <a:endParaRPr b="1" dirty="0"/>
          </a:p>
        </p:txBody>
      </p:sp>
      <p:graphicFrame>
        <p:nvGraphicFramePr>
          <p:cNvPr id="384" name="Google Shape;384;p53"/>
          <p:cNvGraphicFramePr/>
          <p:nvPr>
            <p:extLst>
              <p:ext uri="{D42A27DB-BD31-4B8C-83A1-F6EECF244321}">
                <p14:modId xmlns="" xmlns:p14="http://schemas.microsoft.com/office/powerpoint/2010/main" val="3725051317"/>
              </p:ext>
            </p:extLst>
          </p:nvPr>
        </p:nvGraphicFramePr>
        <p:xfrm>
          <a:off x="2041311" y="187976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smtClean="0">
                          <a:solidFill>
                            <a:srgbClr val="FFFFFF"/>
                          </a:solidFill>
                          <a:latin typeface="Calibri"/>
                          <a:ea typeface="Calibri"/>
                          <a:cs typeface="Calibri"/>
                          <a:sym typeface="Calibri"/>
                        </a:rPr>
                        <a:t>Open Redirection</a:t>
                      </a:r>
                    </a:p>
                    <a:p>
                      <a:pPr marL="0" marR="0" lvl="0" indent="0" algn="ctr" rtl="0">
                        <a:spcBef>
                          <a:spcPts val="0"/>
                        </a:spcBef>
                        <a:spcAft>
                          <a:spcPts val="0"/>
                        </a:spcAft>
                        <a:buNone/>
                      </a:pPr>
                      <a:r>
                        <a:rPr lang="en-US" sz="1300" dirty="0" smtClean="0">
                          <a:solidFill>
                            <a:srgbClr val="FFFFFF"/>
                          </a:solidFill>
                          <a:latin typeface="Calibri"/>
                          <a:ea typeface="Calibri"/>
                          <a:cs typeface="Calibri"/>
                          <a:sym typeface="Calibri"/>
                        </a:rPr>
                        <a:t>(Critical)</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dirty="0" smtClean="0">
                          <a:solidFill>
                            <a:schemeClr val="dk1"/>
                          </a:solidFill>
                          <a:latin typeface="+mn-lt"/>
                          <a:ea typeface="Calibri"/>
                          <a:cs typeface="Calibri"/>
                          <a:sym typeface="Calibri"/>
                        </a:rPr>
                        <a:t>Below mentioned parameters is also vulnerable to Open Redirection</a:t>
                      </a:r>
                    </a:p>
                    <a:p>
                      <a:pPr marL="0" marR="0" lvl="0" indent="0" algn="l" rtl="0">
                        <a:spcBef>
                          <a:spcPts val="0"/>
                        </a:spcBef>
                        <a:spcAft>
                          <a:spcPts val="0"/>
                        </a:spcAft>
                        <a:buNone/>
                      </a:pPr>
                      <a:endParaRPr lang="en-US" sz="1400" dirty="0" smtClean="0">
                        <a:solidFill>
                          <a:schemeClr val="dk1"/>
                        </a:solidFill>
                        <a:latin typeface="+mn-lt"/>
                        <a:ea typeface="Calibri"/>
                        <a:cs typeface="Calibri"/>
                        <a:sym typeface="Calibri"/>
                      </a:endParaRPr>
                    </a:p>
                    <a:p>
                      <a:pPr marL="0" marR="0" lvl="0" indent="0" algn="l" rtl="0">
                        <a:spcBef>
                          <a:spcPts val="0"/>
                        </a:spcBef>
                        <a:spcAft>
                          <a:spcPts val="0"/>
                        </a:spcAft>
                        <a:buNone/>
                      </a:pPr>
                      <a:r>
                        <a:rPr lang="en-US" sz="1400" b="1" dirty="0" smtClean="0">
                          <a:solidFill>
                            <a:schemeClr val="dk1"/>
                          </a:solidFill>
                          <a:latin typeface="+mn-lt"/>
                          <a:ea typeface="Calibri"/>
                          <a:cs typeface="Calibri"/>
                          <a:sym typeface="Calibri"/>
                        </a:rPr>
                        <a:t>Affected URL :</a:t>
                      </a:r>
                      <a:endParaRPr lang="en-US" sz="14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1" dirty="0" smtClean="0">
                          <a:solidFill>
                            <a:schemeClr val="dk1"/>
                          </a:solidFill>
                          <a:latin typeface="+mn-lt"/>
                          <a:ea typeface="Calibri"/>
                          <a:cs typeface="Calibri"/>
                          <a:sym typeface="Calibri"/>
                          <a:hlinkClick r:id="rId3"/>
                        </a:rPr>
                        <a:t>http://15.206.93.231/products/details.php?p_id=8</a:t>
                      </a:r>
                      <a:endParaRPr lang="en-US" sz="1400" b="1"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dirty="0" smtClean="0">
                          <a:solidFill>
                            <a:schemeClr val="dk1"/>
                          </a:solidFill>
                          <a:latin typeface="+mn-lt"/>
                          <a:ea typeface="Calibri"/>
                          <a:cs typeface="Calibri"/>
                          <a:sym typeface="Calibri"/>
                        </a:rPr>
                        <a:t>Affected Parameters :</a:t>
                      </a:r>
                      <a:endParaRPr lang="en-US" sz="1400" b="0"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0" dirty="0" smtClean="0">
                          <a:solidFill>
                            <a:schemeClr val="dk1"/>
                          </a:solidFill>
                          <a:latin typeface="+mn-lt"/>
                          <a:ea typeface="Calibri"/>
                          <a:cs typeface="Calibri"/>
                          <a:sym typeface="Calibri"/>
                        </a:rPr>
                        <a:t>URL ( GET based, Redirection)</a:t>
                      </a:r>
                    </a:p>
                    <a:p>
                      <a:pPr marL="285750" marR="0" lvl="0" indent="-215900" algn="l" rtl="0">
                        <a:spcBef>
                          <a:spcPts val="0"/>
                        </a:spcBef>
                        <a:spcAft>
                          <a:spcPts val="0"/>
                        </a:spcAft>
                        <a:buClr>
                          <a:schemeClr val="dk1"/>
                        </a:buClr>
                        <a:buSzPts val="1100"/>
                        <a:buFont typeface="Arial"/>
                        <a:buNone/>
                      </a:pPr>
                      <a:endParaRPr lang="en-US" sz="1400" b="0"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dirty="0" smtClean="0">
                          <a:solidFill>
                            <a:schemeClr val="dk1"/>
                          </a:solidFill>
                          <a:latin typeface="+mn-lt"/>
                          <a:ea typeface="Calibri"/>
                          <a:cs typeface="Calibri"/>
                          <a:sym typeface="Calibri"/>
                        </a:rPr>
                        <a:t>Payload:</a:t>
                      </a:r>
                      <a:endParaRPr lang="en-US" sz="1400" dirty="0" smtClean="0"/>
                    </a:p>
                    <a:p>
                      <a:pPr marL="171450" marR="0" lvl="0" indent="-171450" algn="l" rtl="0">
                        <a:spcBef>
                          <a:spcPts val="0"/>
                        </a:spcBef>
                        <a:spcAft>
                          <a:spcPts val="0"/>
                        </a:spcAft>
                        <a:buClr>
                          <a:schemeClr val="dk1"/>
                        </a:buClr>
                        <a:buSzPts val="1100"/>
                        <a:buFont typeface="Arial" panose="020B0604020202020204" pitchFamily="34" charset="0"/>
                        <a:buChar char="•"/>
                      </a:pPr>
                      <a:r>
                        <a:rPr lang="en-US" sz="1300" b="0" dirty="0" smtClean="0">
                          <a:solidFill>
                            <a:schemeClr val="dk1"/>
                          </a:solidFill>
                          <a:latin typeface="+mn-lt"/>
                          <a:ea typeface="Calibri"/>
                          <a:cs typeface="Calibri"/>
                          <a:sym typeface="Calibri"/>
                        </a:rPr>
                        <a:t>&lt;a href="https://www.facebook.com/"&gt; login to enter your card details for secure transfer &lt;/a&gt;</a:t>
                      </a: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31742360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8200" y="1976235"/>
            <a:ext cx="10058400" cy="2577992"/>
          </a:xfrm>
          <a:prstGeom prst="rect">
            <a:avLst/>
          </a:prstGeom>
        </p:spPr>
      </p:pic>
      <p:sp>
        <p:nvSpPr>
          <p:cNvPr id="10" name="Down Arrow 9"/>
          <p:cNvSpPr/>
          <p:nvPr/>
        </p:nvSpPr>
        <p:spPr>
          <a:xfrm>
            <a:off x="3005959" y="2795752"/>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9262972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Observation</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26535" y="2495419"/>
            <a:ext cx="6001555" cy="2102339"/>
          </a:xfrm>
          <a:prstGeom prst="rect">
            <a:avLst/>
          </a:prstGeom>
        </p:spPr>
      </p:pic>
      <p:sp>
        <p:nvSpPr>
          <p:cNvPr id="5" name="Down Arrow 4"/>
          <p:cNvSpPr/>
          <p:nvPr/>
        </p:nvSpPr>
        <p:spPr>
          <a:xfrm>
            <a:off x="5696607" y="2049517"/>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30346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Vulnerabilities</a:t>
            </a:r>
            <a:endParaRPr lang="en-US" b="1" dirty="0"/>
          </a:p>
        </p:txBody>
      </p:sp>
      <p:graphicFrame>
        <p:nvGraphicFramePr>
          <p:cNvPr id="4" name="Content Placeholder 3"/>
          <p:cNvGraphicFramePr>
            <a:graphicFrameLocks noGrp="1"/>
          </p:cNvGraphicFramePr>
          <p:nvPr>
            <p:ph idx="1"/>
          </p:nvPr>
        </p:nvGraphicFramePr>
        <p:xfrm>
          <a:off x="838200" y="1825625"/>
          <a:ext cx="10515600" cy="3505200"/>
        </p:xfrm>
        <a:graphic>
          <a:graphicData uri="http://schemas.openxmlformats.org/drawingml/2006/table">
            <a:tbl>
              <a:tblPr firstRow="1" bandRow="1">
                <a:tableStyleId>{5C22544A-7EE6-4342-B048-85BDC9FD1C3A}</a:tableStyleId>
              </a:tblPr>
              <a:tblGrid>
                <a:gridCol w="1778876"/>
                <a:gridCol w="2091558"/>
                <a:gridCol w="4016266"/>
                <a:gridCol w="2628900"/>
              </a:tblGrid>
              <a:tr h="370840">
                <a:tc>
                  <a:txBody>
                    <a:bodyPr/>
                    <a:lstStyle/>
                    <a:p>
                      <a:r>
                        <a:rPr lang="en-US" dirty="0" smtClean="0"/>
                        <a:t>S.NO.</a:t>
                      </a:r>
                      <a:endParaRPr lang="en-US" dirty="0"/>
                    </a:p>
                  </a:txBody>
                  <a:tcPr/>
                </a:tc>
                <a:tc>
                  <a:txBody>
                    <a:bodyPr/>
                    <a:lstStyle/>
                    <a:p>
                      <a:r>
                        <a:rPr lang="en-US" dirty="0" smtClean="0"/>
                        <a:t>Vulnerability Statistics</a:t>
                      </a:r>
                      <a:endParaRPr lang="en-US" dirty="0"/>
                    </a:p>
                  </a:txBody>
                  <a:tcPr/>
                </a:tc>
                <a:tc>
                  <a:txBody>
                    <a:bodyPr/>
                    <a:lstStyle/>
                    <a:p>
                      <a:r>
                        <a:rPr lang="en-US" dirty="0" smtClean="0"/>
                        <a:t>Type of Vulnerability </a:t>
                      </a:r>
                      <a:endParaRPr lang="en-US" dirty="0"/>
                    </a:p>
                  </a:txBody>
                  <a:tcPr/>
                </a:tc>
                <a:tc>
                  <a:txBody>
                    <a:bodyPr/>
                    <a:lstStyle/>
                    <a:p>
                      <a:r>
                        <a:rPr lang="en-US" dirty="0" smtClean="0"/>
                        <a:t>Frequency of occurrence</a:t>
                      </a:r>
                      <a:endParaRPr lang="en-US" dirty="0"/>
                    </a:p>
                  </a:txBody>
                  <a:tcPr/>
                </a:tc>
              </a:tr>
              <a:tr h="370840">
                <a:tc>
                  <a:txBody>
                    <a:bodyPr/>
                    <a:lstStyle/>
                    <a:p>
                      <a:r>
                        <a:rPr lang="en-US"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Critical </a:t>
                      </a:r>
                    </a:p>
                  </a:txBody>
                  <a:tcPr/>
                </a:tc>
                <a:tc>
                  <a:txBody>
                    <a:bodyPr/>
                    <a:lstStyle/>
                    <a:p>
                      <a:r>
                        <a:rPr lang="en-US" b="0" dirty="0" smtClean="0"/>
                        <a:t>Arbitrary File Upload </a:t>
                      </a:r>
                      <a:endParaRPr lang="en-US" b="0" dirty="0"/>
                    </a:p>
                  </a:txBody>
                  <a:tcPr/>
                </a:tc>
                <a:tc>
                  <a:txBody>
                    <a:bodyPr/>
                    <a:lstStyle/>
                    <a:p>
                      <a:r>
                        <a:rPr lang="en-US" dirty="0" smtClean="0"/>
                        <a:t>1</a:t>
                      </a:r>
                      <a:endParaRPr lang="en-US" dirty="0"/>
                    </a:p>
                  </a:txBody>
                  <a:tcPr/>
                </a:tc>
              </a:tr>
              <a:tr h="370840">
                <a:tc>
                  <a:txBody>
                    <a:bodyPr/>
                    <a:lstStyle/>
                    <a:p>
                      <a:r>
                        <a:rPr lang="en-US" dirty="0" smtClean="0"/>
                        <a:t>9</a:t>
                      </a:r>
                      <a:endParaRPr lang="en-US" dirty="0"/>
                    </a:p>
                  </a:txBody>
                  <a:tcPr/>
                </a:tc>
                <a:tc>
                  <a:txBody>
                    <a:bodyPr/>
                    <a:lstStyle/>
                    <a:p>
                      <a:r>
                        <a:rPr lang="en-US" dirty="0" smtClean="0"/>
                        <a:t>Severe</a:t>
                      </a:r>
                      <a:endParaRPr lang="en-US" dirty="0"/>
                    </a:p>
                  </a:txBody>
                  <a:tcPr/>
                </a:tc>
                <a:tc>
                  <a:txBody>
                    <a:bodyPr/>
                    <a:lstStyle/>
                    <a:p>
                      <a:r>
                        <a:rPr lang="en-US" b="0" dirty="0" smtClean="0"/>
                        <a:t>Reflected &amp; Temporary Cross Site Scripting (XSS)</a:t>
                      </a:r>
                      <a:endParaRPr lang="en-US" b="0" dirty="0"/>
                    </a:p>
                  </a:txBody>
                  <a:tcPr/>
                </a:tc>
                <a:tc>
                  <a:txBody>
                    <a:bodyPr/>
                    <a:lstStyle/>
                    <a:p>
                      <a:r>
                        <a:rPr lang="en-US" dirty="0" smtClean="0"/>
                        <a:t>2</a:t>
                      </a:r>
                      <a:endParaRPr lang="en-US" dirty="0"/>
                    </a:p>
                  </a:txBody>
                  <a:tcPr/>
                </a:tc>
              </a:tr>
              <a:tr h="370840">
                <a:tc>
                  <a:txBody>
                    <a:bodyPr/>
                    <a:lstStyle/>
                    <a:p>
                      <a:r>
                        <a:rPr lang="en-US" dirty="0" smtClean="0"/>
                        <a:t>10</a:t>
                      </a:r>
                      <a:endParaRPr lang="en-US" dirty="0"/>
                    </a:p>
                  </a:txBody>
                  <a:tcPr/>
                </a:tc>
                <a:tc>
                  <a:txBody>
                    <a:bodyPr/>
                    <a:lstStyle/>
                    <a:p>
                      <a:r>
                        <a:rPr lang="en-US" dirty="0" smtClean="0"/>
                        <a:t>Severe </a:t>
                      </a:r>
                      <a:endParaRPr lang="en-US" dirty="0"/>
                    </a:p>
                  </a:txBody>
                  <a:tcPr/>
                </a:tc>
                <a:tc>
                  <a:txBody>
                    <a:bodyPr/>
                    <a:lstStyle/>
                    <a:p>
                      <a:r>
                        <a:rPr lang="en-US" dirty="0" smtClean="0"/>
                        <a:t>Rate Limiting Flaw</a:t>
                      </a:r>
                      <a:endParaRPr lang="en-US" dirty="0"/>
                    </a:p>
                  </a:txBody>
                  <a:tcPr/>
                </a:tc>
                <a:tc>
                  <a:txBody>
                    <a:bodyPr/>
                    <a:lstStyle/>
                    <a:p>
                      <a:r>
                        <a:rPr lang="en-US" dirty="0" smtClean="0"/>
                        <a:t>5</a:t>
                      </a:r>
                      <a:endParaRPr lang="en-US" dirty="0"/>
                    </a:p>
                  </a:txBody>
                  <a:tcPr/>
                </a:tc>
              </a:tr>
              <a:tr h="370840">
                <a:tc>
                  <a:txBody>
                    <a:bodyPr/>
                    <a:lstStyle/>
                    <a:p>
                      <a:r>
                        <a:rPr lang="en-US" dirty="0" smtClean="0"/>
                        <a:t>11</a:t>
                      </a:r>
                      <a:endParaRPr lang="en-US" dirty="0"/>
                    </a:p>
                  </a:txBody>
                  <a:tcPr/>
                </a:tc>
                <a:tc>
                  <a:txBody>
                    <a:bodyPr/>
                    <a:lstStyle/>
                    <a:p>
                      <a:r>
                        <a:rPr lang="en-US" dirty="0" smtClean="0"/>
                        <a:t>Moderate</a:t>
                      </a:r>
                      <a:endParaRPr lang="en-US" dirty="0"/>
                    </a:p>
                  </a:txBody>
                  <a:tcPr/>
                </a:tc>
                <a:tc>
                  <a:txBody>
                    <a:bodyPr/>
                    <a:lstStyle/>
                    <a:p>
                      <a:r>
                        <a:rPr lang="en-US" b="0" dirty="0" smtClean="0"/>
                        <a:t>Personally Identifiable Information (PII)</a:t>
                      </a:r>
                      <a:endParaRPr lang="en-US" b="0" dirty="0"/>
                    </a:p>
                  </a:txBody>
                  <a:tcPr/>
                </a:tc>
                <a:tc>
                  <a:txBody>
                    <a:bodyPr/>
                    <a:lstStyle/>
                    <a:p>
                      <a:r>
                        <a:rPr lang="en-US" dirty="0" smtClean="0"/>
                        <a:t>1</a:t>
                      </a:r>
                      <a:endParaRPr lang="en-US" dirty="0"/>
                    </a:p>
                  </a:txBody>
                  <a:tcPr/>
                </a:tc>
              </a:tr>
              <a:tr h="370840">
                <a:tc>
                  <a:txBody>
                    <a:bodyPr/>
                    <a:lstStyle/>
                    <a:p>
                      <a:r>
                        <a:rPr lang="en-US" dirty="0" smtClean="0"/>
                        <a:t>12</a:t>
                      </a:r>
                      <a:endParaRPr lang="en-US" dirty="0"/>
                    </a:p>
                  </a:txBody>
                  <a:tcPr/>
                </a:tc>
                <a:tc>
                  <a:txBody>
                    <a:bodyPr/>
                    <a:lstStyle/>
                    <a:p>
                      <a:r>
                        <a:rPr lang="en-US" dirty="0" smtClean="0"/>
                        <a:t>Moderate</a:t>
                      </a:r>
                      <a:endParaRPr lang="en-US" dirty="0"/>
                    </a:p>
                  </a:txBody>
                  <a:tcPr/>
                </a:tc>
                <a:tc>
                  <a:txBody>
                    <a:bodyPr/>
                    <a:lstStyle/>
                    <a:p>
                      <a:r>
                        <a:rPr lang="en-US" b="0" dirty="0" smtClean="0"/>
                        <a:t>Directory Listing</a:t>
                      </a:r>
                      <a:endParaRPr lang="en-US" b="0" dirty="0"/>
                    </a:p>
                  </a:txBody>
                  <a:tcPr/>
                </a:tc>
                <a:tc>
                  <a:txBody>
                    <a:bodyPr/>
                    <a:lstStyle/>
                    <a:p>
                      <a:r>
                        <a:rPr lang="en-US" dirty="0" smtClean="0"/>
                        <a:t>3</a:t>
                      </a:r>
                      <a:endParaRPr lang="en-US" dirty="0"/>
                    </a:p>
                  </a:txBody>
                  <a:tcPr/>
                </a:tc>
              </a:tr>
              <a:tr h="370840">
                <a:tc>
                  <a:txBody>
                    <a:bodyPr/>
                    <a:lstStyle/>
                    <a:p>
                      <a:r>
                        <a:rPr lang="en-US" dirty="0" smtClean="0"/>
                        <a:t>13</a:t>
                      </a:r>
                      <a:endParaRPr lang="en-US" dirty="0"/>
                    </a:p>
                  </a:txBody>
                  <a:tcPr/>
                </a:tc>
                <a:tc>
                  <a:txBody>
                    <a:bodyPr/>
                    <a:lstStyle/>
                    <a:p>
                      <a:r>
                        <a:rPr lang="en-US" dirty="0" smtClean="0"/>
                        <a:t>Low</a:t>
                      </a:r>
                      <a:endParaRPr lang="en-US" dirty="0"/>
                    </a:p>
                  </a:txBody>
                  <a:tcPr/>
                </a:tc>
                <a:tc>
                  <a:txBody>
                    <a:bodyPr/>
                    <a:lstStyle/>
                    <a:p>
                      <a:r>
                        <a:rPr lang="en-US" b="0" dirty="0" smtClean="0"/>
                        <a:t>Components with Known Vulnerability </a:t>
                      </a:r>
                      <a:endParaRPr lang="en-US" b="0" dirty="0"/>
                    </a:p>
                  </a:txBody>
                  <a:tcPr/>
                </a:tc>
                <a:tc>
                  <a:txBody>
                    <a:bodyPr/>
                    <a:lstStyle/>
                    <a:p>
                      <a:r>
                        <a:rPr lang="en-US" dirty="0" smtClean="0"/>
                        <a:t>1</a:t>
                      </a:r>
                      <a:endParaRPr lang="en-US" dirty="0"/>
                    </a:p>
                  </a:txBody>
                  <a:tcPr/>
                </a:tc>
              </a:tr>
              <a:tr h="370840">
                <a:tc>
                  <a:txBody>
                    <a:bodyPr/>
                    <a:lstStyle/>
                    <a:p>
                      <a:r>
                        <a:rPr lang="en-US" dirty="0" smtClean="0"/>
                        <a:t>14</a:t>
                      </a:r>
                      <a:endParaRPr lang="en-US" dirty="0"/>
                    </a:p>
                  </a:txBody>
                  <a:tcPr/>
                </a:tc>
                <a:tc>
                  <a:txBody>
                    <a:bodyPr/>
                    <a:lstStyle/>
                    <a:p>
                      <a:r>
                        <a:rPr lang="en-US" dirty="0" smtClean="0"/>
                        <a:t>Low</a:t>
                      </a:r>
                      <a:endParaRPr lang="en-US" dirty="0"/>
                    </a:p>
                  </a:txBody>
                  <a:tcPr/>
                </a:tc>
                <a:tc>
                  <a:txBody>
                    <a:bodyPr/>
                    <a:lstStyle/>
                    <a:p>
                      <a:r>
                        <a:rPr lang="en-US" dirty="0" smtClean="0"/>
                        <a:t>Information disclosure </a:t>
                      </a:r>
                      <a:endParaRPr lang="en-US" dirty="0"/>
                    </a:p>
                  </a:txBody>
                  <a:tcPr/>
                </a:tc>
                <a:tc>
                  <a:txBody>
                    <a:bodyPr/>
                    <a:lstStyle/>
                    <a:p>
                      <a:r>
                        <a:rPr lang="en-US" dirty="0" smtClean="0"/>
                        <a:t>2</a:t>
                      </a:r>
                      <a:endParaRPr lang="en-US" dirty="0"/>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25025" y="2566866"/>
            <a:ext cx="4481848" cy="1940739"/>
          </a:xfrm>
          <a:prstGeom prst="rect">
            <a:avLst/>
          </a:prstGeom>
        </p:spPr>
      </p:pic>
    </p:spTree>
    <p:extLst>
      <p:ext uri="{BB962C8B-B14F-4D97-AF65-F5344CB8AC3E}">
        <p14:creationId xmlns="" xmlns:p14="http://schemas.microsoft.com/office/powerpoint/2010/main" val="6096951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pic>
        <p:nvPicPr>
          <p:cNvPr id="4" name="Picture 3"/>
          <p:cNvPicPr>
            <a:picLocks noChangeAspect="1"/>
          </p:cNvPicPr>
          <p:nvPr/>
        </p:nvPicPr>
        <p:blipFill>
          <a:blip r:embed="rId2"/>
          <a:stretch>
            <a:fillRect/>
          </a:stretch>
        </p:blipFill>
        <p:spPr>
          <a:xfrm>
            <a:off x="1352550" y="2214562"/>
            <a:ext cx="9486900" cy="2428875"/>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2458675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Impact – Extremely High</a:t>
            </a:r>
          </a:p>
        </p:txBody>
      </p:sp>
      <p:sp>
        <p:nvSpPr>
          <p:cNvPr id="3" name="Text Placeholder 2"/>
          <p:cNvSpPr>
            <a:spLocks noGrp="1"/>
          </p:cNvSpPr>
          <p:nvPr>
            <p:ph type="body" idx="1"/>
          </p:nvPr>
        </p:nvSpPr>
        <p:spPr/>
        <p:txBody>
          <a:bodyPr/>
          <a:lstStyle/>
          <a:p>
            <a:r>
              <a:rPr lang="en-US" sz="2000" dirty="0" smtClean="0"/>
              <a:t>Hacker is able to inject malicious codes and is capable of redirecting the user from the lifestyle store website to some other site by generating hyperlink in the comment box (here it was Facebook)</a:t>
            </a:r>
          </a:p>
          <a:p>
            <a:r>
              <a:rPr lang="en-US" sz="2000" dirty="0" smtClean="0"/>
              <a:t>Also in the URL the request to redirection is passed in GET parameter instead of POST. Therefore by intercepting the request, redirection link can be tampered and changed. Thus instead user going to www.chandanstore.com , he/she will be redirected to facebook.com</a:t>
            </a:r>
          </a:p>
          <a:p>
            <a:r>
              <a:rPr lang="en-US" sz="2000" dirty="0" smtClean="0"/>
              <a:t>If this happens then there will be major loss to the site as they might login to your site but then end up being on some other website.</a:t>
            </a:r>
          </a:p>
          <a:p>
            <a:endParaRPr lang="en-US" sz="2000" dirty="0" smtClean="0"/>
          </a:p>
          <a:p>
            <a:endParaRPr lang="en-US" sz="2000" dirty="0" smtClean="0"/>
          </a:p>
          <a:p>
            <a:pPr>
              <a:buNone/>
            </a:pPr>
            <a:endParaRPr lang="en-US" sz="2000" dirty="0"/>
          </a:p>
        </p:txBody>
      </p:sp>
    </p:spTree>
    <p:extLst>
      <p:ext uri="{BB962C8B-B14F-4D97-AF65-F5344CB8AC3E}">
        <p14:creationId xmlns="" xmlns:p14="http://schemas.microsoft.com/office/powerpoint/2010/main" val="982526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a:t>
            </a:r>
            <a:r>
              <a:rPr lang="en-US" dirty="0" smtClean="0"/>
              <a:t> </a:t>
            </a:r>
            <a:endParaRPr lang="en-US" dirty="0"/>
          </a:p>
        </p:txBody>
      </p:sp>
      <p:sp>
        <p:nvSpPr>
          <p:cNvPr id="3" name="Text Placeholder 2"/>
          <p:cNvSpPr>
            <a:spLocks noGrp="1"/>
          </p:cNvSpPr>
          <p:nvPr>
            <p:ph type="body" idx="1"/>
          </p:nvPr>
        </p:nvSpPr>
        <p:spPr/>
        <p:txBody>
          <a:bodyPr/>
          <a:lstStyle/>
          <a:p>
            <a:r>
              <a:rPr lang="en-US" sz="2000" dirty="0" smtClean="0"/>
              <a:t>Redirection request should be passed in POST parameter instead of GET</a:t>
            </a:r>
          </a:p>
          <a:p>
            <a:r>
              <a:rPr lang="en-US" sz="2000" dirty="0" smtClean="0"/>
              <a:t>Site should imposed restrictions in these fields in order to redirect the users where they should go instead where the hacker wants</a:t>
            </a:r>
          </a:p>
          <a:p>
            <a:pPr>
              <a:buNone/>
            </a:pPr>
            <a:endParaRPr lang="en-US" sz="2000" dirty="0"/>
          </a:p>
        </p:txBody>
      </p:sp>
    </p:spTree>
    <p:extLst>
      <p:ext uri="{BB962C8B-B14F-4D97-AF65-F5344CB8AC3E}">
        <p14:creationId xmlns="" xmlns:p14="http://schemas.microsoft.com/office/powerpoint/2010/main" val="6143106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a:t>
            </a:r>
            <a:endParaRPr lang="en-US" b="1" dirty="0"/>
          </a:p>
        </p:txBody>
      </p:sp>
      <p:sp>
        <p:nvSpPr>
          <p:cNvPr id="3" name="Text Placeholder 2"/>
          <p:cNvSpPr>
            <a:spLocks noGrp="1"/>
          </p:cNvSpPr>
          <p:nvPr>
            <p:ph type="body" idx="1"/>
          </p:nvPr>
        </p:nvSpPr>
        <p:spPr/>
        <p:txBody>
          <a:bodyPr/>
          <a:lstStyle/>
          <a:p>
            <a:r>
              <a:rPr lang="en-US" sz="2000" dirty="0" smtClean="0">
                <a:hlinkClick r:id="rId2"/>
              </a:rPr>
              <a:t>https://dzone.com/articles/what-is-an-open-redirection-vulnerability-and-how</a:t>
            </a:r>
            <a:endParaRPr lang="en-US" sz="2000" dirty="0" smtClean="0"/>
          </a:p>
          <a:p>
            <a:r>
              <a:rPr lang="en-US" sz="2000" dirty="0" smtClean="0">
                <a:hlinkClick r:id="rId3"/>
              </a:rPr>
              <a:t>https://portswigger.net/kb/issues/00500100_open-redirection-reflected</a:t>
            </a:r>
            <a:endParaRPr lang="en-US" sz="2000" dirty="0" smtClean="0"/>
          </a:p>
          <a:p>
            <a:pPr>
              <a:buNone/>
            </a:pPr>
            <a:endParaRPr lang="en-US" sz="2000" dirty="0"/>
          </a:p>
        </p:txBody>
      </p:sp>
    </p:spTree>
    <p:extLst>
      <p:ext uri="{BB962C8B-B14F-4D97-AF65-F5344CB8AC3E}">
        <p14:creationId xmlns="" xmlns:p14="http://schemas.microsoft.com/office/powerpoint/2010/main" val="2107639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55</a:t>
            </a:fld>
            <a:endParaRPr dirty="0"/>
          </a:p>
        </p:txBody>
      </p:sp>
      <p:sp>
        <p:nvSpPr>
          <p:cNvPr id="383" name="Google Shape;3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6</a:t>
            </a:r>
            <a:r>
              <a:rPr lang="en-US" dirty="0" smtClean="0"/>
              <a:t>. </a:t>
            </a:r>
            <a:r>
              <a:rPr lang="en-US" b="1" dirty="0" smtClean="0"/>
              <a:t>Cross Site Request Forgery (CSRF)</a:t>
            </a:r>
            <a:endParaRPr b="1" dirty="0"/>
          </a:p>
        </p:txBody>
      </p:sp>
      <p:graphicFrame>
        <p:nvGraphicFramePr>
          <p:cNvPr id="384" name="Google Shape;384;p53"/>
          <p:cNvGraphicFramePr/>
          <p:nvPr>
            <p:extLst>
              <p:ext uri="{D42A27DB-BD31-4B8C-83A1-F6EECF244321}">
                <p14:modId xmlns="" xmlns:p14="http://schemas.microsoft.com/office/powerpoint/2010/main" val="3725051317"/>
              </p:ext>
            </p:extLst>
          </p:nvPr>
        </p:nvGraphicFramePr>
        <p:xfrm>
          <a:off x="2041311" y="187976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smtClean="0">
                          <a:solidFill>
                            <a:srgbClr val="FFFFFF"/>
                          </a:solidFill>
                          <a:latin typeface="Calibri"/>
                          <a:ea typeface="Calibri"/>
                          <a:cs typeface="Calibri"/>
                          <a:sym typeface="Calibri"/>
                        </a:rPr>
                        <a:t>Cross Site Request Forgery</a:t>
                      </a:r>
                    </a:p>
                    <a:p>
                      <a:pPr marL="0" marR="0" lvl="0" indent="0" algn="ctr" rtl="0">
                        <a:spcBef>
                          <a:spcPts val="0"/>
                        </a:spcBef>
                        <a:spcAft>
                          <a:spcPts val="0"/>
                        </a:spcAft>
                        <a:buNone/>
                      </a:pPr>
                      <a:r>
                        <a:rPr lang="en-US" sz="1300" dirty="0" smtClean="0">
                          <a:solidFill>
                            <a:srgbClr val="FFFFFF"/>
                          </a:solidFill>
                          <a:latin typeface="Calibri"/>
                          <a:ea typeface="Calibri"/>
                          <a:cs typeface="Calibri"/>
                          <a:sym typeface="Calibri"/>
                        </a:rPr>
                        <a:t>(Critical)</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dirty="0" smtClean="0">
                          <a:solidFill>
                            <a:schemeClr val="dk1"/>
                          </a:solidFill>
                          <a:latin typeface="+mn-lt"/>
                          <a:ea typeface="Calibri"/>
                          <a:cs typeface="Calibri"/>
                          <a:sym typeface="Calibri"/>
                        </a:rPr>
                        <a:t>Below mentioned parameters is vulnerable to Cross Site Request Forgery</a:t>
                      </a:r>
                    </a:p>
                    <a:p>
                      <a:pPr marL="0" marR="0" lvl="0" indent="0" algn="l" rtl="0">
                        <a:spcBef>
                          <a:spcPts val="0"/>
                        </a:spcBef>
                        <a:spcAft>
                          <a:spcPts val="0"/>
                        </a:spcAft>
                        <a:buNone/>
                      </a:pPr>
                      <a:endParaRPr lang="en-US" sz="1400" dirty="0" smtClean="0">
                        <a:solidFill>
                          <a:schemeClr val="dk1"/>
                        </a:solidFill>
                        <a:latin typeface="+mn-lt"/>
                        <a:ea typeface="Calibri"/>
                        <a:cs typeface="Calibri"/>
                        <a:sym typeface="Calibri"/>
                      </a:endParaRPr>
                    </a:p>
                    <a:p>
                      <a:pPr marL="0" marR="0" lvl="0" indent="0" algn="l" rtl="0">
                        <a:spcBef>
                          <a:spcPts val="0"/>
                        </a:spcBef>
                        <a:spcAft>
                          <a:spcPts val="0"/>
                        </a:spcAft>
                        <a:buNone/>
                      </a:pPr>
                      <a:r>
                        <a:rPr lang="en-US" sz="1400" b="1" dirty="0" smtClean="0">
                          <a:solidFill>
                            <a:schemeClr val="dk1"/>
                          </a:solidFill>
                          <a:latin typeface="+mn-lt"/>
                          <a:ea typeface="Calibri"/>
                          <a:cs typeface="Calibri"/>
                          <a:sym typeface="Calibri"/>
                        </a:rPr>
                        <a:t>Affected URL :</a:t>
                      </a:r>
                      <a:endParaRPr lang="en-US" sz="14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1" dirty="0" smtClean="0">
                          <a:solidFill>
                            <a:schemeClr val="dk1"/>
                          </a:solidFill>
                          <a:latin typeface="+mn-lt"/>
                          <a:ea typeface="Calibri"/>
                          <a:cs typeface="Calibri"/>
                          <a:sym typeface="Calibri"/>
                          <a:hlinkClick r:id="rId3"/>
                        </a:rPr>
                        <a:t>http://13.232.35.137/profile/change_password.php</a:t>
                      </a:r>
                      <a:endParaRPr lang="en-US" sz="1400" b="1"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None/>
                      </a:pPr>
                      <a:r>
                        <a:rPr lang="en-US" sz="1400" b="1" dirty="0" smtClean="0">
                          <a:solidFill>
                            <a:schemeClr val="dk1"/>
                          </a:solidFill>
                          <a:latin typeface="+mn-lt"/>
                          <a:ea typeface="Calibri"/>
                          <a:cs typeface="Calibri"/>
                          <a:sym typeface="Calibri"/>
                        </a:rPr>
                        <a:t>Affected Parameters :</a:t>
                      </a:r>
                      <a:endParaRPr lang="en-US" sz="1400" b="0"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0" dirty="0" smtClean="0">
                          <a:solidFill>
                            <a:schemeClr val="dk1"/>
                          </a:solidFill>
                          <a:latin typeface="+mn-lt"/>
                          <a:ea typeface="Calibri"/>
                          <a:cs typeface="Calibri"/>
                          <a:sym typeface="Calibri"/>
                        </a:rPr>
                        <a:t>URL ( POST based, CSRF)</a:t>
                      </a:r>
                    </a:p>
                    <a:p>
                      <a:pPr marL="285750" marR="0" lvl="0" indent="-215900" algn="l" rtl="0">
                        <a:spcBef>
                          <a:spcPts val="0"/>
                        </a:spcBef>
                        <a:spcAft>
                          <a:spcPts val="0"/>
                        </a:spcAft>
                        <a:buClr>
                          <a:schemeClr val="dk1"/>
                        </a:buClr>
                        <a:buSzPts val="1100"/>
                        <a:buFont typeface="Arial"/>
                        <a:buNone/>
                      </a:pPr>
                      <a:endParaRPr lang="en-US" sz="1400" b="0" dirty="0" smtClean="0">
                        <a:solidFill>
                          <a:schemeClr val="dk1"/>
                        </a:solidFill>
                        <a:latin typeface="+mn-lt"/>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31742360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Payload </a:t>
            </a:r>
            <a:endParaRPr lang="en-US" b="1" dirty="0"/>
          </a:p>
        </p:txBody>
      </p:sp>
      <p:sp>
        <p:nvSpPr>
          <p:cNvPr id="3" name="Text Placeholder 2"/>
          <p:cNvSpPr>
            <a:spLocks noGrp="1"/>
          </p:cNvSpPr>
          <p:nvPr>
            <p:ph type="body" idx="1"/>
          </p:nvPr>
        </p:nvSpPr>
        <p:spPr/>
        <p:txBody>
          <a:bodyPr/>
          <a:lstStyle/>
          <a:p>
            <a:r>
              <a:rPr lang="en-US" sz="2000" dirty="0" smtClean="0"/>
              <a:t>&lt;html&gt;</a:t>
            </a:r>
          </a:p>
          <a:p>
            <a:r>
              <a:rPr lang="en-US" sz="2000" dirty="0" smtClean="0"/>
              <a:t>&lt;body&gt;</a:t>
            </a:r>
          </a:p>
          <a:p>
            <a:r>
              <a:rPr lang="en-US" sz="2000" dirty="0" smtClean="0"/>
              <a:t>&lt;form action="http://13.232.35.137/profile/change_password.php" method="POST"&gt;</a:t>
            </a:r>
          </a:p>
          <a:p>
            <a:r>
              <a:rPr lang="en-US" sz="2000" dirty="0" smtClean="0"/>
              <a:t>&lt;input type="hidden" name="New Password" value="hello"/&gt;</a:t>
            </a:r>
          </a:p>
          <a:p>
            <a:r>
              <a:rPr lang="en-US" sz="2000" dirty="0" smtClean="0"/>
              <a:t>&lt;input type="hidden" name="Confirm Password" value="hello"/&gt;</a:t>
            </a:r>
          </a:p>
          <a:p>
            <a:r>
              <a:rPr lang="en-US" sz="2000" dirty="0" smtClean="0"/>
              <a:t>&lt;input type="submit" value="update"/&gt;</a:t>
            </a:r>
          </a:p>
          <a:p>
            <a:r>
              <a:rPr lang="en-US" sz="2000" dirty="0" smtClean="0"/>
              <a:t>&lt;/form&gt;</a:t>
            </a:r>
          </a:p>
          <a:p>
            <a:r>
              <a:rPr lang="en-US" sz="2000" dirty="0" smtClean="0"/>
              <a:t>&lt;/body&gt;</a:t>
            </a:r>
          </a:p>
          <a:p>
            <a:r>
              <a:rPr lang="en-US" sz="2000" dirty="0" smtClean="0"/>
              <a:t>&lt;/html&gt;</a:t>
            </a:r>
            <a:endParaRPr 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 </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descr="ss8.PNG"/>
          <p:cNvPicPr>
            <a:picLocks noChangeAspect="1"/>
          </p:cNvPicPr>
          <p:nvPr/>
        </p:nvPicPr>
        <p:blipFill>
          <a:blip r:embed="rId2"/>
          <a:stretch>
            <a:fillRect/>
          </a:stretch>
        </p:blipFill>
        <p:spPr>
          <a:xfrm>
            <a:off x="2857760" y="2846469"/>
            <a:ext cx="5677693" cy="2762636"/>
          </a:xfrm>
          <a:prstGeom prst="rect">
            <a:avLst/>
          </a:prstGeom>
        </p:spPr>
      </p:pic>
      <p:sp>
        <p:nvSpPr>
          <p:cNvPr id="5" name="Down Arrow 4"/>
          <p:cNvSpPr/>
          <p:nvPr/>
        </p:nvSpPr>
        <p:spPr>
          <a:xfrm>
            <a:off x="3867807" y="4834759"/>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s9.PNG"/>
          <p:cNvPicPr>
            <a:picLocks noChangeAspect="1"/>
          </p:cNvPicPr>
          <p:nvPr/>
        </p:nvPicPr>
        <p:blipFill>
          <a:blip r:embed="rId2"/>
          <a:stretch>
            <a:fillRect/>
          </a:stretch>
        </p:blipFill>
        <p:spPr>
          <a:xfrm>
            <a:off x="399254" y="2685034"/>
            <a:ext cx="11393491" cy="2791215"/>
          </a:xfrm>
          <a:prstGeom prst="rect">
            <a:avLst/>
          </a:prstGeom>
        </p:spPr>
      </p:pic>
      <p:sp>
        <p:nvSpPr>
          <p:cNvPr id="5" name="Down Arrow 4"/>
          <p:cNvSpPr/>
          <p:nvPr/>
        </p:nvSpPr>
        <p:spPr>
          <a:xfrm>
            <a:off x="1366345" y="4761186"/>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2433145" y="4030717"/>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8329448" y="3967655"/>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dirty="0"/>
          </a:p>
        </p:txBody>
      </p:sp>
      <p:sp>
        <p:nvSpPr>
          <p:cNvPr id="3" name="Text Placeholder 2"/>
          <p:cNvSpPr>
            <a:spLocks noGrp="1"/>
          </p:cNvSpPr>
          <p:nvPr>
            <p:ph type="body" idx="1"/>
          </p:nvPr>
        </p:nvSpPr>
        <p:spPr/>
        <p:txBody>
          <a:bodyPr/>
          <a:lstStyle/>
          <a:p>
            <a:endParaRPr lang="en-US" dirty="0"/>
          </a:p>
        </p:txBody>
      </p:sp>
      <p:pic>
        <p:nvPicPr>
          <p:cNvPr id="5" name="Picture 4" descr="ss10.PNG"/>
          <p:cNvPicPr>
            <a:picLocks noChangeAspect="1"/>
          </p:cNvPicPr>
          <p:nvPr/>
        </p:nvPicPr>
        <p:blipFill>
          <a:blip r:embed="rId2"/>
          <a:stretch>
            <a:fillRect/>
          </a:stretch>
        </p:blipFill>
        <p:spPr>
          <a:xfrm>
            <a:off x="2861811" y="3057473"/>
            <a:ext cx="6468378" cy="743054"/>
          </a:xfrm>
          <a:prstGeom prst="rect">
            <a:avLst/>
          </a:prstGeom>
        </p:spPr>
      </p:pic>
      <p:sp>
        <p:nvSpPr>
          <p:cNvPr id="6" name="Down Arrow 5"/>
          <p:cNvSpPr/>
          <p:nvPr/>
        </p:nvSpPr>
        <p:spPr>
          <a:xfrm>
            <a:off x="3069021" y="2858814"/>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dirty="0"/>
          </a:p>
        </p:txBody>
      </p:sp>
      <p:sp>
        <p:nvSpPr>
          <p:cNvPr id="173" name="Google Shape;1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1. SQL </a:t>
            </a:r>
            <a:r>
              <a:rPr lang="en-US" b="1" dirty="0" smtClean="0"/>
              <a:t>Injection </a:t>
            </a:r>
            <a:endParaRPr b="1" dirty="0"/>
          </a:p>
        </p:txBody>
      </p:sp>
      <p:graphicFrame>
        <p:nvGraphicFramePr>
          <p:cNvPr id="174" name="Google Shape;174;p26"/>
          <p:cNvGraphicFramePr/>
          <p:nvPr>
            <p:extLst>
              <p:ext uri="{D42A27DB-BD31-4B8C-83A1-F6EECF244321}">
                <p14:modId xmlns="" xmlns:p14="http://schemas.microsoft.com/office/powerpoint/2010/main" val="2621022990"/>
              </p:ext>
            </p:extLst>
          </p:nvPr>
        </p:nvGraphicFramePr>
        <p:xfrm>
          <a:off x="2283348" y="2256640"/>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rgbClr val="FFFFFF"/>
                          </a:solidFill>
                          <a:latin typeface="Calibri"/>
                          <a:ea typeface="Calibri"/>
                          <a:cs typeface="Calibri"/>
                          <a:sym typeface="Calibri"/>
                        </a:rPr>
                        <a:t>SQL Injection</a:t>
                      </a:r>
                      <a:endParaRPr sz="1600" dirty="0">
                        <a:solidFill>
                          <a:srgbClr val="FFFFFF"/>
                        </a:solidFill>
                        <a:latin typeface="Calibri"/>
                        <a:ea typeface="Calibri"/>
                        <a:cs typeface="Calibri"/>
                        <a:sym typeface="Calibri"/>
                      </a:endParaRPr>
                    </a:p>
                    <a:p>
                      <a:pPr marL="0" marR="0" lvl="0" indent="0" algn="ctr" rtl="0">
                        <a:spcBef>
                          <a:spcPts val="0"/>
                        </a:spcBef>
                        <a:spcAft>
                          <a:spcPts val="0"/>
                        </a:spcAft>
                        <a:buNone/>
                      </a:pPr>
                      <a:r>
                        <a:rPr lang="en-US" sz="1300" dirty="0">
                          <a:solidFill>
                            <a:srgbClr val="FFFFFF"/>
                          </a:solidFill>
                          <a:latin typeface="Calibri"/>
                          <a:ea typeface="Calibri"/>
                          <a:cs typeface="Calibri"/>
                          <a:sym typeface="Calibri"/>
                        </a:rPr>
                        <a:t>(Critical)</a:t>
                      </a:r>
                      <a:endParaRPr dirty="0"/>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URL in the </a:t>
                      </a:r>
                      <a:r>
                        <a:rPr lang="en-US" sz="1300" b="1" dirty="0" smtClean="0">
                          <a:solidFill>
                            <a:schemeClr val="dk1"/>
                          </a:solidFill>
                          <a:latin typeface="Calibri"/>
                          <a:ea typeface="Calibri"/>
                          <a:cs typeface="Calibri"/>
                          <a:sym typeface="Calibri"/>
                        </a:rPr>
                        <a:t>Lifestyle Store-Home Page </a:t>
                      </a:r>
                      <a:r>
                        <a:rPr lang="en-US" sz="1300" dirty="0">
                          <a:solidFill>
                            <a:schemeClr val="dk1"/>
                          </a:solidFill>
                          <a:latin typeface="Calibri"/>
                          <a:ea typeface="Calibri"/>
                          <a:cs typeface="Calibri"/>
                          <a:sym typeface="Calibri"/>
                        </a:rPr>
                        <a:t>is vulnerable to SQL injection attack</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3"/>
                        </a:rPr>
                        <a:t>http://13.127.164.58/</a:t>
                      </a:r>
                      <a:endParaRPr lang="en-US" sz="1300" b="0" i="0" u="none" strike="noStrike"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Affected Parameters :</a:t>
                      </a:r>
                      <a:endParaRPr sz="13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Calibri"/>
                          <a:ea typeface="Calibri"/>
                          <a:cs typeface="Calibri"/>
                          <a:sym typeface="Calibri"/>
                        </a:rPr>
                        <a:t>Site Details (By Warming Message)</a:t>
                      </a:r>
                      <a:endParaRPr dirty="0"/>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Payload:</a:t>
                      </a:r>
                      <a:endParaRPr dirty="0"/>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mn-lt"/>
                          <a:ea typeface="Calibri"/>
                          <a:cs typeface="Calibri"/>
                          <a:sym typeface="Calibri"/>
                        </a:rPr>
                        <a:t>http://13.126.52.226/?includelang=lang/en.php.//</a:t>
                      </a: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18327253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descr="ss11.PNG"/>
          <p:cNvPicPr>
            <a:picLocks noChangeAspect="1"/>
          </p:cNvPicPr>
          <p:nvPr/>
        </p:nvPicPr>
        <p:blipFill>
          <a:blip r:embed="rId2"/>
          <a:stretch>
            <a:fillRect/>
          </a:stretch>
        </p:blipFill>
        <p:spPr>
          <a:xfrm>
            <a:off x="1363267" y="1984734"/>
            <a:ext cx="8792803" cy="3477111"/>
          </a:xfrm>
          <a:prstGeom prst="rect">
            <a:avLst/>
          </a:prstGeom>
        </p:spPr>
      </p:pic>
      <p:sp>
        <p:nvSpPr>
          <p:cNvPr id="5" name="Rectangle 4"/>
          <p:cNvSpPr/>
          <p:nvPr/>
        </p:nvSpPr>
        <p:spPr>
          <a:xfrm>
            <a:off x="2217683" y="3531476"/>
            <a:ext cx="2354317" cy="13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a:t>
            </a:r>
            <a:r>
              <a:rPr lang="en-US" dirty="0" err="1" smtClean="0"/>
              <a:t>Password:hello</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Impact – Extremely High</a:t>
            </a:r>
            <a:endParaRPr lang="en-US" b="1" dirty="0"/>
          </a:p>
        </p:txBody>
      </p:sp>
      <p:sp>
        <p:nvSpPr>
          <p:cNvPr id="3" name="Text Placeholder 2"/>
          <p:cNvSpPr>
            <a:spLocks noGrp="1"/>
          </p:cNvSpPr>
          <p:nvPr>
            <p:ph type="body" idx="1"/>
          </p:nvPr>
        </p:nvSpPr>
        <p:spPr/>
        <p:txBody>
          <a:bodyPr/>
          <a:lstStyle/>
          <a:p>
            <a:r>
              <a:rPr lang="en-US" sz="2000" dirty="0" smtClean="0"/>
              <a:t>The users of your site is not secured if CSRF vulnerability is present</a:t>
            </a:r>
          </a:p>
          <a:p>
            <a:r>
              <a:rPr lang="en-US" sz="2000" dirty="0" smtClean="0"/>
              <a:t>By injecting malicious codes in the same browser (as illustrated in the example) one can tamper with the users passwords and will gain access to the users account</a:t>
            </a:r>
          </a:p>
          <a:p>
            <a:r>
              <a:rPr lang="en-US" sz="2000" dirty="0" smtClean="0"/>
              <a:t>By this the website is not able to protect their customers id and details which will eventually lead to lack of trust of users from the lifestyle store.</a:t>
            </a:r>
            <a:endParaRPr lang="en-US"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a:t>
            </a:r>
            <a:endParaRPr lang="en-US" b="1" dirty="0"/>
          </a:p>
        </p:txBody>
      </p:sp>
      <p:sp>
        <p:nvSpPr>
          <p:cNvPr id="3" name="Text Placeholder 2"/>
          <p:cNvSpPr>
            <a:spLocks noGrp="1"/>
          </p:cNvSpPr>
          <p:nvPr>
            <p:ph type="body" idx="1"/>
          </p:nvPr>
        </p:nvSpPr>
        <p:spPr/>
        <p:txBody>
          <a:bodyPr/>
          <a:lstStyle/>
          <a:p>
            <a:r>
              <a:rPr lang="en-US" sz="2000" dirty="0" smtClean="0"/>
              <a:t>Ask the user his password (temporary like OTP or permanent like login password) at every critical action like while deleting account, making a transaction, changing the password etc.</a:t>
            </a:r>
          </a:p>
          <a:p>
            <a:r>
              <a:rPr lang="en-US" sz="2000" dirty="0" smtClean="0"/>
              <a:t>Implement the concept of CSRF tokens which attach a unique hidden password to every user in every &lt;form&gt;. Read the documentation related to the programming language and framework being used by your website</a:t>
            </a:r>
          </a:p>
          <a:p>
            <a:r>
              <a:rPr lang="en-US" sz="2000" dirty="0" smtClean="0"/>
              <a:t>Check the </a:t>
            </a:r>
            <a:r>
              <a:rPr lang="en-US" sz="2000" dirty="0" err="1" smtClean="0"/>
              <a:t>referer</a:t>
            </a:r>
            <a:r>
              <a:rPr lang="en-US" sz="2000" dirty="0" smtClean="0"/>
              <a:t> before carrying out actions. This means that any action on x.com should check that the HTTP referrer is https://x.com/* and nothing else like https://x.com.hacker.com/*</a:t>
            </a:r>
          </a:p>
          <a:p>
            <a:pPr>
              <a:buNone/>
            </a:pPr>
            <a:endParaRPr 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dirty="0"/>
          </a:p>
        </p:txBody>
      </p:sp>
      <p:sp>
        <p:nvSpPr>
          <p:cNvPr id="3" name="Text Placeholder 2"/>
          <p:cNvSpPr>
            <a:spLocks noGrp="1"/>
          </p:cNvSpPr>
          <p:nvPr>
            <p:ph type="body" idx="1"/>
          </p:nvPr>
        </p:nvSpPr>
        <p:spPr/>
        <p:txBody>
          <a:bodyPr/>
          <a:lstStyle/>
          <a:p>
            <a:r>
              <a:rPr lang="en-US" sz="2000" dirty="0" smtClean="0">
                <a:hlinkClick r:id="rId2"/>
              </a:rPr>
              <a:t>https://owasp.org/www-community/attacks/csrf</a:t>
            </a:r>
            <a:endParaRPr lang="en-US" sz="2000" dirty="0" smtClean="0"/>
          </a:p>
          <a:p>
            <a:r>
              <a:rPr lang="en-US" sz="2000" dirty="0" smtClean="0">
                <a:hlinkClick r:id="rId3"/>
              </a:rPr>
              <a:t>https://en.wikipedia.org/wiki/Cross-site_request_forgery</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2"/>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64</a:t>
            </a:fld>
            <a:endParaRPr dirty="0"/>
          </a:p>
        </p:txBody>
      </p:sp>
      <p:sp>
        <p:nvSpPr>
          <p:cNvPr id="448" name="Google Shape;44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7</a:t>
            </a:r>
            <a:r>
              <a:rPr lang="en-US" b="1" dirty="0" smtClean="0"/>
              <a:t>. Command Execution Vulnerability</a:t>
            </a:r>
            <a:endParaRPr b="1" dirty="0"/>
          </a:p>
        </p:txBody>
      </p:sp>
      <p:graphicFrame>
        <p:nvGraphicFramePr>
          <p:cNvPr id="449" name="Google Shape;449;p62"/>
          <p:cNvGraphicFramePr/>
          <p:nvPr>
            <p:extLst>
              <p:ext uri="{D42A27DB-BD31-4B8C-83A1-F6EECF244321}">
                <p14:modId xmlns="" xmlns:p14="http://schemas.microsoft.com/office/powerpoint/2010/main" val="1215452274"/>
              </p:ext>
            </p:extLst>
          </p:nvPr>
        </p:nvGraphicFramePr>
        <p:xfrm>
          <a:off x="1926673" y="183511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smtClean="0">
                          <a:solidFill>
                            <a:schemeClr val="dk1"/>
                          </a:solidFill>
                          <a:latin typeface="Calibri"/>
                          <a:ea typeface="Calibri"/>
                          <a:cs typeface="Calibri"/>
                          <a:sym typeface="Calibri"/>
                        </a:rPr>
                        <a:t>Command</a:t>
                      </a:r>
                      <a:r>
                        <a:rPr lang="en-US" sz="1600" baseline="0" dirty="0" smtClean="0">
                          <a:solidFill>
                            <a:schemeClr val="dk1"/>
                          </a:solidFill>
                          <a:latin typeface="Calibri"/>
                          <a:ea typeface="Calibri"/>
                          <a:cs typeface="Calibri"/>
                          <a:sym typeface="Calibri"/>
                        </a:rPr>
                        <a:t> Execution Vulnerability</a:t>
                      </a:r>
                      <a:r>
                        <a:rPr lang="en-US" sz="1300" dirty="0" smtClean="0">
                          <a:solidFill>
                            <a:schemeClr val="dk1"/>
                          </a:solidFill>
                          <a:latin typeface="Calibri"/>
                          <a:ea typeface="Calibri"/>
                          <a:cs typeface="Calibri"/>
                          <a:sym typeface="Calibri"/>
                        </a:rPr>
                        <a:t>(Critical)</a:t>
                      </a:r>
                      <a:endParaRPr sz="1300" dirty="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parameters are </a:t>
                      </a:r>
                      <a:r>
                        <a:rPr lang="en-US" sz="1300" dirty="0" smtClean="0">
                          <a:solidFill>
                            <a:schemeClr val="dk1"/>
                          </a:solidFill>
                          <a:latin typeface="Calibri"/>
                          <a:ea typeface="Calibri"/>
                          <a:cs typeface="Calibri"/>
                          <a:sym typeface="Calibri"/>
                        </a:rPr>
                        <a:t>vulnerable </a:t>
                      </a:r>
                      <a:r>
                        <a:rPr lang="en-US" sz="1300" dirty="0">
                          <a:solidFill>
                            <a:schemeClr val="dk1"/>
                          </a:solidFill>
                          <a:latin typeface="Calibri"/>
                          <a:ea typeface="Calibri"/>
                          <a:cs typeface="Calibri"/>
                          <a:sym typeface="Calibri"/>
                        </a:rPr>
                        <a:t>to </a:t>
                      </a:r>
                      <a:r>
                        <a:rPr lang="en-US" sz="1300" dirty="0" smtClean="0">
                          <a:solidFill>
                            <a:schemeClr val="dk1"/>
                          </a:solidFill>
                          <a:latin typeface="Calibri"/>
                          <a:ea typeface="Calibri"/>
                          <a:cs typeface="Calibri"/>
                          <a:sym typeface="Calibri"/>
                        </a:rPr>
                        <a:t>Command Execution Vulnerability</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3"/>
                        </a:rPr>
                        <a:t>http://13.235.18.100/static/images/uploads/products/c99.php</a:t>
                      </a:r>
                      <a:endParaRPr lang="en-US" sz="13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4"/>
                        </a:rPr>
                        <a:t>http://13.235.18.100/static/images/uploads/products/r57.php</a:t>
                      </a:r>
                      <a:endParaRPr lang="en-US" sz="13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5"/>
                        </a:rPr>
                        <a:t>http://13.235.18.100/static/images/uploads/products/a.html</a:t>
                      </a:r>
                      <a:endParaRPr lang="en-US" sz="13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300"/>
                        <a:buFont typeface="Arial"/>
                        <a:buChar char="•"/>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38513631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22283" y="2821564"/>
            <a:ext cx="10515600" cy="2422522"/>
          </a:xfrm>
        </p:spPr>
      </p:pic>
    </p:spTree>
    <p:extLst>
      <p:ext uri="{BB962C8B-B14F-4D97-AF65-F5344CB8AC3E}">
        <p14:creationId xmlns="" xmlns:p14="http://schemas.microsoft.com/office/powerpoint/2010/main" val="31910787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dirty="0"/>
          </a:p>
        </p:txBody>
      </p:sp>
      <p:sp>
        <p:nvSpPr>
          <p:cNvPr id="3" name="Text Placeholder 2"/>
          <p:cNvSpPr>
            <a:spLocks noGrp="1"/>
          </p:cNvSpPr>
          <p:nvPr>
            <p:ph type="body" idx="1"/>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85336" y="3115345"/>
            <a:ext cx="8621328" cy="1771897"/>
          </a:xfrm>
        </p:spPr>
      </p:pic>
    </p:spTree>
    <p:extLst>
      <p:ext uri="{BB962C8B-B14F-4D97-AF65-F5344CB8AC3E}">
        <p14:creationId xmlns="" xmlns:p14="http://schemas.microsoft.com/office/powerpoint/2010/main" val="5984808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Impact – Extremely High</a:t>
            </a:r>
            <a:endParaRPr lang="en-US" b="1" dirty="0"/>
          </a:p>
        </p:txBody>
      </p:sp>
      <p:sp>
        <p:nvSpPr>
          <p:cNvPr id="3" name="Text Placeholder 2"/>
          <p:cNvSpPr>
            <a:spLocks noGrp="1"/>
          </p:cNvSpPr>
          <p:nvPr>
            <p:ph type="body" idx="1"/>
          </p:nvPr>
        </p:nvSpPr>
        <p:spPr/>
        <p:txBody>
          <a:bodyPr/>
          <a:lstStyle/>
          <a:p>
            <a:r>
              <a:rPr lang="en-US" sz="2000" dirty="0" smtClean="0"/>
              <a:t>Shell can be uploaded in the system</a:t>
            </a:r>
          </a:p>
          <a:p>
            <a:r>
              <a:rPr lang="en-US" sz="2000" dirty="0" smtClean="0"/>
              <a:t>One can even monitor the whole website by having access the excess to c99Shell</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a:t>
            </a:r>
            <a:endParaRPr lang="en-US" dirty="0"/>
          </a:p>
        </p:txBody>
      </p:sp>
      <p:sp>
        <p:nvSpPr>
          <p:cNvPr id="3" name="Text Placeholder 2"/>
          <p:cNvSpPr>
            <a:spLocks noGrp="1"/>
          </p:cNvSpPr>
          <p:nvPr>
            <p:ph type="body" idx="1"/>
          </p:nvPr>
        </p:nvSpPr>
        <p:spPr/>
        <p:txBody>
          <a:bodyPr/>
          <a:lstStyle/>
          <a:p>
            <a:r>
              <a:rPr lang="en-US" sz="2000" dirty="0" smtClean="0"/>
              <a:t>Make sure there is proper input validation in place – input validation is always a must to ensure your web application code is not vulnerable to other high-impact vulnerabilities, including XSS and SQL Injection.</a:t>
            </a:r>
          </a:p>
          <a:p>
            <a:r>
              <a:rPr lang="en-US" sz="2000" dirty="0" smtClean="0"/>
              <a:t>Also, deactivate this functionality in your language's configuration file if you don't need it, so attackers can never manage to gain access to the system shell on the host operating system through vulnerable web applications.</a:t>
            </a:r>
          </a:p>
          <a:p>
            <a:r>
              <a:rPr lang="en-US" sz="2000" dirty="0" smtClean="0"/>
              <a:t>You can also build a white list of possible inputs and check the formats, for example accepting only integer for a numeric id.</a:t>
            </a:r>
          </a:p>
          <a:p>
            <a:r>
              <a:rPr lang="en-US" sz="2000" dirty="0" smtClean="0"/>
              <a:t>Web application and inserting special characters into the operating system command, you should try to generally avoid system calls where possible. </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dirty="0"/>
          </a:p>
        </p:txBody>
      </p:sp>
      <p:sp>
        <p:nvSpPr>
          <p:cNvPr id="3" name="Text Placeholder 2"/>
          <p:cNvSpPr>
            <a:spLocks noGrp="1"/>
          </p:cNvSpPr>
          <p:nvPr>
            <p:ph type="body" idx="1"/>
          </p:nvPr>
        </p:nvSpPr>
        <p:spPr/>
        <p:txBody>
          <a:bodyPr/>
          <a:lstStyle/>
          <a:p>
            <a:r>
              <a:rPr lang="en-US" sz="2000" dirty="0" smtClean="0">
                <a:hlinkClick r:id="rId2"/>
              </a:rPr>
              <a:t>https://www.netsparker.com/blog/web-security/command-injection-vulnerability</a:t>
            </a:r>
            <a:endParaRPr lang="en-US" sz="2000" dirty="0" smtClean="0"/>
          </a:p>
          <a:p>
            <a:r>
              <a:rPr lang="en-US" sz="2000" dirty="0" smtClean="0">
                <a:hlinkClick r:id="rId3"/>
              </a:rPr>
              <a:t>https://owasp.org/www-community/attacks/Command_Injection</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Payload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38200" y="3847332"/>
            <a:ext cx="10515600" cy="307923"/>
          </a:xfrm>
        </p:spPr>
      </p:pic>
    </p:spTree>
    <p:extLst>
      <p:ext uri="{BB962C8B-B14F-4D97-AF65-F5344CB8AC3E}">
        <p14:creationId xmlns="" xmlns:p14="http://schemas.microsoft.com/office/powerpoint/2010/main" val="33285189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2"/>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70</a:t>
            </a:fld>
            <a:endParaRPr dirty="0"/>
          </a:p>
        </p:txBody>
      </p:sp>
      <p:sp>
        <p:nvSpPr>
          <p:cNvPr id="448" name="Google Shape;44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8</a:t>
            </a:r>
            <a:r>
              <a:rPr lang="en-US" b="1" dirty="0" smtClean="0"/>
              <a:t>. Forced Browsing Flaw</a:t>
            </a:r>
            <a:endParaRPr b="1" dirty="0"/>
          </a:p>
        </p:txBody>
      </p:sp>
      <p:graphicFrame>
        <p:nvGraphicFramePr>
          <p:cNvPr id="449" name="Google Shape;449;p62"/>
          <p:cNvGraphicFramePr/>
          <p:nvPr>
            <p:extLst>
              <p:ext uri="{D42A27DB-BD31-4B8C-83A1-F6EECF244321}">
                <p14:modId xmlns="" xmlns:p14="http://schemas.microsoft.com/office/powerpoint/2010/main" val="31649591"/>
              </p:ext>
            </p:extLst>
          </p:nvPr>
        </p:nvGraphicFramePr>
        <p:xfrm>
          <a:off x="1696279" y="1961323"/>
          <a:ext cx="8339770" cy="2695568"/>
        </p:xfrm>
        <a:graphic>
          <a:graphicData uri="http://schemas.openxmlformats.org/drawingml/2006/table">
            <a:tbl>
              <a:tblPr firstRow="1" bandRow="1">
                <a:noFill/>
              </a:tblPr>
              <a:tblGrid>
                <a:gridCol w="1453710"/>
                <a:gridCol w="6886060"/>
              </a:tblGrid>
              <a:tr h="396558">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299010">
                <a:tc>
                  <a:txBody>
                    <a:bodyPr/>
                    <a:lstStyle/>
                    <a:p>
                      <a:pPr marL="0" marR="0" lvl="0" indent="0" algn="ctr" rtl="0">
                        <a:spcBef>
                          <a:spcPts val="0"/>
                        </a:spcBef>
                        <a:spcAft>
                          <a:spcPts val="0"/>
                        </a:spcAft>
                        <a:buNone/>
                      </a:pPr>
                      <a:r>
                        <a:rPr lang="en-US" sz="1600" dirty="0" smtClean="0">
                          <a:solidFill>
                            <a:schemeClr val="dk1"/>
                          </a:solidFill>
                          <a:latin typeface="Calibri"/>
                          <a:ea typeface="Calibri"/>
                          <a:cs typeface="Calibri"/>
                          <a:sym typeface="Calibri"/>
                        </a:rPr>
                        <a:t>Authentication Flaw </a:t>
                      </a:r>
                      <a:r>
                        <a:rPr lang="en-US" sz="1300" dirty="0" smtClean="0">
                          <a:solidFill>
                            <a:schemeClr val="dk1"/>
                          </a:solidFill>
                          <a:latin typeface="Calibri"/>
                          <a:ea typeface="Calibri"/>
                          <a:cs typeface="Calibri"/>
                          <a:sym typeface="Calibri"/>
                        </a:rPr>
                        <a:t>(Critical)</a:t>
                      </a:r>
                      <a:endParaRPr sz="1300" dirty="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parameters are </a:t>
                      </a:r>
                      <a:r>
                        <a:rPr lang="en-US" sz="1300" dirty="0" smtClean="0">
                          <a:solidFill>
                            <a:schemeClr val="dk1"/>
                          </a:solidFill>
                          <a:latin typeface="Calibri"/>
                          <a:ea typeface="Calibri"/>
                          <a:cs typeface="Calibri"/>
                          <a:sym typeface="Calibri"/>
                        </a:rPr>
                        <a:t> some</a:t>
                      </a:r>
                      <a:r>
                        <a:rPr lang="en-US" sz="1300" baseline="0" dirty="0" smtClean="0">
                          <a:solidFill>
                            <a:schemeClr val="dk1"/>
                          </a:solidFill>
                          <a:latin typeface="Calibri"/>
                          <a:ea typeface="Calibri"/>
                          <a:cs typeface="Calibri"/>
                          <a:sym typeface="Calibri"/>
                        </a:rPr>
                        <a:t> critical </a:t>
                      </a:r>
                      <a:r>
                        <a:rPr lang="en-US" sz="1300" dirty="0" smtClean="0">
                          <a:solidFill>
                            <a:schemeClr val="dk1"/>
                          </a:solidFill>
                          <a:latin typeface="Calibri"/>
                          <a:ea typeface="Calibri"/>
                          <a:cs typeface="Calibri"/>
                          <a:sym typeface="Calibri"/>
                        </a:rPr>
                        <a:t>vulnerable to</a:t>
                      </a:r>
                      <a:r>
                        <a:rPr lang="en-US" sz="1300" baseline="0" dirty="0" smtClean="0">
                          <a:solidFill>
                            <a:schemeClr val="dk1"/>
                          </a:solidFill>
                          <a:latin typeface="Calibri"/>
                          <a:ea typeface="Calibri"/>
                          <a:cs typeface="Calibri"/>
                          <a:sym typeface="Calibri"/>
                        </a:rPr>
                        <a:t> Forced Browsing Flaws</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mn-lt"/>
                          <a:ea typeface="Calibri"/>
                          <a:cs typeface="Calibri"/>
                          <a:sym typeface="Calibri"/>
                          <a:hlinkClick r:id="rId3"/>
                        </a:rPr>
                        <a:t>http://13.126.71.105/admin31/dashboard.php</a:t>
                      </a:r>
                      <a:endParaRPr lang="en-US" sz="1300" b="0"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20061423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156878" y="1931954"/>
            <a:ext cx="6718516" cy="4351338"/>
          </a:xfrm>
        </p:spPr>
      </p:pic>
      <p:pic>
        <p:nvPicPr>
          <p:cNvPr id="5"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963695" y="1809896"/>
            <a:ext cx="6718516" cy="4351338"/>
          </a:xfrm>
        </p:spPr>
      </p:pic>
      <p:sp>
        <p:nvSpPr>
          <p:cNvPr id="6" name="Down Arrow 5"/>
          <p:cNvSpPr/>
          <p:nvPr/>
        </p:nvSpPr>
        <p:spPr>
          <a:xfrm>
            <a:off x="3668111" y="1253359"/>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 xmlns:p14="http://schemas.microsoft.com/office/powerpoint/2010/main" val="3489779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Impact – Extremely High</a:t>
            </a:r>
          </a:p>
        </p:txBody>
      </p:sp>
      <p:sp>
        <p:nvSpPr>
          <p:cNvPr id="3" name="Text Placeholder 2"/>
          <p:cNvSpPr>
            <a:spLocks noGrp="1"/>
          </p:cNvSpPr>
          <p:nvPr>
            <p:ph type="body" idx="1"/>
          </p:nvPr>
        </p:nvSpPr>
        <p:spPr/>
        <p:txBody>
          <a:bodyPr/>
          <a:lstStyle/>
          <a:p>
            <a:r>
              <a:rPr lang="en-US" sz="2000" dirty="0" smtClean="0"/>
              <a:t>One can access the account just by knowing the URL.</a:t>
            </a:r>
          </a:p>
          <a:p>
            <a:r>
              <a:rPr lang="en-US" sz="2000" dirty="0" smtClean="0"/>
              <a:t>Website can be destroyed in every possible manner.</a:t>
            </a:r>
            <a:endParaRPr lang="en-US" sz="2000" dirty="0"/>
          </a:p>
        </p:txBody>
      </p:sp>
    </p:spTree>
    <p:extLst>
      <p:ext uri="{BB962C8B-B14F-4D97-AF65-F5344CB8AC3E}">
        <p14:creationId xmlns="" xmlns:p14="http://schemas.microsoft.com/office/powerpoint/2010/main" val="31819444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 </a:t>
            </a:r>
            <a:endParaRPr lang="en-US" b="1" dirty="0"/>
          </a:p>
        </p:txBody>
      </p:sp>
      <p:sp>
        <p:nvSpPr>
          <p:cNvPr id="3" name="Text Placeholder 2"/>
          <p:cNvSpPr>
            <a:spLocks noGrp="1"/>
          </p:cNvSpPr>
          <p:nvPr>
            <p:ph type="body" idx="1"/>
          </p:nvPr>
        </p:nvSpPr>
        <p:spPr/>
        <p:txBody>
          <a:bodyPr/>
          <a:lstStyle/>
          <a:p>
            <a:r>
              <a:rPr lang="en-US" sz="2000" dirty="0"/>
              <a:t>Implement proper authentication and </a:t>
            </a:r>
            <a:r>
              <a:rPr lang="en-US" sz="2000" dirty="0" smtClean="0"/>
              <a:t>authorization</a:t>
            </a:r>
            <a:r>
              <a:rPr lang="en-US" sz="2000" dirty="0"/>
              <a:t> checks at every function to make sure the user requesting access to a resource whether to view or edit is his own data and no one </a:t>
            </a:r>
            <a:r>
              <a:rPr lang="en-US" sz="2000" dirty="0" smtClean="0"/>
              <a:t>else's</a:t>
            </a:r>
          </a:p>
          <a:p>
            <a:r>
              <a:rPr lang="en-US" sz="2000" dirty="0" smtClean="0"/>
              <a:t>Username and password ought to be verified again when trying to log in again in another site</a:t>
            </a:r>
            <a:endParaRPr lang="en-US" sz="2000" dirty="0"/>
          </a:p>
        </p:txBody>
      </p:sp>
    </p:spTree>
    <p:extLst>
      <p:ext uri="{BB962C8B-B14F-4D97-AF65-F5344CB8AC3E}">
        <p14:creationId xmlns="" xmlns:p14="http://schemas.microsoft.com/office/powerpoint/2010/main" val="197227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a:t>
            </a:r>
            <a:endParaRPr lang="en-US" b="1" dirty="0"/>
          </a:p>
        </p:txBody>
      </p:sp>
      <p:sp>
        <p:nvSpPr>
          <p:cNvPr id="3" name="Text Placeholder 2"/>
          <p:cNvSpPr>
            <a:spLocks noGrp="1"/>
          </p:cNvSpPr>
          <p:nvPr>
            <p:ph type="body" idx="1"/>
          </p:nvPr>
        </p:nvSpPr>
        <p:spPr/>
        <p:txBody>
          <a:bodyPr/>
          <a:lstStyle/>
          <a:p>
            <a:r>
              <a:rPr lang="en-US" sz="2000" dirty="0">
                <a:hlinkClick r:id="rId2"/>
              </a:rPr>
              <a:t>https://</a:t>
            </a:r>
            <a:r>
              <a:rPr lang="en-US" sz="2000" dirty="0" smtClean="0">
                <a:hlinkClick r:id="rId2"/>
              </a:rPr>
              <a:t>hdivsecurity.com/owasp-broken-authentication-and-session-management</a:t>
            </a:r>
            <a:endParaRPr lang="en-US" sz="2000" dirty="0" smtClean="0"/>
          </a:p>
          <a:p>
            <a:r>
              <a:rPr lang="en-US" sz="2000" dirty="0">
                <a:hlinkClick r:id="rId3"/>
              </a:rPr>
              <a:t>https://www.acunetix.com/websitesecurity/authentication</a:t>
            </a:r>
            <a:r>
              <a:rPr lang="en-US" sz="2000" dirty="0" smtClean="0">
                <a:hlinkClick r:id="rId3"/>
              </a:rPr>
              <a:t>/</a:t>
            </a:r>
            <a:endParaRPr lang="en-US" sz="2000" dirty="0" smtClean="0"/>
          </a:p>
          <a:p>
            <a:pPr marL="114300" indent="0">
              <a:buNone/>
            </a:pPr>
            <a:endParaRPr lang="en-US" sz="2000" dirty="0"/>
          </a:p>
        </p:txBody>
      </p:sp>
    </p:spTree>
    <p:extLst>
      <p:ext uri="{BB962C8B-B14F-4D97-AF65-F5344CB8AC3E}">
        <p14:creationId xmlns="" xmlns:p14="http://schemas.microsoft.com/office/powerpoint/2010/main" val="26032830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2"/>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75</a:t>
            </a:fld>
            <a:endParaRPr dirty="0"/>
          </a:p>
        </p:txBody>
      </p:sp>
      <p:sp>
        <p:nvSpPr>
          <p:cNvPr id="448" name="Google Shape;44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buSzPts val="4400"/>
            </a:pPr>
            <a:r>
              <a:rPr lang="en-US" b="1" dirty="0"/>
              <a:t>9</a:t>
            </a:r>
            <a:r>
              <a:rPr lang="en-US" b="1" dirty="0" smtClean="0"/>
              <a:t>. Arbitrary </a:t>
            </a:r>
            <a:r>
              <a:rPr lang="en-US" b="1" dirty="0"/>
              <a:t>File Upload </a:t>
            </a:r>
            <a:endParaRPr dirty="0"/>
          </a:p>
        </p:txBody>
      </p:sp>
      <p:graphicFrame>
        <p:nvGraphicFramePr>
          <p:cNvPr id="449" name="Google Shape;449;p62"/>
          <p:cNvGraphicFramePr/>
          <p:nvPr>
            <p:extLst>
              <p:ext uri="{D42A27DB-BD31-4B8C-83A1-F6EECF244321}">
                <p14:modId xmlns="" xmlns:p14="http://schemas.microsoft.com/office/powerpoint/2010/main" val="1566394244"/>
              </p:ext>
            </p:extLst>
          </p:nvPr>
        </p:nvGraphicFramePr>
        <p:xfrm>
          <a:off x="1192696" y="1934817"/>
          <a:ext cx="8843353" cy="3008244"/>
        </p:xfrm>
        <a:graphic>
          <a:graphicData uri="http://schemas.openxmlformats.org/drawingml/2006/table">
            <a:tbl>
              <a:tblPr firstRow="1" bandRow="1">
                <a:noFill/>
              </a:tblPr>
              <a:tblGrid>
                <a:gridCol w="1541490"/>
                <a:gridCol w="7301863"/>
              </a:tblGrid>
              <a:tr h="442557">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565687">
                <a:tc>
                  <a:txBody>
                    <a:bodyPr/>
                    <a:lstStyle/>
                    <a:p>
                      <a:pPr marL="0" marR="0" lvl="0" indent="0" algn="ctr" rtl="0">
                        <a:spcBef>
                          <a:spcPts val="0"/>
                        </a:spcBef>
                        <a:spcAft>
                          <a:spcPts val="0"/>
                        </a:spcAft>
                        <a:buNone/>
                      </a:pPr>
                      <a:r>
                        <a:rPr lang="en-US" sz="1600" dirty="0" smtClean="0">
                          <a:solidFill>
                            <a:schemeClr val="dk1"/>
                          </a:solidFill>
                          <a:latin typeface="Calibri"/>
                          <a:ea typeface="Calibri"/>
                          <a:cs typeface="Calibri"/>
                          <a:sym typeface="Calibri"/>
                        </a:rPr>
                        <a:t>Arbitrary File Upload </a:t>
                      </a:r>
                      <a:r>
                        <a:rPr lang="en-US" sz="1300" dirty="0" smtClean="0">
                          <a:solidFill>
                            <a:schemeClr val="dk1"/>
                          </a:solidFill>
                          <a:latin typeface="Calibri"/>
                          <a:ea typeface="Calibri"/>
                          <a:cs typeface="Calibri"/>
                          <a:sym typeface="Calibri"/>
                        </a:rPr>
                        <a:t>(Critical)</a:t>
                      </a:r>
                      <a:endParaRPr sz="1300" dirty="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parameters are </a:t>
                      </a:r>
                      <a:r>
                        <a:rPr lang="en-US" sz="1300" dirty="0" smtClean="0">
                          <a:solidFill>
                            <a:schemeClr val="dk1"/>
                          </a:solidFill>
                          <a:latin typeface="Calibri"/>
                          <a:ea typeface="Calibri"/>
                          <a:cs typeface="Calibri"/>
                          <a:sym typeface="Calibri"/>
                        </a:rPr>
                        <a:t> some</a:t>
                      </a:r>
                      <a:r>
                        <a:rPr lang="en-US" sz="1300" baseline="0" dirty="0" smtClean="0">
                          <a:solidFill>
                            <a:schemeClr val="dk1"/>
                          </a:solidFill>
                          <a:latin typeface="Calibri"/>
                          <a:ea typeface="Calibri"/>
                          <a:cs typeface="Calibri"/>
                          <a:sym typeface="Calibri"/>
                        </a:rPr>
                        <a:t> critical </a:t>
                      </a:r>
                      <a:r>
                        <a:rPr lang="en-US" sz="1300" dirty="0" smtClean="0">
                          <a:solidFill>
                            <a:schemeClr val="dk1"/>
                          </a:solidFill>
                          <a:latin typeface="Calibri"/>
                          <a:ea typeface="Calibri"/>
                          <a:cs typeface="Calibri"/>
                          <a:sym typeface="Calibri"/>
                        </a:rPr>
                        <a:t>vulnerable to</a:t>
                      </a:r>
                      <a:r>
                        <a:rPr lang="en-US" sz="1300" baseline="0" dirty="0" smtClean="0">
                          <a:solidFill>
                            <a:schemeClr val="dk1"/>
                          </a:solidFill>
                          <a:latin typeface="Calibri"/>
                          <a:ea typeface="Calibri"/>
                          <a:cs typeface="Calibri"/>
                          <a:sym typeface="Calibri"/>
                        </a:rPr>
                        <a:t> Arbitrary File Upload</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mn-lt"/>
                          <a:ea typeface="Calibri"/>
                          <a:cs typeface="Calibri"/>
                          <a:sym typeface="Calibri"/>
                          <a:hlinkClick r:id="rId3"/>
                        </a:rPr>
                        <a:t>http://13.126.71.105/admin31/dashboard.php</a:t>
                      </a:r>
                      <a:endParaRPr lang="en-US" sz="1300" b="0"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19037714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Observation</a:t>
            </a:r>
            <a:endParaRPr lang="en-US" dirty="0"/>
          </a:p>
        </p:txBody>
      </p:sp>
      <p:sp>
        <p:nvSpPr>
          <p:cNvPr id="3" name="Text Placeholder 2"/>
          <p:cNvSpPr>
            <a:spLocks noGrp="1"/>
          </p:cNvSpPr>
          <p:nvPr>
            <p:ph type="body"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69298" y="1753080"/>
            <a:ext cx="6306430" cy="4496427"/>
          </a:xfrm>
          <a:prstGeom prst="rect">
            <a:avLst/>
          </a:prstGeom>
        </p:spPr>
      </p:pic>
    </p:spTree>
    <p:extLst>
      <p:ext uri="{BB962C8B-B14F-4D97-AF65-F5344CB8AC3E}">
        <p14:creationId xmlns="" xmlns:p14="http://schemas.microsoft.com/office/powerpoint/2010/main" val="15913371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Observation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59219" y="1825625"/>
            <a:ext cx="10058400" cy="4151621"/>
          </a:xfrm>
          <a:prstGeom prst="rect">
            <a:avLst/>
          </a:prstGeom>
        </p:spPr>
      </p:pic>
      <p:sp>
        <p:nvSpPr>
          <p:cNvPr id="5" name="Down Arrow 4"/>
          <p:cNvSpPr/>
          <p:nvPr/>
        </p:nvSpPr>
        <p:spPr>
          <a:xfrm>
            <a:off x="4572001" y="3216165"/>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330454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66800" y="1690688"/>
            <a:ext cx="10058400" cy="4919729"/>
          </a:xfrm>
          <a:prstGeom prst="rect">
            <a:avLst/>
          </a:prstGeom>
        </p:spPr>
      </p:pic>
      <p:sp>
        <p:nvSpPr>
          <p:cNvPr id="5" name="Down Arrow 4"/>
          <p:cNvSpPr/>
          <p:nvPr/>
        </p:nvSpPr>
        <p:spPr>
          <a:xfrm>
            <a:off x="4771697" y="4183117"/>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8014850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253803" y="3078051"/>
            <a:ext cx="7598535" cy="373487"/>
          </a:xfrm>
          <a:prstGeom prst="rect">
            <a:avLst/>
          </a:prstGeom>
        </p:spPr>
      </p:pic>
    </p:spTree>
    <p:extLst>
      <p:ext uri="{BB962C8B-B14F-4D97-AF65-F5344CB8AC3E}">
        <p14:creationId xmlns="" xmlns:p14="http://schemas.microsoft.com/office/powerpoint/2010/main" val="3712540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38200" y="3140523"/>
            <a:ext cx="10515600" cy="1721541"/>
          </a:xfrm>
        </p:spPr>
      </p:pic>
    </p:spTree>
    <p:extLst>
      <p:ext uri="{BB962C8B-B14F-4D97-AF65-F5344CB8AC3E}">
        <p14:creationId xmlns="" xmlns:p14="http://schemas.microsoft.com/office/powerpoint/2010/main" val="38114865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133047" y="3043183"/>
            <a:ext cx="7925906" cy="771633"/>
          </a:xfrm>
          <a:prstGeom prst="rect">
            <a:avLst/>
          </a:prstGeom>
        </p:spPr>
      </p:pic>
    </p:spTree>
    <p:extLst>
      <p:ext uri="{BB962C8B-B14F-4D97-AF65-F5344CB8AC3E}">
        <p14:creationId xmlns="" xmlns:p14="http://schemas.microsoft.com/office/powerpoint/2010/main" val="4126382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Impact – Extremely High</a:t>
            </a:r>
            <a:endParaRPr lang="en-US" dirty="0"/>
          </a:p>
        </p:txBody>
      </p:sp>
      <p:sp>
        <p:nvSpPr>
          <p:cNvPr id="3" name="Text Placeholder 2"/>
          <p:cNvSpPr>
            <a:spLocks noGrp="1"/>
          </p:cNvSpPr>
          <p:nvPr>
            <p:ph type="body" idx="1"/>
          </p:nvPr>
        </p:nvSpPr>
        <p:spPr/>
        <p:txBody>
          <a:bodyPr/>
          <a:lstStyle/>
          <a:p>
            <a:r>
              <a:rPr lang="en-US" sz="2000" dirty="0"/>
              <a:t>This happens when applications do not implement proper file type checking and allow uploading of files of different file formats. For example, a PHP file instead of a jpeg profile picture</a:t>
            </a:r>
            <a:r>
              <a:rPr lang="en-US" sz="2000" dirty="0" smtClean="0"/>
              <a:t>.</a:t>
            </a:r>
          </a:p>
          <a:p>
            <a:r>
              <a:rPr lang="en-US" sz="2000" dirty="0" smtClean="0"/>
              <a:t>Any file containing malicious codes can be uploaded and can provide major set back to the website.</a:t>
            </a:r>
          </a:p>
          <a:p>
            <a:r>
              <a:rPr lang="en-US" sz="2000" dirty="0" smtClean="0"/>
              <a:t>Hyperlinks can be generated with which users might end of giving their credentials which will further exploit them. Due to this less people will trust the site and eventually the site will be shut.</a:t>
            </a:r>
            <a:endParaRPr lang="en-US" sz="2000" dirty="0"/>
          </a:p>
        </p:txBody>
      </p:sp>
    </p:spTree>
    <p:extLst>
      <p:ext uri="{BB962C8B-B14F-4D97-AF65-F5344CB8AC3E}">
        <p14:creationId xmlns="" xmlns:p14="http://schemas.microsoft.com/office/powerpoint/2010/main" val="27199198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 </a:t>
            </a:r>
            <a:endParaRPr lang="en-US" b="1" dirty="0"/>
          </a:p>
        </p:txBody>
      </p:sp>
      <p:sp>
        <p:nvSpPr>
          <p:cNvPr id="3" name="Text Placeholder 2"/>
          <p:cNvSpPr>
            <a:spLocks noGrp="1"/>
          </p:cNvSpPr>
          <p:nvPr>
            <p:ph type="body" idx="1"/>
          </p:nvPr>
        </p:nvSpPr>
        <p:spPr/>
        <p:txBody>
          <a:bodyPr/>
          <a:lstStyle/>
          <a:p>
            <a:r>
              <a:rPr lang="en-US" sz="2000" dirty="0"/>
              <a:t>Perform proper server-side validations on what kind of a file user is uploading</a:t>
            </a:r>
          </a:p>
          <a:p>
            <a:r>
              <a:rPr lang="en-US" sz="2000" dirty="0"/>
              <a:t>Use white lists filters instead of black list filters. Example: in case of a resume upload feature, instead of banning PHP and .exe files, only allow .pdf, .doc and .docx files</a:t>
            </a:r>
          </a:p>
          <a:p>
            <a:r>
              <a:rPr lang="en-US" sz="2000" dirty="0"/>
              <a:t>Rename the files using a code, so that the attacker cannot play around with file names</a:t>
            </a:r>
          </a:p>
          <a:p>
            <a:r>
              <a:rPr lang="en-US" sz="2000" dirty="0"/>
              <a:t>Use static file hosting servers like CDNs and file clouds to store files instead of storing them on the application server itself</a:t>
            </a:r>
          </a:p>
          <a:p>
            <a:endParaRPr lang="en-US" dirty="0"/>
          </a:p>
        </p:txBody>
      </p:sp>
    </p:spTree>
    <p:extLst>
      <p:ext uri="{BB962C8B-B14F-4D97-AF65-F5344CB8AC3E}">
        <p14:creationId xmlns="" xmlns:p14="http://schemas.microsoft.com/office/powerpoint/2010/main" val="42197211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a:t>
            </a:r>
            <a:endParaRPr lang="en-US" b="1" dirty="0"/>
          </a:p>
        </p:txBody>
      </p:sp>
      <p:sp>
        <p:nvSpPr>
          <p:cNvPr id="3" name="Text Placeholder 2"/>
          <p:cNvSpPr>
            <a:spLocks noGrp="1"/>
          </p:cNvSpPr>
          <p:nvPr>
            <p:ph type="body" idx="1"/>
          </p:nvPr>
        </p:nvSpPr>
        <p:spPr/>
        <p:txBody>
          <a:bodyPr/>
          <a:lstStyle/>
          <a:p>
            <a:r>
              <a:rPr lang="en-US" sz="2000" dirty="0">
                <a:hlinkClick r:id="rId2"/>
              </a:rPr>
              <a:t>https://</a:t>
            </a:r>
            <a:r>
              <a:rPr lang="en-US" sz="2000" dirty="0" smtClean="0">
                <a:hlinkClick r:id="rId2"/>
              </a:rPr>
              <a:t>owasp.org/www-community/vulnerabilities/Unrestricted_File_Upload</a:t>
            </a:r>
            <a:endParaRPr lang="en-US" sz="2000" dirty="0" smtClean="0"/>
          </a:p>
          <a:p>
            <a:r>
              <a:rPr lang="en-US" sz="2000" dirty="0">
                <a:hlinkClick r:id="rId3"/>
              </a:rPr>
              <a:t>https://</a:t>
            </a:r>
            <a:r>
              <a:rPr lang="en-US" sz="2000" dirty="0" smtClean="0">
                <a:hlinkClick r:id="rId3"/>
              </a:rPr>
              <a:t>cwe.mitre.org/data/definitions/434.html</a:t>
            </a:r>
            <a:endParaRPr lang="en-US" sz="2000" dirty="0" smtClean="0"/>
          </a:p>
          <a:p>
            <a:r>
              <a:rPr lang="en-US" sz="2000" dirty="0">
                <a:hlinkClick r:id="rId4"/>
              </a:rPr>
              <a:t>https://www.go4expert.com/articles/understanding-arbitrary-file-upload-t26351/</a:t>
            </a:r>
            <a:endParaRPr lang="en-US" sz="2000" dirty="0"/>
          </a:p>
        </p:txBody>
      </p:sp>
    </p:spTree>
    <p:extLst>
      <p:ext uri="{BB962C8B-B14F-4D97-AF65-F5344CB8AC3E}">
        <p14:creationId xmlns="" xmlns:p14="http://schemas.microsoft.com/office/powerpoint/2010/main" val="25870765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84</a:t>
            </a:fld>
            <a:endParaRPr dirty="0"/>
          </a:p>
        </p:txBody>
      </p:sp>
      <p:sp>
        <p:nvSpPr>
          <p:cNvPr id="383" name="Google Shape;3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10. </a:t>
            </a:r>
            <a:r>
              <a:rPr lang="en-US" b="1" dirty="0"/>
              <a:t>Reflected Cross Site Scripting (XSS)</a:t>
            </a:r>
            <a:endParaRPr b="1" dirty="0"/>
          </a:p>
        </p:txBody>
      </p:sp>
      <p:graphicFrame>
        <p:nvGraphicFramePr>
          <p:cNvPr id="384" name="Google Shape;384;p53"/>
          <p:cNvGraphicFramePr/>
          <p:nvPr>
            <p:extLst>
              <p:ext uri="{D42A27DB-BD31-4B8C-83A1-F6EECF244321}">
                <p14:modId xmlns="" xmlns:p14="http://schemas.microsoft.com/office/powerpoint/2010/main" val="193410759"/>
              </p:ext>
            </p:extLst>
          </p:nvPr>
        </p:nvGraphicFramePr>
        <p:xfrm>
          <a:off x="2041311" y="1879765"/>
          <a:ext cx="8109375" cy="305844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rgbClr val="FFFFFF"/>
                          </a:solidFill>
                          <a:latin typeface="Calibri"/>
                          <a:ea typeface="Calibri"/>
                          <a:cs typeface="Calibri"/>
                          <a:sym typeface="Calibri"/>
                        </a:rPr>
                        <a:t>Reflected Cross Site Scripting </a:t>
                      </a:r>
                      <a:r>
                        <a:rPr lang="en-US" sz="1300" dirty="0">
                          <a:solidFill>
                            <a:srgbClr val="FFFFFF"/>
                          </a:solidFill>
                          <a:latin typeface="Calibri"/>
                          <a:ea typeface="Calibri"/>
                          <a:cs typeface="Calibri"/>
                          <a:sym typeface="Calibri"/>
                        </a:rPr>
                        <a:t>(Severe)</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parameters are vulnerable to reflected XSS</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368300" marR="0" lvl="0" indent="-285750" algn="l" rtl="0">
                        <a:spcBef>
                          <a:spcPts val="0"/>
                        </a:spcBef>
                        <a:spcAft>
                          <a:spcPts val="0"/>
                        </a:spcAft>
                        <a:buClr>
                          <a:schemeClr val="dk1"/>
                        </a:buClr>
                        <a:buSzPts val="1300"/>
                        <a:buFont typeface="Arial" panose="020B0604020202020204" pitchFamily="34" charset="0"/>
                        <a:buChar char="•"/>
                      </a:pPr>
                      <a:r>
                        <a:rPr lang="en-US" sz="1300" b="0" dirty="0" smtClean="0">
                          <a:solidFill>
                            <a:schemeClr val="dk1"/>
                          </a:solidFill>
                          <a:latin typeface="+mn-lt"/>
                          <a:ea typeface="Calibri"/>
                          <a:cs typeface="Calibri"/>
                          <a:sym typeface="Calibri"/>
                        </a:rPr>
                        <a:t>http://13.126.71.105/products/details.php?p_id=2 </a:t>
                      </a: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Affected Parameters :</a:t>
                      </a:r>
                      <a:endParaRPr sz="13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Calibri"/>
                          <a:ea typeface="Calibri"/>
                          <a:cs typeface="Calibri"/>
                          <a:sym typeface="Calibri"/>
                        </a:rPr>
                        <a:t>user_name (</a:t>
                      </a:r>
                      <a:r>
                        <a:rPr lang="en-US" sz="1300" b="0" dirty="0">
                          <a:solidFill>
                            <a:schemeClr val="dk1"/>
                          </a:solidFill>
                          <a:latin typeface="Calibri"/>
                          <a:ea typeface="Calibri"/>
                          <a:cs typeface="Calibri"/>
                          <a:sym typeface="Calibri"/>
                        </a:rPr>
                        <a:t>GET parameters)</a:t>
                      </a:r>
                      <a:endParaRPr dirty="0"/>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Payload:</a:t>
                      </a:r>
                      <a:endParaRPr dirty="0"/>
                    </a:p>
                    <a:p>
                      <a:pPr marL="285750" marR="0" lvl="0" indent="-285750" algn="l" rtl="0">
                        <a:spcBef>
                          <a:spcPts val="0"/>
                        </a:spcBef>
                        <a:spcAft>
                          <a:spcPts val="0"/>
                        </a:spcAft>
                        <a:buClr>
                          <a:schemeClr val="dk1"/>
                        </a:buClr>
                        <a:buSzPts val="1300"/>
                        <a:buFont typeface="Arial"/>
                        <a:buChar char="•"/>
                      </a:pPr>
                      <a:r>
                        <a:rPr lang="en-US" sz="1300" b="0" dirty="0">
                          <a:solidFill>
                            <a:schemeClr val="dk1"/>
                          </a:solidFill>
                          <a:latin typeface="Calibri"/>
                          <a:ea typeface="Calibri"/>
                          <a:cs typeface="Calibri"/>
                          <a:sym typeface="Calibri"/>
                        </a:rPr>
                        <a:t>&lt;script&gt;alert(1)&lt;/script</a:t>
                      </a:r>
                      <a:r>
                        <a:rPr lang="en-US" sz="1300" b="0" dirty="0" smtClean="0">
                          <a:solidFill>
                            <a:schemeClr val="dk1"/>
                          </a:solidFill>
                          <a:latin typeface="Calibri"/>
                          <a:ea typeface="Calibri"/>
                          <a:cs typeface="Calibri"/>
                          <a:sym typeface="Calibri"/>
                        </a:rPr>
                        <a:t>&gt;</a:t>
                      </a:r>
                    </a:p>
                    <a:p>
                      <a:pPr marL="285750" marR="0" lvl="0" indent="-285750" algn="l" defTabSz="914400" rtl="0" eaLnBrk="1" fontAlgn="auto" latinLnBrk="0" hangingPunct="1">
                        <a:lnSpc>
                          <a:spcPct val="100000"/>
                        </a:lnSpc>
                        <a:spcBef>
                          <a:spcPts val="0"/>
                        </a:spcBef>
                        <a:spcAft>
                          <a:spcPts val="0"/>
                        </a:spcAft>
                        <a:buClr>
                          <a:schemeClr val="dk1"/>
                        </a:buClr>
                        <a:buSzPts val="1300"/>
                        <a:buFont typeface="Arial"/>
                        <a:buChar char="•"/>
                        <a:tabLst/>
                        <a:defRPr/>
                      </a:pPr>
                      <a:r>
                        <a:rPr lang="en-US" sz="1200" b="0" dirty="0" smtClean="0">
                          <a:solidFill>
                            <a:schemeClr val="dk1"/>
                          </a:solidFill>
                          <a:latin typeface="+mn-lt"/>
                          <a:ea typeface="Calibri"/>
                          <a:cs typeface="Calibri"/>
                          <a:sym typeface="Calibri"/>
                        </a:rPr>
                        <a:t>" onload="alert(1)</a:t>
                      </a: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4654054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57"/>
          <p:cNvSpPr txBox="1">
            <a:spLocks noGrp="1"/>
          </p:cNvSpPr>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dirty="0"/>
              <a:t>Put the payload instead </a:t>
            </a:r>
            <a:r>
              <a:rPr lang="en-US" sz="2000" dirty="0" smtClean="0"/>
              <a:t>in the URL: </a:t>
            </a:r>
            <a:r>
              <a:rPr lang="en-US" sz="2000" b="1" dirty="0">
                <a:solidFill>
                  <a:schemeClr val="dk1"/>
                </a:solidFill>
                <a:latin typeface="Calibri"/>
                <a:ea typeface="Calibri"/>
                <a:cs typeface="Calibri"/>
                <a:sym typeface="Calibri"/>
              </a:rPr>
              <a:t>&lt;script&gt;alert(1)&lt;/script&gt; </a:t>
            </a:r>
            <a:endParaRPr sz="20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000"/>
              <a:buNone/>
            </a:pPr>
            <a:r>
              <a:rPr lang="en-US" sz="2000" b="1" dirty="0">
                <a:latin typeface="Calibri"/>
                <a:ea typeface="Calibri"/>
                <a:cs typeface="Calibri"/>
                <a:sym typeface="Calibri"/>
              </a:rPr>
              <a:t>As you can see we executed custom JS causing </a:t>
            </a:r>
            <a:r>
              <a:rPr lang="en-US" sz="2000" b="1" dirty="0" smtClean="0">
                <a:latin typeface="Calibri"/>
                <a:ea typeface="Calibri"/>
                <a:cs typeface="Calibri"/>
                <a:sym typeface="Calibri"/>
              </a:rPr>
              <a:t>popup</a:t>
            </a:r>
          </a:p>
          <a:p>
            <a:pPr marL="0" lvl="0" indent="0" algn="l" rtl="0">
              <a:lnSpc>
                <a:spcPct val="90000"/>
              </a:lnSpc>
              <a:spcBef>
                <a:spcPts val="1000"/>
              </a:spcBef>
              <a:spcAft>
                <a:spcPts val="0"/>
              </a:spcAft>
              <a:buClr>
                <a:schemeClr val="dk1"/>
              </a:buClr>
              <a:buSzPts val="2000"/>
              <a:buNone/>
            </a:pPr>
            <a:endParaRPr sz="20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000"/>
              <a:buNone/>
            </a:pPr>
            <a:endParaRPr sz="2000" b="1" dirty="0"/>
          </a:p>
        </p:txBody>
      </p:sp>
      <p:sp>
        <p:nvSpPr>
          <p:cNvPr id="414" name="Google Shape;414;p57"/>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Observation</a:t>
            </a:r>
            <a:endParaRPr dirty="0"/>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240009" y="2138242"/>
            <a:ext cx="7942628" cy="4638424"/>
          </a:xfrm>
          <a:prstGeom prst="rect">
            <a:avLst/>
          </a:prstGeom>
        </p:spPr>
      </p:pic>
    </p:spTree>
    <p:extLst>
      <p:ext uri="{BB962C8B-B14F-4D97-AF65-F5344CB8AC3E}">
        <p14:creationId xmlns="" xmlns:p14="http://schemas.microsoft.com/office/powerpoint/2010/main" val="45512801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 </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90614" y="2024580"/>
            <a:ext cx="6335009" cy="3953427"/>
          </a:xfrm>
          <a:prstGeom prst="rect">
            <a:avLst/>
          </a:prstGeom>
        </p:spPr>
      </p:pic>
    </p:spTree>
    <p:extLst>
      <p:ext uri="{BB962C8B-B14F-4D97-AF65-F5344CB8AC3E}">
        <p14:creationId xmlns="" xmlns:p14="http://schemas.microsoft.com/office/powerpoint/2010/main" val="42492900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74265" y="2371577"/>
            <a:ext cx="5100033" cy="2921640"/>
          </a:xfrm>
          <a:prstGeom prst="rect">
            <a:avLst/>
          </a:prstGeom>
        </p:spPr>
      </p:pic>
    </p:spTree>
    <p:extLst>
      <p:ext uri="{BB962C8B-B14F-4D97-AF65-F5344CB8AC3E}">
        <p14:creationId xmlns="" xmlns:p14="http://schemas.microsoft.com/office/powerpoint/2010/main" val="691090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PoC</a:t>
            </a:r>
            <a:r>
              <a:rPr lang="en-US" b="1" dirty="0" smtClean="0"/>
              <a:t> </a:t>
            </a:r>
            <a:endParaRPr lang="en-US" b="1" dirty="0"/>
          </a:p>
        </p:txBody>
      </p:sp>
      <p:pic>
        <p:nvPicPr>
          <p:cNvPr id="4" name="Picture 3"/>
          <p:cNvPicPr>
            <a:picLocks noChangeAspect="1"/>
          </p:cNvPicPr>
          <p:nvPr/>
        </p:nvPicPr>
        <p:blipFill>
          <a:blip r:embed="rId2"/>
          <a:stretch>
            <a:fillRect/>
          </a:stretch>
        </p:blipFill>
        <p:spPr>
          <a:xfrm>
            <a:off x="1623609" y="1968387"/>
            <a:ext cx="8429625" cy="3590925"/>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16822944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89</a:t>
            </a:fld>
            <a:endParaRPr dirty="0"/>
          </a:p>
        </p:txBody>
      </p:sp>
      <p:sp>
        <p:nvSpPr>
          <p:cNvPr id="383" name="Google Shape;3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10. Temporary </a:t>
            </a:r>
            <a:r>
              <a:rPr lang="en-US" b="1" dirty="0"/>
              <a:t>Cross Site Scripting (XSS)</a:t>
            </a:r>
            <a:endParaRPr b="1" dirty="0"/>
          </a:p>
        </p:txBody>
      </p:sp>
      <p:graphicFrame>
        <p:nvGraphicFramePr>
          <p:cNvPr id="384" name="Google Shape;384;p53"/>
          <p:cNvGraphicFramePr/>
          <p:nvPr>
            <p:extLst>
              <p:ext uri="{D42A27DB-BD31-4B8C-83A1-F6EECF244321}">
                <p14:modId xmlns="" xmlns:p14="http://schemas.microsoft.com/office/powerpoint/2010/main" val="2141655585"/>
              </p:ext>
            </p:extLst>
          </p:nvPr>
        </p:nvGraphicFramePr>
        <p:xfrm>
          <a:off x="2041311" y="187976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rgbClr val="FFFFFF"/>
                          </a:solidFill>
                          <a:latin typeface="Calibri"/>
                          <a:ea typeface="Calibri"/>
                          <a:cs typeface="Calibri"/>
                          <a:sym typeface="Calibri"/>
                        </a:rPr>
                        <a:t>Reflected Cross Site Scripting </a:t>
                      </a:r>
                      <a:r>
                        <a:rPr lang="en-US" sz="1300" dirty="0">
                          <a:solidFill>
                            <a:srgbClr val="FFFFFF"/>
                          </a:solidFill>
                          <a:latin typeface="Calibri"/>
                          <a:ea typeface="Calibri"/>
                          <a:cs typeface="Calibri"/>
                          <a:sym typeface="Calibri"/>
                        </a:rPr>
                        <a:t>(Severe)</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parameters are vulnerable </a:t>
                      </a:r>
                      <a:r>
                        <a:rPr lang="en-US" sz="1300" dirty="0" smtClean="0">
                          <a:solidFill>
                            <a:schemeClr val="dk1"/>
                          </a:solidFill>
                          <a:latin typeface="Calibri"/>
                          <a:ea typeface="Calibri"/>
                          <a:cs typeface="Calibri"/>
                          <a:sym typeface="Calibri"/>
                        </a:rPr>
                        <a:t>to Temporary XSS</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368300" marR="0" lvl="0" indent="-285750" algn="l" rtl="0">
                        <a:spcBef>
                          <a:spcPts val="0"/>
                        </a:spcBef>
                        <a:spcAft>
                          <a:spcPts val="0"/>
                        </a:spcAft>
                        <a:buClr>
                          <a:schemeClr val="dk1"/>
                        </a:buClr>
                        <a:buSzPts val="1300"/>
                        <a:buFont typeface="Arial" panose="020B0604020202020204" pitchFamily="34" charset="0"/>
                        <a:buChar char="•"/>
                      </a:pPr>
                      <a:r>
                        <a:rPr lang="en-US" sz="1300" b="0" dirty="0" smtClean="0">
                          <a:solidFill>
                            <a:schemeClr val="dk1"/>
                          </a:solidFill>
                          <a:latin typeface="+mn-lt"/>
                          <a:ea typeface="Calibri"/>
                          <a:cs typeface="Calibri"/>
                          <a:sym typeface="Calibri"/>
                          <a:hlinkClick r:id="rId3"/>
                        </a:rPr>
                        <a:t>http://15.206.93.231/products/details.php?p_id=17</a:t>
                      </a:r>
                      <a:endParaRPr lang="en-US" sz="1300" b="0" dirty="0" smtClean="0">
                        <a:solidFill>
                          <a:schemeClr val="dk1"/>
                        </a:solidFill>
                        <a:latin typeface="+mn-lt"/>
                        <a:ea typeface="Calibri"/>
                        <a:cs typeface="Calibri"/>
                        <a:sym typeface="Calibri"/>
                      </a:endParaRPr>
                    </a:p>
                    <a:p>
                      <a:pPr marL="82550" marR="0" lvl="0" indent="0" algn="l" rtl="0">
                        <a:spcBef>
                          <a:spcPts val="0"/>
                        </a:spcBef>
                        <a:spcAft>
                          <a:spcPts val="0"/>
                        </a:spcAft>
                        <a:buClr>
                          <a:schemeClr val="dk1"/>
                        </a:buClr>
                        <a:buSzPts val="1300"/>
                        <a:buFont typeface="Arial" panose="020B0604020202020204" pitchFamily="34" charset="0"/>
                        <a:buNone/>
                      </a:pPr>
                      <a:r>
                        <a:rPr lang="en-US" sz="1300" b="1" dirty="0" smtClean="0">
                          <a:solidFill>
                            <a:schemeClr val="dk1"/>
                          </a:solidFill>
                          <a:latin typeface="Calibri"/>
                          <a:ea typeface="Calibri"/>
                          <a:cs typeface="Calibri"/>
                          <a:sym typeface="Calibri"/>
                        </a:rPr>
                        <a:t>Affected </a:t>
                      </a:r>
                      <a:r>
                        <a:rPr lang="en-US" sz="1300" b="1" dirty="0">
                          <a:solidFill>
                            <a:schemeClr val="dk1"/>
                          </a:solidFill>
                          <a:latin typeface="Calibri"/>
                          <a:ea typeface="Calibri"/>
                          <a:cs typeface="Calibri"/>
                          <a:sym typeface="Calibri"/>
                        </a:rPr>
                        <a:t>Parameters :</a:t>
                      </a:r>
                      <a:endParaRPr sz="13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Calibri"/>
                          <a:ea typeface="Calibri"/>
                          <a:cs typeface="Calibri"/>
                          <a:sym typeface="Calibri"/>
                        </a:rPr>
                        <a:t>Comment Box</a:t>
                      </a:r>
                      <a:endParaRPr dirty="0"/>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Payload:</a:t>
                      </a:r>
                      <a:endParaRPr dirty="0"/>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mn-lt"/>
                          <a:ea typeface="Calibri"/>
                          <a:cs typeface="Calibri"/>
                          <a:sym typeface="Calibri"/>
                        </a:rPr>
                        <a:t>&lt;i&gt; not so good tshirt, poor quality &lt;/i&gt;</a:t>
                      </a: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3498224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dirty="0"/>
          </a:p>
        </p:txBody>
      </p:sp>
      <p:sp>
        <p:nvSpPr>
          <p:cNvPr id="173" name="Google Shape;1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1. SQL </a:t>
            </a:r>
            <a:r>
              <a:rPr lang="en-US" b="1" dirty="0" smtClean="0"/>
              <a:t>Injection </a:t>
            </a:r>
            <a:endParaRPr b="1" dirty="0"/>
          </a:p>
        </p:txBody>
      </p:sp>
      <p:graphicFrame>
        <p:nvGraphicFramePr>
          <p:cNvPr id="174" name="Google Shape;174;p26"/>
          <p:cNvGraphicFramePr/>
          <p:nvPr>
            <p:extLst>
              <p:ext uri="{D42A27DB-BD31-4B8C-83A1-F6EECF244321}">
                <p14:modId xmlns="" xmlns:p14="http://schemas.microsoft.com/office/powerpoint/2010/main" val="887498802"/>
              </p:ext>
            </p:extLst>
          </p:nvPr>
        </p:nvGraphicFramePr>
        <p:xfrm>
          <a:off x="2283348" y="2256640"/>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rgbClr val="FFFFFF"/>
                          </a:solidFill>
                          <a:latin typeface="Calibri"/>
                          <a:ea typeface="Calibri"/>
                          <a:cs typeface="Calibri"/>
                          <a:sym typeface="Calibri"/>
                        </a:rPr>
                        <a:t>SQL Injection</a:t>
                      </a:r>
                      <a:endParaRPr sz="1600" dirty="0">
                        <a:solidFill>
                          <a:srgbClr val="FFFFFF"/>
                        </a:solidFill>
                        <a:latin typeface="Calibri"/>
                        <a:ea typeface="Calibri"/>
                        <a:cs typeface="Calibri"/>
                        <a:sym typeface="Calibri"/>
                      </a:endParaRPr>
                    </a:p>
                    <a:p>
                      <a:pPr marL="0" marR="0" lvl="0" indent="0" algn="ctr" rtl="0">
                        <a:spcBef>
                          <a:spcPts val="0"/>
                        </a:spcBef>
                        <a:spcAft>
                          <a:spcPts val="0"/>
                        </a:spcAft>
                        <a:buNone/>
                      </a:pPr>
                      <a:r>
                        <a:rPr lang="en-US" sz="1300" dirty="0">
                          <a:solidFill>
                            <a:srgbClr val="FFFFFF"/>
                          </a:solidFill>
                          <a:latin typeface="Calibri"/>
                          <a:ea typeface="Calibri"/>
                          <a:cs typeface="Calibri"/>
                          <a:sym typeface="Calibri"/>
                        </a:rPr>
                        <a:t>(Critical)</a:t>
                      </a:r>
                      <a:endParaRPr dirty="0"/>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Below mentioned URL in the </a:t>
                      </a:r>
                      <a:r>
                        <a:rPr lang="en-US" sz="1300" b="1" dirty="0" smtClean="0">
                          <a:solidFill>
                            <a:schemeClr val="dk1"/>
                          </a:solidFill>
                          <a:latin typeface="Calibri"/>
                          <a:ea typeface="Calibri"/>
                          <a:cs typeface="Calibri"/>
                          <a:sym typeface="Calibri"/>
                        </a:rPr>
                        <a:t>Lifestyle Store-Home Page </a:t>
                      </a:r>
                      <a:r>
                        <a:rPr lang="en-US" sz="1300" dirty="0">
                          <a:solidFill>
                            <a:schemeClr val="dk1"/>
                          </a:solidFill>
                          <a:latin typeface="Calibri"/>
                          <a:ea typeface="Calibri"/>
                          <a:cs typeface="Calibri"/>
                          <a:sym typeface="Calibri"/>
                        </a:rPr>
                        <a:t>is vulnerable to SQL injection attack</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smtClean="0">
                          <a:solidFill>
                            <a:schemeClr val="dk1"/>
                          </a:solidFill>
                          <a:latin typeface="+mn-lt"/>
                          <a:ea typeface="Calibri"/>
                          <a:cs typeface="Calibri"/>
                          <a:sym typeface="Calibri"/>
                          <a:hlinkClick r:id="rId3"/>
                        </a:rPr>
                        <a:t>http://13.235.18.100/products/details.php?p_id=45</a:t>
                      </a: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Affected Parameters :</a:t>
                      </a:r>
                      <a:endParaRPr sz="13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Calibri"/>
                          <a:ea typeface="Calibri"/>
                          <a:cs typeface="Calibri"/>
                          <a:sym typeface="Calibri"/>
                        </a:rPr>
                        <a:t>Disclosure of Total No of products in the site (By Warming Message)</a:t>
                      </a:r>
                      <a:endParaRPr dirty="0"/>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Payload:</a:t>
                      </a:r>
                      <a:endParaRPr dirty="0"/>
                    </a:p>
                    <a:p>
                      <a:pPr marL="285750" marR="0" lvl="0" indent="-285750" algn="l" rtl="0">
                        <a:spcBef>
                          <a:spcPts val="0"/>
                        </a:spcBef>
                        <a:spcAft>
                          <a:spcPts val="0"/>
                        </a:spcAft>
                        <a:buClr>
                          <a:schemeClr val="dk1"/>
                        </a:buClr>
                        <a:buSzPts val="1300"/>
                        <a:buFont typeface="Arial"/>
                        <a:buChar char="•"/>
                      </a:pPr>
                      <a:r>
                        <a:rPr lang="en-US" sz="1300" b="0" dirty="0" smtClean="0">
                          <a:solidFill>
                            <a:schemeClr val="dk1"/>
                          </a:solidFill>
                          <a:latin typeface="+mn-lt"/>
                          <a:ea typeface="Calibri"/>
                          <a:cs typeface="Calibri"/>
                          <a:sym typeface="Calibri"/>
                          <a:hlinkClick r:id="rId4"/>
                        </a:rPr>
                        <a:t>http://13.235.18.100/products/details.php?p_id=50</a:t>
                      </a:r>
                      <a:endParaRPr lang="en-US" sz="1300" b="0" dirty="0" smtClean="0">
                        <a:solidFill>
                          <a:schemeClr val="dk1"/>
                        </a:solidFill>
                        <a:latin typeface="+mn-lt"/>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36778027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r>
              <a:rPr lang="en-US" dirty="0" smtClean="0"/>
              <a:t> </a:t>
            </a:r>
            <a:endParaRPr lang="en-US" dirty="0"/>
          </a:p>
        </p:txBody>
      </p:sp>
      <p:pic>
        <p:nvPicPr>
          <p:cNvPr id="4" name="Picture 3"/>
          <p:cNvPicPr>
            <a:picLocks noChangeAspect="1"/>
          </p:cNvPicPr>
          <p:nvPr/>
        </p:nvPicPr>
        <p:blipFill>
          <a:blip r:embed="rId2"/>
          <a:stretch>
            <a:fillRect/>
          </a:stretch>
        </p:blipFill>
        <p:spPr>
          <a:xfrm>
            <a:off x="3643312" y="2924175"/>
            <a:ext cx="4905375" cy="1009650"/>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10189713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r>
              <a:rPr lang="en-US" sz="2000" dirty="0" smtClean="0"/>
              <a:t>Command got added in the page source itself and hence got executed in the site.</a:t>
            </a:r>
            <a:endParaRPr lang="en-US" sz="2000"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04575" y="3321269"/>
            <a:ext cx="3361386" cy="349210"/>
          </a:xfrm>
          <a:prstGeom prst="rect">
            <a:avLst/>
          </a:prstGeom>
        </p:spPr>
      </p:pic>
    </p:spTree>
    <p:extLst>
      <p:ext uri="{BB962C8B-B14F-4D97-AF65-F5344CB8AC3E}">
        <p14:creationId xmlns="" xmlns:p14="http://schemas.microsoft.com/office/powerpoint/2010/main" val="35643905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0"/>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Business Impact – High</a:t>
            </a:r>
            <a:endParaRPr b="1" dirty="0"/>
          </a:p>
        </p:txBody>
      </p:sp>
      <p:sp>
        <p:nvSpPr>
          <p:cNvPr id="433" name="Google Shape;433;p6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92</a:t>
            </a:fld>
            <a:endParaRPr dirty="0"/>
          </a:p>
        </p:txBody>
      </p:sp>
      <p:sp>
        <p:nvSpPr>
          <p:cNvPr id="434" name="Google Shape;434;p60"/>
          <p:cNvSpPr txBox="1"/>
          <p:nvPr/>
        </p:nvSpPr>
        <p:spPr>
          <a:xfrm>
            <a:off x="548416" y="1518249"/>
            <a:ext cx="10081483" cy="1745790"/>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As attacker can inject arbitrary HTML CSS and JS via the URL, attacker can put any content on the page like phishing pages, install malware on victim’s device and even host explicit content that could compromise the reputation of the organization</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All attacker needs to do is send the link with the payload to the victim and victim would see hacker controlled content on the website. As the user trusts the website, he/she will trust the content.</a:t>
            </a:r>
            <a:endParaRPr sz="1800"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3999023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t>Recommendation</a:t>
            </a:r>
            <a:endParaRPr b="1" dirty="0"/>
          </a:p>
        </p:txBody>
      </p:sp>
      <p:sp>
        <p:nvSpPr>
          <p:cNvPr id="440" name="Google Shape;440;p61"/>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dirty="0"/>
              <a:t>Take the following precautions:</a:t>
            </a:r>
            <a:endParaRPr dirty="0"/>
          </a:p>
          <a:p>
            <a:r>
              <a:rPr lang="en-US" sz="2000" dirty="0"/>
              <a:t>Perform proper output encoding of special characters like &lt; &gt; “ ‘</a:t>
            </a:r>
          </a:p>
          <a:p>
            <a:r>
              <a:rPr lang="en-US" sz="2000" dirty="0"/>
              <a:t>For example, before printing untrusted user-supplied data into an HTML response, convert special characters into HTML encoding (&lt; &gt; " etc.) or URL encode them (%3C %3E %22 %27)</a:t>
            </a:r>
          </a:p>
          <a:p>
            <a:pPr marL="685800" lvl="1" indent="-228600" algn="l" rtl="0">
              <a:lnSpc>
                <a:spcPct val="90000"/>
              </a:lnSpc>
              <a:spcBef>
                <a:spcPts val="500"/>
              </a:spcBef>
              <a:spcAft>
                <a:spcPts val="0"/>
              </a:spcAft>
              <a:buClr>
                <a:schemeClr val="dk1"/>
              </a:buClr>
              <a:buSzPts val="2000"/>
              <a:buChar char="•"/>
            </a:pPr>
            <a:endParaRPr dirty="0" smtClean="0"/>
          </a:p>
          <a:p>
            <a:pPr marL="457200" lvl="1" indent="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a:p>
            <a:pPr marL="685800" lvl="1" indent="-101600" algn="l" rtl="0">
              <a:lnSpc>
                <a:spcPct val="90000"/>
              </a:lnSpc>
              <a:spcBef>
                <a:spcPts val="500"/>
              </a:spcBef>
              <a:spcAft>
                <a:spcPts val="0"/>
              </a:spcAft>
              <a:buClr>
                <a:schemeClr val="dk1"/>
              </a:buClr>
              <a:buSzPts val="2000"/>
              <a:buNone/>
            </a:pPr>
            <a:endParaRPr sz="2000" dirty="0"/>
          </a:p>
        </p:txBody>
      </p:sp>
      <p:sp>
        <p:nvSpPr>
          <p:cNvPr id="441" name="Google Shape;441;p61"/>
          <p:cNvSpPr/>
          <p:nvPr/>
        </p:nvSpPr>
        <p:spPr>
          <a:xfrm>
            <a:off x="838200" y="4960513"/>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dirty="0">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256407909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dk1"/>
                </a:solidFill>
                <a:latin typeface="Calibri"/>
                <a:ea typeface="Calibri"/>
                <a:cs typeface="Calibri"/>
                <a:sym typeface="Calibri"/>
              </a:rPr>
              <a:t>References</a:t>
            </a:r>
            <a:endParaRPr lang="en-US" b="1" dirty="0"/>
          </a:p>
        </p:txBody>
      </p:sp>
      <p:sp>
        <p:nvSpPr>
          <p:cNvPr id="3" name="Text Placeholder 2"/>
          <p:cNvSpPr>
            <a:spLocks noGrp="1"/>
          </p:cNvSpPr>
          <p:nvPr>
            <p:ph type="body" idx="1"/>
          </p:nvPr>
        </p:nvSpPr>
        <p:spPr/>
        <p:txBody>
          <a:bodyPr/>
          <a:lstStyle/>
          <a:p>
            <a:pPr marL="342900" lvl="0">
              <a:spcBef>
                <a:spcPts val="0"/>
              </a:spcBef>
            </a:pPr>
            <a:r>
              <a:rPr lang="en-US" sz="2000" i="1" dirty="0">
                <a:solidFill>
                  <a:schemeClr val="dk1"/>
                </a:solidFill>
                <a:ea typeface="Calibri"/>
                <a:cs typeface="Calibri"/>
                <a:sym typeface="Calibri"/>
              </a:rPr>
              <a:t>https://www.owasp.org/index.php/Cross-site_Scripting_(XSS)</a:t>
            </a:r>
            <a:endParaRPr lang="en-US" sz="2000" dirty="0"/>
          </a:p>
          <a:p>
            <a:pPr marL="342900" lvl="0">
              <a:spcBef>
                <a:spcPts val="0"/>
              </a:spcBef>
            </a:pPr>
            <a:r>
              <a:rPr lang="en-US" sz="2000" u="sng" dirty="0">
                <a:solidFill>
                  <a:schemeClr val="dk1"/>
                </a:solidFill>
                <a:ea typeface="Calibri"/>
                <a:cs typeface="Calibri"/>
                <a:sym typeface="Calibri"/>
              </a:rPr>
              <a:t>https://en.wikipedia.org/wiki/Cross-site_scripting</a:t>
            </a:r>
            <a:endParaRPr lang="en-US" sz="2000" dirty="0"/>
          </a:p>
          <a:p>
            <a:pPr marL="342900" lvl="0">
              <a:spcBef>
                <a:spcPts val="0"/>
              </a:spcBef>
            </a:pPr>
            <a:r>
              <a:rPr lang="en-US" sz="2000" dirty="0">
                <a:solidFill>
                  <a:schemeClr val="dk1"/>
                </a:solidFill>
                <a:ea typeface="Calibri"/>
                <a:cs typeface="Calibri"/>
                <a:sym typeface="Calibri"/>
              </a:rPr>
              <a:t>https://www.w3schools.com/html/html_entities.asp</a:t>
            </a:r>
            <a:endParaRPr lang="en-US" sz="2000" dirty="0"/>
          </a:p>
          <a:p>
            <a:endParaRPr lang="en-US" dirty="0"/>
          </a:p>
        </p:txBody>
      </p:sp>
    </p:spTree>
    <p:extLst>
      <p:ext uri="{BB962C8B-B14F-4D97-AF65-F5344CB8AC3E}">
        <p14:creationId xmlns="" xmlns:p14="http://schemas.microsoft.com/office/powerpoint/2010/main" val="34328587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95</a:t>
            </a:fld>
            <a:endParaRPr dirty="0"/>
          </a:p>
        </p:txBody>
      </p:sp>
      <p:sp>
        <p:nvSpPr>
          <p:cNvPr id="383" name="Google Shape;3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11. Rate Limiting Flaw</a:t>
            </a:r>
            <a:endParaRPr b="1" dirty="0"/>
          </a:p>
        </p:txBody>
      </p:sp>
      <p:graphicFrame>
        <p:nvGraphicFramePr>
          <p:cNvPr id="384" name="Google Shape;384;p53"/>
          <p:cNvGraphicFramePr/>
          <p:nvPr>
            <p:extLst>
              <p:ext uri="{D42A27DB-BD31-4B8C-83A1-F6EECF244321}">
                <p14:modId xmlns="" xmlns:p14="http://schemas.microsoft.com/office/powerpoint/2010/main" val="2596181872"/>
              </p:ext>
            </p:extLst>
          </p:nvPr>
        </p:nvGraphicFramePr>
        <p:xfrm>
          <a:off x="2041311" y="1879765"/>
          <a:ext cx="8109375" cy="282177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rgbClr val="FFFFFF"/>
                          </a:solidFill>
                          <a:latin typeface="Calibri"/>
                          <a:ea typeface="Calibri"/>
                          <a:cs typeface="Calibri"/>
                          <a:sym typeface="Calibri"/>
                        </a:rPr>
                        <a:t>Reflected Cross Site Scripting </a:t>
                      </a:r>
                      <a:r>
                        <a:rPr lang="en-US" sz="1300" dirty="0">
                          <a:solidFill>
                            <a:srgbClr val="FFFFFF"/>
                          </a:solidFill>
                          <a:latin typeface="Calibri"/>
                          <a:ea typeface="Calibri"/>
                          <a:cs typeface="Calibri"/>
                          <a:sym typeface="Calibri"/>
                        </a:rPr>
                        <a:t>(Severe)</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dk1"/>
                          </a:solidFill>
                          <a:latin typeface="+mn-lt"/>
                          <a:ea typeface="Calibri"/>
                          <a:cs typeface="Calibri"/>
                          <a:sym typeface="Calibri"/>
                        </a:rPr>
                        <a:t>Below mentioned parameters are vulnerable to Rate Limiting Flaw</a:t>
                      </a:r>
                    </a:p>
                    <a:p>
                      <a:pPr marL="0" marR="0" lvl="0" indent="0" algn="l" rtl="0">
                        <a:spcBef>
                          <a:spcPts val="0"/>
                        </a:spcBef>
                        <a:spcAft>
                          <a:spcPts val="0"/>
                        </a:spcAft>
                        <a:buNone/>
                      </a:pPr>
                      <a:endParaRPr lang="en-US" sz="1400" b="0" dirty="0" smtClean="0">
                        <a:solidFill>
                          <a:schemeClr val="dk1"/>
                        </a:solidFill>
                        <a:latin typeface="+mn-lt"/>
                        <a:ea typeface="Calibri"/>
                        <a:cs typeface="Calibri"/>
                        <a:sym typeface="Calibri"/>
                      </a:endParaRPr>
                    </a:p>
                    <a:p>
                      <a:pPr marL="0" marR="0" lvl="0" indent="0" algn="l" rtl="0">
                        <a:spcBef>
                          <a:spcPts val="0"/>
                        </a:spcBef>
                        <a:spcAft>
                          <a:spcPts val="0"/>
                        </a:spcAft>
                        <a:buNone/>
                      </a:pPr>
                      <a:r>
                        <a:rPr lang="en-US" sz="1400" b="1" dirty="0" smtClean="0">
                          <a:solidFill>
                            <a:schemeClr val="dk1"/>
                          </a:solidFill>
                          <a:latin typeface="+mn-lt"/>
                          <a:ea typeface="Calibri"/>
                          <a:cs typeface="Calibri"/>
                          <a:sym typeface="Calibri"/>
                        </a:rPr>
                        <a:t>Affected URL :</a:t>
                      </a:r>
                      <a:endParaRPr lang="en-US" sz="14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1" dirty="0" smtClean="0">
                          <a:solidFill>
                            <a:schemeClr val="dk1"/>
                          </a:solidFill>
                          <a:latin typeface="+mn-lt"/>
                          <a:ea typeface="Calibri"/>
                          <a:cs typeface="Calibri"/>
                          <a:sym typeface="Calibri"/>
                          <a:hlinkClick r:id="rId3"/>
                        </a:rPr>
                        <a:t>http://13.126.71.105/login/seller.php</a:t>
                      </a:r>
                      <a:endParaRPr lang="en-US" sz="1400" b="1"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dirty="0" smtClean="0">
                          <a:solidFill>
                            <a:schemeClr val="dk1"/>
                          </a:solidFill>
                          <a:latin typeface="+mn-lt"/>
                          <a:ea typeface="Calibri"/>
                          <a:cs typeface="Calibri"/>
                          <a:sym typeface="Calibri"/>
                        </a:rPr>
                        <a:t>Affected Parameters :</a:t>
                      </a:r>
                      <a:endParaRPr lang="en-US" sz="1400" b="0"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0" dirty="0" smtClean="0">
                          <a:solidFill>
                            <a:schemeClr val="dk1"/>
                          </a:solidFill>
                          <a:latin typeface="+mn-lt"/>
                          <a:ea typeface="Calibri"/>
                          <a:cs typeface="Calibri"/>
                          <a:sym typeface="Calibri"/>
                        </a:rPr>
                        <a:t>Credentials </a:t>
                      </a:r>
                    </a:p>
                    <a:p>
                      <a:pPr marL="285750" marR="0" lvl="0" indent="-215900" algn="l" rtl="0">
                        <a:spcBef>
                          <a:spcPts val="0"/>
                        </a:spcBef>
                        <a:spcAft>
                          <a:spcPts val="0"/>
                        </a:spcAft>
                        <a:buClr>
                          <a:schemeClr val="dk1"/>
                        </a:buClr>
                        <a:buSzPts val="1100"/>
                        <a:buFont typeface="Arial"/>
                        <a:buNone/>
                      </a:pPr>
                      <a:endParaRPr lang="en-US" sz="1400" b="0"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dirty="0" smtClean="0">
                          <a:solidFill>
                            <a:schemeClr val="dk1"/>
                          </a:solidFill>
                          <a:latin typeface="+mn-lt"/>
                          <a:ea typeface="Calibri"/>
                          <a:cs typeface="Calibri"/>
                          <a:sym typeface="Calibri"/>
                        </a:rPr>
                        <a:t>Payload:</a:t>
                      </a:r>
                      <a:endParaRPr lang="en-US" sz="1400" dirty="0" smtClean="0"/>
                    </a:p>
                    <a:p>
                      <a:pPr marL="368300" marR="0" lvl="0" indent="-285750" algn="l" rtl="0">
                        <a:spcBef>
                          <a:spcPts val="0"/>
                        </a:spcBef>
                        <a:spcAft>
                          <a:spcPts val="0"/>
                        </a:spcAft>
                        <a:buClr>
                          <a:schemeClr val="dk1"/>
                        </a:buClr>
                        <a:buSzPts val="1300"/>
                        <a:buFont typeface="Arial" panose="020B0604020202020204" pitchFamily="34" charset="0"/>
                        <a:buChar char="•"/>
                      </a:pPr>
                      <a:r>
                        <a:rPr lang="en-US" sz="1300" b="0" dirty="0" smtClean="0">
                          <a:solidFill>
                            <a:schemeClr val="dk1"/>
                          </a:solidFill>
                          <a:latin typeface="Calibri"/>
                          <a:ea typeface="Calibri"/>
                          <a:cs typeface="Calibri"/>
                          <a:sym typeface="Calibri"/>
                        </a:rPr>
                        <a:t>Random Username</a:t>
                      </a:r>
                      <a:r>
                        <a:rPr lang="en-US" sz="1300" b="0" baseline="0" dirty="0" smtClean="0">
                          <a:solidFill>
                            <a:schemeClr val="dk1"/>
                          </a:solidFill>
                          <a:latin typeface="Calibri"/>
                          <a:ea typeface="Calibri"/>
                          <a:cs typeface="Calibri"/>
                          <a:sym typeface="Calibri"/>
                        </a:rPr>
                        <a:t>s and passwords</a:t>
                      </a: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4248070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96</a:t>
            </a:fld>
            <a:endParaRPr dirty="0"/>
          </a:p>
        </p:txBody>
      </p:sp>
      <p:sp>
        <p:nvSpPr>
          <p:cNvPr id="383" name="Google Shape;3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smtClean="0"/>
              <a:t>11. Rate Limiting Flaw</a:t>
            </a:r>
            <a:endParaRPr b="1" dirty="0"/>
          </a:p>
        </p:txBody>
      </p:sp>
      <p:graphicFrame>
        <p:nvGraphicFramePr>
          <p:cNvPr id="384" name="Google Shape;384;p53"/>
          <p:cNvGraphicFramePr/>
          <p:nvPr>
            <p:extLst>
              <p:ext uri="{D42A27DB-BD31-4B8C-83A1-F6EECF244321}">
                <p14:modId xmlns="" xmlns:p14="http://schemas.microsoft.com/office/powerpoint/2010/main" val="30976498"/>
              </p:ext>
            </p:extLst>
          </p:nvPr>
        </p:nvGraphicFramePr>
        <p:xfrm>
          <a:off x="2041311" y="1879765"/>
          <a:ext cx="8109375" cy="4064285"/>
        </p:xfrm>
        <a:graphic>
          <a:graphicData uri="http://schemas.openxmlformats.org/drawingml/2006/table">
            <a:tbl>
              <a:tblPr firstRow="1" bandRow="1">
                <a:noFill/>
              </a:tblPr>
              <a:tblGrid>
                <a:gridCol w="1413550"/>
                <a:gridCol w="6695825"/>
              </a:tblGrid>
              <a:tr h="415125">
                <a:tc>
                  <a:txBody>
                    <a:bodyPr/>
                    <a:lstStyle/>
                    <a:p>
                      <a:pPr marL="0" marR="0" lvl="0" indent="0" algn="ctr"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dirty="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2406650">
                <a:tc>
                  <a:txBody>
                    <a:bodyPr/>
                    <a:lstStyle/>
                    <a:p>
                      <a:pPr marL="0" marR="0" lvl="0" indent="0" algn="ctr" rtl="0">
                        <a:spcBef>
                          <a:spcPts val="0"/>
                        </a:spcBef>
                        <a:spcAft>
                          <a:spcPts val="0"/>
                        </a:spcAft>
                        <a:buNone/>
                      </a:pPr>
                      <a:r>
                        <a:rPr lang="en-US" sz="1600" dirty="0">
                          <a:solidFill>
                            <a:srgbClr val="FFFFFF"/>
                          </a:solidFill>
                          <a:latin typeface="Calibri"/>
                          <a:ea typeface="Calibri"/>
                          <a:cs typeface="Calibri"/>
                          <a:sym typeface="Calibri"/>
                        </a:rPr>
                        <a:t>Reflected Cross Site Scripting </a:t>
                      </a:r>
                      <a:r>
                        <a:rPr lang="en-US" sz="1300" dirty="0">
                          <a:solidFill>
                            <a:srgbClr val="FFFFFF"/>
                          </a:solidFill>
                          <a:latin typeface="Calibri"/>
                          <a:ea typeface="Calibri"/>
                          <a:cs typeface="Calibri"/>
                          <a:sym typeface="Calibri"/>
                        </a:rPr>
                        <a:t>(Severe)</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dirty="0" smtClean="0">
                          <a:solidFill>
                            <a:schemeClr val="dk1"/>
                          </a:solidFill>
                          <a:latin typeface="+mn-lt"/>
                          <a:ea typeface="Calibri"/>
                          <a:cs typeface="Calibri"/>
                          <a:sym typeface="Calibri"/>
                        </a:rPr>
                        <a:t>Similar issue is found on below URLs too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smtClean="0">
                        <a:solidFill>
                          <a:schemeClr val="dk1"/>
                        </a:solidFill>
                        <a:latin typeface="+mn-lt"/>
                        <a:ea typeface="Calibri"/>
                        <a:cs typeface="Calibri"/>
                        <a:sym typeface="Calibri"/>
                      </a:endParaRPr>
                    </a:p>
                    <a:p>
                      <a:pPr marL="0" marR="0" lvl="0" indent="0" algn="l" rtl="0">
                        <a:spcBef>
                          <a:spcPts val="0"/>
                        </a:spcBef>
                        <a:spcAft>
                          <a:spcPts val="0"/>
                        </a:spcAft>
                        <a:buNone/>
                      </a:pPr>
                      <a:r>
                        <a:rPr lang="en-US" sz="1400" b="1" dirty="0" smtClean="0">
                          <a:solidFill>
                            <a:schemeClr val="dk1"/>
                          </a:solidFill>
                          <a:latin typeface="+mn-lt"/>
                          <a:ea typeface="Calibri"/>
                          <a:cs typeface="Calibri"/>
                          <a:sym typeface="Calibri"/>
                        </a:rPr>
                        <a:t>Affected URL :</a:t>
                      </a:r>
                      <a:endParaRPr lang="en-US" sz="1400" b="0" i="0" u="none" strike="noStrike"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1" dirty="0" smtClean="0">
                          <a:solidFill>
                            <a:schemeClr val="dk1"/>
                          </a:solidFill>
                          <a:latin typeface="+mn-lt"/>
                          <a:ea typeface="Calibri"/>
                          <a:cs typeface="Calibri"/>
                          <a:sym typeface="Calibri"/>
                          <a:hlinkClick r:id="rId3"/>
                        </a:rPr>
                        <a:t>http://13.126.71.105/reset_password/admin.php</a:t>
                      </a:r>
                      <a:endParaRPr lang="en-US" sz="1400" b="1"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1" dirty="0" smtClean="0">
                          <a:solidFill>
                            <a:schemeClr val="dk1"/>
                          </a:solidFill>
                          <a:latin typeface="+mn-lt"/>
                          <a:ea typeface="Calibri"/>
                          <a:cs typeface="Calibri"/>
                          <a:sym typeface="Calibri"/>
                          <a:hlinkClick r:id="rId4"/>
                        </a:rPr>
                        <a:t>http://13.126.71.105/login/customer.php</a:t>
                      </a:r>
                      <a:endParaRPr lang="en-US" sz="1400" b="1"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1" dirty="0" smtClean="0">
                          <a:solidFill>
                            <a:schemeClr val="dk1"/>
                          </a:solidFill>
                          <a:latin typeface="+mn-lt"/>
                          <a:ea typeface="Calibri"/>
                          <a:cs typeface="Calibri"/>
                          <a:sym typeface="Calibri"/>
                          <a:hlinkClick r:id="rId5"/>
                        </a:rPr>
                        <a:t>http://13.126.71.105/forum/index.php?u=/user/login</a:t>
                      </a:r>
                      <a:endParaRPr lang="en-US" sz="1400" b="1"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1" dirty="0" smtClean="0">
                          <a:solidFill>
                            <a:schemeClr val="dk1"/>
                          </a:solidFill>
                          <a:latin typeface="+mn-lt"/>
                          <a:ea typeface="Calibri"/>
                          <a:cs typeface="Calibri"/>
                          <a:sym typeface="Calibri"/>
                          <a:hlinkClick r:id="rId6"/>
                        </a:rPr>
                        <a:t>http://13.126.71.105/cart/cart.php</a:t>
                      </a:r>
                      <a:endParaRPr lang="en-US" sz="1400" b="1"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endParaRPr lang="en-US" sz="1400" b="1"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dirty="0" smtClean="0">
                          <a:solidFill>
                            <a:schemeClr val="dk1"/>
                          </a:solidFill>
                          <a:latin typeface="+mn-lt"/>
                          <a:ea typeface="Calibri"/>
                          <a:cs typeface="Calibri"/>
                          <a:sym typeface="Calibri"/>
                        </a:rPr>
                        <a:t>Affected Parameters :</a:t>
                      </a:r>
                      <a:endParaRPr lang="en-US" sz="1400" b="0" dirty="0" smtClean="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400" b="0" dirty="0" smtClean="0">
                          <a:solidFill>
                            <a:schemeClr val="dk1"/>
                          </a:solidFill>
                          <a:latin typeface="+mn-lt"/>
                          <a:ea typeface="Calibri"/>
                          <a:cs typeface="Calibri"/>
                          <a:sym typeface="Calibri"/>
                        </a:rPr>
                        <a:t>Credentials </a:t>
                      </a:r>
                    </a:p>
                    <a:p>
                      <a:pPr marL="285750" marR="0" lvl="0" indent="-285750" algn="l" rtl="0">
                        <a:spcBef>
                          <a:spcPts val="0"/>
                        </a:spcBef>
                        <a:spcAft>
                          <a:spcPts val="0"/>
                        </a:spcAft>
                        <a:buClr>
                          <a:schemeClr val="dk1"/>
                        </a:buClr>
                        <a:buSzPts val="1100"/>
                        <a:buFont typeface="Arial"/>
                        <a:buChar char="•"/>
                      </a:pPr>
                      <a:r>
                        <a:rPr lang="en-US" sz="1400" b="0" dirty="0" smtClean="0">
                          <a:solidFill>
                            <a:schemeClr val="dk1"/>
                          </a:solidFill>
                          <a:latin typeface="+mn-lt"/>
                          <a:ea typeface="Calibri"/>
                          <a:cs typeface="Calibri"/>
                          <a:sym typeface="Calibri"/>
                        </a:rPr>
                        <a:t>OTP</a:t>
                      </a:r>
                    </a:p>
                    <a:p>
                      <a:pPr marL="285750" marR="0" lvl="0" indent="-215900" algn="l" rtl="0">
                        <a:spcBef>
                          <a:spcPts val="0"/>
                        </a:spcBef>
                        <a:spcAft>
                          <a:spcPts val="0"/>
                        </a:spcAft>
                        <a:buClr>
                          <a:schemeClr val="dk1"/>
                        </a:buClr>
                        <a:buSzPts val="1100"/>
                        <a:buFont typeface="Arial"/>
                        <a:buNone/>
                      </a:pPr>
                      <a:endParaRPr lang="en-US" sz="1400" b="0" dirty="0" smtClean="0">
                        <a:solidFill>
                          <a:schemeClr val="dk1"/>
                        </a:solidFill>
                        <a:latin typeface="+mn-lt"/>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400" b="1" dirty="0" smtClean="0">
                          <a:solidFill>
                            <a:schemeClr val="dk1"/>
                          </a:solidFill>
                          <a:latin typeface="+mn-lt"/>
                          <a:ea typeface="Calibri"/>
                          <a:cs typeface="Calibri"/>
                          <a:sym typeface="Calibri"/>
                        </a:rPr>
                        <a:t>Payload:</a:t>
                      </a:r>
                      <a:endParaRPr lang="en-US" sz="1400" dirty="0" smtClean="0"/>
                    </a:p>
                    <a:p>
                      <a:pPr marL="368300" marR="0" lvl="0" indent="-285750" algn="l" rtl="0">
                        <a:spcBef>
                          <a:spcPts val="0"/>
                        </a:spcBef>
                        <a:spcAft>
                          <a:spcPts val="0"/>
                        </a:spcAft>
                        <a:buClr>
                          <a:schemeClr val="dk1"/>
                        </a:buClr>
                        <a:buSzPts val="1300"/>
                        <a:buFont typeface="Arial" panose="020B0604020202020204" pitchFamily="34" charset="0"/>
                        <a:buChar char="•"/>
                      </a:pPr>
                      <a:r>
                        <a:rPr lang="en-US" sz="1300" b="0" dirty="0" smtClean="0">
                          <a:solidFill>
                            <a:schemeClr val="dk1"/>
                          </a:solidFill>
                          <a:latin typeface="Calibri"/>
                          <a:ea typeface="Calibri"/>
                          <a:cs typeface="Calibri"/>
                          <a:sym typeface="Calibri"/>
                        </a:rPr>
                        <a:t>Random Username</a:t>
                      </a:r>
                      <a:r>
                        <a:rPr lang="en-US" sz="1300" b="0" baseline="0" dirty="0" smtClean="0">
                          <a:solidFill>
                            <a:schemeClr val="dk1"/>
                          </a:solidFill>
                          <a:latin typeface="Calibri"/>
                          <a:ea typeface="Calibri"/>
                          <a:cs typeface="Calibri"/>
                          <a:sym typeface="Calibri"/>
                        </a:rPr>
                        <a:t>s and passwords</a:t>
                      </a:r>
                    </a:p>
                    <a:p>
                      <a:pPr marL="368300" marR="0" lvl="0" indent="-285750" algn="l" rtl="0">
                        <a:spcBef>
                          <a:spcPts val="0"/>
                        </a:spcBef>
                        <a:spcAft>
                          <a:spcPts val="0"/>
                        </a:spcAft>
                        <a:buClr>
                          <a:schemeClr val="dk1"/>
                        </a:buClr>
                        <a:buSzPts val="1300"/>
                        <a:buFont typeface="Arial" panose="020B0604020202020204" pitchFamily="34" charset="0"/>
                        <a:buChar char="•"/>
                      </a:pPr>
                      <a:r>
                        <a:rPr lang="en-US" sz="1300" b="0" baseline="0" dirty="0" smtClean="0">
                          <a:solidFill>
                            <a:schemeClr val="dk1"/>
                          </a:solidFill>
                          <a:latin typeface="Calibri"/>
                          <a:ea typeface="Calibri"/>
                          <a:cs typeface="Calibri"/>
                          <a:sym typeface="Calibri"/>
                        </a:rPr>
                        <a:t>Brute forcing OTPs</a:t>
                      </a: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extLst>
      <p:ext uri="{BB962C8B-B14F-4D97-AF65-F5344CB8AC3E}">
        <p14:creationId xmlns="" xmlns:p14="http://schemas.microsoft.com/office/powerpoint/2010/main" val="2199124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a:t>
            </a:r>
            <a:endParaRPr lang="en-US" b="1"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421640" y="1972534"/>
            <a:ext cx="6601746" cy="3067478"/>
          </a:xfrm>
          <a:prstGeom prst="rect">
            <a:avLst/>
          </a:prstGeom>
        </p:spPr>
      </p:pic>
      <p:sp>
        <p:nvSpPr>
          <p:cNvPr id="5" name="Down Arrow 4"/>
          <p:cNvSpPr/>
          <p:nvPr/>
        </p:nvSpPr>
        <p:spPr>
          <a:xfrm>
            <a:off x="4698125" y="3836276"/>
            <a:ext cx="315310" cy="50449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5977161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Observation</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87144" y="2557341"/>
            <a:ext cx="5563673" cy="2143448"/>
          </a:xfrm>
          <a:prstGeom prst="rect">
            <a:avLst/>
          </a:prstGeom>
        </p:spPr>
      </p:pic>
    </p:spTree>
    <p:extLst>
      <p:ext uri="{BB962C8B-B14F-4D97-AF65-F5344CB8AC3E}">
        <p14:creationId xmlns="" xmlns:p14="http://schemas.microsoft.com/office/powerpoint/2010/main" val="5294788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Impact – High</a:t>
            </a:r>
          </a:p>
        </p:txBody>
      </p:sp>
      <p:sp>
        <p:nvSpPr>
          <p:cNvPr id="3" name="Text Placeholder 2"/>
          <p:cNvSpPr>
            <a:spLocks noGrp="1"/>
          </p:cNvSpPr>
          <p:nvPr>
            <p:ph type="body" idx="1"/>
          </p:nvPr>
        </p:nvSpPr>
        <p:spPr/>
        <p:txBody>
          <a:bodyPr/>
          <a:lstStyle/>
          <a:p>
            <a:r>
              <a:rPr lang="en-US" sz="2000" dirty="0" smtClean="0"/>
              <a:t>False and too many hit n trial methods might result in guessing the correct credentials or OTP</a:t>
            </a:r>
          </a:p>
          <a:p>
            <a:r>
              <a:rPr lang="en-US" sz="2000" dirty="0" smtClean="0"/>
              <a:t>It will increase server load and with immense amount f false request coming, it might even crash leading to huge financial loss to the site</a:t>
            </a:r>
          </a:p>
          <a:p>
            <a:r>
              <a:rPr lang="en-US" sz="2000" dirty="0" smtClean="0"/>
              <a:t>There will be increase in the false user traffic </a:t>
            </a:r>
            <a:endParaRPr lang="en-US" sz="2000" dirty="0"/>
          </a:p>
        </p:txBody>
      </p:sp>
    </p:spTree>
    <p:extLst>
      <p:ext uri="{BB962C8B-B14F-4D97-AF65-F5344CB8AC3E}">
        <p14:creationId xmlns="" xmlns:p14="http://schemas.microsoft.com/office/powerpoint/2010/main" val="3963398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TotalTime>
  <Words>3432</Words>
  <Application>Microsoft Office PowerPoint</Application>
  <PresentationFormat>Custom</PresentationFormat>
  <Paragraphs>633</Paragraphs>
  <Slides>131</Slides>
  <Notes>42</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Office Theme</vt:lpstr>
      <vt:lpstr>E-Commerce Web Application: Lifestyle Store</vt:lpstr>
      <vt:lpstr>Security Status – Highly Vulnerable</vt:lpstr>
      <vt:lpstr>Vulnerability Statistics</vt:lpstr>
      <vt:lpstr>Vulnerabilities</vt:lpstr>
      <vt:lpstr>Vulnerabilities</vt:lpstr>
      <vt:lpstr>1. SQL Injection </vt:lpstr>
      <vt:lpstr>Payload</vt:lpstr>
      <vt:lpstr>Observations</vt:lpstr>
      <vt:lpstr>1. SQL Injection </vt:lpstr>
      <vt:lpstr>Observations</vt:lpstr>
      <vt:lpstr>Observations</vt:lpstr>
      <vt:lpstr>1. SQL Injection</vt:lpstr>
      <vt:lpstr>Observation</vt:lpstr>
      <vt:lpstr>Business Impact – Extremely High</vt:lpstr>
      <vt:lpstr>Recommendation</vt:lpstr>
      <vt:lpstr>References</vt:lpstr>
      <vt:lpstr>2. Account Takeover Using OTP Bypass</vt:lpstr>
      <vt:lpstr>Observation</vt:lpstr>
      <vt:lpstr>Payload</vt:lpstr>
      <vt:lpstr>Observation</vt:lpstr>
      <vt:lpstr>Observation</vt:lpstr>
      <vt:lpstr>Observation</vt:lpstr>
      <vt:lpstr>Observation</vt:lpstr>
      <vt:lpstr>Observation</vt:lpstr>
      <vt:lpstr>PoC</vt:lpstr>
      <vt:lpstr>Observations </vt:lpstr>
      <vt:lpstr>Observation</vt:lpstr>
      <vt:lpstr>PoC</vt:lpstr>
      <vt:lpstr>PoC</vt:lpstr>
      <vt:lpstr>Business Impact – Extremely High</vt:lpstr>
      <vt:lpstr>Recommendation</vt:lpstr>
      <vt:lpstr>References</vt:lpstr>
      <vt:lpstr>3. Unauthorized Access to Customer Details</vt:lpstr>
      <vt:lpstr>3. Unauthorized Access to Customer Details</vt:lpstr>
      <vt:lpstr>Payload</vt:lpstr>
      <vt:lpstr>Observations </vt:lpstr>
      <vt:lpstr>Observations</vt:lpstr>
      <vt:lpstr>Observations</vt:lpstr>
      <vt:lpstr>Observations</vt:lpstr>
      <vt:lpstr>Observations</vt:lpstr>
      <vt:lpstr>Business Impact – Extremely High</vt:lpstr>
      <vt:lpstr>Recommendation</vt:lpstr>
      <vt:lpstr>References</vt:lpstr>
      <vt:lpstr>4. Open Redirection</vt:lpstr>
      <vt:lpstr>Observation</vt:lpstr>
      <vt:lpstr>Observation</vt:lpstr>
      <vt:lpstr>5. Open Redirection</vt:lpstr>
      <vt:lpstr>Observation</vt:lpstr>
      <vt:lpstr>Observation</vt:lpstr>
      <vt:lpstr>Observation</vt:lpstr>
      <vt:lpstr>Observation</vt:lpstr>
      <vt:lpstr>Business Impact – Extremely High</vt:lpstr>
      <vt:lpstr>Recommendations </vt:lpstr>
      <vt:lpstr>References </vt:lpstr>
      <vt:lpstr>6. Cross Site Request Forgery (CSRF)</vt:lpstr>
      <vt:lpstr>Payload </vt:lpstr>
      <vt:lpstr>Observation </vt:lpstr>
      <vt:lpstr>Observation</vt:lpstr>
      <vt:lpstr>Observation</vt:lpstr>
      <vt:lpstr>PoC</vt:lpstr>
      <vt:lpstr>Business Impact – Extremely High</vt:lpstr>
      <vt:lpstr>Recommendations</vt:lpstr>
      <vt:lpstr>References</vt:lpstr>
      <vt:lpstr>7. Command Execution Vulnerability</vt:lpstr>
      <vt:lpstr>Observation</vt:lpstr>
      <vt:lpstr>Observation</vt:lpstr>
      <vt:lpstr>Business Impact – Extremely High</vt:lpstr>
      <vt:lpstr>Recommendations</vt:lpstr>
      <vt:lpstr>References</vt:lpstr>
      <vt:lpstr>8. Forced Browsing Flaw</vt:lpstr>
      <vt:lpstr>Observation</vt:lpstr>
      <vt:lpstr>Business Impact – Extremely High</vt:lpstr>
      <vt:lpstr>Recommendation </vt:lpstr>
      <vt:lpstr>References </vt:lpstr>
      <vt:lpstr>9. Arbitrary File Upload </vt:lpstr>
      <vt:lpstr>Observation</vt:lpstr>
      <vt:lpstr>Observation</vt:lpstr>
      <vt:lpstr>Observation</vt:lpstr>
      <vt:lpstr>PoC</vt:lpstr>
      <vt:lpstr>PoC</vt:lpstr>
      <vt:lpstr>Business Impact – Extremely High</vt:lpstr>
      <vt:lpstr>Recommendations </vt:lpstr>
      <vt:lpstr>References </vt:lpstr>
      <vt:lpstr>10. Reflected Cross Site Scripting (XSS)</vt:lpstr>
      <vt:lpstr>Observation</vt:lpstr>
      <vt:lpstr>Observation </vt:lpstr>
      <vt:lpstr>PoC</vt:lpstr>
      <vt:lpstr>PoC </vt:lpstr>
      <vt:lpstr>10. Temporary Cross Site Scripting (XSS)</vt:lpstr>
      <vt:lpstr>Observation </vt:lpstr>
      <vt:lpstr>Observation</vt:lpstr>
      <vt:lpstr>Business Impact – High</vt:lpstr>
      <vt:lpstr>Recommendation</vt:lpstr>
      <vt:lpstr>References</vt:lpstr>
      <vt:lpstr>11. Rate Limiting Flaw</vt:lpstr>
      <vt:lpstr>11. Rate Limiting Flaw</vt:lpstr>
      <vt:lpstr>Observation</vt:lpstr>
      <vt:lpstr>Observation</vt:lpstr>
      <vt:lpstr>Business Impact – High</vt:lpstr>
      <vt:lpstr>Recommendations </vt:lpstr>
      <vt:lpstr>12. Personally Identifiable Information (PII)</vt:lpstr>
      <vt:lpstr>Observations</vt:lpstr>
      <vt:lpstr>Business Impact – Moderate</vt:lpstr>
      <vt:lpstr>Recommendations </vt:lpstr>
      <vt:lpstr>References </vt:lpstr>
      <vt:lpstr>13. Directory Listing</vt:lpstr>
      <vt:lpstr>Observation</vt:lpstr>
      <vt:lpstr>Observation</vt:lpstr>
      <vt:lpstr>Observation</vt:lpstr>
      <vt:lpstr>Observation</vt:lpstr>
      <vt:lpstr>Observation</vt:lpstr>
      <vt:lpstr>Observation</vt:lpstr>
      <vt:lpstr>Business Impact – High</vt:lpstr>
      <vt:lpstr>Recommendation</vt:lpstr>
      <vt:lpstr>References</vt:lpstr>
      <vt:lpstr>14. Components with Known Vulnerability </vt:lpstr>
      <vt:lpstr>Observation</vt:lpstr>
      <vt:lpstr>Business Impact – Low</vt:lpstr>
      <vt:lpstr>Recommendations </vt:lpstr>
      <vt:lpstr>References</vt:lpstr>
      <vt:lpstr>15. Information Disclosure</vt:lpstr>
      <vt:lpstr>Observation</vt:lpstr>
      <vt:lpstr>Observations</vt:lpstr>
      <vt:lpstr>Observation</vt:lpstr>
      <vt:lpstr>Observations</vt:lpstr>
      <vt:lpstr>PoC</vt:lpstr>
      <vt:lpstr>PoC</vt:lpstr>
      <vt:lpstr>Business Impact – Low</vt:lpstr>
      <vt:lpstr>Recommendation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dc:creator>
  <cp:lastModifiedBy>home</cp:lastModifiedBy>
  <cp:revision>235</cp:revision>
  <dcterms:created xsi:type="dcterms:W3CDTF">2020-06-30T18:42:32Z</dcterms:created>
  <dcterms:modified xsi:type="dcterms:W3CDTF">2020-07-07T13:35:27Z</dcterms:modified>
</cp:coreProperties>
</file>