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96" r:id="rId3"/>
    <p:sldId id="259" r:id="rId4"/>
    <p:sldId id="260" r:id="rId5"/>
    <p:sldId id="261" r:id="rId6"/>
    <p:sldId id="262" r:id="rId7"/>
    <p:sldId id="264" r:id="rId8"/>
    <p:sldId id="266"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6" r:id="rId26"/>
    <p:sldId id="287" r:id="rId27"/>
    <p:sldId id="288" r:id="rId28"/>
    <p:sldId id="289" r:id="rId29"/>
    <p:sldId id="290" r:id="rId30"/>
    <p:sldId id="291" r:id="rId31"/>
    <p:sldId id="292" r:id="rId32"/>
    <p:sldId id="293" r:id="rId33"/>
    <p:sldId id="294" r:id="rId34"/>
    <p:sldId id="295" r:id="rId35"/>
  </p:sldIdLst>
  <p:sldSz cx="9144000" cy="5143500" type="screen16x9"/>
  <p:notesSz cx="6858000" cy="9144000"/>
  <p:embeddedFontLst>
    <p:embeddedFont>
      <p:font typeface="Montserrat" panose="020B0604020202020204" charset="0"/>
      <p:regular r:id="rId37"/>
      <p:bold r:id="rId38"/>
      <p:italic r:id="rId39"/>
      <p:boldItalic r:id="rId40"/>
    </p:embeddedFont>
    <p:embeddedFont>
      <p:font typeface="Ebrima" panose="02000000000000000000"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6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aude" userId="5ee7015f27a503a9" providerId="LiveId" clId="{43459EF3-3738-4D52-B98E-8001036EDB74}"/>
    <pc:docChg chg="custSel modSld">
      <pc:chgData name="Shivraj Saude" userId="5ee7015f27a503a9" providerId="LiveId" clId="{43459EF3-3738-4D52-B98E-8001036EDB74}" dt="2022-08-12T03:14:55.498" v="144" actId="14100"/>
      <pc:docMkLst>
        <pc:docMk/>
      </pc:docMkLst>
      <pc:sldChg chg="modSp mod">
        <pc:chgData name="Shivraj Saude" userId="5ee7015f27a503a9" providerId="LiveId" clId="{43459EF3-3738-4D52-B98E-8001036EDB74}" dt="2022-08-12T03:05:50.571" v="71" actId="207"/>
        <pc:sldMkLst>
          <pc:docMk/>
          <pc:sldMk cId="0" sldId="256"/>
        </pc:sldMkLst>
        <pc:spChg chg="mod">
          <ac:chgData name="Shivraj Saude" userId="5ee7015f27a503a9" providerId="LiveId" clId="{43459EF3-3738-4D52-B98E-8001036EDB74}" dt="2022-08-12T03:05:50.571" v="71" actId="207"/>
          <ac:spMkLst>
            <pc:docMk/>
            <pc:sldMk cId="0" sldId="256"/>
            <ac:spMk id="55" creationId="{00000000-0000-0000-0000-000000000000}"/>
          </ac:spMkLst>
        </pc:spChg>
      </pc:sldChg>
      <pc:sldChg chg="addSp delSp modSp mod">
        <pc:chgData name="Shivraj Saude" userId="5ee7015f27a503a9" providerId="LiveId" clId="{43459EF3-3738-4D52-B98E-8001036EDB74}" dt="2022-08-12T03:14:55.498" v="144" actId="14100"/>
        <pc:sldMkLst>
          <pc:docMk/>
          <pc:sldMk cId="0" sldId="259"/>
        </pc:sldMkLst>
        <pc:spChg chg="mod">
          <ac:chgData name="Shivraj Saude" userId="5ee7015f27a503a9" providerId="LiveId" clId="{43459EF3-3738-4D52-B98E-8001036EDB74}" dt="2022-08-12T03:14:22.435" v="140" actId="20577"/>
          <ac:spMkLst>
            <pc:docMk/>
            <pc:sldMk cId="0" sldId="259"/>
            <ac:spMk id="2" creationId="{00000000-0000-0000-0000-000000000000}"/>
          </ac:spMkLst>
        </pc:spChg>
        <pc:spChg chg="add mod">
          <ac:chgData name="Shivraj Saude" userId="5ee7015f27a503a9" providerId="LiveId" clId="{43459EF3-3738-4D52-B98E-8001036EDB74}" dt="2022-08-12T03:12:23.100" v="113" actId="113"/>
          <ac:spMkLst>
            <pc:docMk/>
            <pc:sldMk cId="0" sldId="259"/>
            <ac:spMk id="4" creationId="{ACFF6CFC-A567-2170-3901-A5C20059C014}"/>
          </ac:spMkLst>
        </pc:spChg>
        <pc:graphicFrameChg chg="add del mod modGraphic">
          <ac:chgData name="Shivraj Saude" userId="5ee7015f27a503a9" providerId="LiveId" clId="{43459EF3-3738-4D52-B98E-8001036EDB74}" dt="2022-08-12T03:11:22.835" v="102" actId="21"/>
          <ac:graphicFrameMkLst>
            <pc:docMk/>
            <pc:sldMk cId="0" sldId="259"/>
            <ac:graphicFrameMk id="3" creationId="{93E862FC-F3C5-00BF-5B34-5826A8C644F0}"/>
          </ac:graphicFrameMkLst>
        </pc:graphicFrameChg>
        <pc:graphicFrameChg chg="add del mod">
          <ac:chgData name="Shivraj Saude" userId="5ee7015f27a503a9" providerId="LiveId" clId="{43459EF3-3738-4D52-B98E-8001036EDB74}" dt="2022-08-12T03:11:36.833" v="107"/>
          <ac:graphicFrameMkLst>
            <pc:docMk/>
            <pc:sldMk cId="0" sldId="259"/>
            <ac:graphicFrameMk id="6" creationId="{C55AC6B9-BD78-5B36-1D84-FAACBF6EE33B}"/>
          </ac:graphicFrameMkLst>
        </pc:graphicFrameChg>
        <pc:graphicFrameChg chg="add del mod">
          <ac:chgData name="Shivraj Saude" userId="5ee7015f27a503a9" providerId="LiveId" clId="{43459EF3-3738-4D52-B98E-8001036EDB74}" dt="2022-08-12T03:11:36.518" v="106"/>
          <ac:graphicFrameMkLst>
            <pc:docMk/>
            <pc:sldMk cId="0" sldId="259"/>
            <ac:graphicFrameMk id="7" creationId="{608F6685-A51F-B4B1-FE56-2D7ADAA35405}"/>
          </ac:graphicFrameMkLst>
        </pc:graphicFrameChg>
        <pc:picChg chg="mod">
          <ac:chgData name="Shivraj Saude" userId="5ee7015f27a503a9" providerId="LiveId" clId="{43459EF3-3738-4D52-B98E-8001036EDB74}" dt="2022-08-12T03:14:55.498" v="144" actId="14100"/>
          <ac:picMkLst>
            <pc:docMk/>
            <pc:sldMk cId="0" sldId="259"/>
            <ac:picMk id="2050" creationId="{00000000-0000-0000-0000-000000000000}"/>
          </ac:picMkLst>
        </pc:picChg>
      </pc:sldChg>
      <pc:sldChg chg="modSp mod">
        <pc:chgData name="Shivraj Saude" userId="5ee7015f27a503a9" providerId="LiveId" clId="{43459EF3-3738-4D52-B98E-8001036EDB74}" dt="2022-08-12T03:09:06.816" v="84" actId="14100"/>
        <pc:sldMkLst>
          <pc:docMk/>
          <pc:sldMk cId="0" sldId="296"/>
        </pc:sldMkLst>
        <pc:spChg chg="mod">
          <ac:chgData name="Shivraj Saude" userId="5ee7015f27a503a9" providerId="LiveId" clId="{43459EF3-3738-4D52-B98E-8001036EDB74}" dt="2022-08-12T03:08:05.534" v="72" actId="14100"/>
          <ac:spMkLst>
            <pc:docMk/>
            <pc:sldMk cId="0" sldId="296"/>
            <ac:spMk id="2" creationId="{00000000-0000-0000-0000-000000000000}"/>
          </ac:spMkLst>
        </pc:spChg>
        <pc:spChg chg="mod">
          <ac:chgData name="Shivraj Saude" userId="5ee7015f27a503a9" providerId="LiveId" clId="{43459EF3-3738-4D52-B98E-8001036EDB74}" dt="2022-08-12T03:08:57.596" v="83" actId="14100"/>
          <ac:spMkLst>
            <pc:docMk/>
            <pc:sldMk cId="0" sldId="296"/>
            <ac:spMk id="3" creationId="{00000000-0000-0000-0000-000000000000}"/>
          </ac:spMkLst>
        </pc:spChg>
        <pc:picChg chg="mod">
          <ac:chgData name="Shivraj Saude" userId="5ee7015f27a503a9" providerId="LiveId" clId="{43459EF3-3738-4D52-B98E-8001036EDB74}" dt="2022-08-12T03:09:06.816" v="84" actId="14100"/>
          <ac:picMkLst>
            <pc:docMk/>
            <pc:sldMk cId="0" sldId="296"/>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051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stendata.com/2019/07/KS-Statistics-Python.html"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0"/>
            <a:ext cx="9144000" cy="5143500"/>
          </a:xfrm>
          <a:prstGeom prst="rect">
            <a:avLst/>
          </a:prstGeom>
          <a:noFill/>
          <a:ln>
            <a:noFill/>
          </a:ln>
        </p:spPr>
        <p:txBody>
          <a:bodyPr spcFirstLastPara="1" wrap="square" lIns="91425" tIns="91425" rIns="91425" bIns="91425" anchor="b" anchorCtr="0">
            <a:noAutofit/>
          </a:bodyPr>
          <a:lstStyle/>
          <a:p>
            <a:r>
              <a:rPr lang="en-GB" sz="4200" b="1" dirty="0">
                <a:solidFill>
                  <a:srgbClr val="CC0000"/>
                </a:solidFill>
                <a:latin typeface="Ebrima" pitchFamily="2" charset="0"/>
                <a:ea typeface="Ebrima" pitchFamily="2" charset="0"/>
                <a:cs typeface="Ebrima" pitchFamily="2" charset="0"/>
                <a:sym typeface="Montserrat"/>
              </a:rPr>
              <a:t> </a:t>
            </a:r>
            <a:r>
              <a:rPr lang="en-GB" sz="4000" b="1" dirty="0">
                <a:solidFill>
                  <a:srgbClr val="C00000"/>
                </a:solidFill>
                <a:latin typeface="Ebrima" panose="02000000000000000000" pitchFamily="2" charset="0"/>
                <a:ea typeface="Ebrima" panose="02000000000000000000" pitchFamily="2" charset="0"/>
                <a:cs typeface="Ebrima" panose="02000000000000000000" pitchFamily="2" charset="0"/>
                <a:sym typeface="Montserrat"/>
              </a:rPr>
              <a:t>CAPSTONE PROJECT – 3</a:t>
            </a:r>
            <a:r>
              <a:rPr lang="en-GB" sz="4000" b="1" dirty="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
            </a:r>
            <a:br>
              <a:rPr lang="en-GB" sz="4000" b="1" dirty="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br>
            <a:r>
              <a:rPr lang="en-GB" sz="4000" b="1" dirty="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Supervised ML – Classification</a:t>
            </a:r>
            <a:br>
              <a:rPr lang="en-GB" sz="4000" b="1" dirty="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br>
            <a:r>
              <a:rPr lang="en-GB" sz="4000" b="1" dirty="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Credit Card Default </a:t>
            </a:r>
            <a:r>
              <a:rPr lang="en-GB" sz="4000" b="1" dirty="0" smtClean="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Prediction</a:t>
            </a:r>
            <a:br>
              <a:rPr lang="en-GB" sz="4000" b="1" dirty="0" smtClean="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br>
            <a:r>
              <a:rPr lang="en-GB" sz="4000" b="1" dirty="0">
                <a:solidFill>
                  <a:schemeClr val="tx2">
                    <a:lumMod val="50000"/>
                  </a:schemeClr>
                </a:solidFill>
                <a:latin typeface="Ebrima" pitchFamily="2" charset="0"/>
                <a:ea typeface="Ebrima" pitchFamily="2" charset="0"/>
                <a:cs typeface="Ebrima" pitchFamily="2" charset="0"/>
                <a:sym typeface="Montserrat"/>
              </a:rPr>
              <a:t/>
            </a:r>
            <a:br>
              <a:rPr lang="en-GB" sz="4000" b="1" dirty="0">
                <a:solidFill>
                  <a:schemeClr val="tx2">
                    <a:lumMod val="50000"/>
                  </a:schemeClr>
                </a:solidFill>
                <a:latin typeface="Ebrima" pitchFamily="2" charset="0"/>
                <a:ea typeface="Ebrima" pitchFamily="2" charset="0"/>
                <a:cs typeface="Ebrima" pitchFamily="2" charset="0"/>
                <a:sym typeface="Montserrat"/>
              </a:rPr>
            </a:br>
            <a:r>
              <a:rPr lang="en-IN" sz="2400" b="1" u="sng" dirty="0">
                <a:solidFill>
                  <a:srgbClr val="C00000"/>
                </a:solidFill>
                <a:latin typeface="Ebrima" panose="02000000000000000000" pitchFamily="2" charset="0"/>
                <a:ea typeface="Ebrima" panose="02000000000000000000" pitchFamily="2" charset="0"/>
                <a:cs typeface="Ebrima" panose="02000000000000000000" pitchFamily="2" charset="0"/>
                <a:sym typeface="Montserrat"/>
              </a:rPr>
              <a:t>Team </a:t>
            </a:r>
            <a:r>
              <a:rPr lang="en-IN" sz="2400" b="1" u="sng" dirty="0" smtClean="0">
                <a:solidFill>
                  <a:srgbClr val="C00000"/>
                </a:solidFill>
                <a:latin typeface="Ebrima" panose="02000000000000000000" pitchFamily="2" charset="0"/>
                <a:ea typeface="Ebrima" panose="02000000000000000000" pitchFamily="2" charset="0"/>
                <a:cs typeface="Ebrima" panose="02000000000000000000" pitchFamily="2" charset="0"/>
                <a:sym typeface="Montserrat"/>
              </a:rPr>
              <a:t>Members:-</a:t>
            </a:r>
            <a:r>
              <a:rPr lang="en-IN" sz="2400" b="1" dirty="0">
                <a:solidFill>
                  <a:srgbClr val="C00000"/>
                </a:solidFill>
                <a:latin typeface="Ebrima" panose="02000000000000000000" pitchFamily="2" charset="0"/>
                <a:ea typeface="Ebrima" panose="02000000000000000000" pitchFamily="2" charset="0"/>
                <a:cs typeface="Ebrima" panose="02000000000000000000" pitchFamily="2" charset="0"/>
                <a:sym typeface="Montserrat"/>
              </a:rPr>
              <a:t/>
            </a:r>
            <a:br>
              <a:rPr lang="en-IN" sz="2400" b="1" dirty="0">
                <a:solidFill>
                  <a:srgbClr val="C00000"/>
                </a:solidFill>
                <a:latin typeface="Ebrima" panose="02000000000000000000" pitchFamily="2" charset="0"/>
                <a:ea typeface="Ebrima" panose="02000000000000000000" pitchFamily="2" charset="0"/>
                <a:cs typeface="Ebrima" panose="02000000000000000000" pitchFamily="2" charset="0"/>
                <a:sym typeface="Montserrat"/>
              </a:rPr>
            </a:br>
            <a:r>
              <a:rPr lang="en-IN" sz="2400" b="1" dirty="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Prerit  </a:t>
            </a:r>
            <a:r>
              <a:rPr lang="en-IN" sz="2400" b="1" dirty="0" smtClean="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Tyagi</a:t>
            </a:r>
            <a:r>
              <a:rPr lang="en-IN" sz="2400" b="1" dirty="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
            </a:r>
            <a:br>
              <a:rPr lang="en-IN" sz="2400" b="1" dirty="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br>
            <a:r>
              <a:rPr lang="en-IN" sz="2400" b="1" dirty="0" err="1">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Shivraj</a:t>
            </a:r>
            <a:r>
              <a:rPr lang="en-IN" sz="2400" b="1" dirty="0">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 Y </a:t>
            </a:r>
            <a:r>
              <a:rPr lang="en-IN" sz="2400" b="1" dirty="0" err="1">
                <a:solidFill>
                  <a:srgbClr val="002060"/>
                </a:solidFill>
                <a:latin typeface="Ebrima" panose="02000000000000000000" pitchFamily="2" charset="0"/>
                <a:ea typeface="Ebrima" panose="02000000000000000000" pitchFamily="2" charset="0"/>
                <a:cs typeface="Ebrima" panose="02000000000000000000" pitchFamily="2" charset="0"/>
                <a:sym typeface="Montserrat"/>
              </a:rPr>
              <a:t>Saude</a:t>
            </a:r>
            <a:r>
              <a:rPr lang="en-IN" sz="4400" dirty="0"/>
              <a:t/>
            </a:r>
            <a:br>
              <a:rPr lang="en-IN" sz="4400" dirty="0"/>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72" y="34542"/>
            <a:ext cx="6684336" cy="750380"/>
          </a:xfrm>
        </p:spPr>
        <p:txBody>
          <a:bodyPr/>
          <a:lstStyle/>
          <a:p>
            <a:r>
              <a:rPr lang="en-US" sz="3200" b="1" dirty="0">
                <a:latin typeface="Ebrima" pitchFamily="2" charset="0"/>
                <a:ea typeface="Ebrima" pitchFamily="2" charset="0"/>
                <a:cs typeface="Ebrima" pitchFamily="2" charset="0"/>
              </a:rPr>
              <a:t>Approach:</a:t>
            </a:r>
          </a:p>
        </p:txBody>
      </p:sp>
      <p:grpSp>
        <p:nvGrpSpPr>
          <p:cNvPr id="18" name="object 3">
            <a:extLst>
              <a:ext uri="{FF2B5EF4-FFF2-40B4-BE49-F238E27FC236}">
                <a16:creationId xmlns:a16="http://schemas.microsoft.com/office/drawing/2014/main" id="{874C35A0-4200-F4AA-ACF0-BEF8E0B57113}"/>
              </a:ext>
            </a:extLst>
          </p:cNvPr>
          <p:cNvGrpSpPr/>
          <p:nvPr/>
        </p:nvGrpSpPr>
        <p:grpSpPr>
          <a:xfrm>
            <a:off x="385762" y="3931563"/>
            <a:ext cx="8302625" cy="1035050"/>
            <a:chOff x="411162" y="3925887"/>
            <a:chExt cx="8302625" cy="1035050"/>
          </a:xfrm>
          <a:solidFill>
            <a:srgbClr val="92D050"/>
          </a:solidFill>
        </p:grpSpPr>
        <p:sp>
          <p:nvSpPr>
            <p:cNvPr id="19" name="object 4">
              <a:extLst>
                <a:ext uri="{FF2B5EF4-FFF2-40B4-BE49-F238E27FC236}">
                  <a16:creationId xmlns:a16="http://schemas.microsoft.com/office/drawing/2014/main" id="{0E5EFAD1-A8B3-C9DD-DD66-86D090798551}"/>
                </a:ext>
              </a:extLst>
            </p:cNvPr>
            <p:cNvSpPr/>
            <p:nvPr/>
          </p:nvSpPr>
          <p:spPr>
            <a:xfrm>
              <a:off x="423862" y="3938587"/>
              <a:ext cx="8277225" cy="1009650"/>
            </a:xfrm>
            <a:custGeom>
              <a:avLst/>
              <a:gdLst/>
              <a:ahLst/>
              <a:cxnLst/>
              <a:rect l="l" t="t" r="r" b="b"/>
              <a:pathLst>
                <a:path w="8277225" h="1009650">
                  <a:moveTo>
                    <a:pt x="8277225" y="0"/>
                  </a:moveTo>
                  <a:lnTo>
                    <a:pt x="0" y="0"/>
                  </a:lnTo>
                  <a:lnTo>
                    <a:pt x="0" y="1009650"/>
                  </a:lnTo>
                  <a:lnTo>
                    <a:pt x="8277225" y="1009650"/>
                  </a:lnTo>
                  <a:lnTo>
                    <a:pt x="8277225" y="0"/>
                  </a:lnTo>
                  <a:close/>
                </a:path>
              </a:pathLst>
            </a:custGeom>
            <a:grpFill/>
          </p:spPr>
          <p:txBody>
            <a:bodyPr wrap="square" lIns="0" tIns="0" rIns="0" bIns="0" rtlCol="0"/>
            <a:lstStyle/>
            <a:p>
              <a:endParaRPr/>
            </a:p>
          </p:txBody>
        </p:sp>
        <p:sp>
          <p:nvSpPr>
            <p:cNvPr id="20" name="object 5">
              <a:extLst>
                <a:ext uri="{FF2B5EF4-FFF2-40B4-BE49-F238E27FC236}">
                  <a16:creationId xmlns:a16="http://schemas.microsoft.com/office/drawing/2014/main" id="{478223E5-10C3-FC7F-D32B-3BAF9C66B5BB}"/>
                </a:ext>
              </a:extLst>
            </p:cNvPr>
            <p:cNvSpPr/>
            <p:nvPr/>
          </p:nvSpPr>
          <p:spPr>
            <a:xfrm>
              <a:off x="423862" y="3938587"/>
              <a:ext cx="8277225" cy="1009650"/>
            </a:xfrm>
            <a:custGeom>
              <a:avLst/>
              <a:gdLst/>
              <a:ahLst/>
              <a:cxnLst/>
              <a:rect l="l" t="t" r="r" b="b"/>
              <a:pathLst>
                <a:path w="8277225" h="1009650">
                  <a:moveTo>
                    <a:pt x="0" y="1009650"/>
                  </a:moveTo>
                  <a:lnTo>
                    <a:pt x="8277225" y="1009650"/>
                  </a:lnTo>
                  <a:lnTo>
                    <a:pt x="8277225" y="0"/>
                  </a:lnTo>
                  <a:lnTo>
                    <a:pt x="0" y="0"/>
                  </a:lnTo>
                  <a:lnTo>
                    <a:pt x="0" y="1009650"/>
                  </a:lnTo>
                  <a:close/>
                </a:path>
              </a:pathLst>
            </a:custGeom>
            <a:grpFill/>
            <a:ln w="25400">
              <a:solidFill>
                <a:srgbClr val="124F5C"/>
              </a:solidFill>
            </a:ln>
          </p:spPr>
          <p:txBody>
            <a:bodyPr wrap="square" lIns="0" tIns="0" rIns="0" bIns="0" rtlCol="0"/>
            <a:lstStyle/>
            <a:p>
              <a:endParaRPr/>
            </a:p>
          </p:txBody>
        </p:sp>
      </p:grpSp>
      <p:sp>
        <p:nvSpPr>
          <p:cNvPr id="21" name="object 6">
            <a:extLst>
              <a:ext uri="{FF2B5EF4-FFF2-40B4-BE49-F238E27FC236}">
                <a16:creationId xmlns:a16="http://schemas.microsoft.com/office/drawing/2014/main" id="{474FEAEE-D098-3E65-69E8-32FF53E0B853}"/>
              </a:ext>
            </a:extLst>
          </p:cNvPr>
          <p:cNvSpPr txBox="1"/>
          <p:nvPr/>
        </p:nvSpPr>
        <p:spPr>
          <a:xfrm>
            <a:off x="436562" y="4236720"/>
            <a:ext cx="8251825" cy="381000"/>
          </a:xfrm>
          <a:prstGeom prst="rect">
            <a:avLst/>
          </a:prstGeom>
        </p:spPr>
        <p:txBody>
          <a:bodyPr vert="horz" wrap="square" lIns="0" tIns="16510" rIns="0" bIns="0" rtlCol="0">
            <a:spAutoFit/>
          </a:bodyPr>
          <a:lstStyle/>
          <a:p>
            <a:pPr marL="186055">
              <a:lnSpc>
                <a:spcPct val="100000"/>
              </a:lnSpc>
              <a:spcBef>
                <a:spcPts val="130"/>
              </a:spcBef>
            </a:pPr>
            <a:r>
              <a:rPr sz="2300" b="1" spc="10" dirty="0">
                <a:solidFill>
                  <a:srgbClr val="124F5C"/>
                </a:solidFill>
                <a:latin typeface="Ebrima"/>
                <a:cs typeface="Ebrima"/>
              </a:rPr>
              <a:t>Optimal</a:t>
            </a:r>
            <a:r>
              <a:rPr sz="2300" b="1" spc="-100" dirty="0">
                <a:solidFill>
                  <a:srgbClr val="124F5C"/>
                </a:solidFill>
                <a:latin typeface="Ebrima"/>
                <a:cs typeface="Ebrima"/>
              </a:rPr>
              <a:t> </a:t>
            </a:r>
            <a:r>
              <a:rPr sz="2300" b="1" spc="15" dirty="0">
                <a:solidFill>
                  <a:srgbClr val="124F5C"/>
                </a:solidFill>
                <a:latin typeface="Ebrima"/>
                <a:cs typeface="Ebrima"/>
              </a:rPr>
              <a:t>Model</a:t>
            </a:r>
            <a:r>
              <a:rPr sz="2300" b="1" spc="-100" dirty="0">
                <a:solidFill>
                  <a:srgbClr val="124F5C"/>
                </a:solidFill>
                <a:latin typeface="Ebrima"/>
                <a:cs typeface="Ebrima"/>
              </a:rPr>
              <a:t> </a:t>
            </a:r>
            <a:r>
              <a:rPr sz="2300" b="1" spc="15" dirty="0">
                <a:solidFill>
                  <a:srgbClr val="124F5C"/>
                </a:solidFill>
                <a:latin typeface="Ebrima"/>
                <a:cs typeface="Ebrima"/>
              </a:rPr>
              <a:t>Identified</a:t>
            </a:r>
            <a:r>
              <a:rPr sz="2300" b="1" spc="-200" dirty="0">
                <a:solidFill>
                  <a:srgbClr val="124F5C"/>
                </a:solidFill>
                <a:latin typeface="Ebrima"/>
                <a:cs typeface="Ebrima"/>
              </a:rPr>
              <a:t> </a:t>
            </a:r>
            <a:r>
              <a:rPr sz="2300" b="1" spc="10" dirty="0">
                <a:solidFill>
                  <a:srgbClr val="124F5C"/>
                </a:solidFill>
                <a:latin typeface="Ebrima"/>
                <a:cs typeface="Ebrima"/>
              </a:rPr>
              <a:t>through</a:t>
            </a:r>
            <a:r>
              <a:rPr sz="2300" b="1" spc="-165" dirty="0">
                <a:solidFill>
                  <a:srgbClr val="124F5C"/>
                </a:solidFill>
                <a:latin typeface="Ebrima"/>
                <a:cs typeface="Ebrima"/>
              </a:rPr>
              <a:t> </a:t>
            </a:r>
            <a:r>
              <a:rPr sz="2300" b="1" spc="15" dirty="0">
                <a:solidFill>
                  <a:srgbClr val="124F5C"/>
                </a:solidFill>
                <a:latin typeface="Ebrima"/>
                <a:cs typeface="Ebrima"/>
              </a:rPr>
              <a:t>testing</a:t>
            </a:r>
            <a:r>
              <a:rPr sz="2300" b="1" spc="-130" dirty="0">
                <a:solidFill>
                  <a:srgbClr val="124F5C"/>
                </a:solidFill>
                <a:latin typeface="Ebrima"/>
                <a:cs typeface="Ebrima"/>
              </a:rPr>
              <a:t> </a:t>
            </a:r>
            <a:r>
              <a:rPr sz="2300" b="1" spc="25" dirty="0">
                <a:solidFill>
                  <a:srgbClr val="124F5C"/>
                </a:solidFill>
                <a:latin typeface="Ebrima"/>
                <a:cs typeface="Ebrima"/>
              </a:rPr>
              <a:t>and</a:t>
            </a:r>
            <a:r>
              <a:rPr sz="2300" b="1" spc="-45" dirty="0">
                <a:solidFill>
                  <a:srgbClr val="124F5C"/>
                </a:solidFill>
                <a:latin typeface="Ebrima"/>
                <a:cs typeface="Ebrima"/>
              </a:rPr>
              <a:t> </a:t>
            </a:r>
            <a:r>
              <a:rPr sz="2300" b="1" spc="10" dirty="0">
                <a:solidFill>
                  <a:srgbClr val="124F5C"/>
                </a:solidFill>
                <a:latin typeface="Ebrima"/>
                <a:cs typeface="Ebrima"/>
              </a:rPr>
              <a:t>evaluation</a:t>
            </a:r>
            <a:endParaRPr sz="2300">
              <a:latin typeface="Ebrima"/>
              <a:cs typeface="Ebrima"/>
            </a:endParaRPr>
          </a:p>
        </p:txBody>
      </p:sp>
      <p:grpSp>
        <p:nvGrpSpPr>
          <p:cNvPr id="22" name="object 7">
            <a:extLst>
              <a:ext uri="{FF2B5EF4-FFF2-40B4-BE49-F238E27FC236}">
                <a16:creationId xmlns:a16="http://schemas.microsoft.com/office/drawing/2014/main" id="{47C28542-D6D7-639B-81E6-0D2713FBE234}"/>
              </a:ext>
            </a:extLst>
          </p:cNvPr>
          <p:cNvGrpSpPr/>
          <p:nvPr/>
        </p:nvGrpSpPr>
        <p:grpSpPr>
          <a:xfrm>
            <a:off x="411162" y="2401951"/>
            <a:ext cx="8303259" cy="1568450"/>
            <a:chOff x="411162" y="2401951"/>
            <a:chExt cx="8303259" cy="1568450"/>
          </a:xfrm>
          <a:solidFill>
            <a:schemeClr val="bg2"/>
          </a:solidFill>
        </p:grpSpPr>
        <p:sp>
          <p:nvSpPr>
            <p:cNvPr id="23" name="object 8">
              <a:extLst>
                <a:ext uri="{FF2B5EF4-FFF2-40B4-BE49-F238E27FC236}">
                  <a16:creationId xmlns:a16="http://schemas.microsoft.com/office/drawing/2014/main" id="{D8D383BD-E52C-C1B6-3DE3-BBB9C63B32F7}"/>
                </a:ext>
              </a:extLst>
            </p:cNvPr>
            <p:cNvSpPr/>
            <p:nvPr/>
          </p:nvSpPr>
          <p:spPr>
            <a:xfrm>
              <a:off x="423862" y="2414651"/>
              <a:ext cx="8277859" cy="1543050"/>
            </a:xfrm>
            <a:custGeom>
              <a:avLst/>
              <a:gdLst/>
              <a:ahLst/>
              <a:cxnLst/>
              <a:rect l="l" t="t" r="r" b="b"/>
              <a:pathLst>
                <a:path w="8277859" h="1543050">
                  <a:moveTo>
                    <a:pt x="8277288" y="0"/>
                  </a:moveTo>
                  <a:lnTo>
                    <a:pt x="0" y="0"/>
                  </a:lnTo>
                  <a:lnTo>
                    <a:pt x="0" y="1002538"/>
                  </a:lnTo>
                  <a:lnTo>
                    <a:pt x="3945699" y="1002538"/>
                  </a:lnTo>
                  <a:lnTo>
                    <a:pt x="3945699" y="1157224"/>
                  </a:lnTo>
                  <a:lnTo>
                    <a:pt x="3752786" y="1157224"/>
                  </a:lnTo>
                  <a:lnTo>
                    <a:pt x="4138612" y="1542986"/>
                  </a:lnTo>
                  <a:lnTo>
                    <a:pt x="4524438" y="1157224"/>
                  </a:lnTo>
                  <a:lnTo>
                    <a:pt x="4331525" y="1157224"/>
                  </a:lnTo>
                  <a:lnTo>
                    <a:pt x="4331525" y="1002538"/>
                  </a:lnTo>
                  <a:lnTo>
                    <a:pt x="8277288" y="1002538"/>
                  </a:lnTo>
                  <a:lnTo>
                    <a:pt x="8277288" y="0"/>
                  </a:lnTo>
                  <a:close/>
                </a:path>
              </a:pathLst>
            </a:custGeom>
            <a:grpFill/>
          </p:spPr>
          <p:txBody>
            <a:bodyPr wrap="square" lIns="0" tIns="0" rIns="0" bIns="0" rtlCol="0"/>
            <a:lstStyle/>
            <a:p>
              <a:endParaRPr/>
            </a:p>
          </p:txBody>
        </p:sp>
        <p:sp>
          <p:nvSpPr>
            <p:cNvPr id="24" name="object 9">
              <a:extLst>
                <a:ext uri="{FF2B5EF4-FFF2-40B4-BE49-F238E27FC236}">
                  <a16:creationId xmlns:a16="http://schemas.microsoft.com/office/drawing/2014/main" id="{37B28E34-E144-8F91-3263-1553CBFB08C5}"/>
                </a:ext>
              </a:extLst>
            </p:cNvPr>
            <p:cNvSpPr/>
            <p:nvPr/>
          </p:nvSpPr>
          <p:spPr>
            <a:xfrm>
              <a:off x="423862" y="2414651"/>
              <a:ext cx="8277859" cy="1543050"/>
            </a:xfrm>
            <a:custGeom>
              <a:avLst/>
              <a:gdLst/>
              <a:ahLst/>
              <a:cxnLst/>
              <a:rect l="l" t="t" r="r" b="b"/>
              <a:pathLst>
                <a:path w="8277859" h="1543050">
                  <a:moveTo>
                    <a:pt x="8277288" y="1002538"/>
                  </a:moveTo>
                  <a:lnTo>
                    <a:pt x="4331525" y="1002538"/>
                  </a:lnTo>
                  <a:lnTo>
                    <a:pt x="4331525" y="1157224"/>
                  </a:lnTo>
                  <a:lnTo>
                    <a:pt x="4524438" y="1157224"/>
                  </a:lnTo>
                  <a:lnTo>
                    <a:pt x="4138612" y="1542986"/>
                  </a:lnTo>
                  <a:lnTo>
                    <a:pt x="3752786" y="1157224"/>
                  </a:lnTo>
                  <a:lnTo>
                    <a:pt x="3945699" y="1157224"/>
                  </a:lnTo>
                  <a:lnTo>
                    <a:pt x="3945699" y="1002538"/>
                  </a:lnTo>
                  <a:lnTo>
                    <a:pt x="0" y="1002538"/>
                  </a:lnTo>
                  <a:lnTo>
                    <a:pt x="0" y="0"/>
                  </a:lnTo>
                  <a:lnTo>
                    <a:pt x="8277288" y="0"/>
                  </a:lnTo>
                  <a:lnTo>
                    <a:pt x="8277288" y="1002538"/>
                  </a:lnTo>
                  <a:close/>
                </a:path>
              </a:pathLst>
            </a:custGeom>
            <a:grpFill/>
            <a:ln w="25400">
              <a:solidFill>
                <a:srgbClr val="124F5C"/>
              </a:solidFill>
            </a:ln>
          </p:spPr>
          <p:txBody>
            <a:bodyPr wrap="square" lIns="0" tIns="0" rIns="0" bIns="0" rtlCol="0"/>
            <a:lstStyle/>
            <a:p>
              <a:endParaRPr/>
            </a:p>
          </p:txBody>
        </p:sp>
      </p:grpSp>
      <p:sp>
        <p:nvSpPr>
          <p:cNvPr id="25" name="object 10">
            <a:extLst>
              <a:ext uri="{FF2B5EF4-FFF2-40B4-BE49-F238E27FC236}">
                <a16:creationId xmlns:a16="http://schemas.microsoft.com/office/drawing/2014/main" id="{A83C0671-0A79-33B6-C773-181F32BF45C7}"/>
              </a:ext>
            </a:extLst>
          </p:cNvPr>
          <p:cNvSpPr txBox="1"/>
          <p:nvPr/>
        </p:nvSpPr>
        <p:spPr>
          <a:xfrm>
            <a:off x="1716151" y="2539428"/>
            <a:ext cx="5671185" cy="714375"/>
          </a:xfrm>
          <a:prstGeom prst="rect">
            <a:avLst/>
          </a:prstGeom>
        </p:spPr>
        <p:txBody>
          <a:bodyPr vert="horz" wrap="square" lIns="0" tIns="40640" rIns="0" bIns="0" rtlCol="0">
            <a:spAutoFit/>
          </a:bodyPr>
          <a:lstStyle/>
          <a:p>
            <a:pPr marL="1223645" marR="5080" indent="-1210945">
              <a:lnSpc>
                <a:spcPts val="2630"/>
              </a:lnSpc>
              <a:spcBef>
                <a:spcPts val="320"/>
              </a:spcBef>
            </a:pPr>
            <a:r>
              <a:rPr sz="2300" b="1" spc="20" dirty="0">
                <a:solidFill>
                  <a:srgbClr val="004A52"/>
                </a:solidFill>
                <a:latin typeface="Ebrima"/>
                <a:cs typeface="Ebrima"/>
              </a:rPr>
              <a:t>B</a:t>
            </a:r>
            <a:r>
              <a:rPr sz="2300" b="1" spc="30" dirty="0">
                <a:solidFill>
                  <a:srgbClr val="004A52"/>
                </a:solidFill>
                <a:latin typeface="Ebrima"/>
                <a:cs typeface="Ebrima"/>
              </a:rPr>
              <a:t>u</a:t>
            </a:r>
            <a:r>
              <a:rPr sz="2300" b="1" spc="15" dirty="0">
                <a:solidFill>
                  <a:srgbClr val="004A52"/>
                </a:solidFill>
                <a:latin typeface="Ebrima"/>
                <a:cs typeface="Ebrima"/>
              </a:rPr>
              <a:t>il</a:t>
            </a:r>
            <a:r>
              <a:rPr sz="2300" b="1" dirty="0">
                <a:solidFill>
                  <a:srgbClr val="004A52"/>
                </a:solidFill>
                <a:latin typeface="Ebrima"/>
                <a:cs typeface="Ebrima"/>
              </a:rPr>
              <a:t>d</a:t>
            </a:r>
            <a:r>
              <a:rPr sz="2300" b="1" spc="15" dirty="0">
                <a:solidFill>
                  <a:srgbClr val="004A52"/>
                </a:solidFill>
                <a:latin typeface="Ebrima"/>
                <a:cs typeface="Ebrima"/>
              </a:rPr>
              <a:t>i</a:t>
            </a:r>
            <a:r>
              <a:rPr sz="2300" b="1" spc="30" dirty="0">
                <a:solidFill>
                  <a:srgbClr val="004A52"/>
                </a:solidFill>
                <a:latin typeface="Ebrima"/>
                <a:cs typeface="Ebrima"/>
              </a:rPr>
              <a:t>n</a:t>
            </a:r>
            <a:r>
              <a:rPr sz="2300" b="1" spc="15" dirty="0">
                <a:solidFill>
                  <a:srgbClr val="004A52"/>
                </a:solidFill>
                <a:latin typeface="Ebrima"/>
                <a:cs typeface="Ebrima"/>
              </a:rPr>
              <a:t>g</a:t>
            </a:r>
            <a:r>
              <a:rPr sz="2300" b="1" spc="-200" dirty="0">
                <a:solidFill>
                  <a:srgbClr val="004A52"/>
                </a:solidFill>
                <a:latin typeface="Ebrima"/>
                <a:cs typeface="Ebrima"/>
              </a:rPr>
              <a:t> </a:t>
            </a:r>
            <a:r>
              <a:rPr sz="2300" b="1" spc="10" dirty="0">
                <a:solidFill>
                  <a:srgbClr val="004A52"/>
                </a:solidFill>
                <a:latin typeface="Ebrima"/>
                <a:cs typeface="Ebrima"/>
              </a:rPr>
              <a:t>P</a:t>
            </a:r>
            <a:r>
              <a:rPr sz="2300" b="1" spc="-20" dirty="0">
                <a:solidFill>
                  <a:srgbClr val="004A52"/>
                </a:solidFill>
                <a:latin typeface="Ebrima"/>
                <a:cs typeface="Ebrima"/>
              </a:rPr>
              <a:t>r</a:t>
            </a:r>
            <a:r>
              <a:rPr sz="2300" b="1" spc="25" dirty="0">
                <a:solidFill>
                  <a:srgbClr val="004A52"/>
                </a:solidFill>
                <a:latin typeface="Ebrima"/>
                <a:cs typeface="Ebrima"/>
              </a:rPr>
              <a:t>e</a:t>
            </a:r>
            <a:r>
              <a:rPr sz="2300" b="1" dirty="0">
                <a:solidFill>
                  <a:srgbClr val="004A52"/>
                </a:solidFill>
                <a:latin typeface="Ebrima"/>
                <a:cs typeface="Ebrima"/>
              </a:rPr>
              <a:t>d</a:t>
            </a:r>
            <a:r>
              <a:rPr sz="2300" b="1" spc="15" dirty="0">
                <a:solidFill>
                  <a:srgbClr val="004A52"/>
                </a:solidFill>
                <a:latin typeface="Ebrima"/>
                <a:cs typeface="Ebrima"/>
              </a:rPr>
              <a:t>ic</a:t>
            </a:r>
            <a:r>
              <a:rPr sz="2300" b="1" spc="5" dirty="0">
                <a:solidFill>
                  <a:srgbClr val="004A52"/>
                </a:solidFill>
                <a:latin typeface="Ebrima"/>
                <a:cs typeface="Ebrima"/>
              </a:rPr>
              <a:t>t</a:t>
            </a:r>
            <a:r>
              <a:rPr sz="2300" b="1" spc="10" dirty="0">
                <a:solidFill>
                  <a:srgbClr val="004A52"/>
                </a:solidFill>
                <a:latin typeface="Ebrima"/>
                <a:cs typeface="Ebrima"/>
              </a:rPr>
              <a:t>i</a:t>
            </a:r>
            <a:r>
              <a:rPr sz="2300" b="1" spc="20" dirty="0">
                <a:solidFill>
                  <a:srgbClr val="004A52"/>
                </a:solidFill>
                <a:latin typeface="Ebrima"/>
                <a:cs typeface="Ebrima"/>
              </a:rPr>
              <a:t>v</a:t>
            </a:r>
            <a:r>
              <a:rPr sz="2300" b="1" spc="10" dirty="0">
                <a:solidFill>
                  <a:srgbClr val="004A52"/>
                </a:solidFill>
                <a:latin typeface="Ebrima"/>
                <a:cs typeface="Ebrima"/>
              </a:rPr>
              <a:t>e</a:t>
            </a:r>
            <a:r>
              <a:rPr sz="2300" b="1" spc="-95" dirty="0">
                <a:solidFill>
                  <a:srgbClr val="004A52"/>
                </a:solidFill>
                <a:latin typeface="Ebrima"/>
                <a:cs typeface="Ebrima"/>
              </a:rPr>
              <a:t> </a:t>
            </a:r>
            <a:r>
              <a:rPr sz="2300" b="1" spc="45" dirty="0">
                <a:solidFill>
                  <a:srgbClr val="004A52"/>
                </a:solidFill>
                <a:latin typeface="Ebrima"/>
                <a:cs typeface="Ebrima"/>
              </a:rPr>
              <a:t>M</a:t>
            </a:r>
            <a:r>
              <a:rPr sz="2300" b="1" spc="10" dirty="0">
                <a:solidFill>
                  <a:srgbClr val="004A52"/>
                </a:solidFill>
                <a:latin typeface="Ebrima"/>
                <a:cs typeface="Ebrima"/>
              </a:rPr>
              <a:t>o</a:t>
            </a:r>
            <a:r>
              <a:rPr sz="2300" b="1" spc="5" dirty="0">
                <a:solidFill>
                  <a:srgbClr val="004A52"/>
                </a:solidFill>
                <a:latin typeface="Ebrima"/>
                <a:cs typeface="Ebrima"/>
              </a:rPr>
              <a:t>d</a:t>
            </a:r>
            <a:r>
              <a:rPr sz="2300" b="1" spc="25" dirty="0">
                <a:solidFill>
                  <a:srgbClr val="004A52"/>
                </a:solidFill>
                <a:latin typeface="Ebrima"/>
                <a:cs typeface="Ebrima"/>
              </a:rPr>
              <a:t>e</a:t>
            </a:r>
            <a:r>
              <a:rPr sz="2300" b="1" spc="5" dirty="0">
                <a:solidFill>
                  <a:srgbClr val="004A52"/>
                </a:solidFill>
                <a:latin typeface="Ebrima"/>
                <a:cs typeface="Ebrima"/>
              </a:rPr>
              <a:t>l</a:t>
            </a:r>
            <a:r>
              <a:rPr sz="2300" b="1" spc="-100" dirty="0">
                <a:solidFill>
                  <a:srgbClr val="004A52"/>
                </a:solidFill>
                <a:latin typeface="Ebrima"/>
                <a:cs typeface="Ebrima"/>
              </a:rPr>
              <a:t> </a:t>
            </a:r>
            <a:r>
              <a:rPr sz="2300" b="1" spc="30" dirty="0">
                <a:solidFill>
                  <a:srgbClr val="004A52"/>
                </a:solidFill>
                <a:latin typeface="Ebrima"/>
                <a:cs typeface="Ebrima"/>
              </a:rPr>
              <a:t>u</a:t>
            </a:r>
            <a:r>
              <a:rPr sz="2300" b="1" spc="35" dirty="0">
                <a:solidFill>
                  <a:srgbClr val="004A52"/>
                </a:solidFill>
                <a:latin typeface="Ebrima"/>
                <a:cs typeface="Ebrima"/>
              </a:rPr>
              <a:t>s</a:t>
            </a:r>
            <a:r>
              <a:rPr sz="2300" b="1" spc="15" dirty="0">
                <a:solidFill>
                  <a:srgbClr val="004A52"/>
                </a:solidFill>
                <a:latin typeface="Ebrima"/>
                <a:cs typeface="Ebrima"/>
              </a:rPr>
              <a:t>i</a:t>
            </a:r>
            <a:r>
              <a:rPr sz="2300" b="1" spc="30" dirty="0">
                <a:solidFill>
                  <a:srgbClr val="004A52"/>
                </a:solidFill>
                <a:latin typeface="Ebrima"/>
                <a:cs typeface="Ebrima"/>
              </a:rPr>
              <a:t>n</a:t>
            </a:r>
            <a:r>
              <a:rPr sz="2300" b="1" spc="15" dirty="0">
                <a:solidFill>
                  <a:srgbClr val="004A52"/>
                </a:solidFill>
                <a:latin typeface="Ebrima"/>
                <a:cs typeface="Ebrima"/>
              </a:rPr>
              <a:t>g</a:t>
            </a:r>
            <a:r>
              <a:rPr sz="2300" b="1" spc="-200" dirty="0">
                <a:solidFill>
                  <a:srgbClr val="004A52"/>
                </a:solidFill>
                <a:latin typeface="Ebrima"/>
                <a:cs typeface="Ebrima"/>
              </a:rPr>
              <a:t> </a:t>
            </a:r>
            <a:r>
              <a:rPr sz="2300" b="1" spc="45" dirty="0">
                <a:solidFill>
                  <a:srgbClr val="004A52"/>
                </a:solidFill>
                <a:latin typeface="Ebrima"/>
                <a:cs typeface="Ebrima"/>
              </a:rPr>
              <a:t>M</a:t>
            </a:r>
            <a:r>
              <a:rPr sz="2300" b="1" spc="30" dirty="0">
                <a:solidFill>
                  <a:srgbClr val="004A52"/>
                </a:solidFill>
                <a:latin typeface="Ebrima"/>
                <a:cs typeface="Ebrima"/>
              </a:rPr>
              <a:t>u</a:t>
            </a:r>
            <a:r>
              <a:rPr sz="2300" b="1" spc="15" dirty="0">
                <a:solidFill>
                  <a:srgbClr val="004A52"/>
                </a:solidFill>
                <a:latin typeface="Ebrima"/>
                <a:cs typeface="Ebrima"/>
              </a:rPr>
              <a:t>l</a:t>
            </a:r>
            <a:r>
              <a:rPr sz="2300" b="1" spc="5" dirty="0">
                <a:solidFill>
                  <a:srgbClr val="004A52"/>
                </a:solidFill>
                <a:latin typeface="Ebrima"/>
                <a:cs typeface="Ebrima"/>
              </a:rPr>
              <a:t>t</a:t>
            </a:r>
            <a:r>
              <a:rPr sz="2300" b="1" spc="10" dirty="0">
                <a:solidFill>
                  <a:srgbClr val="004A52"/>
                </a:solidFill>
                <a:latin typeface="Ebrima"/>
                <a:cs typeface="Ebrima"/>
              </a:rPr>
              <a:t>i</a:t>
            </a:r>
            <a:r>
              <a:rPr sz="2300" b="1" spc="-5" dirty="0">
                <a:solidFill>
                  <a:srgbClr val="004A52"/>
                </a:solidFill>
                <a:latin typeface="Ebrima"/>
                <a:cs typeface="Ebrima"/>
              </a:rPr>
              <a:t>p</a:t>
            </a:r>
            <a:r>
              <a:rPr sz="2300" b="1" spc="15" dirty="0">
                <a:solidFill>
                  <a:srgbClr val="004A52"/>
                </a:solidFill>
                <a:latin typeface="Ebrima"/>
                <a:cs typeface="Ebrima"/>
              </a:rPr>
              <a:t>l</a:t>
            </a:r>
            <a:r>
              <a:rPr sz="2300" b="1" spc="10" dirty="0">
                <a:solidFill>
                  <a:srgbClr val="004A52"/>
                </a:solidFill>
                <a:latin typeface="Ebrima"/>
                <a:cs typeface="Ebrima"/>
              </a:rPr>
              <a:t>e  </a:t>
            </a:r>
            <a:r>
              <a:rPr sz="2300" b="1" spc="5" dirty="0">
                <a:solidFill>
                  <a:srgbClr val="004A52"/>
                </a:solidFill>
                <a:latin typeface="Ebrima"/>
                <a:cs typeface="Ebrima"/>
              </a:rPr>
              <a:t>Techniques/Algorithms</a:t>
            </a:r>
            <a:endParaRPr sz="2300">
              <a:latin typeface="Ebrima"/>
              <a:cs typeface="Ebrima"/>
            </a:endParaRPr>
          </a:p>
        </p:txBody>
      </p:sp>
      <p:grpSp>
        <p:nvGrpSpPr>
          <p:cNvPr id="26" name="object 11">
            <a:extLst>
              <a:ext uri="{FF2B5EF4-FFF2-40B4-BE49-F238E27FC236}">
                <a16:creationId xmlns:a16="http://schemas.microsoft.com/office/drawing/2014/main" id="{3A48B64D-45CE-54FA-3AEC-3F4435CEA6D0}"/>
              </a:ext>
            </a:extLst>
          </p:cNvPr>
          <p:cNvGrpSpPr/>
          <p:nvPr/>
        </p:nvGrpSpPr>
        <p:grpSpPr>
          <a:xfrm>
            <a:off x="411162" y="877950"/>
            <a:ext cx="8303259" cy="1568450"/>
            <a:chOff x="411162" y="877950"/>
            <a:chExt cx="8303259" cy="1568450"/>
          </a:xfrm>
          <a:solidFill>
            <a:schemeClr val="accent4"/>
          </a:solidFill>
        </p:grpSpPr>
        <p:sp>
          <p:nvSpPr>
            <p:cNvPr id="27" name="object 12">
              <a:extLst>
                <a:ext uri="{FF2B5EF4-FFF2-40B4-BE49-F238E27FC236}">
                  <a16:creationId xmlns:a16="http://schemas.microsoft.com/office/drawing/2014/main" id="{869FF6E7-B22B-35D9-4C1D-DCF42A167C44}"/>
                </a:ext>
              </a:extLst>
            </p:cNvPr>
            <p:cNvSpPr/>
            <p:nvPr/>
          </p:nvSpPr>
          <p:spPr>
            <a:xfrm>
              <a:off x="423862" y="890650"/>
              <a:ext cx="8277859" cy="1543050"/>
            </a:xfrm>
            <a:custGeom>
              <a:avLst/>
              <a:gdLst/>
              <a:ahLst/>
              <a:cxnLst/>
              <a:rect l="l" t="t" r="r" b="b"/>
              <a:pathLst>
                <a:path w="8277859" h="1543050">
                  <a:moveTo>
                    <a:pt x="8277288" y="0"/>
                  </a:moveTo>
                  <a:lnTo>
                    <a:pt x="0" y="0"/>
                  </a:lnTo>
                  <a:lnTo>
                    <a:pt x="0" y="1002538"/>
                  </a:lnTo>
                  <a:lnTo>
                    <a:pt x="3945699" y="1002538"/>
                  </a:lnTo>
                  <a:lnTo>
                    <a:pt x="3945699" y="1157224"/>
                  </a:lnTo>
                  <a:lnTo>
                    <a:pt x="3752786" y="1157224"/>
                  </a:lnTo>
                  <a:lnTo>
                    <a:pt x="4138612" y="1543050"/>
                  </a:lnTo>
                  <a:lnTo>
                    <a:pt x="4524438" y="1157224"/>
                  </a:lnTo>
                  <a:lnTo>
                    <a:pt x="4331525" y="1157224"/>
                  </a:lnTo>
                  <a:lnTo>
                    <a:pt x="4331525" y="1002538"/>
                  </a:lnTo>
                  <a:lnTo>
                    <a:pt x="8277288" y="1002538"/>
                  </a:lnTo>
                  <a:lnTo>
                    <a:pt x="8277288" y="0"/>
                  </a:lnTo>
                  <a:close/>
                </a:path>
              </a:pathLst>
            </a:custGeom>
            <a:grpFill/>
          </p:spPr>
          <p:txBody>
            <a:bodyPr wrap="square" lIns="0" tIns="0" rIns="0" bIns="0" rtlCol="0"/>
            <a:lstStyle/>
            <a:p>
              <a:endParaRPr/>
            </a:p>
          </p:txBody>
        </p:sp>
        <p:sp>
          <p:nvSpPr>
            <p:cNvPr id="28" name="object 13">
              <a:extLst>
                <a:ext uri="{FF2B5EF4-FFF2-40B4-BE49-F238E27FC236}">
                  <a16:creationId xmlns:a16="http://schemas.microsoft.com/office/drawing/2014/main" id="{2D287D23-DB3E-3F10-2244-D1848A030B44}"/>
                </a:ext>
              </a:extLst>
            </p:cNvPr>
            <p:cNvSpPr/>
            <p:nvPr/>
          </p:nvSpPr>
          <p:spPr>
            <a:xfrm>
              <a:off x="423862" y="890650"/>
              <a:ext cx="8277859" cy="1543050"/>
            </a:xfrm>
            <a:custGeom>
              <a:avLst/>
              <a:gdLst/>
              <a:ahLst/>
              <a:cxnLst/>
              <a:rect l="l" t="t" r="r" b="b"/>
              <a:pathLst>
                <a:path w="8277859" h="1543050">
                  <a:moveTo>
                    <a:pt x="8277288" y="1002538"/>
                  </a:moveTo>
                  <a:lnTo>
                    <a:pt x="4331525" y="1002538"/>
                  </a:lnTo>
                  <a:lnTo>
                    <a:pt x="4331525" y="1157224"/>
                  </a:lnTo>
                  <a:lnTo>
                    <a:pt x="4524438" y="1157224"/>
                  </a:lnTo>
                  <a:lnTo>
                    <a:pt x="4138612" y="1543050"/>
                  </a:lnTo>
                  <a:lnTo>
                    <a:pt x="3752786" y="1157224"/>
                  </a:lnTo>
                  <a:lnTo>
                    <a:pt x="3945699" y="1157224"/>
                  </a:lnTo>
                  <a:lnTo>
                    <a:pt x="3945699" y="1002538"/>
                  </a:lnTo>
                  <a:lnTo>
                    <a:pt x="0" y="1002538"/>
                  </a:lnTo>
                  <a:lnTo>
                    <a:pt x="0" y="0"/>
                  </a:lnTo>
                  <a:lnTo>
                    <a:pt x="8277288" y="0"/>
                  </a:lnTo>
                  <a:lnTo>
                    <a:pt x="8277288" y="1002538"/>
                  </a:lnTo>
                  <a:close/>
                </a:path>
              </a:pathLst>
            </a:custGeom>
            <a:grpFill/>
            <a:ln w="25400">
              <a:solidFill>
                <a:srgbClr val="124F5C"/>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7451F45E-A8E4-07B1-704C-3573A90733C8}"/>
              </a:ext>
            </a:extLst>
          </p:cNvPr>
          <p:cNvSpPr txBox="1"/>
          <p:nvPr/>
        </p:nvSpPr>
        <p:spPr>
          <a:xfrm>
            <a:off x="1258569" y="1177543"/>
            <a:ext cx="6587490" cy="381000"/>
          </a:xfrm>
          <a:prstGeom prst="rect">
            <a:avLst/>
          </a:prstGeom>
        </p:spPr>
        <p:txBody>
          <a:bodyPr vert="horz" wrap="square" lIns="0" tIns="16510" rIns="0" bIns="0" rtlCol="0">
            <a:spAutoFit/>
          </a:bodyPr>
          <a:lstStyle/>
          <a:p>
            <a:pPr marL="12700">
              <a:lnSpc>
                <a:spcPct val="100000"/>
              </a:lnSpc>
              <a:spcBef>
                <a:spcPts val="130"/>
              </a:spcBef>
            </a:pPr>
            <a:r>
              <a:rPr sz="2300" b="1" spc="20" dirty="0">
                <a:solidFill>
                  <a:srgbClr val="004A52"/>
                </a:solidFill>
                <a:latin typeface="Ebrima"/>
                <a:cs typeface="Ebrima"/>
              </a:rPr>
              <a:t>D</a:t>
            </a:r>
            <a:r>
              <a:rPr sz="2300" b="1" spc="30" dirty="0">
                <a:solidFill>
                  <a:srgbClr val="004A52"/>
                </a:solidFill>
                <a:latin typeface="Ebrima"/>
                <a:cs typeface="Ebrima"/>
              </a:rPr>
              <a:t>a</a:t>
            </a:r>
            <a:r>
              <a:rPr sz="2300" b="1" spc="5" dirty="0">
                <a:solidFill>
                  <a:srgbClr val="004A52"/>
                </a:solidFill>
                <a:latin typeface="Ebrima"/>
                <a:cs typeface="Ebrima"/>
              </a:rPr>
              <a:t>t</a:t>
            </a:r>
            <a:r>
              <a:rPr sz="2300" b="1" spc="15" dirty="0">
                <a:solidFill>
                  <a:srgbClr val="004A52"/>
                </a:solidFill>
                <a:latin typeface="Ebrima"/>
                <a:cs typeface="Ebrima"/>
              </a:rPr>
              <a:t>a</a:t>
            </a:r>
            <a:r>
              <a:rPr sz="2300" b="1" spc="-100" dirty="0">
                <a:solidFill>
                  <a:srgbClr val="004A52"/>
                </a:solidFill>
                <a:latin typeface="Ebrima"/>
                <a:cs typeface="Ebrima"/>
              </a:rPr>
              <a:t> </a:t>
            </a:r>
            <a:r>
              <a:rPr sz="2300" b="1" spc="10" dirty="0">
                <a:solidFill>
                  <a:srgbClr val="004A52"/>
                </a:solidFill>
                <a:latin typeface="Ebrima"/>
                <a:cs typeface="Ebrima"/>
              </a:rPr>
              <a:t>P</a:t>
            </a:r>
            <a:r>
              <a:rPr sz="2300" b="1" spc="-25" dirty="0">
                <a:solidFill>
                  <a:srgbClr val="004A52"/>
                </a:solidFill>
                <a:latin typeface="Ebrima"/>
                <a:cs typeface="Ebrima"/>
              </a:rPr>
              <a:t>r</a:t>
            </a:r>
            <a:r>
              <a:rPr sz="2300" b="1" spc="25" dirty="0">
                <a:solidFill>
                  <a:srgbClr val="004A52"/>
                </a:solidFill>
                <a:latin typeface="Ebrima"/>
                <a:cs typeface="Ebrima"/>
              </a:rPr>
              <a:t>e</a:t>
            </a:r>
            <a:r>
              <a:rPr sz="2300" b="1" spc="-5" dirty="0">
                <a:solidFill>
                  <a:srgbClr val="004A52"/>
                </a:solidFill>
                <a:latin typeface="Ebrima"/>
                <a:cs typeface="Ebrima"/>
              </a:rPr>
              <a:t>p</a:t>
            </a:r>
            <a:r>
              <a:rPr sz="2300" b="1" spc="30" dirty="0">
                <a:solidFill>
                  <a:srgbClr val="004A52"/>
                </a:solidFill>
                <a:latin typeface="Ebrima"/>
                <a:cs typeface="Ebrima"/>
              </a:rPr>
              <a:t>a</a:t>
            </a:r>
            <a:r>
              <a:rPr sz="2300" b="1" spc="-20" dirty="0">
                <a:solidFill>
                  <a:srgbClr val="004A52"/>
                </a:solidFill>
                <a:latin typeface="Ebrima"/>
                <a:cs typeface="Ebrima"/>
              </a:rPr>
              <a:t>r</a:t>
            </a:r>
            <a:r>
              <a:rPr sz="2300" b="1" spc="30" dirty="0">
                <a:solidFill>
                  <a:srgbClr val="004A52"/>
                </a:solidFill>
                <a:latin typeface="Ebrima"/>
                <a:cs typeface="Ebrima"/>
              </a:rPr>
              <a:t>a</a:t>
            </a:r>
            <a:r>
              <a:rPr sz="2300" b="1" spc="5" dirty="0">
                <a:solidFill>
                  <a:srgbClr val="004A52"/>
                </a:solidFill>
                <a:latin typeface="Ebrima"/>
                <a:cs typeface="Ebrima"/>
              </a:rPr>
              <a:t>ti</a:t>
            </a:r>
            <a:r>
              <a:rPr sz="2300" b="1" spc="20" dirty="0">
                <a:solidFill>
                  <a:srgbClr val="004A52"/>
                </a:solidFill>
                <a:latin typeface="Ebrima"/>
                <a:cs typeface="Ebrima"/>
              </a:rPr>
              <a:t>o</a:t>
            </a:r>
            <a:r>
              <a:rPr sz="2300" b="1" spc="15" dirty="0">
                <a:solidFill>
                  <a:srgbClr val="004A52"/>
                </a:solidFill>
                <a:latin typeface="Ebrima"/>
                <a:cs typeface="Ebrima"/>
              </a:rPr>
              <a:t>n</a:t>
            </a:r>
            <a:r>
              <a:rPr sz="2300" b="1" spc="-175" dirty="0">
                <a:solidFill>
                  <a:srgbClr val="004A52"/>
                </a:solidFill>
                <a:latin typeface="Ebrima"/>
                <a:cs typeface="Ebrima"/>
              </a:rPr>
              <a:t> </a:t>
            </a:r>
            <a:r>
              <a:rPr sz="2300" b="1" spc="30" dirty="0">
                <a:solidFill>
                  <a:srgbClr val="004A52"/>
                </a:solidFill>
                <a:latin typeface="Ebrima"/>
                <a:cs typeface="Ebrima"/>
              </a:rPr>
              <a:t>a</a:t>
            </a:r>
            <a:r>
              <a:rPr sz="2300" b="1" spc="25" dirty="0">
                <a:solidFill>
                  <a:srgbClr val="004A52"/>
                </a:solidFill>
                <a:latin typeface="Ebrima"/>
                <a:cs typeface="Ebrima"/>
              </a:rPr>
              <a:t>n</a:t>
            </a:r>
            <a:r>
              <a:rPr sz="2300" b="1" spc="15" dirty="0">
                <a:solidFill>
                  <a:srgbClr val="004A52"/>
                </a:solidFill>
                <a:latin typeface="Ebrima"/>
                <a:cs typeface="Ebrima"/>
              </a:rPr>
              <a:t>d</a:t>
            </a:r>
            <a:r>
              <a:rPr sz="2300" b="1" spc="-50" dirty="0">
                <a:solidFill>
                  <a:srgbClr val="004A52"/>
                </a:solidFill>
                <a:latin typeface="Ebrima"/>
                <a:cs typeface="Ebrima"/>
              </a:rPr>
              <a:t> </a:t>
            </a:r>
            <a:r>
              <a:rPr sz="2300" b="1" spc="45" dirty="0">
                <a:solidFill>
                  <a:srgbClr val="004A52"/>
                </a:solidFill>
                <a:latin typeface="Ebrima"/>
                <a:cs typeface="Ebrima"/>
              </a:rPr>
              <a:t>E</a:t>
            </a:r>
            <a:r>
              <a:rPr sz="2300" b="1" dirty="0">
                <a:solidFill>
                  <a:srgbClr val="004A52"/>
                </a:solidFill>
                <a:latin typeface="Ebrima"/>
                <a:cs typeface="Ebrima"/>
              </a:rPr>
              <a:t>x</a:t>
            </a:r>
            <a:r>
              <a:rPr sz="2300" b="1" spc="-5" dirty="0">
                <a:solidFill>
                  <a:srgbClr val="004A52"/>
                </a:solidFill>
                <a:latin typeface="Ebrima"/>
                <a:cs typeface="Ebrima"/>
              </a:rPr>
              <a:t>p</a:t>
            </a:r>
            <a:r>
              <a:rPr sz="2300" b="1" spc="15" dirty="0">
                <a:solidFill>
                  <a:srgbClr val="004A52"/>
                </a:solidFill>
                <a:latin typeface="Ebrima"/>
                <a:cs typeface="Ebrima"/>
              </a:rPr>
              <a:t>l</a:t>
            </a:r>
            <a:r>
              <a:rPr sz="2300" b="1" spc="10" dirty="0">
                <a:solidFill>
                  <a:srgbClr val="004A52"/>
                </a:solidFill>
                <a:latin typeface="Ebrima"/>
                <a:cs typeface="Ebrima"/>
              </a:rPr>
              <a:t>o</a:t>
            </a:r>
            <a:r>
              <a:rPr sz="2300" b="1" spc="-20" dirty="0">
                <a:solidFill>
                  <a:srgbClr val="004A52"/>
                </a:solidFill>
                <a:latin typeface="Ebrima"/>
                <a:cs typeface="Ebrima"/>
              </a:rPr>
              <a:t>r</a:t>
            </a:r>
            <a:r>
              <a:rPr sz="2300" b="1" spc="30" dirty="0">
                <a:solidFill>
                  <a:srgbClr val="004A52"/>
                </a:solidFill>
                <a:latin typeface="Ebrima"/>
                <a:cs typeface="Ebrima"/>
              </a:rPr>
              <a:t>a</a:t>
            </a:r>
            <a:r>
              <a:rPr sz="2300" b="1" spc="10" dirty="0">
                <a:solidFill>
                  <a:srgbClr val="004A52"/>
                </a:solidFill>
                <a:latin typeface="Ebrima"/>
                <a:cs typeface="Ebrima"/>
              </a:rPr>
              <a:t>to</a:t>
            </a:r>
            <a:r>
              <a:rPr sz="2300" b="1" spc="-25" dirty="0">
                <a:solidFill>
                  <a:srgbClr val="004A52"/>
                </a:solidFill>
                <a:latin typeface="Ebrima"/>
                <a:cs typeface="Ebrima"/>
              </a:rPr>
              <a:t>r</a:t>
            </a:r>
            <a:r>
              <a:rPr sz="2300" b="1" spc="15" dirty="0">
                <a:solidFill>
                  <a:srgbClr val="004A52"/>
                </a:solidFill>
                <a:latin typeface="Ebrima"/>
                <a:cs typeface="Ebrima"/>
              </a:rPr>
              <a:t>y</a:t>
            </a:r>
            <a:r>
              <a:rPr sz="2300" b="1" spc="-170" dirty="0">
                <a:solidFill>
                  <a:srgbClr val="004A52"/>
                </a:solidFill>
                <a:latin typeface="Ebrima"/>
                <a:cs typeface="Ebrima"/>
              </a:rPr>
              <a:t> </a:t>
            </a:r>
            <a:r>
              <a:rPr sz="2300" b="1" spc="20" dirty="0">
                <a:solidFill>
                  <a:srgbClr val="004A52"/>
                </a:solidFill>
                <a:latin typeface="Ebrima"/>
                <a:cs typeface="Ebrima"/>
              </a:rPr>
              <a:t>D</a:t>
            </a:r>
            <a:r>
              <a:rPr sz="2300" b="1" spc="30" dirty="0">
                <a:solidFill>
                  <a:srgbClr val="004A52"/>
                </a:solidFill>
                <a:latin typeface="Ebrima"/>
                <a:cs typeface="Ebrima"/>
              </a:rPr>
              <a:t>a</a:t>
            </a:r>
            <a:r>
              <a:rPr sz="2300" b="1" spc="5" dirty="0">
                <a:solidFill>
                  <a:srgbClr val="004A52"/>
                </a:solidFill>
                <a:latin typeface="Ebrima"/>
                <a:cs typeface="Ebrima"/>
              </a:rPr>
              <a:t>t</a:t>
            </a:r>
            <a:r>
              <a:rPr sz="2300" b="1" spc="15" dirty="0">
                <a:solidFill>
                  <a:srgbClr val="004A52"/>
                </a:solidFill>
                <a:latin typeface="Ebrima"/>
                <a:cs typeface="Ebrima"/>
              </a:rPr>
              <a:t>a</a:t>
            </a:r>
            <a:r>
              <a:rPr sz="2300" b="1" spc="-100" dirty="0">
                <a:solidFill>
                  <a:srgbClr val="004A52"/>
                </a:solidFill>
                <a:latin typeface="Ebrima"/>
                <a:cs typeface="Ebrima"/>
              </a:rPr>
              <a:t> </a:t>
            </a:r>
            <a:r>
              <a:rPr sz="2300" b="1" spc="25" dirty="0">
                <a:solidFill>
                  <a:srgbClr val="004A52"/>
                </a:solidFill>
                <a:latin typeface="Ebrima"/>
                <a:cs typeface="Ebrima"/>
              </a:rPr>
              <a:t>An</a:t>
            </a:r>
            <a:r>
              <a:rPr sz="2300" b="1" spc="30" dirty="0">
                <a:solidFill>
                  <a:srgbClr val="004A52"/>
                </a:solidFill>
                <a:latin typeface="Ebrima"/>
                <a:cs typeface="Ebrima"/>
              </a:rPr>
              <a:t>a</a:t>
            </a:r>
            <a:r>
              <a:rPr sz="2300" b="1" spc="15" dirty="0">
                <a:solidFill>
                  <a:srgbClr val="004A52"/>
                </a:solidFill>
                <a:latin typeface="Ebrima"/>
                <a:cs typeface="Ebrima"/>
              </a:rPr>
              <a:t>l</a:t>
            </a:r>
            <a:r>
              <a:rPr sz="2300" b="1" spc="30" dirty="0">
                <a:solidFill>
                  <a:srgbClr val="004A52"/>
                </a:solidFill>
                <a:latin typeface="Ebrima"/>
                <a:cs typeface="Ebrima"/>
              </a:rPr>
              <a:t>ys</a:t>
            </a:r>
            <a:r>
              <a:rPr sz="2300" b="1" spc="15" dirty="0">
                <a:solidFill>
                  <a:srgbClr val="004A52"/>
                </a:solidFill>
                <a:latin typeface="Ebrima"/>
                <a:cs typeface="Ebrima"/>
              </a:rPr>
              <a:t>i</a:t>
            </a:r>
            <a:r>
              <a:rPr sz="2300" b="1" spc="10" dirty="0">
                <a:solidFill>
                  <a:srgbClr val="004A52"/>
                </a:solidFill>
                <a:latin typeface="Ebrima"/>
                <a:cs typeface="Ebrima"/>
              </a:rPr>
              <a:t>s</a:t>
            </a:r>
            <a:endParaRPr sz="2300" dirty="0">
              <a:latin typeface="Ebrima"/>
              <a:cs typeface="Ebri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0" y="163032"/>
            <a:ext cx="8605284" cy="4586177"/>
          </a:xfrm>
        </p:spPr>
        <p:txBody>
          <a:bodyPr/>
          <a:lstStyle/>
          <a:p>
            <a:r>
              <a:rPr lang="en-US" sz="5400" b="1" dirty="0">
                <a:solidFill>
                  <a:schemeClr val="tx1"/>
                </a:solidFill>
                <a:latin typeface="Ebrima" pitchFamily="2" charset="0"/>
                <a:ea typeface="Ebrima" pitchFamily="2" charset="0"/>
                <a:cs typeface="Ebrima" pitchFamily="2" charset="0"/>
              </a:rPr>
              <a:t>EDA AND DATA PROCESSING</a:t>
            </a:r>
            <a:r>
              <a:rPr lang="en-US" sz="6000" b="1" dirty="0">
                <a:solidFill>
                  <a:schemeClr val="bg1"/>
                </a:solidFill>
                <a:latin typeface="Ebrima" pitchFamily="2" charset="0"/>
                <a:ea typeface="Ebrima" pitchFamily="2" charset="0"/>
                <a:cs typeface="Ebrima" pitchFamily="2" charset="0"/>
              </a:rPr>
              <a:t/>
            </a:r>
            <a:br>
              <a:rPr lang="en-US" sz="6000" b="1" dirty="0">
                <a:solidFill>
                  <a:schemeClr val="bg1"/>
                </a:solidFill>
                <a:latin typeface="Ebrima" pitchFamily="2" charset="0"/>
                <a:ea typeface="Ebrima" pitchFamily="2" charset="0"/>
                <a:cs typeface="Ebrima" pitchFamily="2" charset="0"/>
              </a:rPr>
            </a:br>
            <a:endParaRPr lang="en-US" sz="6000" b="1" dirty="0">
              <a:solidFill>
                <a:schemeClr val="bg1"/>
              </a:solidFill>
              <a:latin typeface="Ebrima" pitchFamily="2" charset="0"/>
              <a:ea typeface="Ebrima" pitchFamily="2" charset="0"/>
              <a:cs typeface="Ebrima" pitchFamily="2" charset="0"/>
            </a:endParaRPr>
          </a:p>
        </p:txBody>
      </p:sp>
      <p:pic>
        <p:nvPicPr>
          <p:cNvPr id="3074" name="Picture 2" descr="C:\Users\ys\OneDrive\Desktop\EDA.png"/>
          <p:cNvPicPr>
            <a:picLocks noChangeAspect="1" noChangeArrowheads="1"/>
          </p:cNvPicPr>
          <p:nvPr/>
        </p:nvPicPr>
        <p:blipFill>
          <a:blip r:embed="rId2"/>
          <a:srcRect/>
          <a:stretch>
            <a:fillRect/>
          </a:stretch>
        </p:blipFill>
        <p:spPr bwMode="auto">
          <a:xfrm>
            <a:off x="5592725" y="949950"/>
            <a:ext cx="3416595" cy="37283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sz="3200" b="1" dirty="0">
                <a:latin typeface="Ebrima" pitchFamily="2" charset="0"/>
                <a:ea typeface="Ebrima" pitchFamily="2" charset="0"/>
                <a:cs typeface="Ebrima" pitchFamily="2" charset="0"/>
              </a:rPr>
              <a:t>ANALYSIS OF DEPENDENT VARIABLE</a:t>
            </a:r>
          </a:p>
        </p:txBody>
      </p:sp>
      <p:sp>
        <p:nvSpPr>
          <p:cNvPr id="3" name="Text Placeholder 2"/>
          <p:cNvSpPr>
            <a:spLocks noGrp="1"/>
          </p:cNvSpPr>
          <p:nvPr>
            <p:ph type="body" idx="1"/>
          </p:nvPr>
        </p:nvSpPr>
        <p:spPr>
          <a:xfrm>
            <a:off x="85060" y="765543"/>
            <a:ext cx="8881731" cy="4182141"/>
          </a:xfrm>
        </p:spPr>
        <p:txBody>
          <a:bodyPr/>
          <a:lstStyle/>
          <a:p>
            <a:pPr>
              <a:buNone/>
            </a:pPr>
            <a:r>
              <a:rPr lang="en-US" b="1" dirty="0">
                <a:solidFill>
                  <a:srgbClr val="002060"/>
                </a:solidFill>
                <a:latin typeface="Ebrima" pitchFamily="2" charset="0"/>
                <a:ea typeface="Ebrima" pitchFamily="2" charset="0"/>
                <a:cs typeface="Ebrima" pitchFamily="2" charset="0"/>
              </a:rPr>
              <a:t>As we can see from </a:t>
            </a:r>
            <a:r>
              <a:rPr lang="en-US" b="1" dirty="0" smtClean="0">
                <a:solidFill>
                  <a:srgbClr val="002060"/>
                </a:solidFill>
                <a:latin typeface="Ebrima" pitchFamily="2" charset="0"/>
                <a:ea typeface="Ebrima" pitchFamily="2" charset="0"/>
                <a:cs typeface="Ebrima" pitchFamily="2" charset="0"/>
              </a:rPr>
              <a:t>the above </a:t>
            </a:r>
            <a:r>
              <a:rPr lang="en-US" b="1" dirty="0">
                <a:solidFill>
                  <a:srgbClr val="002060"/>
                </a:solidFill>
                <a:latin typeface="Ebrima" pitchFamily="2" charset="0"/>
                <a:ea typeface="Ebrima" pitchFamily="2" charset="0"/>
                <a:cs typeface="Ebrima" pitchFamily="2" charset="0"/>
              </a:rPr>
              <a:t>graph </a:t>
            </a:r>
          </a:p>
          <a:p>
            <a:pPr>
              <a:buNone/>
            </a:pPr>
            <a:r>
              <a:rPr lang="en-US" b="1" dirty="0">
                <a:solidFill>
                  <a:srgbClr val="002060"/>
                </a:solidFill>
                <a:latin typeface="Ebrima" pitchFamily="2" charset="0"/>
                <a:ea typeface="Ebrima" pitchFamily="2" charset="0"/>
                <a:cs typeface="Ebrima" pitchFamily="2" charset="0"/>
              </a:rPr>
              <a:t>that both the classes are not in </a:t>
            </a:r>
          </a:p>
          <a:p>
            <a:pPr>
              <a:buNone/>
            </a:pPr>
            <a:r>
              <a:rPr lang="en-US" b="1" dirty="0">
                <a:solidFill>
                  <a:srgbClr val="002060"/>
                </a:solidFill>
                <a:latin typeface="Ebrima" pitchFamily="2" charset="0"/>
                <a:ea typeface="Ebrima" pitchFamily="2" charset="0"/>
                <a:cs typeface="Ebrima" pitchFamily="2" charset="0"/>
              </a:rPr>
              <a:t>proportion and we have </a:t>
            </a:r>
          </a:p>
          <a:p>
            <a:pPr>
              <a:buNone/>
            </a:pPr>
            <a:r>
              <a:rPr lang="en-US" b="1" dirty="0">
                <a:solidFill>
                  <a:srgbClr val="002060"/>
                </a:solidFill>
                <a:latin typeface="Ebrima" pitchFamily="2" charset="0"/>
                <a:ea typeface="Ebrima" pitchFamily="2" charset="0"/>
                <a:cs typeface="Ebrima" pitchFamily="2" charset="0"/>
              </a:rPr>
              <a:t>imbalanced dataset. So we need to </a:t>
            </a:r>
          </a:p>
          <a:p>
            <a:pPr>
              <a:buNone/>
            </a:pPr>
            <a:r>
              <a:rPr lang="en-US" b="1" dirty="0">
                <a:solidFill>
                  <a:srgbClr val="002060"/>
                </a:solidFill>
                <a:latin typeface="Ebrima" pitchFamily="2" charset="0"/>
                <a:ea typeface="Ebrima" pitchFamily="2" charset="0"/>
                <a:cs typeface="Ebrima" pitchFamily="2" charset="0"/>
              </a:rPr>
              <a:t>do normalize the data in next </a:t>
            </a:r>
          </a:p>
          <a:p>
            <a:pPr>
              <a:buNone/>
            </a:pPr>
            <a:r>
              <a:rPr lang="en-US" b="1" dirty="0">
                <a:solidFill>
                  <a:srgbClr val="002060"/>
                </a:solidFill>
                <a:latin typeface="Ebrima" pitchFamily="2" charset="0"/>
                <a:ea typeface="Ebrima" pitchFamily="2" charset="0"/>
                <a:cs typeface="Ebrima" pitchFamily="2" charset="0"/>
              </a:rPr>
              <a:t>step.</a:t>
            </a:r>
          </a:p>
          <a:p>
            <a:pPr>
              <a:buNone/>
            </a:pPr>
            <a:endParaRPr lang="en-US" b="1" dirty="0">
              <a:solidFill>
                <a:srgbClr val="002060"/>
              </a:solidFill>
              <a:latin typeface="Ebrima" pitchFamily="2" charset="0"/>
              <a:ea typeface="Ebrima" pitchFamily="2" charset="0"/>
              <a:cs typeface="Ebrima" pitchFamily="2" charset="0"/>
            </a:endParaRPr>
          </a:p>
          <a:p>
            <a:pPr>
              <a:buClr>
                <a:schemeClr val="bg1"/>
              </a:buClr>
              <a:buFont typeface="Wingdings" pitchFamily="2" charset="2"/>
              <a:buChar char="v"/>
            </a:pPr>
            <a:r>
              <a:rPr lang="en-US" b="1" dirty="0">
                <a:solidFill>
                  <a:srgbClr val="002060"/>
                </a:solidFill>
                <a:latin typeface="Ebrima" pitchFamily="2" charset="0"/>
                <a:ea typeface="Ebrima" pitchFamily="2" charset="0"/>
                <a:cs typeface="Ebrima" pitchFamily="2" charset="0"/>
              </a:rPr>
              <a:t>0 - Not Default</a:t>
            </a:r>
          </a:p>
          <a:p>
            <a:pPr>
              <a:buClr>
                <a:schemeClr val="bg1"/>
              </a:buClr>
              <a:buFont typeface="Wingdings" pitchFamily="2" charset="2"/>
              <a:buChar char="v"/>
            </a:pPr>
            <a:r>
              <a:rPr lang="en-US" b="1" dirty="0">
                <a:solidFill>
                  <a:srgbClr val="002060"/>
                </a:solidFill>
                <a:latin typeface="Ebrima" pitchFamily="2" charset="0"/>
                <a:ea typeface="Ebrima" pitchFamily="2" charset="0"/>
                <a:cs typeface="Ebrima" pitchFamily="2" charset="0"/>
              </a:rPr>
              <a:t>1 – Default</a:t>
            </a:r>
          </a:p>
          <a:p>
            <a:pPr>
              <a:buClr>
                <a:schemeClr val="bg1"/>
              </a:buClr>
              <a:buFont typeface="Wingdings" pitchFamily="2" charset="2"/>
              <a:buChar char="v"/>
            </a:pPr>
            <a:r>
              <a:rPr lang="en-US" b="1" dirty="0">
                <a:solidFill>
                  <a:srgbClr val="002060"/>
                </a:solidFill>
                <a:latin typeface="Ebrima" pitchFamily="2" charset="0"/>
                <a:ea typeface="Ebrima" pitchFamily="2" charset="0"/>
                <a:cs typeface="Ebrima" pitchFamily="2" charset="0"/>
              </a:rPr>
              <a:t>Defaulters are less than the </a:t>
            </a:r>
          </a:p>
          <a:p>
            <a:pPr>
              <a:buClr>
                <a:schemeClr val="bg1"/>
              </a:buClr>
              <a:buNone/>
            </a:pPr>
            <a:r>
              <a:rPr lang="en-US" b="1" dirty="0">
                <a:solidFill>
                  <a:srgbClr val="002060"/>
                </a:solidFill>
                <a:latin typeface="Ebrima" pitchFamily="2" charset="0"/>
                <a:ea typeface="Ebrima" pitchFamily="2" charset="0"/>
                <a:cs typeface="Ebrima" pitchFamily="2" charset="0"/>
              </a:rPr>
              <a:t>      Non Defaulters in the given  </a:t>
            </a:r>
          </a:p>
          <a:p>
            <a:pPr>
              <a:buClr>
                <a:schemeClr val="bg1"/>
              </a:buClr>
              <a:buNone/>
            </a:pPr>
            <a:r>
              <a:rPr lang="en-US" b="1" dirty="0">
                <a:solidFill>
                  <a:srgbClr val="002060"/>
                </a:solidFill>
                <a:latin typeface="Ebrima" pitchFamily="2" charset="0"/>
                <a:ea typeface="Ebrima" pitchFamily="2" charset="0"/>
                <a:cs typeface="Ebrima" pitchFamily="2" charset="0"/>
              </a:rPr>
              <a:t>      dataset.</a:t>
            </a:r>
          </a:p>
          <a:p>
            <a:pPr>
              <a:buNone/>
            </a:pPr>
            <a:endParaRPr lang="en-US" dirty="0">
              <a:solidFill>
                <a:schemeClr val="bg1"/>
              </a:solidFill>
            </a:endParaRPr>
          </a:p>
        </p:txBody>
      </p:sp>
      <p:pic>
        <p:nvPicPr>
          <p:cNvPr id="4098" name="Picture 2" descr="C:\Users\ys\OneDrive\Desktop\EDA1.PNG"/>
          <p:cNvPicPr>
            <a:picLocks noChangeAspect="1" noChangeArrowheads="1"/>
          </p:cNvPicPr>
          <p:nvPr/>
        </p:nvPicPr>
        <p:blipFill>
          <a:blip r:embed="rId3"/>
          <a:srcRect/>
          <a:stretch>
            <a:fillRect/>
          </a:stretch>
        </p:blipFill>
        <p:spPr bwMode="auto">
          <a:xfrm>
            <a:off x="4253024" y="900222"/>
            <a:ext cx="4541746" cy="379227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83795" cy="453656"/>
          </a:xfrm>
        </p:spPr>
        <p:txBody>
          <a:bodyPr/>
          <a:lstStyle/>
          <a:p>
            <a:r>
              <a:rPr lang="en-US" sz="2400" b="1" dirty="0">
                <a:latin typeface="Ebrima" pitchFamily="2" charset="0"/>
                <a:ea typeface="Ebrima" pitchFamily="2" charset="0"/>
                <a:cs typeface="Ebrima" pitchFamily="2" charset="0"/>
              </a:rPr>
              <a:t>ANALYSIS OF SEX VARIABLE:</a:t>
            </a:r>
          </a:p>
        </p:txBody>
      </p:sp>
      <p:pic>
        <p:nvPicPr>
          <p:cNvPr id="5122" name="Picture 2" descr="C:\Users\ys\OneDrive\Desktop\EDA2.PNG"/>
          <p:cNvPicPr>
            <a:picLocks noChangeAspect="1" noChangeArrowheads="1"/>
          </p:cNvPicPr>
          <p:nvPr/>
        </p:nvPicPr>
        <p:blipFill>
          <a:blip r:embed="rId2"/>
          <a:srcRect/>
          <a:stretch>
            <a:fillRect/>
          </a:stretch>
        </p:blipFill>
        <p:spPr bwMode="auto">
          <a:xfrm>
            <a:off x="134680" y="590713"/>
            <a:ext cx="8846288" cy="2939296"/>
          </a:xfrm>
          <a:prstGeom prst="rect">
            <a:avLst/>
          </a:prstGeom>
          <a:noFill/>
        </p:spPr>
      </p:pic>
      <p:sp>
        <p:nvSpPr>
          <p:cNvPr id="3" name="TextBox 2"/>
          <p:cNvSpPr txBox="1"/>
          <p:nvPr/>
        </p:nvSpPr>
        <p:spPr>
          <a:xfrm>
            <a:off x="470780" y="3543062"/>
            <a:ext cx="5196689" cy="1600438"/>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1 </a:t>
            </a:r>
            <a:r>
              <a:rPr lang="en-US" b="1" dirty="0" smtClean="0">
                <a:solidFill>
                  <a:srgbClr val="002060"/>
                </a:solidFill>
                <a:latin typeface="Ebrima" panose="02000000000000000000" pitchFamily="2" charset="0"/>
                <a:ea typeface="Ebrima" panose="02000000000000000000" pitchFamily="2" charset="0"/>
                <a:cs typeface="Ebrima" panose="02000000000000000000" pitchFamily="2" charset="0"/>
              </a:rPr>
              <a:t>– Male</a:t>
            </a:r>
          </a:p>
          <a:p>
            <a:pPr marL="285750" indent="-285750">
              <a:buFont typeface="Wingdings" panose="05000000000000000000" pitchFamily="2" charset="2"/>
              <a:buChar char="v"/>
            </a:pPr>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2 - Female  </a:t>
            </a:r>
          </a:p>
          <a:p>
            <a:pPr marL="285750" indent="-285750">
              <a:buFont typeface="Wingdings" panose="05000000000000000000" pitchFamily="2" charset="2"/>
              <a:buChar char="v"/>
            </a:pPr>
            <a:r>
              <a:rPr lang="en-US" b="1" dirty="0" smtClean="0">
                <a:solidFill>
                  <a:srgbClr val="002060"/>
                </a:solidFill>
                <a:latin typeface="Ebrima" panose="02000000000000000000" pitchFamily="2" charset="0"/>
                <a:ea typeface="Ebrima" panose="02000000000000000000" pitchFamily="2" charset="0"/>
                <a:cs typeface="Ebrima" panose="02000000000000000000" pitchFamily="2" charset="0"/>
              </a:rPr>
              <a:t> The </a:t>
            </a:r>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number of Male credit holders is less than females.  </a:t>
            </a:r>
          </a:p>
          <a:p>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 </a:t>
            </a:r>
            <a:endParaRPr lang="en-US" b="1" dirty="0" smtClean="0">
              <a:solidFill>
                <a:srgbClr val="002060"/>
              </a:solidFill>
              <a:latin typeface="Ebrima" panose="02000000000000000000" pitchFamily="2" charset="0"/>
              <a:ea typeface="Ebrima" panose="02000000000000000000" pitchFamily="2" charset="0"/>
              <a:cs typeface="Ebrima" panose="02000000000000000000" pitchFamily="2" charset="0"/>
            </a:endParaRPr>
          </a:p>
          <a:p>
            <a:r>
              <a:rPr lang="en-US" b="1" dirty="0" smtClean="0">
                <a:solidFill>
                  <a:srgbClr val="002060"/>
                </a:solidFill>
                <a:latin typeface="Ebrima" panose="02000000000000000000" pitchFamily="2" charset="0"/>
                <a:ea typeface="Ebrima" panose="02000000000000000000" pitchFamily="2" charset="0"/>
                <a:cs typeface="Ebrima" panose="02000000000000000000" pitchFamily="2" charset="0"/>
              </a:rPr>
              <a:t>It </a:t>
            </a:r>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is evident from the above graph that the number of defaulters has a high proportion of Males</a:t>
            </a:r>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0" y="77972"/>
            <a:ext cx="8208335" cy="468566"/>
          </a:xfrm>
        </p:spPr>
        <p:txBody>
          <a:bodyPr/>
          <a:lstStyle/>
          <a:p>
            <a:r>
              <a:rPr lang="en-US" sz="2400" b="1" dirty="0">
                <a:latin typeface="Ebrima" pitchFamily="2" charset="0"/>
                <a:ea typeface="Ebrima" pitchFamily="2" charset="0"/>
                <a:cs typeface="Ebrima" pitchFamily="2" charset="0"/>
              </a:rPr>
              <a:t>ANALYSIS OF EDUCATION VARIABLE :</a:t>
            </a:r>
          </a:p>
        </p:txBody>
      </p:sp>
      <p:pic>
        <p:nvPicPr>
          <p:cNvPr id="6146" name="Picture 2" descr="C:\Users\ys\OneDrive\Desktop\EDA3.PNG"/>
          <p:cNvPicPr>
            <a:picLocks noChangeAspect="1" noChangeArrowheads="1"/>
          </p:cNvPicPr>
          <p:nvPr/>
        </p:nvPicPr>
        <p:blipFill>
          <a:blip r:embed="rId2"/>
          <a:srcRect/>
          <a:stretch>
            <a:fillRect/>
          </a:stretch>
        </p:blipFill>
        <p:spPr bwMode="auto">
          <a:xfrm>
            <a:off x="147145" y="546538"/>
            <a:ext cx="8671034" cy="2593611"/>
          </a:xfrm>
          <a:prstGeom prst="rect">
            <a:avLst/>
          </a:prstGeom>
          <a:noFill/>
        </p:spPr>
      </p:pic>
      <p:sp>
        <p:nvSpPr>
          <p:cNvPr id="3" name="TextBox 2"/>
          <p:cNvSpPr txBox="1"/>
          <p:nvPr/>
        </p:nvSpPr>
        <p:spPr>
          <a:xfrm>
            <a:off x="325925" y="3295461"/>
            <a:ext cx="6744831" cy="1600438"/>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1=graduate school, 2=university, 3=high school, 0=others </a:t>
            </a:r>
          </a:p>
          <a:p>
            <a:pPr marL="285750" indent="-285750">
              <a:buFont typeface="Wingdings" panose="05000000000000000000" pitchFamily="2" charset="2"/>
              <a:buChar char="v"/>
            </a:pPr>
            <a:r>
              <a:rPr lang="en-US" b="1" dirty="0" smtClean="0">
                <a:solidFill>
                  <a:srgbClr val="002060"/>
                </a:solidFill>
                <a:latin typeface="Ebrima" panose="02000000000000000000" pitchFamily="2" charset="0"/>
                <a:ea typeface="Ebrima" panose="02000000000000000000" pitchFamily="2" charset="0"/>
                <a:cs typeface="Ebrima" panose="02000000000000000000" pitchFamily="2" charset="0"/>
              </a:rPr>
              <a:t>From </a:t>
            </a:r>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the </a:t>
            </a:r>
            <a:r>
              <a:rPr lang="en-US" b="1" dirty="0" smtClean="0">
                <a:solidFill>
                  <a:srgbClr val="002060"/>
                </a:solidFill>
                <a:latin typeface="Ebrima" panose="02000000000000000000" pitchFamily="2" charset="0"/>
                <a:ea typeface="Ebrima" panose="02000000000000000000" pitchFamily="2" charset="0"/>
                <a:cs typeface="Ebrima" panose="02000000000000000000" pitchFamily="2" charset="0"/>
              </a:rPr>
              <a:t>above-left </a:t>
            </a:r>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side </a:t>
            </a:r>
            <a:r>
              <a:rPr lang="en-US" b="1" dirty="0" smtClean="0">
                <a:solidFill>
                  <a:srgbClr val="002060"/>
                </a:solidFill>
                <a:latin typeface="Ebrima" panose="02000000000000000000" pitchFamily="2" charset="0"/>
                <a:ea typeface="Ebrima" panose="02000000000000000000" pitchFamily="2" charset="0"/>
                <a:cs typeface="Ebrima" panose="02000000000000000000" pitchFamily="2" charset="0"/>
              </a:rPr>
              <a:t>plot, </a:t>
            </a:r>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we can say that more number of credit holders are university students followed by Graduates and then High school students. </a:t>
            </a:r>
          </a:p>
          <a:p>
            <a:pPr marL="285750" indent="-285750">
              <a:buFont typeface="Wingdings" panose="05000000000000000000" pitchFamily="2" charset="2"/>
              <a:buChar char="v"/>
            </a:pPr>
            <a:r>
              <a:rPr lang="en-US" b="1" dirty="0">
                <a:solidFill>
                  <a:srgbClr val="002060"/>
                </a:solidFill>
                <a:latin typeface="Ebrima" panose="02000000000000000000" pitchFamily="2" charset="0"/>
                <a:ea typeface="Ebrima" panose="02000000000000000000" pitchFamily="2" charset="0"/>
                <a:cs typeface="Ebrima" panose="02000000000000000000" pitchFamily="2" charset="0"/>
              </a:rPr>
              <a:t> From the right side plot it is clear that those people who are other students have higher default payment with respect to graduates and university people.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72" y="70884"/>
            <a:ext cx="8009861" cy="467832"/>
          </a:xfrm>
        </p:spPr>
        <p:txBody>
          <a:bodyPr/>
          <a:lstStyle/>
          <a:p>
            <a:r>
              <a:rPr lang="en-US" sz="2400" b="1" dirty="0">
                <a:latin typeface="Ebrima" pitchFamily="2" charset="0"/>
                <a:ea typeface="Ebrima" pitchFamily="2" charset="0"/>
                <a:cs typeface="Ebrima" pitchFamily="2" charset="0"/>
              </a:rPr>
              <a:t>ANALYSIS OF MARRIAGE VARIABLE :</a:t>
            </a:r>
          </a:p>
        </p:txBody>
      </p:sp>
      <p:pic>
        <p:nvPicPr>
          <p:cNvPr id="7170" name="Picture 2" descr="C:\Users\ys\OneDrive\Desktop\EDA4.PNG"/>
          <p:cNvPicPr>
            <a:picLocks noChangeAspect="1" noChangeArrowheads="1"/>
          </p:cNvPicPr>
          <p:nvPr/>
        </p:nvPicPr>
        <p:blipFill>
          <a:blip r:embed="rId2"/>
          <a:srcRect/>
          <a:stretch>
            <a:fillRect/>
          </a:stretch>
        </p:blipFill>
        <p:spPr bwMode="auto">
          <a:xfrm>
            <a:off x="276447" y="599091"/>
            <a:ext cx="8435162" cy="2930918"/>
          </a:xfrm>
          <a:prstGeom prst="rect">
            <a:avLst/>
          </a:prstGeom>
          <a:noFill/>
        </p:spPr>
      </p:pic>
      <p:sp>
        <p:nvSpPr>
          <p:cNvPr id="3" name="TextBox 2"/>
          <p:cNvSpPr txBox="1"/>
          <p:nvPr/>
        </p:nvSpPr>
        <p:spPr>
          <a:xfrm>
            <a:off x="276447" y="3730028"/>
            <a:ext cx="6418907" cy="1138773"/>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1 – Married, 2 – Single, 3 - Others </a:t>
            </a:r>
          </a:p>
          <a:p>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    From the above data </a:t>
            </a:r>
            <a:r>
              <a:rPr lang="en-US" sz="1800" b="1" dirty="0" smtClean="0">
                <a:solidFill>
                  <a:srgbClr val="002060"/>
                </a:solidFill>
                <a:latin typeface="Ebrima" panose="02000000000000000000" pitchFamily="2" charset="0"/>
                <a:ea typeface="Ebrima" panose="02000000000000000000" pitchFamily="2" charset="0"/>
                <a:cs typeface="Ebrima" panose="02000000000000000000" pitchFamily="2" charset="0"/>
              </a:rPr>
              <a:t>analysis, </a:t>
            </a:r>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we can say </a:t>
            </a:r>
            <a:r>
              <a:rPr lang="en-US" sz="1800" b="1" dirty="0" smtClean="0">
                <a:solidFill>
                  <a:srgbClr val="002060"/>
                </a:solidFill>
                <a:latin typeface="Ebrima" panose="02000000000000000000" pitchFamily="2" charset="0"/>
                <a:ea typeface="Ebrima" panose="02000000000000000000" pitchFamily="2" charset="0"/>
                <a:cs typeface="Ebrima" panose="02000000000000000000" pitchFamily="2" charset="0"/>
              </a:rPr>
              <a:t>that.</a:t>
            </a:r>
            <a:endPar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endParaRPr>
          </a:p>
          <a:p>
            <a:pPr marL="285750" indent="-285750">
              <a:buFont typeface="Wingdings" panose="05000000000000000000" pitchFamily="2" charset="2"/>
              <a:buChar char="v"/>
            </a:pPr>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More number of credit card holders are Single.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378456" cy="538934"/>
          </a:xfrm>
        </p:spPr>
        <p:txBody>
          <a:bodyPr/>
          <a:lstStyle/>
          <a:p>
            <a:r>
              <a:rPr lang="en-US" sz="2400" b="1" dirty="0">
                <a:latin typeface="Ebrima" pitchFamily="2" charset="0"/>
                <a:ea typeface="Ebrima" pitchFamily="2" charset="0"/>
                <a:cs typeface="Ebrima" pitchFamily="2" charset="0"/>
              </a:rPr>
              <a:t>ANALYSIS OF AGE VARIABLE :</a:t>
            </a:r>
          </a:p>
        </p:txBody>
      </p:sp>
      <p:sp>
        <p:nvSpPr>
          <p:cNvPr id="3" name="Text Placeholder 2"/>
          <p:cNvSpPr>
            <a:spLocks noGrp="1"/>
          </p:cNvSpPr>
          <p:nvPr>
            <p:ph type="body" idx="1"/>
          </p:nvPr>
        </p:nvSpPr>
        <p:spPr>
          <a:xfrm>
            <a:off x="0" y="711040"/>
            <a:ext cx="9144000" cy="4432459"/>
          </a:xfrm>
        </p:spPr>
        <p:txBody>
          <a:bodyPr/>
          <a:lstStyle/>
          <a:p>
            <a:endParaRPr lang="en-US" dirty="0"/>
          </a:p>
        </p:txBody>
      </p:sp>
      <p:pic>
        <p:nvPicPr>
          <p:cNvPr id="8194" name="Picture 2" descr="C:\Users\ys\OneDrive\Desktop\EDA5.PNG"/>
          <p:cNvPicPr>
            <a:picLocks noChangeAspect="1" noChangeArrowheads="1"/>
          </p:cNvPicPr>
          <p:nvPr/>
        </p:nvPicPr>
        <p:blipFill>
          <a:blip r:embed="rId2"/>
          <a:srcRect/>
          <a:stretch>
            <a:fillRect/>
          </a:stretch>
        </p:blipFill>
        <p:spPr bwMode="auto">
          <a:xfrm>
            <a:off x="0" y="550698"/>
            <a:ext cx="8789581" cy="2809875"/>
          </a:xfrm>
          <a:prstGeom prst="rect">
            <a:avLst/>
          </a:prstGeom>
          <a:noFill/>
        </p:spPr>
      </p:pic>
      <p:sp>
        <p:nvSpPr>
          <p:cNvPr id="4" name="TextBox 3"/>
          <p:cNvSpPr txBox="1"/>
          <p:nvPr/>
        </p:nvSpPr>
        <p:spPr>
          <a:xfrm>
            <a:off x="468254" y="3372336"/>
            <a:ext cx="7441948" cy="1415772"/>
          </a:xfrm>
          <a:prstGeom prst="rect">
            <a:avLst/>
          </a:prstGeom>
          <a:noFill/>
        </p:spPr>
        <p:txBody>
          <a:bodyPr wrap="square" rtlCol="0">
            <a:spAutoFit/>
          </a:bodyPr>
          <a:lstStyle/>
          <a:p>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From the above count plot analysis we can say that.,</a:t>
            </a:r>
          </a:p>
          <a:p>
            <a:pPr marL="285750" indent="-285750">
              <a:buFont typeface="Wingdings" panose="05000000000000000000" pitchFamily="2" charset="2"/>
              <a:buChar char="v"/>
            </a:pPr>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We can see more number of credit cards holder ages are between 26 to 30 years old. </a:t>
            </a:r>
          </a:p>
          <a:p>
            <a:pPr marL="285750" indent="-285750">
              <a:buFont typeface="Wingdings" panose="05000000000000000000" pitchFamily="2" charset="2"/>
              <a:buChar char="v"/>
            </a:pPr>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 Age above 60 years old rarely uses the credit card.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08" y="49620"/>
            <a:ext cx="8272130" cy="467832"/>
          </a:xfrm>
        </p:spPr>
        <p:txBody>
          <a:bodyPr/>
          <a:lstStyle/>
          <a:p>
            <a:r>
              <a:rPr lang="en-US" sz="2400" b="1" dirty="0">
                <a:latin typeface="Ebrima" pitchFamily="2" charset="0"/>
                <a:ea typeface="Ebrima" pitchFamily="2" charset="0"/>
                <a:cs typeface="Ebrima" pitchFamily="2" charset="0"/>
              </a:rPr>
              <a:t>ANALYSIS OF AGE VARIABLE :</a:t>
            </a:r>
          </a:p>
        </p:txBody>
      </p:sp>
      <p:pic>
        <p:nvPicPr>
          <p:cNvPr id="9218" name="Picture 2" descr="C:\Users\ys\OneDrive\Desktop\EDA6.PNG"/>
          <p:cNvPicPr>
            <a:picLocks noChangeAspect="1" noChangeArrowheads="1"/>
          </p:cNvPicPr>
          <p:nvPr/>
        </p:nvPicPr>
        <p:blipFill>
          <a:blip r:embed="rId2"/>
          <a:srcRect/>
          <a:stretch>
            <a:fillRect/>
          </a:stretch>
        </p:blipFill>
        <p:spPr bwMode="auto">
          <a:xfrm>
            <a:off x="177209" y="609600"/>
            <a:ext cx="8902996" cy="2691580"/>
          </a:xfrm>
          <a:prstGeom prst="rect">
            <a:avLst/>
          </a:prstGeom>
          <a:noFill/>
        </p:spPr>
      </p:pic>
      <p:sp>
        <p:nvSpPr>
          <p:cNvPr id="3" name="TextBox 2"/>
          <p:cNvSpPr txBox="1"/>
          <p:nvPr/>
        </p:nvSpPr>
        <p:spPr>
          <a:xfrm>
            <a:off x="1077362" y="3603279"/>
            <a:ext cx="6844420" cy="1415772"/>
          </a:xfrm>
          <a:prstGeom prst="rect">
            <a:avLst/>
          </a:prstGeom>
          <a:noFill/>
        </p:spPr>
        <p:txBody>
          <a:bodyPr wrap="square" rtlCol="0">
            <a:spAutoFit/>
          </a:bodyPr>
          <a:lstStyle/>
          <a:p>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From the above bar plot which shows the relationship between age and defaulter, we can say that those who are defaulters are mostly 60 years and older, that might be the case they don’t use their card frequently.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90121" cy="546921"/>
          </a:xfrm>
        </p:spPr>
        <p:txBody>
          <a:bodyPr/>
          <a:lstStyle/>
          <a:p>
            <a:r>
              <a:rPr lang="en-US" sz="2400" b="1" dirty="0">
                <a:latin typeface="Ebrima" pitchFamily="2" charset="0"/>
                <a:ea typeface="Ebrima" pitchFamily="2" charset="0"/>
                <a:cs typeface="Ebrima" pitchFamily="2" charset="0"/>
              </a:rPr>
              <a:t>ANALYSIS OF LIMIT BALANCE VARIABLE :</a:t>
            </a:r>
          </a:p>
        </p:txBody>
      </p:sp>
      <p:pic>
        <p:nvPicPr>
          <p:cNvPr id="10242" name="Picture 2" descr="C:\Users\ys\OneDrive\Desktop\EDA7.PNG"/>
          <p:cNvPicPr>
            <a:picLocks noChangeAspect="1" noChangeArrowheads="1"/>
          </p:cNvPicPr>
          <p:nvPr/>
        </p:nvPicPr>
        <p:blipFill>
          <a:blip r:embed="rId2"/>
          <a:srcRect/>
          <a:stretch>
            <a:fillRect/>
          </a:stretch>
        </p:blipFill>
        <p:spPr bwMode="auto">
          <a:xfrm>
            <a:off x="113413" y="546921"/>
            <a:ext cx="8778339" cy="3005575"/>
          </a:xfrm>
          <a:prstGeom prst="rect">
            <a:avLst/>
          </a:prstGeom>
          <a:noFill/>
        </p:spPr>
      </p:pic>
      <p:sp>
        <p:nvSpPr>
          <p:cNvPr id="3" name="TextBox 2"/>
          <p:cNvSpPr txBox="1"/>
          <p:nvPr/>
        </p:nvSpPr>
        <p:spPr>
          <a:xfrm>
            <a:off x="742384" y="3819701"/>
            <a:ext cx="7903676" cy="923330"/>
          </a:xfrm>
          <a:prstGeom prst="rect">
            <a:avLst/>
          </a:prstGeom>
          <a:noFill/>
        </p:spPr>
        <p:txBody>
          <a:bodyPr wrap="square" rtlCol="0">
            <a:spAutoFit/>
          </a:bodyPr>
          <a:lstStyle/>
          <a:p>
            <a:r>
              <a:rPr lang="en-US" sz="1800" b="1" dirty="0" smtClean="0">
                <a:solidFill>
                  <a:srgbClr val="002060"/>
                </a:solidFill>
                <a:latin typeface="Ebrima" panose="02000000000000000000" pitchFamily="2" charset="0"/>
                <a:ea typeface="Ebrima" panose="02000000000000000000" pitchFamily="2" charset="0"/>
                <a:cs typeface="Ebrima" panose="02000000000000000000" pitchFamily="2" charset="0"/>
              </a:rPr>
              <a:t>From the analysis of the above plot, we can say that the maximum amount of given credit in NT dollars is 50,000 followed by 30,000 and 20,000. </a:t>
            </a:r>
            <a:endPar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95" y="56707"/>
            <a:ext cx="5387163" cy="510363"/>
          </a:xfrm>
        </p:spPr>
        <p:txBody>
          <a:bodyPr/>
          <a:lstStyle/>
          <a:p>
            <a:r>
              <a:rPr lang="en-US" sz="2400" b="1" dirty="0">
                <a:latin typeface="Ebrima" pitchFamily="2" charset="0"/>
                <a:ea typeface="Ebrima" pitchFamily="2" charset="0"/>
                <a:cs typeface="Ebrima" pitchFamily="2" charset="0"/>
              </a:rPr>
              <a:t>SMOTE :</a:t>
            </a:r>
          </a:p>
        </p:txBody>
      </p:sp>
      <p:sp>
        <p:nvSpPr>
          <p:cNvPr id="3" name="Text Placeholder 2"/>
          <p:cNvSpPr>
            <a:spLocks noGrp="1"/>
          </p:cNvSpPr>
          <p:nvPr>
            <p:ph type="body" idx="1"/>
          </p:nvPr>
        </p:nvSpPr>
        <p:spPr>
          <a:xfrm>
            <a:off x="63795" y="711040"/>
            <a:ext cx="8930072" cy="4231074"/>
          </a:xfrm>
        </p:spPr>
        <p:txBody>
          <a:bodyPr/>
          <a:lstStyle/>
          <a:p>
            <a:pPr algn="just">
              <a:buClr>
                <a:schemeClr val="bg1"/>
              </a:buClr>
              <a:buFont typeface="Wingdings" pitchFamily="2" charset="2"/>
              <a:buChar char="v"/>
            </a:pPr>
            <a:r>
              <a:rPr lang="en-US" b="1" dirty="0">
                <a:solidFill>
                  <a:schemeClr val="bg1"/>
                </a:solidFill>
                <a:latin typeface="Ebrima" pitchFamily="2" charset="0"/>
                <a:ea typeface="Ebrima" pitchFamily="2" charset="0"/>
                <a:cs typeface="Ebrima" pitchFamily="2" charset="0"/>
              </a:rPr>
              <a:t>SMOTE (</a:t>
            </a:r>
            <a:r>
              <a:rPr lang="en-US" b="1" dirty="0">
                <a:solidFill>
                  <a:schemeClr val="tx1">
                    <a:lumMod val="60000"/>
                    <a:lumOff val="40000"/>
                  </a:schemeClr>
                </a:solidFill>
                <a:latin typeface="Ebrima" pitchFamily="2" charset="0"/>
                <a:ea typeface="Ebrima" pitchFamily="2" charset="0"/>
                <a:cs typeface="Ebrima" pitchFamily="2" charset="0"/>
              </a:rPr>
              <a:t>Synthetic Minority Oversampling </a:t>
            </a:r>
          </a:p>
          <a:p>
            <a:pPr algn="just">
              <a:buNone/>
            </a:pPr>
            <a:r>
              <a:rPr lang="en-US" b="1" dirty="0">
                <a:solidFill>
                  <a:schemeClr val="tx1">
                    <a:lumMod val="60000"/>
                    <a:lumOff val="40000"/>
                  </a:schemeClr>
                </a:solidFill>
                <a:latin typeface="Ebrima" pitchFamily="2" charset="0"/>
                <a:ea typeface="Ebrima" pitchFamily="2" charset="0"/>
                <a:cs typeface="Ebrima" pitchFamily="2" charset="0"/>
              </a:rPr>
              <a:t>Technique</a:t>
            </a:r>
            <a:r>
              <a:rPr lang="en-US" b="1" dirty="0">
                <a:solidFill>
                  <a:schemeClr val="bg1"/>
                </a:solidFill>
                <a:latin typeface="Ebrima" pitchFamily="2" charset="0"/>
                <a:ea typeface="Ebrima" pitchFamily="2" charset="0"/>
                <a:cs typeface="Ebrima" pitchFamily="2" charset="0"/>
              </a:rPr>
              <a:t>) – Oversampling is one of the most commonly </a:t>
            </a:r>
          </a:p>
          <a:p>
            <a:pPr algn="just">
              <a:buNone/>
            </a:pPr>
            <a:r>
              <a:rPr lang="en-US" b="1" dirty="0">
                <a:solidFill>
                  <a:schemeClr val="bg1"/>
                </a:solidFill>
                <a:latin typeface="Ebrima" pitchFamily="2" charset="0"/>
                <a:ea typeface="Ebrima" pitchFamily="2" charset="0"/>
                <a:cs typeface="Ebrima" pitchFamily="2" charset="0"/>
              </a:rPr>
              <a:t>used oversampling methods </a:t>
            </a:r>
          </a:p>
          <a:p>
            <a:pPr algn="just">
              <a:buNone/>
            </a:pPr>
            <a:r>
              <a:rPr lang="en-US" b="1" dirty="0">
                <a:solidFill>
                  <a:schemeClr val="bg1"/>
                </a:solidFill>
                <a:latin typeface="Ebrima" pitchFamily="2" charset="0"/>
                <a:ea typeface="Ebrima" pitchFamily="2" charset="0"/>
                <a:cs typeface="Ebrima" pitchFamily="2" charset="0"/>
              </a:rPr>
              <a:t>to solve the imbalance problem. </a:t>
            </a:r>
          </a:p>
          <a:p>
            <a:pPr algn="just">
              <a:buNone/>
            </a:pPr>
            <a:endParaRPr lang="en-US" b="1" dirty="0">
              <a:solidFill>
                <a:schemeClr val="bg1"/>
              </a:solidFill>
              <a:latin typeface="Ebrima" pitchFamily="2" charset="0"/>
              <a:ea typeface="Ebrima" pitchFamily="2" charset="0"/>
              <a:cs typeface="Ebrima" pitchFamily="2" charset="0"/>
            </a:endParaRPr>
          </a:p>
          <a:p>
            <a:pPr algn="just">
              <a:buNone/>
            </a:pPr>
            <a:r>
              <a:rPr lang="en-US" b="1" dirty="0">
                <a:solidFill>
                  <a:schemeClr val="bg1"/>
                </a:solidFill>
                <a:latin typeface="Ebrima" pitchFamily="2" charset="0"/>
                <a:ea typeface="Ebrima" pitchFamily="2" charset="0"/>
                <a:cs typeface="Ebrima" pitchFamily="2" charset="0"/>
              </a:rPr>
              <a:t>It aims to balance class distribution by </a:t>
            </a:r>
          </a:p>
          <a:p>
            <a:pPr algn="just">
              <a:buNone/>
            </a:pPr>
            <a:r>
              <a:rPr lang="en-US" b="1" dirty="0">
                <a:solidFill>
                  <a:schemeClr val="bg1"/>
                </a:solidFill>
                <a:latin typeface="Ebrima" pitchFamily="2" charset="0"/>
                <a:ea typeface="Ebrima" pitchFamily="2" charset="0"/>
                <a:cs typeface="Ebrima" pitchFamily="2" charset="0"/>
              </a:rPr>
              <a:t>randomly increasing minority class examples</a:t>
            </a:r>
          </a:p>
          <a:p>
            <a:pPr algn="just">
              <a:buNone/>
            </a:pPr>
            <a:r>
              <a:rPr lang="en-US" b="1" dirty="0">
                <a:solidFill>
                  <a:schemeClr val="bg1"/>
                </a:solidFill>
                <a:latin typeface="Ebrima" pitchFamily="2" charset="0"/>
                <a:ea typeface="Ebrima" pitchFamily="2" charset="0"/>
                <a:cs typeface="Ebrima" pitchFamily="2" charset="0"/>
              </a:rPr>
              <a:t> by replicating them. </a:t>
            </a:r>
          </a:p>
          <a:p>
            <a:pPr algn="just">
              <a:buNone/>
            </a:pPr>
            <a:endParaRPr lang="en-US" b="1" dirty="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b="1" dirty="0">
                <a:solidFill>
                  <a:schemeClr val="bg1"/>
                </a:solidFill>
                <a:latin typeface="Ebrima" pitchFamily="2" charset="0"/>
                <a:ea typeface="Ebrima" pitchFamily="2" charset="0"/>
                <a:cs typeface="Ebrima" pitchFamily="2" charset="0"/>
              </a:rPr>
              <a:t>After performing SMOTE </a:t>
            </a:r>
          </a:p>
          <a:p>
            <a:pPr>
              <a:buNone/>
            </a:pPr>
            <a:r>
              <a:rPr lang="en-US" b="1" dirty="0">
                <a:solidFill>
                  <a:schemeClr val="bg1"/>
                </a:solidFill>
                <a:latin typeface="Ebrima" pitchFamily="2" charset="0"/>
                <a:ea typeface="Ebrima" pitchFamily="2" charset="0"/>
                <a:cs typeface="Ebrima" pitchFamily="2" charset="0"/>
              </a:rPr>
              <a:t>operation we get this balance dataset.</a:t>
            </a:r>
          </a:p>
        </p:txBody>
      </p:sp>
      <p:pic>
        <p:nvPicPr>
          <p:cNvPr id="11266" name="Picture 2" descr="C:\Users\ys\OneDrive\Desktop\EDA8.PNG"/>
          <p:cNvPicPr>
            <a:picLocks noChangeAspect="1" noChangeArrowheads="1"/>
          </p:cNvPicPr>
          <p:nvPr/>
        </p:nvPicPr>
        <p:blipFill>
          <a:blip r:embed="rId2"/>
          <a:srcRect/>
          <a:stretch>
            <a:fillRect/>
          </a:stretch>
        </p:blipFill>
        <p:spPr bwMode="auto">
          <a:xfrm>
            <a:off x="5209952" y="711040"/>
            <a:ext cx="3783915" cy="423107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31903"/>
          </a:xfrm>
        </p:spPr>
        <p:txBody>
          <a:bodyPr/>
          <a:lstStyle/>
          <a:p>
            <a:r>
              <a:rPr lang="en-US" sz="3600" b="1" dirty="0">
                <a:latin typeface="Ebrima" pitchFamily="2" charset="0"/>
                <a:ea typeface="Ebrima" pitchFamily="2" charset="0"/>
                <a:cs typeface="Ebrima" pitchFamily="2" charset="0"/>
              </a:rPr>
              <a:t>Presentation Outline</a:t>
            </a:r>
          </a:p>
        </p:txBody>
      </p:sp>
      <p:sp>
        <p:nvSpPr>
          <p:cNvPr id="3" name="Text Placeholder 2"/>
          <p:cNvSpPr>
            <a:spLocks noGrp="1"/>
          </p:cNvSpPr>
          <p:nvPr>
            <p:ph type="body" idx="1"/>
          </p:nvPr>
        </p:nvSpPr>
        <p:spPr>
          <a:xfrm>
            <a:off x="0" y="704193"/>
            <a:ext cx="4490224" cy="4135436"/>
          </a:xfrm>
        </p:spPr>
        <p:txBody>
          <a:bodyPr/>
          <a:lstStyle/>
          <a:p>
            <a:pPr>
              <a:buClr>
                <a:schemeClr val="bg1"/>
              </a:buClr>
              <a:buFont typeface="Wingdings" pitchFamily="2" charset="2"/>
              <a:buChar char="v"/>
            </a:pPr>
            <a:r>
              <a:rPr lang="en-US" sz="2000" b="1" dirty="0">
                <a:solidFill>
                  <a:srgbClr val="002060"/>
                </a:solidFill>
                <a:latin typeface="Ebrima" pitchFamily="2" charset="0"/>
                <a:ea typeface="Ebrima" pitchFamily="2" charset="0"/>
                <a:cs typeface="Ebrima" pitchFamily="2" charset="0"/>
              </a:rPr>
              <a:t>Problem Statement</a:t>
            </a:r>
          </a:p>
          <a:p>
            <a:pPr>
              <a:buClr>
                <a:schemeClr val="bg1"/>
              </a:buClr>
              <a:buFont typeface="Wingdings" pitchFamily="2" charset="2"/>
              <a:buChar char="v"/>
            </a:pPr>
            <a:r>
              <a:rPr lang="en-US" sz="2000" b="1" dirty="0">
                <a:solidFill>
                  <a:srgbClr val="002060"/>
                </a:solidFill>
                <a:latin typeface="Ebrima" pitchFamily="2" charset="0"/>
                <a:ea typeface="Ebrima" pitchFamily="2" charset="0"/>
                <a:cs typeface="Ebrima" pitchFamily="2" charset="0"/>
              </a:rPr>
              <a:t>Introduction</a:t>
            </a:r>
          </a:p>
          <a:p>
            <a:pPr>
              <a:buClr>
                <a:schemeClr val="bg1"/>
              </a:buClr>
              <a:buFont typeface="Wingdings" pitchFamily="2" charset="2"/>
              <a:buChar char="v"/>
            </a:pPr>
            <a:r>
              <a:rPr lang="en-US" sz="2000" b="1" dirty="0">
                <a:solidFill>
                  <a:srgbClr val="002060"/>
                </a:solidFill>
                <a:latin typeface="Ebrima" pitchFamily="2" charset="0"/>
                <a:ea typeface="Ebrima" pitchFamily="2" charset="0"/>
                <a:cs typeface="Ebrima" pitchFamily="2" charset="0"/>
              </a:rPr>
              <a:t>Data Summary</a:t>
            </a:r>
          </a:p>
          <a:p>
            <a:pPr>
              <a:buClr>
                <a:schemeClr val="bg1"/>
              </a:buClr>
              <a:buFont typeface="Wingdings" pitchFamily="2" charset="2"/>
              <a:buChar char="v"/>
            </a:pPr>
            <a:r>
              <a:rPr lang="en-US" sz="2000" b="1" dirty="0">
                <a:solidFill>
                  <a:srgbClr val="002060"/>
                </a:solidFill>
                <a:latin typeface="Ebrima" pitchFamily="2" charset="0"/>
                <a:ea typeface="Ebrima" pitchFamily="2" charset="0"/>
                <a:cs typeface="Ebrima" pitchFamily="2" charset="0"/>
              </a:rPr>
              <a:t>Methodology</a:t>
            </a:r>
          </a:p>
          <a:p>
            <a:pPr>
              <a:buClr>
                <a:schemeClr val="bg1"/>
              </a:buClr>
              <a:buFont typeface="Wingdings" pitchFamily="2" charset="2"/>
              <a:buChar char="v"/>
            </a:pPr>
            <a:r>
              <a:rPr lang="en-US" sz="2000" b="1" dirty="0">
                <a:solidFill>
                  <a:srgbClr val="002060"/>
                </a:solidFill>
                <a:latin typeface="Ebrima" pitchFamily="2" charset="0"/>
                <a:ea typeface="Ebrima" pitchFamily="2" charset="0"/>
                <a:cs typeface="Ebrima" pitchFamily="2" charset="0"/>
              </a:rPr>
              <a:t>Exploratory Data Analysis</a:t>
            </a:r>
          </a:p>
          <a:p>
            <a:pPr>
              <a:buClr>
                <a:schemeClr val="bg1"/>
              </a:buClr>
              <a:buFont typeface="Wingdings" pitchFamily="2" charset="2"/>
              <a:buChar char="v"/>
            </a:pPr>
            <a:r>
              <a:rPr lang="en-US" sz="2000" b="1" dirty="0">
                <a:solidFill>
                  <a:srgbClr val="002060"/>
                </a:solidFill>
                <a:latin typeface="Ebrima" pitchFamily="2" charset="0"/>
                <a:ea typeface="Ebrima" pitchFamily="2" charset="0"/>
                <a:cs typeface="Ebrima" pitchFamily="2" charset="0"/>
              </a:rPr>
              <a:t>Data Processing</a:t>
            </a:r>
          </a:p>
          <a:p>
            <a:pPr>
              <a:buClr>
                <a:schemeClr val="bg1"/>
              </a:buClr>
              <a:buFont typeface="Wingdings" pitchFamily="2" charset="2"/>
              <a:buChar char="v"/>
            </a:pPr>
            <a:r>
              <a:rPr lang="en-US" sz="2000" b="1" dirty="0">
                <a:solidFill>
                  <a:srgbClr val="002060"/>
                </a:solidFill>
                <a:latin typeface="Ebrima" pitchFamily="2" charset="0"/>
                <a:ea typeface="Ebrima" pitchFamily="2" charset="0"/>
                <a:cs typeface="Ebrima" pitchFamily="2" charset="0"/>
              </a:rPr>
              <a:t>Implementing ML algorithms</a:t>
            </a:r>
          </a:p>
          <a:p>
            <a:pPr>
              <a:buClr>
                <a:schemeClr val="bg1"/>
              </a:buClr>
              <a:buFont typeface="Wingdings" pitchFamily="2" charset="2"/>
              <a:buChar char="v"/>
            </a:pPr>
            <a:r>
              <a:rPr lang="en-US" sz="2000" b="1" dirty="0">
                <a:solidFill>
                  <a:srgbClr val="002060"/>
                </a:solidFill>
                <a:latin typeface="Ebrima" pitchFamily="2" charset="0"/>
                <a:ea typeface="Ebrima" pitchFamily="2" charset="0"/>
                <a:cs typeface="Ebrima" pitchFamily="2" charset="0"/>
              </a:rPr>
              <a:t>Challenges</a:t>
            </a:r>
          </a:p>
          <a:p>
            <a:pPr>
              <a:buClr>
                <a:schemeClr val="bg1"/>
              </a:buClr>
              <a:buFont typeface="Wingdings" pitchFamily="2" charset="2"/>
              <a:buChar char="v"/>
            </a:pPr>
            <a:r>
              <a:rPr lang="en-US" sz="2000" b="1" dirty="0">
                <a:solidFill>
                  <a:srgbClr val="002060"/>
                </a:solidFill>
                <a:latin typeface="Ebrima" pitchFamily="2" charset="0"/>
                <a:ea typeface="Ebrima" pitchFamily="2" charset="0"/>
                <a:cs typeface="Ebrima" pitchFamily="2" charset="0"/>
              </a:rPr>
              <a:t>Conclusion</a:t>
            </a:r>
          </a:p>
          <a:p>
            <a:pPr>
              <a:buClr>
                <a:schemeClr val="bg1"/>
              </a:buClr>
              <a:buFont typeface="Wingdings" pitchFamily="2" charset="2"/>
              <a:buChar char="v"/>
            </a:pPr>
            <a:endParaRPr lang="en-US" sz="2000" dirty="0">
              <a:solidFill>
                <a:schemeClr val="bg1"/>
              </a:solidFill>
              <a:latin typeface="Ebrima" pitchFamily="2" charset="0"/>
              <a:ea typeface="Ebrima" pitchFamily="2" charset="0"/>
              <a:cs typeface="Ebrima" pitchFamily="2" charset="0"/>
            </a:endParaRPr>
          </a:p>
        </p:txBody>
      </p:sp>
      <p:pic>
        <p:nvPicPr>
          <p:cNvPr id="5" name="object 4">
            <a:extLst>
              <a:ext uri="{FF2B5EF4-FFF2-40B4-BE49-F238E27FC236}">
                <a16:creationId xmlns:a16="http://schemas.microsoft.com/office/drawing/2014/main" id="{C7ACB385-10CC-CE18-CDB3-45512166208B}"/>
              </a:ext>
            </a:extLst>
          </p:cNvPr>
          <p:cNvPicPr/>
          <p:nvPr/>
        </p:nvPicPr>
        <p:blipFill>
          <a:blip r:embed="rId2" cstate="print"/>
          <a:stretch>
            <a:fillRect/>
          </a:stretch>
        </p:blipFill>
        <p:spPr>
          <a:xfrm>
            <a:off x="4862623" y="590550"/>
            <a:ext cx="3595577" cy="1981200"/>
          </a:xfrm>
          <a:prstGeom prst="rect">
            <a:avLst/>
          </a:prstGeom>
        </p:spPr>
      </p:pic>
      <p:pic>
        <p:nvPicPr>
          <p:cNvPr id="6" name="Picture 5">
            <a:extLst>
              <a:ext uri="{FF2B5EF4-FFF2-40B4-BE49-F238E27FC236}">
                <a16:creationId xmlns:a16="http://schemas.microsoft.com/office/drawing/2014/main" id="{83ED837D-7AE6-96CA-A57F-7122BFB2BEDF}"/>
              </a:ext>
            </a:extLst>
          </p:cNvPr>
          <p:cNvPicPr>
            <a:picLocks noChangeAspect="1"/>
          </p:cNvPicPr>
          <p:nvPr/>
        </p:nvPicPr>
        <p:blipFill>
          <a:blip r:embed="rId3"/>
          <a:stretch>
            <a:fillRect/>
          </a:stretch>
        </p:blipFill>
        <p:spPr>
          <a:xfrm>
            <a:off x="4862623" y="2724150"/>
            <a:ext cx="3639539" cy="1905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20" y="0"/>
            <a:ext cx="6606362" cy="483475"/>
          </a:xfrm>
        </p:spPr>
        <p:txBody>
          <a:bodyPr/>
          <a:lstStyle/>
          <a:p>
            <a:r>
              <a:rPr lang="en-US" sz="2400" b="1" dirty="0">
                <a:latin typeface="Ebrima" pitchFamily="2" charset="0"/>
                <a:ea typeface="Ebrima" pitchFamily="2" charset="0"/>
                <a:cs typeface="Ebrima" pitchFamily="2" charset="0"/>
              </a:rPr>
              <a:t>ONE HOT ENCODING :</a:t>
            </a:r>
          </a:p>
        </p:txBody>
      </p:sp>
      <p:sp>
        <p:nvSpPr>
          <p:cNvPr id="3" name="Text Placeholder 2"/>
          <p:cNvSpPr>
            <a:spLocks noGrp="1"/>
          </p:cNvSpPr>
          <p:nvPr>
            <p:ph type="body" idx="1"/>
          </p:nvPr>
        </p:nvSpPr>
        <p:spPr>
          <a:xfrm>
            <a:off x="49620" y="483476"/>
            <a:ext cx="8867552" cy="4528003"/>
          </a:xfrm>
        </p:spPr>
        <p:txBody>
          <a:bodyPr/>
          <a:lstStyle/>
          <a:p>
            <a:pPr>
              <a:buClr>
                <a:schemeClr val="bg1"/>
              </a:buClr>
              <a:buFont typeface="Wingdings" pitchFamily="2" charset="2"/>
              <a:buChar char="v"/>
            </a:pPr>
            <a:r>
              <a:rPr lang="en-US" sz="1400" b="1" dirty="0">
                <a:solidFill>
                  <a:schemeClr val="bg1"/>
                </a:solidFill>
                <a:latin typeface="Ebrima" pitchFamily="2" charset="0"/>
                <a:ea typeface="Ebrima" pitchFamily="2" charset="0"/>
                <a:cs typeface="Ebrima" pitchFamily="2" charset="0"/>
              </a:rPr>
              <a:t>One hot encoding is a process by which categorical variables are converted into a form</a:t>
            </a:r>
          </a:p>
          <a:p>
            <a:pPr>
              <a:buNone/>
            </a:pPr>
            <a:r>
              <a:rPr lang="en-US" sz="1400" b="1" dirty="0">
                <a:solidFill>
                  <a:schemeClr val="bg1"/>
                </a:solidFill>
                <a:latin typeface="Ebrima" pitchFamily="2" charset="0"/>
                <a:ea typeface="Ebrima" pitchFamily="2" charset="0"/>
                <a:cs typeface="Ebrima" pitchFamily="2" charset="0"/>
              </a:rPr>
              <a:t>that could be provided to ML algorithms to do a better job in prediction.</a:t>
            </a:r>
            <a:endParaRPr lang="en-US" sz="1400" b="1" dirty="0">
              <a:latin typeface="Ebrima" pitchFamily="2" charset="0"/>
              <a:ea typeface="Ebrima" pitchFamily="2" charset="0"/>
              <a:cs typeface="Ebrima" pitchFamily="2" charset="0"/>
            </a:endParaRPr>
          </a:p>
          <a:p>
            <a:pPr>
              <a:buClr>
                <a:schemeClr val="bg1"/>
              </a:buClr>
              <a:buFont typeface="Wingdings" pitchFamily="2" charset="2"/>
              <a:buChar char="v"/>
            </a:pPr>
            <a:r>
              <a:rPr lang="en-US" sz="1400" b="1" dirty="0">
                <a:solidFill>
                  <a:schemeClr val="bg1"/>
                </a:solidFill>
                <a:latin typeface="Ebrima" pitchFamily="2" charset="0"/>
                <a:ea typeface="Ebrima" pitchFamily="2" charset="0"/>
                <a:cs typeface="Ebrima" pitchFamily="2" charset="0"/>
              </a:rPr>
              <a:t>Here we perform one </a:t>
            </a:r>
            <a:r>
              <a:rPr lang="en-US" sz="1400" b="1" dirty="0">
                <a:solidFill>
                  <a:schemeClr val="tx1">
                    <a:lumMod val="60000"/>
                    <a:lumOff val="40000"/>
                  </a:schemeClr>
                </a:solidFill>
                <a:latin typeface="Ebrima" pitchFamily="2" charset="0"/>
                <a:ea typeface="Ebrima" pitchFamily="2" charset="0"/>
                <a:cs typeface="Ebrima" pitchFamily="2" charset="0"/>
              </a:rPr>
              <a:t>hot encoding </a:t>
            </a:r>
            <a:r>
              <a:rPr lang="en-US" sz="1400" b="1" dirty="0">
                <a:solidFill>
                  <a:schemeClr val="bg1"/>
                </a:solidFill>
                <a:latin typeface="Ebrima" pitchFamily="2" charset="0"/>
                <a:ea typeface="Ebrima" pitchFamily="2" charset="0"/>
                <a:cs typeface="Ebrima" pitchFamily="2" charset="0"/>
              </a:rPr>
              <a:t>on 'EDUCATION','MARRIAGE','PAY_SEPT',</a:t>
            </a:r>
          </a:p>
          <a:p>
            <a:pPr>
              <a:buNone/>
            </a:pPr>
            <a:r>
              <a:rPr lang="en-US" sz="1400" b="1" dirty="0">
                <a:solidFill>
                  <a:schemeClr val="bg1"/>
                </a:solidFill>
                <a:latin typeface="Ebrima" pitchFamily="2" charset="0"/>
                <a:ea typeface="Ebrima" pitchFamily="2" charset="0"/>
                <a:cs typeface="Ebrima" pitchFamily="2" charset="0"/>
              </a:rPr>
              <a:t>'PAY_AUG', 'PAY_JUL', 'PAY_JUN', 'PAY_MAY', 'PAY_APR‘.</a:t>
            </a:r>
          </a:p>
          <a:p>
            <a:pPr>
              <a:buClr>
                <a:schemeClr val="bg1"/>
              </a:buClr>
              <a:buFont typeface="Wingdings" pitchFamily="2" charset="2"/>
              <a:buChar char="v"/>
            </a:pPr>
            <a:r>
              <a:rPr lang="en-US" sz="1400" b="1" dirty="0">
                <a:solidFill>
                  <a:schemeClr val="bg1"/>
                </a:solidFill>
                <a:latin typeface="Ebrima" pitchFamily="2" charset="0"/>
                <a:ea typeface="Ebrima" pitchFamily="2" charset="0"/>
                <a:cs typeface="Ebrima" pitchFamily="2" charset="0"/>
              </a:rPr>
              <a:t>And </a:t>
            </a:r>
            <a:r>
              <a:rPr lang="en-US" sz="1400" b="1" dirty="0">
                <a:solidFill>
                  <a:schemeClr val="tx1">
                    <a:lumMod val="60000"/>
                    <a:lumOff val="40000"/>
                  </a:schemeClr>
                </a:solidFill>
                <a:latin typeface="Ebrima" pitchFamily="2" charset="0"/>
                <a:ea typeface="Ebrima" pitchFamily="2" charset="0"/>
                <a:cs typeface="Ebrima" pitchFamily="2" charset="0"/>
              </a:rPr>
              <a:t>label encoding </a:t>
            </a:r>
            <a:r>
              <a:rPr lang="en-US" sz="1400" b="1" dirty="0">
                <a:solidFill>
                  <a:schemeClr val="bg1"/>
                </a:solidFill>
                <a:latin typeface="Ebrima" pitchFamily="2" charset="0"/>
                <a:ea typeface="Ebrima" pitchFamily="2" charset="0"/>
                <a:cs typeface="Ebrima" pitchFamily="2" charset="0"/>
              </a:rPr>
              <a:t>for ‘SEX’</a:t>
            </a:r>
          </a:p>
          <a:p>
            <a:pPr>
              <a:buClr>
                <a:schemeClr val="bg1"/>
              </a:buClr>
              <a:buFont typeface="Wingdings" pitchFamily="2" charset="2"/>
              <a:buChar char="v"/>
            </a:pPr>
            <a:r>
              <a:rPr lang="en-US" sz="1400" b="1" dirty="0">
                <a:solidFill>
                  <a:schemeClr val="bg1"/>
                </a:solidFill>
                <a:latin typeface="Ebrima" pitchFamily="2" charset="0"/>
                <a:ea typeface="Ebrima" pitchFamily="2" charset="0"/>
                <a:cs typeface="Ebrima" pitchFamily="2" charset="0"/>
              </a:rPr>
              <a:t>After this we get these features in our dataset:</a:t>
            </a:r>
          </a:p>
          <a:p>
            <a:pPr>
              <a:buNone/>
            </a:pPr>
            <a:r>
              <a:rPr lang="en-US" sz="1300" dirty="0">
                <a:solidFill>
                  <a:schemeClr val="bg1"/>
                </a:solidFill>
                <a:latin typeface="Ebrima" pitchFamily="2" charset="0"/>
                <a:ea typeface="Ebrima" pitchFamily="2" charset="0"/>
                <a:cs typeface="Ebrima" pitchFamily="2" charset="0"/>
              </a:rPr>
              <a:t>         </a:t>
            </a:r>
            <a:r>
              <a:rPr lang="en-US" sz="1200" b="1" dirty="0">
                <a:solidFill>
                  <a:schemeClr val="bg1"/>
                </a:solidFill>
                <a:latin typeface="Ebrima" pitchFamily="2" charset="0"/>
                <a:ea typeface="Ebrima" pitchFamily="2" charset="0"/>
                <a:cs typeface="Ebrima" pitchFamily="2" charset="0"/>
              </a:rPr>
              <a:t>(['LIMIT_BAL', 'SEX', 'AGE', 'BILL_AMT_SEPT', 'BILL_AMT_AUG','BILL_AMT_JUL', 'BILL_AMT_JUN', 'BILL_AMT_MAY', 'BILL_AMT_APR','PAY_AMT_SEPT', 'PAY_AMT_AUG', 'PAY_AMT_JUL', 'PAY_AMT_JUN','PAY_AMT_MAY', 'PAY_AMT_APR', '</a:t>
            </a:r>
            <a:r>
              <a:rPr lang="en-US" sz="1200" b="1" dirty="0" err="1">
                <a:solidFill>
                  <a:schemeClr val="bg1"/>
                </a:solidFill>
                <a:latin typeface="Ebrima" pitchFamily="2" charset="0"/>
                <a:ea typeface="Ebrima" pitchFamily="2" charset="0"/>
                <a:cs typeface="Ebrima" pitchFamily="2" charset="0"/>
              </a:rPr>
              <a:t>default_payment_next_month','total_Payement_Value</a:t>
            </a:r>
            <a:r>
              <a:rPr lang="en-US" sz="1200" b="1" dirty="0">
                <a:solidFill>
                  <a:schemeClr val="bg1"/>
                </a:solidFill>
                <a:latin typeface="Ebrima" pitchFamily="2" charset="0"/>
                <a:ea typeface="Ebrima" pitchFamily="2" charset="0"/>
                <a:cs typeface="Ebrima" pitchFamily="2" charset="0"/>
              </a:rPr>
              <a:t>', 'Dues', '</a:t>
            </a:r>
            <a:r>
              <a:rPr lang="en-US" sz="1200" b="1" dirty="0" err="1">
                <a:solidFill>
                  <a:schemeClr val="bg1"/>
                </a:solidFill>
                <a:latin typeface="Ebrima" pitchFamily="2" charset="0"/>
                <a:ea typeface="Ebrima" pitchFamily="2" charset="0"/>
                <a:cs typeface="Ebrima" pitchFamily="2" charset="0"/>
              </a:rPr>
              <a:t>EDUCATION_graduate</a:t>
            </a:r>
            <a:r>
              <a:rPr lang="en-US" sz="1200" b="1" dirty="0">
                <a:solidFill>
                  <a:schemeClr val="bg1"/>
                </a:solidFill>
                <a:latin typeface="Ebrima" pitchFamily="2" charset="0"/>
                <a:ea typeface="Ebrima" pitchFamily="2" charset="0"/>
                <a:cs typeface="Ebrima" pitchFamily="2" charset="0"/>
              </a:rPr>
              <a:t> </a:t>
            </a:r>
            <a:r>
              <a:rPr lang="en-US" sz="1200" b="1" dirty="0" err="1">
                <a:solidFill>
                  <a:schemeClr val="bg1"/>
                </a:solidFill>
                <a:latin typeface="Ebrima" pitchFamily="2" charset="0"/>
                <a:ea typeface="Ebrima" pitchFamily="2" charset="0"/>
                <a:cs typeface="Ebrima" pitchFamily="2" charset="0"/>
              </a:rPr>
              <a:t>school','EDUCATION_high</a:t>
            </a:r>
            <a:r>
              <a:rPr lang="en-US" sz="1200" b="1" dirty="0">
                <a:solidFill>
                  <a:schemeClr val="bg1"/>
                </a:solidFill>
                <a:latin typeface="Ebrima" pitchFamily="2" charset="0"/>
                <a:ea typeface="Ebrima" pitchFamily="2" charset="0"/>
                <a:cs typeface="Ebrima" pitchFamily="2" charset="0"/>
              </a:rPr>
              <a:t> school', '</a:t>
            </a:r>
            <a:r>
              <a:rPr lang="en-US" sz="1200" b="1" dirty="0" err="1">
                <a:solidFill>
                  <a:schemeClr val="bg1"/>
                </a:solidFill>
                <a:latin typeface="Ebrima" pitchFamily="2" charset="0"/>
                <a:ea typeface="Ebrima" pitchFamily="2" charset="0"/>
                <a:cs typeface="Ebrima" pitchFamily="2" charset="0"/>
              </a:rPr>
              <a:t>EDUCATION_others</a:t>
            </a:r>
            <a:r>
              <a:rPr lang="en-US" sz="1200" b="1" dirty="0">
                <a:solidFill>
                  <a:schemeClr val="bg1"/>
                </a:solidFill>
                <a:latin typeface="Ebrima" pitchFamily="2" charset="0"/>
                <a:ea typeface="Ebrima" pitchFamily="2" charset="0"/>
                <a:cs typeface="Ebrima" pitchFamily="2" charset="0"/>
              </a:rPr>
              <a:t>', '</a:t>
            </a:r>
            <a:r>
              <a:rPr lang="en-US" sz="1200" b="1" dirty="0" err="1">
                <a:solidFill>
                  <a:schemeClr val="bg1"/>
                </a:solidFill>
                <a:latin typeface="Ebrima" pitchFamily="2" charset="0"/>
                <a:ea typeface="Ebrima" pitchFamily="2" charset="0"/>
                <a:cs typeface="Ebrima" pitchFamily="2" charset="0"/>
              </a:rPr>
              <a:t>EDUCATION_university','MARRIAGE_married</a:t>
            </a:r>
            <a:r>
              <a:rPr lang="en-US" sz="1200" b="1" dirty="0">
                <a:solidFill>
                  <a:schemeClr val="bg1"/>
                </a:solidFill>
                <a:latin typeface="Ebrima" pitchFamily="2" charset="0"/>
                <a:ea typeface="Ebrima" pitchFamily="2" charset="0"/>
                <a:cs typeface="Ebrima" pitchFamily="2" charset="0"/>
              </a:rPr>
              <a:t>', '</a:t>
            </a:r>
            <a:r>
              <a:rPr lang="en-US" sz="1200" b="1" dirty="0" err="1">
                <a:solidFill>
                  <a:schemeClr val="bg1"/>
                </a:solidFill>
                <a:latin typeface="Ebrima" pitchFamily="2" charset="0"/>
                <a:ea typeface="Ebrima" pitchFamily="2" charset="0"/>
                <a:cs typeface="Ebrima" pitchFamily="2" charset="0"/>
              </a:rPr>
              <a:t>MARRIAGE_others</a:t>
            </a:r>
            <a:r>
              <a:rPr lang="en-US" sz="1200" b="1" dirty="0">
                <a:solidFill>
                  <a:schemeClr val="bg1"/>
                </a:solidFill>
                <a:latin typeface="Ebrima" pitchFamily="2" charset="0"/>
                <a:ea typeface="Ebrima" pitchFamily="2" charset="0"/>
                <a:cs typeface="Ebrima" pitchFamily="2" charset="0"/>
              </a:rPr>
              <a:t>', '</a:t>
            </a:r>
            <a:r>
              <a:rPr lang="en-US" sz="1200" b="1" dirty="0" err="1">
                <a:solidFill>
                  <a:schemeClr val="bg1"/>
                </a:solidFill>
                <a:latin typeface="Ebrima" pitchFamily="2" charset="0"/>
                <a:ea typeface="Ebrima" pitchFamily="2" charset="0"/>
                <a:cs typeface="Ebrima" pitchFamily="2" charset="0"/>
              </a:rPr>
              <a:t>MARRIAGE_single</a:t>
            </a:r>
            <a:r>
              <a:rPr lang="en-US" sz="1200" b="1" dirty="0">
                <a:solidFill>
                  <a:schemeClr val="bg1"/>
                </a:solidFill>
                <a:latin typeface="Ebrima" pitchFamily="2" charset="0"/>
                <a:ea typeface="Ebrima" pitchFamily="2" charset="0"/>
                <a:cs typeface="Ebrima" pitchFamily="2" charset="0"/>
              </a:rPr>
              <a:t>', 'PAY_SEPT_-1','PAY_SEPT_0', 'PAY_SEPT_1', 'PAY_SEPT_2', 'PAY_SEPT_3', 'PAY_SEPT_4','PAY_SEPT_5', 'PAY_SEPT_6', 'PAY_SEPT_7', 'PAY_SEPT_8', 'PAY_AUG_-1','PAY_AUG_0', 'PAY_AUG_1', 'PAY_AUG_2', 'PAY_AUG_3', 'PAY_AUG_4','PAY_AUG_5', 'PAY_AUG_6', 'PAY_AUG_7', 'PAY_AUG_8', 'PAY_JUL_-1','PAY_JUL_0', 'PAY_JUL_1', 'PAY_JUL_2', 'PAY_JUL_3', 'PAY_JUL_4','PAY_JUL_5', 'PAY_JUL_6', 'PAY_JUL_7', 'PAY_JUL_8', 'PAY_JUN_-1','PAY_JUN_0', 'PAY_JUN_1', 'PAY_JUN_2', 'PAY_JUN_3', 'PAY_JUN_4','PAY_JUN_5', 'PAY_JUN_6', 'PAY_JUN_7', 'PAY_JUN_8', 'PAY_MAY_-1', 'PAY_MAY_0', 'PAY_MAY_1', 'PAY_MAY_2', 'PAY_MAY_3', 'PAY_MAY_4','PAY_MAY_5', 'PAY_MAY_6', 'PAY_MAY_7', 'PAY_MAY_8', 'PAY_APR_-1','PAY_APR_0', 'PAY_APR_1', 'PAY_APR_2', 'PAY_APR_3', 'PAY_APR_4','PAY_APR_5', 'PAY_APR_6', 'PAY_APR_7', 'PAY_APR_8']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07" y="172107"/>
            <a:ext cx="8946906" cy="4881902"/>
          </a:xfrm>
        </p:spPr>
        <p:txBody>
          <a:bodyPr/>
          <a:lstStyle/>
          <a:p>
            <a:r>
              <a:rPr lang="en-US" b="1" dirty="0">
                <a:solidFill>
                  <a:srgbClr val="C00000"/>
                </a:solidFill>
                <a:latin typeface="Ebrima" pitchFamily="2" charset="0"/>
                <a:ea typeface="Ebrima" pitchFamily="2" charset="0"/>
                <a:cs typeface="Ebrima" pitchFamily="2" charset="0"/>
              </a:rPr>
              <a:t>Machine </a:t>
            </a:r>
            <a:br>
              <a:rPr lang="en-US" b="1" dirty="0">
                <a:solidFill>
                  <a:srgbClr val="C00000"/>
                </a:solidFill>
                <a:latin typeface="Ebrima" pitchFamily="2" charset="0"/>
                <a:ea typeface="Ebrima" pitchFamily="2" charset="0"/>
                <a:cs typeface="Ebrima" pitchFamily="2" charset="0"/>
              </a:rPr>
            </a:br>
            <a:r>
              <a:rPr lang="en-US" b="1" dirty="0">
                <a:solidFill>
                  <a:srgbClr val="C00000"/>
                </a:solidFill>
                <a:latin typeface="Ebrima" pitchFamily="2" charset="0"/>
                <a:ea typeface="Ebrima" pitchFamily="2" charset="0"/>
                <a:cs typeface="Ebrima" pitchFamily="2" charset="0"/>
              </a:rPr>
              <a:t>Learning </a:t>
            </a:r>
            <a:br>
              <a:rPr lang="en-US" b="1" dirty="0">
                <a:solidFill>
                  <a:srgbClr val="C00000"/>
                </a:solidFill>
                <a:latin typeface="Ebrima" pitchFamily="2" charset="0"/>
                <a:ea typeface="Ebrima" pitchFamily="2" charset="0"/>
                <a:cs typeface="Ebrima" pitchFamily="2" charset="0"/>
              </a:rPr>
            </a:br>
            <a:r>
              <a:rPr lang="en-US" b="1" dirty="0">
                <a:solidFill>
                  <a:srgbClr val="C00000"/>
                </a:solidFill>
                <a:latin typeface="Ebrima" pitchFamily="2" charset="0"/>
                <a:ea typeface="Ebrima" pitchFamily="2" charset="0"/>
                <a:cs typeface="Ebrima" pitchFamily="2" charset="0"/>
              </a:rPr>
              <a:t>Model – </a:t>
            </a:r>
            <a:br>
              <a:rPr lang="en-US" b="1" dirty="0">
                <a:solidFill>
                  <a:srgbClr val="C00000"/>
                </a:solidFill>
                <a:latin typeface="Ebrima" pitchFamily="2" charset="0"/>
                <a:ea typeface="Ebrima" pitchFamily="2" charset="0"/>
                <a:cs typeface="Ebrima" pitchFamily="2" charset="0"/>
              </a:rPr>
            </a:br>
            <a:r>
              <a:rPr lang="en-US" b="1" dirty="0">
                <a:solidFill>
                  <a:srgbClr val="C00000"/>
                </a:solidFill>
                <a:latin typeface="Ebrima" pitchFamily="2" charset="0"/>
                <a:ea typeface="Ebrima" pitchFamily="2" charset="0"/>
                <a:cs typeface="Ebrima" pitchFamily="2" charset="0"/>
              </a:rPr>
              <a:t>Classification</a:t>
            </a:r>
            <a:r>
              <a:rPr lang="en-US" b="1" dirty="0">
                <a:solidFill>
                  <a:schemeClr val="accent5">
                    <a:lumMod val="50000"/>
                  </a:schemeClr>
                </a:solidFill>
                <a:latin typeface="Ebrima" pitchFamily="2" charset="0"/>
                <a:ea typeface="Ebrima" pitchFamily="2" charset="0"/>
                <a:cs typeface="Ebrima" pitchFamily="2" charset="0"/>
              </a:rPr>
              <a:t/>
            </a:r>
            <a:br>
              <a:rPr lang="en-US" b="1" dirty="0">
                <a:solidFill>
                  <a:schemeClr val="accent5">
                    <a:lumMod val="50000"/>
                  </a:schemeClr>
                </a:solidFill>
                <a:latin typeface="Ebrima" pitchFamily="2" charset="0"/>
                <a:ea typeface="Ebrima" pitchFamily="2" charset="0"/>
                <a:cs typeface="Ebrima" pitchFamily="2" charset="0"/>
              </a:rPr>
            </a:br>
            <a:endParaRPr lang="en-US" dirty="0"/>
          </a:p>
        </p:txBody>
      </p:sp>
      <p:pic>
        <p:nvPicPr>
          <p:cNvPr id="12291" name="Picture 3" descr="C:\Users\ys\OneDrive\Desktop\1_cG6U1qstYDijh9bPL42e-Q.jpeg"/>
          <p:cNvPicPr>
            <a:picLocks noChangeAspect="1" noChangeArrowheads="1"/>
          </p:cNvPicPr>
          <p:nvPr/>
        </p:nvPicPr>
        <p:blipFill>
          <a:blip r:embed="rId2"/>
          <a:srcRect/>
          <a:stretch>
            <a:fillRect/>
          </a:stretch>
        </p:blipFill>
        <p:spPr bwMode="auto">
          <a:xfrm>
            <a:off x="4175051" y="488261"/>
            <a:ext cx="4828562" cy="448313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77766"/>
          </a:xfrm>
        </p:spPr>
        <p:txBody>
          <a:bodyPr/>
          <a:lstStyle/>
          <a:p>
            <a:r>
              <a:rPr lang="en-US" b="1" dirty="0">
                <a:latin typeface="Ebrima" pitchFamily="2" charset="0"/>
                <a:ea typeface="Ebrima" pitchFamily="2" charset="0"/>
                <a:cs typeface="Ebrima" pitchFamily="2" charset="0"/>
              </a:rPr>
              <a:t>MODEL BUILDING :-</a:t>
            </a:r>
          </a:p>
        </p:txBody>
      </p:sp>
      <p:sp>
        <p:nvSpPr>
          <p:cNvPr id="3" name="Text Placeholder 2"/>
          <p:cNvSpPr>
            <a:spLocks noGrp="1"/>
          </p:cNvSpPr>
          <p:nvPr>
            <p:ph type="body" idx="1"/>
          </p:nvPr>
        </p:nvSpPr>
        <p:spPr>
          <a:xfrm>
            <a:off x="0" y="795122"/>
            <a:ext cx="9144000" cy="4348377"/>
          </a:xfrm>
        </p:spPr>
        <p:txBody>
          <a:bodyPr/>
          <a:lstStyle/>
          <a:p>
            <a:pPr>
              <a:buNone/>
            </a:pPr>
            <a:endParaRPr lang="en-US" sz="2400" dirty="0">
              <a:solidFill>
                <a:schemeClr val="bg1"/>
              </a:solidFill>
            </a:endParaRPr>
          </a:p>
          <a:p>
            <a:pPr>
              <a:buClr>
                <a:schemeClr val="bg1"/>
              </a:buClr>
              <a:buFont typeface="Wingdings" pitchFamily="2" charset="2"/>
              <a:buChar char="v"/>
            </a:pPr>
            <a:r>
              <a:rPr lang="en-US" sz="2200" b="1" dirty="0">
                <a:solidFill>
                  <a:schemeClr val="bg1"/>
                </a:solidFill>
                <a:latin typeface="Ebrima" pitchFamily="2" charset="0"/>
                <a:ea typeface="Ebrima" pitchFamily="2" charset="0"/>
                <a:cs typeface="Ebrima" pitchFamily="2" charset="0"/>
              </a:rPr>
              <a:t>LOGISTIC REGRESSION </a:t>
            </a:r>
          </a:p>
          <a:p>
            <a:pPr>
              <a:buClr>
                <a:schemeClr val="bg1"/>
              </a:buClr>
              <a:buFont typeface="Wingdings" pitchFamily="2" charset="2"/>
              <a:buChar char="v"/>
            </a:pPr>
            <a:endParaRPr lang="en-US" sz="2200" b="1" dirty="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2200" b="1" dirty="0">
                <a:solidFill>
                  <a:schemeClr val="bg1"/>
                </a:solidFill>
                <a:latin typeface="Ebrima" pitchFamily="2" charset="0"/>
                <a:ea typeface="Ebrima" pitchFamily="2" charset="0"/>
                <a:cs typeface="Ebrima" pitchFamily="2" charset="0"/>
              </a:rPr>
              <a:t>RANDOM FOREST </a:t>
            </a:r>
          </a:p>
          <a:p>
            <a:pPr>
              <a:buClr>
                <a:schemeClr val="bg1"/>
              </a:buClr>
              <a:buFont typeface="Wingdings" pitchFamily="2" charset="2"/>
              <a:buChar char="v"/>
            </a:pPr>
            <a:endParaRPr lang="en-US" sz="2200" b="1" dirty="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2200" b="1" dirty="0">
                <a:solidFill>
                  <a:schemeClr val="bg1"/>
                </a:solidFill>
                <a:latin typeface="Ebrima" pitchFamily="2" charset="0"/>
                <a:ea typeface="Ebrima" pitchFamily="2" charset="0"/>
                <a:cs typeface="Ebrima" pitchFamily="2" charset="0"/>
              </a:rPr>
              <a:t>SVC</a:t>
            </a:r>
          </a:p>
          <a:p>
            <a:pPr>
              <a:buClr>
                <a:schemeClr val="bg1"/>
              </a:buClr>
              <a:buNone/>
            </a:pPr>
            <a:r>
              <a:rPr lang="en-US" sz="2200" b="1" dirty="0">
                <a:solidFill>
                  <a:schemeClr val="bg1"/>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2200" b="1" dirty="0">
                <a:solidFill>
                  <a:schemeClr val="bg1"/>
                </a:solidFill>
                <a:latin typeface="Ebrima" pitchFamily="2" charset="0"/>
                <a:ea typeface="Ebrima" pitchFamily="2" charset="0"/>
                <a:cs typeface="Ebrima" pitchFamily="2" charset="0"/>
              </a:rPr>
              <a:t>XGBOOST </a:t>
            </a:r>
          </a:p>
        </p:txBody>
      </p:sp>
      <p:pic>
        <p:nvPicPr>
          <p:cNvPr id="13314" name="Picture 2" descr="C:\Users\ys\OneDrive\Desktop\EDA9.png"/>
          <p:cNvPicPr>
            <a:picLocks noChangeAspect="1" noChangeArrowheads="1"/>
          </p:cNvPicPr>
          <p:nvPr/>
        </p:nvPicPr>
        <p:blipFill>
          <a:blip r:embed="rId2"/>
          <a:srcRect/>
          <a:stretch>
            <a:fillRect/>
          </a:stretch>
        </p:blipFill>
        <p:spPr bwMode="auto">
          <a:xfrm>
            <a:off x="4054549" y="1331202"/>
            <a:ext cx="4931796" cy="338256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87573"/>
          </a:xfrm>
        </p:spPr>
        <p:txBody>
          <a:bodyPr/>
          <a:lstStyle/>
          <a:p>
            <a:r>
              <a:rPr lang="en-US" b="1" dirty="0">
                <a:latin typeface="Ebrima" pitchFamily="2" charset="0"/>
                <a:ea typeface="Ebrima" pitchFamily="2" charset="0"/>
                <a:cs typeface="Ebrima" pitchFamily="2" charset="0"/>
              </a:rPr>
              <a:t>LOGISTIC REGRESSION :-</a:t>
            </a:r>
          </a:p>
        </p:txBody>
      </p:sp>
      <p:sp>
        <p:nvSpPr>
          <p:cNvPr id="3" name="Text Placeholder 2"/>
          <p:cNvSpPr>
            <a:spLocks noGrp="1"/>
          </p:cNvSpPr>
          <p:nvPr>
            <p:ph type="body" idx="1"/>
          </p:nvPr>
        </p:nvSpPr>
        <p:spPr>
          <a:xfrm>
            <a:off x="0" y="826654"/>
            <a:ext cx="4361792" cy="4035969"/>
          </a:xfrm>
        </p:spPr>
        <p:txBody>
          <a:bodyPr/>
          <a:lstStyle/>
          <a:p>
            <a:pPr>
              <a:buClr>
                <a:schemeClr val="bg1"/>
              </a:buClr>
              <a:buNone/>
            </a:pPr>
            <a:r>
              <a:rPr lang="en-US" sz="2800" b="1" dirty="0">
                <a:solidFill>
                  <a:schemeClr val="tx1"/>
                </a:solidFill>
                <a:latin typeface="Ebrima" pitchFamily="2" charset="0"/>
                <a:ea typeface="Ebrima" pitchFamily="2" charset="0"/>
                <a:cs typeface="Ebrima" pitchFamily="2" charset="0"/>
              </a:rPr>
              <a:t>PARAMETERS </a:t>
            </a:r>
          </a:p>
          <a:p>
            <a:pPr>
              <a:buClr>
                <a:schemeClr val="bg1"/>
              </a:buClr>
              <a:buNone/>
            </a:pPr>
            <a:endParaRPr lang="en-US" sz="2800" b="1" dirty="0">
              <a:solidFill>
                <a:schemeClr val="bg1"/>
              </a:solidFill>
              <a:latin typeface="Ebrima" pitchFamily="2" charset="0"/>
              <a:ea typeface="Ebrima" pitchFamily="2" charset="0"/>
              <a:cs typeface="Ebrima" pitchFamily="2" charset="0"/>
            </a:endParaRPr>
          </a:p>
          <a:p>
            <a:pPr>
              <a:buClr>
                <a:schemeClr val="bg1"/>
              </a:buClr>
              <a:buNone/>
            </a:pPr>
            <a:r>
              <a:rPr lang="en-US" sz="2800" b="1" dirty="0">
                <a:solidFill>
                  <a:schemeClr val="bg1"/>
                </a:solidFill>
                <a:latin typeface="Ebrima" pitchFamily="2" charset="0"/>
                <a:ea typeface="Ebrima" pitchFamily="2" charset="0"/>
                <a:cs typeface="Ebrima" pitchFamily="2" charset="0"/>
              </a:rPr>
              <a:t>{'C': 0.01, 'penalty': 'l2'} </a:t>
            </a:r>
          </a:p>
        </p:txBody>
      </p:sp>
      <p:sp>
        <p:nvSpPr>
          <p:cNvPr id="4" name="Text Placeholder 3"/>
          <p:cNvSpPr>
            <a:spLocks noGrp="1"/>
          </p:cNvSpPr>
          <p:nvPr>
            <p:ph type="body" idx="2"/>
          </p:nvPr>
        </p:nvSpPr>
        <p:spPr>
          <a:xfrm>
            <a:off x="4359434" y="616688"/>
            <a:ext cx="4656975" cy="4245935"/>
          </a:xfrm>
        </p:spPr>
        <p:txBody>
          <a:bodyPr/>
          <a:lstStyle/>
          <a:p>
            <a:pPr>
              <a:buNone/>
            </a:pPr>
            <a:r>
              <a:rPr lang="en-US" sz="1800" b="1" dirty="0">
                <a:solidFill>
                  <a:schemeClr val="bg1"/>
                </a:solidFill>
                <a:latin typeface="Ebrima" pitchFamily="2" charset="0"/>
                <a:ea typeface="Ebrima" pitchFamily="2" charset="0"/>
                <a:cs typeface="Ebrima" pitchFamily="2" charset="0"/>
              </a:rPr>
              <a:t>From this regression model we get the results as below:</a:t>
            </a:r>
          </a:p>
          <a:p>
            <a:pPr>
              <a:buNone/>
            </a:pPr>
            <a:endParaRPr lang="en-US" sz="1800" b="1" dirty="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accuracy</a:t>
            </a:r>
            <a:r>
              <a:rPr lang="en-US" sz="1800" b="1" dirty="0">
                <a:solidFill>
                  <a:schemeClr val="bg1"/>
                </a:solidFill>
                <a:latin typeface="Ebrima" pitchFamily="2" charset="0"/>
                <a:ea typeface="Ebrima" pitchFamily="2" charset="0"/>
                <a:cs typeface="Ebrima" pitchFamily="2" charset="0"/>
              </a:rPr>
              <a:t> on test data is </a:t>
            </a:r>
          </a:p>
          <a:p>
            <a:pPr>
              <a:buNone/>
            </a:pPr>
            <a:r>
              <a:rPr lang="en-US" sz="1800" b="1" dirty="0">
                <a:solidFill>
                  <a:schemeClr val="bg1"/>
                </a:solidFill>
                <a:latin typeface="Ebrima" pitchFamily="2" charset="0"/>
                <a:ea typeface="Ebrima" pitchFamily="2" charset="0"/>
                <a:cs typeface="Ebrima" pitchFamily="2" charset="0"/>
              </a:rPr>
              <a:t>       0.7553984825886778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precision</a:t>
            </a:r>
            <a:r>
              <a:rPr lang="en-US" sz="1800" b="1" dirty="0">
                <a:solidFill>
                  <a:schemeClr val="bg1"/>
                </a:solidFill>
                <a:latin typeface="Ebrima" pitchFamily="2" charset="0"/>
                <a:ea typeface="Ebrima" pitchFamily="2" charset="0"/>
                <a:cs typeface="Ebrima" pitchFamily="2" charset="0"/>
              </a:rPr>
              <a:t> on test data is </a:t>
            </a:r>
          </a:p>
          <a:p>
            <a:pPr>
              <a:buNone/>
            </a:pPr>
            <a:r>
              <a:rPr lang="en-US" sz="1800" b="1" dirty="0">
                <a:solidFill>
                  <a:schemeClr val="bg1"/>
                </a:solidFill>
                <a:latin typeface="Ebrima" pitchFamily="2" charset="0"/>
                <a:ea typeface="Ebrima" pitchFamily="2" charset="0"/>
                <a:cs typeface="Ebrima" pitchFamily="2" charset="0"/>
              </a:rPr>
              <a:t>       0.6936446173800259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recall</a:t>
            </a:r>
            <a:r>
              <a:rPr lang="en-US" sz="1800" b="1" dirty="0">
                <a:solidFill>
                  <a:schemeClr val="bg1"/>
                </a:solidFill>
                <a:latin typeface="Ebrima" pitchFamily="2" charset="0"/>
                <a:ea typeface="Ebrima" pitchFamily="2" charset="0"/>
                <a:cs typeface="Ebrima" pitchFamily="2" charset="0"/>
              </a:rPr>
              <a:t> on test data is </a:t>
            </a:r>
          </a:p>
          <a:p>
            <a:pPr>
              <a:buNone/>
            </a:pPr>
            <a:r>
              <a:rPr lang="en-US" sz="1800" b="1" dirty="0">
                <a:solidFill>
                  <a:schemeClr val="bg1"/>
                </a:solidFill>
                <a:latin typeface="Ebrima" pitchFamily="2" charset="0"/>
                <a:ea typeface="Ebrima" pitchFamily="2" charset="0"/>
                <a:cs typeface="Ebrima" pitchFamily="2" charset="0"/>
              </a:rPr>
              <a:t>       0.7913583900562297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f1</a:t>
            </a:r>
            <a:r>
              <a:rPr lang="en-US" sz="1800" b="1" dirty="0">
                <a:solidFill>
                  <a:schemeClr val="bg1"/>
                </a:solidFill>
                <a:latin typeface="Ebrima" pitchFamily="2" charset="0"/>
                <a:ea typeface="Ebrima" pitchFamily="2" charset="0"/>
                <a:cs typeface="Ebrima" pitchFamily="2" charset="0"/>
              </a:rPr>
              <a:t> on test data is </a:t>
            </a:r>
          </a:p>
          <a:p>
            <a:pPr>
              <a:buNone/>
            </a:pPr>
            <a:r>
              <a:rPr lang="en-US" sz="1800" b="1" dirty="0">
                <a:solidFill>
                  <a:schemeClr val="bg1"/>
                </a:solidFill>
                <a:latin typeface="Ebrima" pitchFamily="2" charset="0"/>
                <a:ea typeface="Ebrima" pitchFamily="2" charset="0"/>
                <a:cs typeface="Ebrima" pitchFamily="2" charset="0"/>
              </a:rPr>
              <a:t>       0.7392867016864806</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err="1">
                <a:solidFill>
                  <a:schemeClr val="tx1">
                    <a:lumMod val="60000"/>
                    <a:lumOff val="40000"/>
                  </a:schemeClr>
                </a:solidFill>
                <a:latin typeface="Ebrima" pitchFamily="2" charset="0"/>
                <a:ea typeface="Ebrima" pitchFamily="2" charset="0"/>
                <a:cs typeface="Ebrima" pitchFamily="2" charset="0"/>
              </a:rPr>
              <a:t>roc_score</a:t>
            </a:r>
            <a:r>
              <a:rPr lang="en-US" sz="1800" b="1" dirty="0">
                <a:solidFill>
                  <a:schemeClr val="tx1">
                    <a:lumMod val="60000"/>
                    <a:lumOff val="40000"/>
                  </a:schemeClr>
                </a:solidFill>
                <a:latin typeface="Ebrima" pitchFamily="2" charset="0"/>
                <a:ea typeface="Ebrima" pitchFamily="2" charset="0"/>
                <a:cs typeface="Ebrima" pitchFamily="2" charset="0"/>
              </a:rPr>
              <a:t> </a:t>
            </a:r>
            <a:r>
              <a:rPr lang="en-US" sz="1800" b="1" dirty="0">
                <a:solidFill>
                  <a:schemeClr val="bg1"/>
                </a:solidFill>
                <a:latin typeface="Ebrima" pitchFamily="2" charset="0"/>
                <a:ea typeface="Ebrima" pitchFamily="2" charset="0"/>
                <a:cs typeface="Ebrima" pitchFamily="2" charset="0"/>
              </a:rPr>
              <a:t>on test data is </a:t>
            </a:r>
          </a:p>
          <a:p>
            <a:pPr>
              <a:buNone/>
            </a:pPr>
            <a:r>
              <a:rPr lang="en-US" sz="1800" b="1" dirty="0">
                <a:solidFill>
                  <a:schemeClr val="bg1"/>
                </a:solidFill>
                <a:latin typeface="Ebrima" pitchFamily="2" charset="0"/>
                <a:ea typeface="Ebrima" pitchFamily="2" charset="0"/>
                <a:cs typeface="Ebrima" pitchFamily="2" charset="0"/>
              </a:rPr>
              <a:t>       0.7593522874903104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b="1" dirty="0">
                <a:latin typeface="Ebrima" pitchFamily="2" charset="0"/>
                <a:ea typeface="Ebrima" pitchFamily="2" charset="0"/>
                <a:cs typeface="Ebrima" pitchFamily="2" charset="0"/>
              </a:rPr>
              <a:t>FEATURE IMPORTANCES :-</a:t>
            </a:r>
          </a:p>
        </p:txBody>
      </p:sp>
      <p:pic>
        <p:nvPicPr>
          <p:cNvPr id="14338" name="Picture 2" descr="C:\Users\ys\OneDrive\Desktop\EDA10.PNG"/>
          <p:cNvPicPr>
            <a:picLocks noChangeAspect="1" noChangeArrowheads="1"/>
          </p:cNvPicPr>
          <p:nvPr/>
        </p:nvPicPr>
        <p:blipFill>
          <a:blip r:embed="rId2"/>
          <a:srcRect/>
          <a:stretch>
            <a:fillRect/>
          </a:stretch>
        </p:blipFill>
        <p:spPr bwMode="auto">
          <a:xfrm>
            <a:off x="241005" y="693682"/>
            <a:ext cx="8520600" cy="423982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01" y="134678"/>
            <a:ext cx="5890439" cy="545806"/>
          </a:xfrm>
        </p:spPr>
        <p:txBody>
          <a:bodyPr/>
          <a:lstStyle/>
          <a:p>
            <a:r>
              <a:rPr lang="en-US" b="1" dirty="0">
                <a:latin typeface="Ebrima" pitchFamily="2" charset="0"/>
                <a:ea typeface="Ebrima" pitchFamily="2" charset="0"/>
                <a:cs typeface="Ebrima" pitchFamily="2" charset="0"/>
              </a:rPr>
              <a:t>RANDOM FOREST :-</a:t>
            </a:r>
          </a:p>
        </p:txBody>
      </p:sp>
      <p:sp>
        <p:nvSpPr>
          <p:cNvPr id="3" name="Text Placeholder 2"/>
          <p:cNvSpPr>
            <a:spLocks noGrp="1"/>
          </p:cNvSpPr>
          <p:nvPr>
            <p:ph type="body" idx="1"/>
          </p:nvPr>
        </p:nvSpPr>
        <p:spPr>
          <a:xfrm>
            <a:off x="241005" y="826654"/>
            <a:ext cx="4225891" cy="4085588"/>
          </a:xfrm>
        </p:spPr>
        <p:txBody>
          <a:bodyPr/>
          <a:lstStyle/>
          <a:p>
            <a:pPr>
              <a:buNone/>
            </a:pPr>
            <a:endParaRPr lang="pt-BR" b="1" dirty="0">
              <a:solidFill>
                <a:schemeClr val="bg1"/>
              </a:solidFill>
              <a:latin typeface="Ebrima" pitchFamily="2" charset="0"/>
              <a:ea typeface="Ebrima" pitchFamily="2" charset="0"/>
              <a:cs typeface="Ebrima" pitchFamily="2" charset="0"/>
            </a:endParaRPr>
          </a:p>
          <a:p>
            <a:pPr>
              <a:buNone/>
            </a:pPr>
            <a:endParaRPr lang="pt-BR" b="1" dirty="0">
              <a:solidFill>
                <a:schemeClr val="tx1"/>
              </a:solidFill>
              <a:latin typeface="Ebrima" pitchFamily="2" charset="0"/>
              <a:ea typeface="Ebrima" pitchFamily="2" charset="0"/>
              <a:cs typeface="Ebrima" pitchFamily="2" charset="0"/>
            </a:endParaRPr>
          </a:p>
          <a:p>
            <a:pPr>
              <a:buNone/>
            </a:pPr>
            <a:r>
              <a:rPr lang="pt-BR" sz="2400" b="1" dirty="0">
                <a:solidFill>
                  <a:schemeClr val="tx1"/>
                </a:solidFill>
                <a:latin typeface="Ebrima" pitchFamily="2" charset="0"/>
                <a:ea typeface="Ebrima" pitchFamily="2" charset="0"/>
                <a:cs typeface="Ebrima" pitchFamily="2" charset="0"/>
              </a:rPr>
              <a:t>PARAMETERS : </a:t>
            </a:r>
          </a:p>
          <a:p>
            <a:pPr>
              <a:buNone/>
            </a:pPr>
            <a:endParaRPr lang="pt-BR" sz="2800" b="1" dirty="0">
              <a:solidFill>
                <a:schemeClr val="bg1"/>
              </a:solidFill>
              <a:latin typeface="Ebrima" pitchFamily="2" charset="0"/>
              <a:ea typeface="Ebrima" pitchFamily="2" charset="0"/>
              <a:cs typeface="Ebrima" pitchFamily="2" charset="0"/>
            </a:endParaRPr>
          </a:p>
          <a:p>
            <a:pPr>
              <a:buNone/>
            </a:pPr>
            <a:r>
              <a:rPr lang="pt-BR" sz="2400" b="1" dirty="0">
                <a:solidFill>
                  <a:schemeClr val="bg1"/>
                </a:solidFill>
                <a:latin typeface="Ebrima" pitchFamily="2" charset="0"/>
                <a:ea typeface="Ebrima" pitchFamily="2" charset="0"/>
                <a:cs typeface="Ebrima" pitchFamily="2" charset="0"/>
              </a:rPr>
              <a:t>{'max_depth': 30, 'n_estimators': 150}</a:t>
            </a:r>
            <a:endParaRPr lang="en-US" sz="2400" b="1" dirty="0">
              <a:solidFill>
                <a:schemeClr val="bg1"/>
              </a:solidFill>
              <a:latin typeface="Ebrima" pitchFamily="2" charset="0"/>
              <a:ea typeface="Ebrima" pitchFamily="2" charset="0"/>
              <a:cs typeface="Ebrima" pitchFamily="2" charset="0"/>
            </a:endParaRPr>
          </a:p>
        </p:txBody>
      </p:sp>
      <p:sp>
        <p:nvSpPr>
          <p:cNvPr id="4" name="Text Placeholder 3"/>
          <p:cNvSpPr>
            <a:spLocks noGrp="1"/>
          </p:cNvSpPr>
          <p:nvPr>
            <p:ph type="body" idx="2"/>
          </p:nvPr>
        </p:nvSpPr>
        <p:spPr>
          <a:xfrm>
            <a:off x="4496068" y="396950"/>
            <a:ext cx="4527431" cy="4515292"/>
          </a:xfrm>
        </p:spPr>
        <p:txBody>
          <a:bodyPr/>
          <a:lstStyle/>
          <a:p>
            <a:pPr>
              <a:buNone/>
            </a:pPr>
            <a:r>
              <a:rPr lang="en-US" sz="1800" b="1" dirty="0">
                <a:solidFill>
                  <a:schemeClr val="bg1"/>
                </a:solidFill>
                <a:latin typeface="Ebrima" pitchFamily="2" charset="0"/>
                <a:ea typeface="Ebrima" pitchFamily="2" charset="0"/>
                <a:cs typeface="Ebrima" pitchFamily="2" charset="0"/>
              </a:rPr>
              <a:t>From the regression model we get the</a:t>
            </a:r>
          </a:p>
          <a:p>
            <a:pPr>
              <a:buNone/>
            </a:pPr>
            <a:r>
              <a:rPr lang="en-US" sz="1800" b="1" dirty="0">
                <a:solidFill>
                  <a:schemeClr val="bg1"/>
                </a:solidFill>
                <a:latin typeface="Ebrima" pitchFamily="2" charset="0"/>
                <a:ea typeface="Ebrima" pitchFamily="2" charset="0"/>
                <a:cs typeface="Ebrima" pitchFamily="2" charset="0"/>
              </a:rPr>
              <a:t>results as below:</a:t>
            </a:r>
          </a:p>
          <a:p>
            <a:pPr>
              <a:buNone/>
            </a:pPr>
            <a:endParaRPr lang="en-US" sz="1800" b="1" dirty="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accuracy</a:t>
            </a:r>
            <a:r>
              <a:rPr lang="en-US" sz="1800" b="1" dirty="0">
                <a:solidFill>
                  <a:schemeClr val="bg1"/>
                </a:solidFill>
                <a:latin typeface="Ebrima" pitchFamily="2" charset="0"/>
                <a:ea typeface="Ebrima" pitchFamily="2" charset="0"/>
                <a:cs typeface="Ebrima" pitchFamily="2" charset="0"/>
              </a:rPr>
              <a:t> on test data is</a:t>
            </a:r>
          </a:p>
          <a:p>
            <a:pPr>
              <a:buNone/>
            </a:pPr>
            <a:r>
              <a:rPr lang="en-US" sz="1800" b="1" dirty="0">
                <a:solidFill>
                  <a:schemeClr val="bg1"/>
                </a:solidFill>
                <a:latin typeface="Ebrima" pitchFamily="2" charset="0"/>
                <a:ea typeface="Ebrima" pitchFamily="2" charset="0"/>
                <a:cs typeface="Ebrima" pitchFamily="2" charset="0"/>
              </a:rPr>
              <a:t>      0.8337332209324947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precision</a:t>
            </a:r>
            <a:r>
              <a:rPr lang="en-US" sz="1800" b="1" dirty="0">
                <a:solidFill>
                  <a:schemeClr val="bg1"/>
                </a:solidFill>
                <a:latin typeface="Ebrima" pitchFamily="2" charset="0"/>
                <a:ea typeface="Ebrima" pitchFamily="2" charset="0"/>
                <a:cs typeface="Ebrima" pitchFamily="2" charset="0"/>
              </a:rPr>
              <a:t> on test data is   0.8020752269779508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a:t>
            </a:r>
            <a:r>
              <a:rPr lang="en-US" sz="1800" b="1" dirty="0">
                <a:solidFill>
                  <a:schemeClr val="tx1">
                    <a:lumMod val="60000"/>
                    <a:lumOff val="40000"/>
                  </a:schemeClr>
                </a:solidFill>
                <a:latin typeface="Ebrima" pitchFamily="2" charset="0"/>
                <a:ea typeface="Ebrima" pitchFamily="2" charset="0"/>
                <a:cs typeface="Ebrima" pitchFamily="2" charset="0"/>
              </a:rPr>
              <a:t> recall </a:t>
            </a:r>
            <a:r>
              <a:rPr lang="en-US" sz="1800" b="1" dirty="0">
                <a:solidFill>
                  <a:schemeClr val="bg1"/>
                </a:solidFill>
                <a:latin typeface="Ebrima" pitchFamily="2" charset="0"/>
                <a:ea typeface="Ebrima" pitchFamily="2" charset="0"/>
                <a:cs typeface="Ebrima" pitchFamily="2" charset="0"/>
              </a:rPr>
              <a:t>on test data is </a:t>
            </a:r>
          </a:p>
          <a:p>
            <a:pPr>
              <a:buNone/>
            </a:pPr>
            <a:r>
              <a:rPr lang="en-US" sz="1800" b="1" dirty="0">
                <a:solidFill>
                  <a:schemeClr val="bg1"/>
                </a:solidFill>
                <a:latin typeface="Ebrima" pitchFamily="2" charset="0"/>
                <a:ea typeface="Ebrima" pitchFamily="2" charset="0"/>
                <a:cs typeface="Ebrima" pitchFamily="2" charset="0"/>
              </a:rPr>
              <a:t>      0.856272500692329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f1</a:t>
            </a:r>
            <a:r>
              <a:rPr lang="en-US" sz="1800" b="1" dirty="0">
                <a:solidFill>
                  <a:schemeClr val="bg1"/>
                </a:solidFill>
                <a:latin typeface="Ebrima" pitchFamily="2" charset="0"/>
                <a:ea typeface="Ebrima" pitchFamily="2" charset="0"/>
                <a:cs typeface="Ebrima" pitchFamily="2" charset="0"/>
              </a:rPr>
              <a:t> on test data is </a:t>
            </a:r>
          </a:p>
          <a:p>
            <a:pPr>
              <a:buNone/>
            </a:pPr>
            <a:r>
              <a:rPr lang="en-US" sz="1800" b="1" dirty="0">
                <a:solidFill>
                  <a:schemeClr val="bg1"/>
                </a:solidFill>
                <a:latin typeface="Ebrima" pitchFamily="2" charset="0"/>
                <a:ea typeface="Ebrima" pitchFamily="2" charset="0"/>
                <a:cs typeface="Ebrima" pitchFamily="2" charset="0"/>
              </a:rPr>
              <a:t>      0.8282882400214305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err="1">
                <a:solidFill>
                  <a:schemeClr val="tx1">
                    <a:lumMod val="60000"/>
                    <a:lumOff val="40000"/>
                  </a:schemeClr>
                </a:solidFill>
                <a:latin typeface="Ebrima" pitchFamily="2" charset="0"/>
                <a:ea typeface="Ebrima" pitchFamily="2" charset="0"/>
                <a:cs typeface="Ebrima" pitchFamily="2" charset="0"/>
              </a:rPr>
              <a:t>roc_score</a:t>
            </a:r>
            <a:r>
              <a:rPr lang="en-US" sz="1800" b="1" dirty="0">
                <a:solidFill>
                  <a:schemeClr val="tx1">
                    <a:lumMod val="60000"/>
                    <a:lumOff val="40000"/>
                  </a:schemeClr>
                </a:solidFill>
                <a:latin typeface="Ebrima" pitchFamily="2" charset="0"/>
                <a:ea typeface="Ebrima" pitchFamily="2" charset="0"/>
                <a:cs typeface="Ebrima" pitchFamily="2" charset="0"/>
              </a:rPr>
              <a:t> </a:t>
            </a:r>
            <a:r>
              <a:rPr lang="en-US" sz="1800" b="1" dirty="0">
                <a:solidFill>
                  <a:schemeClr val="bg1"/>
                </a:solidFill>
                <a:latin typeface="Ebrima" pitchFamily="2" charset="0"/>
                <a:ea typeface="Ebrima" pitchFamily="2" charset="0"/>
                <a:cs typeface="Ebrima" pitchFamily="2" charset="0"/>
              </a:rPr>
              <a:t>on test data is 0.8350761210621055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26" y="106326"/>
            <a:ext cx="8300483" cy="404038"/>
          </a:xfrm>
        </p:spPr>
        <p:txBody>
          <a:bodyPr/>
          <a:lstStyle/>
          <a:p>
            <a:r>
              <a:rPr lang="en-US" sz="2400" b="1" dirty="0">
                <a:latin typeface="Ebrima" pitchFamily="2" charset="0"/>
                <a:ea typeface="Ebrima" pitchFamily="2" charset="0"/>
                <a:cs typeface="Ebrima" pitchFamily="2" charset="0"/>
              </a:rPr>
              <a:t>FEATURE IMPORTANCES :- </a:t>
            </a:r>
          </a:p>
        </p:txBody>
      </p:sp>
      <p:pic>
        <p:nvPicPr>
          <p:cNvPr id="15362" name="Picture 2" descr="C:\Users\ys\OneDrive\Desktop\EDA11.PNG"/>
          <p:cNvPicPr>
            <a:picLocks noChangeAspect="1" noChangeArrowheads="1"/>
          </p:cNvPicPr>
          <p:nvPr/>
        </p:nvPicPr>
        <p:blipFill>
          <a:blip r:embed="rId2"/>
          <a:srcRect/>
          <a:stretch>
            <a:fillRect/>
          </a:stretch>
        </p:blipFill>
        <p:spPr bwMode="auto">
          <a:xfrm>
            <a:off x="243142" y="673395"/>
            <a:ext cx="8759089" cy="421758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48" y="177209"/>
            <a:ext cx="8179981" cy="276447"/>
          </a:xfrm>
        </p:spPr>
        <p:txBody>
          <a:bodyPr/>
          <a:lstStyle/>
          <a:p>
            <a:r>
              <a:rPr lang="en-US" sz="2400" b="1" dirty="0">
                <a:latin typeface="Ebrima" pitchFamily="2" charset="0"/>
                <a:ea typeface="Ebrima" pitchFamily="2" charset="0"/>
                <a:cs typeface="Ebrima" pitchFamily="2" charset="0"/>
              </a:rPr>
              <a:t>SUPPORT VECTOR CLASSIFIER (SVC) :-</a:t>
            </a:r>
          </a:p>
        </p:txBody>
      </p:sp>
      <p:sp>
        <p:nvSpPr>
          <p:cNvPr id="3" name="Text Placeholder 2"/>
          <p:cNvSpPr>
            <a:spLocks noGrp="1"/>
          </p:cNvSpPr>
          <p:nvPr>
            <p:ph type="body" idx="1"/>
          </p:nvPr>
        </p:nvSpPr>
        <p:spPr>
          <a:xfrm>
            <a:off x="212652" y="1006548"/>
            <a:ext cx="4075814" cy="3558363"/>
          </a:xfrm>
        </p:spPr>
        <p:txBody>
          <a:bodyPr/>
          <a:lstStyle/>
          <a:p>
            <a:pPr>
              <a:buNone/>
            </a:pPr>
            <a:endParaRPr lang="en-US" sz="3200" dirty="0">
              <a:solidFill>
                <a:schemeClr val="tx1"/>
              </a:solidFill>
            </a:endParaRPr>
          </a:p>
          <a:p>
            <a:pPr>
              <a:buNone/>
            </a:pPr>
            <a:r>
              <a:rPr lang="en-US" sz="3000" b="1" dirty="0">
                <a:solidFill>
                  <a:schemeClr val="tx1"/>
                </a:solidFill>
                <a:latin typeface="Ebrima" pitchFamily="2" charset="0"/>
                <a:ea typeface="Ebrima" pitchFamily="2" charset="0"/>
                <a:cs typeface="Ebrima" pitchFamily="2" charset="0"/>
              </a:rPr>
              <a:t>PARAMETERS :</a:t>
            </a:r>
            <a:r>
              <a:rPr lang="en-US" sz="3000" b="1" dirty="0">
                <a:solidFill>
                  <a:schemeClr val="bg1"/>
                </a:solidFill>
                <a:latin typeface="Ebrima" pitchFamily="2" charset="0"/>
                <a:ea typeface="Ebrima" pitchFamily="2" charset="0"/>
                <a:cs typeface="Ebrima" pitchFamily="2" charset="0"/>
              </a:rPr>
              <a:t> </a:t>
            </a:r>
          </a:p>
          <a:p>
            <a:pPr>
              <a:buNone/>
            </a:pPr>
            <a:endParaRPr lang="en-US" sz="3000" b="1" dirty="0">
              <a:solidFill>
                <a:schemeClr val="bg1"/>
              </a:solidFill>
              <a:latin typeface="Ebrima" pitchFamily="2" charset="0"/>
              <a:ea typeface="Ebrima" pitchFamily="2" charset="0"/>
              <a:cs typeface="Ebrima" pitchFamily="2" charset="0"/>
            </a:endParaRPr>
          </a:p>
          <a:p>
            <a:pPr>
              <a:buNone/>
            </a:pPr>
            <a:r>
              <a:rPr lang="en-US" sz="2800" b="1" dirty="0">
                <a:solidFill>
                  <a:schemeClr val="bg1"/>
                </a:solidFill>
                <a:latin typeface="Ebrima" pitchFamily="2" charset="0"/>
                <a:ea typeface="Ebrima" pitchFamily="2" charset="0"/>
                <a:cs typeface="Ebrima" pitchFamily="2" charset="0"/>
              </a:rPr>
              <a:t>{'C': 10, 'kernel': '</a:t>
            </a:r>
            <a:r>
              <a:rPr lang="en-US" sz="2800" b="1" dirty="0" err="1">
                <a:solidFill>
                  <a:schemeClr val="bg1"/>
                </a:solidFill>
                <a:latin typeface="Ebrima" pitchFamily="2" charset="0"/>
                <a:ea typeface="Ebrima" pitchFamily="2" charset="0"/>
                <a:cs typeface="Ebrima" pitchFamily="2" charset="0"/>
              </a:rPr>
              <a:t>rbf</a:t>
            </a:r>
            <a:r>
              <a:rPr lang="en-US" sz="2800" b="1" dirty="0">
                <a:solidFill>
                  <a:schemeClr val="bg1"/>
                </a:solidFill>
                <a:latin typeface="Ebrima" pitchFamily="2" charset="0"/>
                <a:ea typeface="Ebrima" pitchFamily="2" charset="0"/>
                <a:cs typeface="Ebrima" pitchFamily="2" charset="0"/>
              </a:rPr>
              <a:t>'}</a:t>
            </a:r>
          </a:p>
        </p:txBody>
      </p:sp>
      <p:sp>
        <p:nvSpPr>
          <p:cNvPr id="4" name="Text Placeholder 3"/>
          <p:cNvSpPr>
            <a:spLocks noGrp="1"/>
          </p:cNvSpPr>
          <p:nvPr>
            <p:ph type="body" idx="2"/>
          </p:nvPr>
        </p:nvSpPr>
        <p:spPr>
          <a:xfrm>
            <a:off x="4649971" y="762887"/>
            <a:ext cx="4139609" cy="4380613"/>
          </a:xfrm>
        </p:spPr>
        <p:txBody>
          <a:bodyPr/>
          <a:lstStyle/>
          <a:p>
            <a:pPr>
              <a:buNone/>
            </a:pPr>
            <a:r>
              <a:rPr lang="en-US" sz="1800" b="1" dirty="0">
                <a:solidFill>
                  <a:schemeClr val="bg1"/>
                </a:solidFill>
              </a:rPr>
              <a:t>From the regression model we get the results as below:</a:t>
            </a:r>
          </a:p>
          <a:p>
            <a:pPr>
              <a:buNone/>
            </a:pPr>
            <a:endParaRPr lang="en-US" sz="1800" b="1" dirty="0">
              <a:solidFill>
                <a:schemeClr val="bg1"/>
              </a:solidFill>
            </a:endParaRPr>
          </a:p>
          <a:p>
            <a:pPr>
              <a:buClr>
                <a:schemeClr val="bg1"/>
              </a:buClr>
              <a:buFont typeface="Wingdings" pitchFamily="2" charset="2"/>
              <a:buChar char="v"/>
            </a:pPr>
            <a:r>
              <a:rPr lang="en-US" sz="1800" b="1" dirty="0">
                <a:solidFill>
                  <a:schemeClr val="bg1"/>
                </a:solidFill>
              </a:rPr>
              <a:t>The </a:t>
            </a:r>
            <a:r>
              <a:rPr lang="en-US" sz="1800" b="1" dirty="0">
                <a:solidFill>
                  <a:schemeClr val="tx1">
                    <a:lumMod val="60000"/>
                    <a:lumOff val="40000"/>
                  </a:schemeClr>
                </a:solidFill>
              </a:rPr>
              <a:t>accuracy</a:t>
            </a:r>
            <a:r>
              <a:rPr lang="en-US" sz="1800" b="1" dirty="0">
                <a:solidFill>
                  <a:schemeClr val="bg1"/>
                </a:solidFill>
              </a:rPr>
              <a:t> on test data is </a:t>
            </a:r>
          </a:p>
          <a:p>
            <a:pPr>
              <a:buClr>
                <a:schemeClr val="bg1"/>
              </a:buClr>
              <a:buNone/>
            </a:pPr>
            <a:r>
              <a:rPr lang="en-US" sz="1800" b="1" dirty="0">
                <a:solidFill>
                  <a:schemeClr val="bg1"/>
                </a:solidFill>
              </a:rPr>
              <a:t>      0.766746644186499 </a:t>
            </a:r>
          </a:p>
          <a:p>
            <a:pPr>
              <a:buClr>
                <a:schemeClr val="bg1"/>
              </a:buClr>
              <a:buFont typeface="Wingdings" pitchFamily="2" charset="2"/>
              <a:buChar char="v"/>
            </a:pPr>
            <a:r>
              <a:rPr lang="en-US" sz="1800" b="1" dirty="0">
                <a:solidFill>
                  <a:schemeClr val="bg1"/>
                </a:solidFill>
              </a:rPr>
              <a:t>The </a:t>
            </a:r>
            <a:r>
              <a:rPr lang="en-US" sz="1800" b="1" dirty="0">
                <a:solidFill>
                  <a:schemeClr val="tx1">
                    <a:lumMod val="60000"/>
                    <a:lumOff val="40000"/>
                  </a:schemeClr>
                </a:solidFill>
              </a:rPr>
              <a:t>precision</a:t>
            </a:r>
            <a:r>
              <a:rPr lang="en-US" sz="1800" b="1" dirty="0">
                <a:solidFill>
                  <a:schemeClr val="bg1"/>
                </a:solidFill>
              </a:rPr>
              <a:t> on test data is 0.6900129701686122 </a:t>
            </a:r>
          </a:p>
          <a:p>
            <a:pPr>
              <a:buClr>
                <a:schemeClr val="bg1"/>
              </a:buClr>
              <a:buFont typeface="Wingdings" pitchFamily="2" charset="2"/>
              <a:buChar char="v"/>
            </a:pPr>
            <a:r>
              <a:rPr lang="en-US" sz="1800" b="1" dirty="0">
                <a:solidFill>
                  <a:schemeClr val="bg1"/>
                </a:solidFill>
              </a:rPr>
              <a:t>The </a:t>
            </a:r>
            <a:r>
              <a:rPr lang="en-US" sz="1800" b="1" dirty="0">
                <a:solidFill>
                  <a:schemeClr val="tx1">
                    <a:lumMod val="60000"/>
                    <a:lumOff val="40000"/>
                  </a:schemeClr>
                </a:solidFill>
              </a:rPr>
              <a:t>recall</a:t>
            </a:r>
            <a:r>
              <a:rPr lang="en-US" sz="1800" b="1" dirty="0">
                <a:solidFill>
                  <a:schemeClr val="bg1"/>
                </a:solidFill>
              </a:rPr>
              <a:t> on test data is </a:t>
            </a:r>
          </a:p>
          <a:p>
            <a:pPr>
              <a:buClr>
                <a:schemeClr val="bg1"/>
              </a:buClr>
              <a:buNone/>
            </a:pPr>
            <a:r>
              <a:rPr lang="en-US" sz="1800" b="1" dirty="0">
                <a:solidFill>
                  <a:schemeClr val="bg1"/>
                </a:solidFill>
              </a:rPr>
              <a:t>      0.8150758388233492 </a:t>
            </a:r>
          </a:p>
          <a:p>
            <a:pPr>
              <a:buClr>
                <a:schemeClr val="bg1"/>
              </a:buClr>
              <a:buFont typeface="Wingdings" pitchFamily="2" charset="2"/>
              <a:buChar char="v"/>
            </a:pPr>
            <a:r>
              <a:rPr lang="en-US" sz="1800" b="1" dirty="0">
                <a:solidFill>
                  <a:schemeClr val="bg1"/>
                </a:solidFill>
              </a:rPr>
              <a:t>The </a:t>
            </a:r>
            <a:r>
              <a:rPr lang="en-US" sz="1800" b="1" dirty="0">
                <a:solidFill>
                  <a:schemeClr val="tx1">
                    <a:lumMod val="60000"/>
                    <a:lumOff val="40000"/>
                  </a:schemeClr>
                </a:solidFill>
              </a:rPr>
              <a:t>f1</a:t>
            </a:r>
            <a:r>
              <a:rPr lang="en-US" sz="1800" b="1" dirty="0">
                <a:solidFill>
                  <a:schemeClr val="bg1"/>
                </a:solidFill>
              </a:rPr>
              <a:t> on test data is </a:t>
            </a:r>
          </a:p>
          <a:p>
            <a:pPr>
              <a:buClr>
                <a:schemeClr val="bg1"/>
              </a:buClr>
              <a:buNone/>
            </a:pPr>
            <a:r>
              <a:rPr lang="en-US" sz="1800" b="1" dirty="0">
                <a:solidFill>
                  <a:schemeClr val="bg1"/>
                </a:solidFill>
              </a:rPr>
              <a:t>      0.7473484582426073</a:t>
            </a:r>
          </a:p>
          <a:p>
            <a:pPr>
              <a:buClr>
                <a:schemeClr val="bg1"/>
              </a:buClr>
              <a:buFont typeface="Wingdings" pitchFamily="2" charset="2"/>
              <a:buChar char="v"/>
            </a:pPr>
            <a:r>
              <a:rPr lang="en-US" sz="1800" b="1" dirty="0">
                <a:solidFill>
                  <a:schemeClr val="bg1"/>
                </a:solidFill>
              </a:rPr>
              <a:t>The </a:t>
            </a:r>
            <a:r>
              <a:rPr lang="en-US" sz="1800" b="1" dirty="0" err="1">
                <a:solidFill>
                  <a:schemeClr val="tx1">
                    <a:lumMod val="60000"/>
                    <a:lumOff val="40000"/>
                  </a:schemeClr>
                </a:solidFill>
              </a:rPr>
              <a:t>roc_score</a:t>
            </a:r>
            <a:r>
              <a:rPr lang="en-US" sz="1800" b="1" dirty="0">
                <a:solidFill>
                  <a:schemeClr val="tx1">
                    <a:lumMod val="60000"/>
                    <a:lumOff val="40000"/>
                  </a:schemeClr>
                </a:solidFill>
              </a:rPr>
              <a:t> </a:t>
            </a:r>
            <a:r>
              <a:rPr lang="en-US" sz="1800" b="1" dirty="0">
                <a:solidFill>
                  <a:schemeClr val="bg1"/>
                </a:solidFill>
              </a:rPr>
              <a:t>on test data is  0.7731776765513193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4" y="49620"/>
            <a:ext cx="7924801" cy="671930"/>
          </a:xfrm>
        </p:spPr>
        <p:txBody>
          <a:bodyPr/>
          <a:lstStyle/>
          <a:p>
            <a:r>
              <a:rPr lang="en-US" b="1" dirty="0">
                <a:latin typeface="Ebrima" pitchFamily="2" charset="0"/>
                <a:ea typeface="Ebrima" pitchFamily="2" charset="0"/>
                <a:cs typeface="Ebrima" pitchFamily="2" charset="0"/>
              </a:rPr>
              <a:t>XGBOOST :-</a:t>
            </a:r>
          </a:p>
        </p:txBody>
      </p:sp>
      <p:sp>
        <p:nvSpPr>
          <p:cNvPr id="3" name="Text Placeholder 2"/>
          <p:cNvSpPr>
            <a:spLocks noGrp="1"/>
          </p:cNvSpPr>
          <p:nvPr>
            <p:ph type="body" idx="1"/>
          </p:nvPr>
        </p:nvSpPr>
        <p:spPr>
          <a:xfrm>
            <a:off x="177209" y="721550"/>
            <a:ext cx="3572540" cy="3212497"/>
          </a:xfrm>
        </p:spPr>
        <p:txBody>
          <a:bodyPr/>
          <a:lstStyle/>
          <a:p>
            <a:pPr>
              <a:buNone/>
            </a:pPr>
            <a:endParaRPr lang="en-US" sz="2800" dirty="0">
              <a:solidFill>
                <a:schemeClr val="bg1"/>
              </a:solidFill>
            </a:endParaRPr>
          </a:p>
          <a:p>
            <a:pPr>
              <a:buNone/>
            </a:pPr>
            <a:r>
              <a:rPr lang="en-US" sz="2800" b="1" dirty="0">
                <a:solidFill>
                  <a:schemeClr val="tx1"/>
                </a:solidFill>
              </a:rPr>
              <a:t>PARAMETERS : </a:t>
            </a:r>
          </a:p>
          <a:p>
            <a:pPr>
              <a:buNone/>
            </a:pPr>
            <a:endParaRPr lang="en-US" sz="2800" b="1" dirty="0">
              <a:solidFill>
                <a:schemeClr val="bg1"/>
              </a:solidFill>
            </a:endParaRPr>
          </a:p>
          <a:p>
            <a:pPr>
              <a:buNone/>
            </a:pPr>
            <a:r>
              <a:rPr lang="en-US" sz="2400" b="1" dirty="0">
                <a:solidFill>
                  <a:schemeClr val="bg1"/>
                </a:solidFill>
              </a:rPr>
              <a:t>{‘</a:t>
            </a:r>
            <a:r>
              <a:rPr lang="en-US" sz="2400" b="1" dirty="0" err="1">
                <a:solidFill>
                  <a:schemeClr val="bg1"/>
                </a:solidFill>
              </a:rPr>
              <a:t>max_depth</a:t>
            </a:r>
            <a:r>
              <a:rPr lang="en-US" sz="2400" b="1" dirty="0">
                <a:solidFill>
                  <a:schemeClr val="bg1"/>
                </a:solidFill>
              </a:rPr>
              <a:t>’: 15</a:t>
            </a:r>
          </a:p>
          <a:p>
            <a:pPr>
              <a:buNone/>
            </a:pPr>
            <a:r>
              <a:rPr lang="en-US" sz="2400" b="1" dirty="0">
                <a:solidFill>
                  <a:schemeClr val="bg1"/>
                </a:solidFill>
              </a:rPr>
              <a:t>‘min_child_weight’:4} </a:t>
            </a:r>
            <a:r>
              <a:rPr lang="en-US" b="1" dirty="0"/>
              <a:t>8</a:t>
            </a:r>
            <a:r>
              <a:rPr lang="en-US" dirty="0"/>
              <a:t>} </a:t>
            </a:r>
          </a:p>
        </p:txBody>
      </p:sp>
      <p:sp>
        <p:nvSpPr>
          <p:cNvPr id="4" name="Text Placeholder 3"/>
          <p:cNvSpPr>
            <a:spLocks noGrp="1"/>
          </p:cNvSpPr>
          <p:nvPr>
            <p:ph type="body" idx="2"/>
          </p:nvPr>
        </p:nvSpPr>
        <p:spPr>
          <a:xfrm>
            <a:off x="3749750" y="276447"/>
            <a:ext cx="4536558" cy="4444409"/>
          </a:xfrm>
        </p:spPr>
        <p:txBody>
          <a:bodyPr/>
          <a:lstStyle/>
          <a:p>
            <a:pPr>
              <a:buNone/>
            </a:pPr>
            <a:r>
              <a:rPr lang="en-US" sz="1800" b="1" dirty="0">
                <a:solidFill>
                  <a:schemeClr val="bg1"/>
                </a:solidFill>
                <a:latin typeface="Ebrima" pitchFamily="2" charset="0"/>
                <a:ea typeface="Ebrima" pitchFamily="2" charset="0"/>
                <a:cs typeface="Ebrima" pitchFamily="2" charset="0"/>
              </a:rPr>
              <a:t>From the regression model we get the results as below </a:t>
            </a:r>
          </a:p>
          <a:p>
            <a:pPr>
              <a:buNone/>
            </a:pPr>
            <a:endParaRPr lang="en-US" sz="1800" b="1" dirty="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accuracy</a:t>
            </a:r>
            <a:r>
              <a:rPr lang="en-US" sz="1800" b="1" dirty="0">
                <a:solidFill>
                  <a:schemeClr val="bg1"/>
                </a:solidFill>
                <a:latin typeface="Ebrima" pitchFamily="2" charset="0"/>
                <a:ea typeface="Ebrima" pitchFamily="2" charset="0"/>
                <a:cs typeface="Ebrima" pitchFamily="2" charset="0"/>
              </a:rPr>
              <a:t> on test data is </a:t>
            </a:r>
          </a:p>
          <a:p>
            <a:pPr>
              <a:buClr>
                <a:schemeClr val="bg1"/>
              </a:buClr>
              <a:buNone/>
            </a:pPr>
            <a:r>
              <a:rPr lang="en-US" sz="1800" b="1" dirty="0">
                <a:solidFill>
                  <a:schemeClr val="bg1"/>
                </a:solidFill>
                <a:latin typeface="Ebrima" pitchFamily="2" charset="0"/>
                <a:ea typeface="Ebrima" pitchFamily="2" charset="0"/>
                <a:cs typeface="Ebrima" pitchFamily="2" charset="0"/>
              </a:rPr>
              <a:t>       0.787562414888788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precision</a:t>
            </a:r>
            <a:r>
              <a:rPr lang="en-US" sz="1800" b="1" dirty="0">
                <a:solidFill>
                  <a:schemeClr val="bg1"/>
                </a:solidFill>
                <a:latin typeface="Ebrima" pitchFamily="2" charset="0"/>
                <a:ea typeface="Ebrima" pitchFamily="2" charset="0"/>
                <a:cs typeface="Ebrima" pitchFamily="2" charset="0"/>
              </a:rPr>
              <a:t> on test data is </a:t>
            </a:r>
          </a:p>
          <a:p>
            <a:pPr>
              <a:buClr>
                <a:schemeClr val="bg1"/>
              </a:buClr>
              <a:buNone/>
            </a:pPr>
            <a:r>
              <a:rPr lang="en-US" sz="1800" b="1" dirty="0">
                <a:solidFill>
                  <a:schemeClr val="bg1"/>
                </a:solidFill>
                <a:latin typeface="Ebrima" pitchFamily="2" charset="0"/>
                <a:ea typeface="Ebrima" pitchFamily="2" charset="0"/>
                <a:cs typeface="Ebrima" pitchFamily="2" charset="0"/>
              </a:rPr>
              <a:t>       0.7316472114137483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recall</a:t>
            </a:r>
            <a:r>
              <a:rPr lang="en-US" sz="1800" b="1" dirty="0">
                <a:solidFill>
                  <a:schemeClr val="bg1"/>
                </a:solidFill>
                <a:latin typeface="Ebrima" pitchFamily="2" charset="0"/>
                <a:ea typeface="Ebrima" pitchFamily="2" charset="0"/>
                <a:cs typeface="Ebrima" pitchFamily="2" charset="0"/>
              </a:rPr>
              <a:t> on test data is </a:t>
            </a:r>
          </a:p>
          <a:p>
            <a:pPr>
              <a:buClr>
                <a:schemeClr val="bg1"/>
              </a:buClr>
              <a:buNone/>
            </a:pPr>
            <a:r>
              <a:rPr lang="en-US" sz="1800" b="1" dirty="0">
                <a:solidFill>
                  <a:schemeClr val="bg1"/>
                </a:solidFill>
                <a:latin typeface="Ebrima" pitchFamily="2" charset="0"/>
                <a:ea typeface="Ebrima" pitchFamily="2" charset="0"/>
                <a:cs typeface="Ebrima" pitchFamily="2" charset="0"/>
              </a:rPr>
              <a:t>       0.8237441588785047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a:solidFill>
                  <a:schemeClr val="tx1">
                    <a:lumMod val="60000"/>
                    <a:lumOff val="40000"/>
                  </a:schemeClr>
                </a:solidFill>
                <a:latin typeface="Ebrima" pitchFamily="2" charset="0"/>
                <a:ea typeface="Ebrima" pitchFamily="2" charset="0"/>
                <a:cs typeface="Ebrima" pitchFamily="2" charset="0"/>
              </a:rPr>
              <a:t>f1</a:t>
            </a:r>
            <a:r>
              <a:rPr lang="en-US" sz="1800" b="1" dirty="0">
                <a:solidFill>
                  <a:schemeClr val="bg1"/>
                </a:solidFill>
                <a:latin typeface="Ebrima" pitchFamily="2" charset="0"/>
                <a:ea typeface="Ebrima" pitchFamily="2" charset="0"/>
                <a:cs typeface="Ebrima" pitchFamily="2" charset="0"/>
              </a:rPr>
              <a:t> on test data is </a:t>
            </a:r>
          </a:p>
          <a:p>
            <a:pPr>
              <a:buClr>
                <a:schemeClr val="bg1"/>
              </a:buClr>
              <a:buNone/>
            </a:pPr>
            <a:r>
              <a:rPr lang="en-US" sz="1800" b="1" dirty="0">
                <a:solidFill>
                  <a:schemeClr val="bg1"/>
                </a:solidFill>
                <a:latin typeface="Ebrima" pitchFamily="2" charset="0"/>
                <a:ea typeface="Ebrima" pitchFamily="2" charset="0"/>
                <a:cs typeface="Ebrima" pitchFamily="2" charset="0"/>
              </a:rPr>
              <a:t>       0.7749690891605989 </a:t>
            </a:r>
          </a:p>
          <a:p>
            <a:pPr>
              <a:buClr>
                <a:schemeClr val="bg1"/>
              </a:buClr>
              <a:buFont typeface="Wingdings" pitchFamily="2" charset="2"/>
              <a:buChar char="v"/>
            </a:pPr>
            <a:r>
              <a:rPr lang="en-US" sz="1800" b="1" dirty="0">
                <a:solidFill>
                  <a:schemeClr val="bg1"/>
                </a:solidFill>
                <a:latin typeface="Ebrima" pitchFamily="2" charset="0"/>
                <a:ea typeface="Ebrima" pitchFamily="2" charset="0"/>
                <a:cs typeface="Ebrima" pitchFamily="2" charset="0"/>
              </a:rPr>
              <a:t>The </a:t>
            </a:r>
            <a:r>
              <a:rPr lang="en-US" sz="1800" b="1" dirty="0" err="1">
                <a:solidFill>
                  <a:schemeClr val="tx1">
                    <a:lumMod val="60000"/>
                    <a:lumOff val="40000"/>
                  </a:schemeClr>
                </a:solidFill>
                <a:latin typeface="Ebrima" pitchFamily="2" charset="0"/>
                <a:ea typeface="Ebrima" pitchFamily="2" charset="0"/>
                <a:cs typeface="Ebrima" pitchFamily="2" charset="0"/>
              </a:rPr>
              <a:t>roc_score</a:t>
            </a:r>
            <a:r>
              <a:rPr lang="en-US" sz="1800" b="1" dirty="0">
                <a:solidFill>
                  <a:schemeClr val="tx1">
                    <a:lumMod val="60000"/>
                    <a:lumOff val="40000"/>
                  </a:schemeClr>
                </a:solidFill>
                <a:latin typeface="Ebrima" pitchFamily="2" charset="0"/>
                <a:ea typeface="Ebrima" pitchFamily="2" charset="0"/>
                <a:cs typeface="Ebrima" pitchFamily="2" charset="0"/>
              </a:rPr>
              <a:t> </a:t>
            </a:r>
            <a:r>
              <a:rPr lang="en-US" sz="1800" b="1" dirty="0">
                <a:solidFill>
                  <a:schemeClr val="bg1"/>
                </a:solidFill>
                <a:latin typeface="Ebrima" pitchFamily="2" charset="0"/>
                <a:ea typeface="Ebrima" pitchFamily="2" charset="0"/>
                <a:cs typeface="Ebrima" pitchFamily="2" charset="0"/>
              </a:rPr>
              <a:t>on test data is </a:t>
            </a:r>
          </a:p>
          <a:p>
            <a:pPr>
              <a:buClr>
                <a:schemeClr val="bg1"/>
              </a:buClr>
              <a:buNone/>
            </a:pPr>
            <a:r>
              <a:rPr lang="en-US" sz="1800" b="1" dirty="0">
                <a:solidFill>
                  <a:schemeClr val="bg1"/>
                </a:solidFill>
                <a:latin typeface="Ebrima" pitchFamily="2" charset="0"/>
                <a:ea typeface="Ebrima" pitchFamily="2" charset="0"/>
                <a:cs typeface="Ebrima" pitchFamily="2" charset="0"/>
              </a:rPr>
              <a:t>       0.7912025355223038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37" y="92149"/>
            <a:ext cx="8165804" cy="482009"/>
          </a:xfrm>
        </p:spPr>
        <p:txBody>
          <a:bodyPr/>
          <a:lstStyle/>
          <a:p>
            <a:r>
              <a:rPr lang="en-US" sz="2400" b="1" dirty="0">
                <a:latin typeface="Ebrima" pitchFamily="2" charset="0"/>
                <a:ea typeface="Ebrima" pitchFamily="2" charset="0"/>
                <a:cs typeface="Ebrima" pitchFamily="2" charset="0"/>
              </a:rPr>
              <a:t>FEATURE IMPORTANCES :-</a:t>
            </a:r>
          </a:p>
        </p:txBody>
      </p:sp>
      <p:pic>
        <p:nvPicPr>
          <p:cNvPr id="16386" name="Picture 2" descr="C:\Users\ys\OneDrive\Desktop\EDA12.PNG"/>
          <p:cNvPicPr>
            <a:picLocks noChangeAspect="1" noChangeArrowheads="1"/>
          </p:cNvPicPr>
          <p:nvPr/>
        </p:nvPicPr>
        <p:blipFill>
          <a:blip r:embed="rId2"/>
          <a:srcRect/>
          <a:stretch>
            <a:fillRect/>
          </a:stretch>
        </p:blipFill>
        <p:spPr bwMode="auto">
          <a:xfrm>
            <a:off x="84535" y="701749"/>
            <a:ext cx="8775930" cy="427428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06" y="607180"/>
            <a:ext cx="4361793" cy="4297974"/>
          </a:xfrm>
        </p:spPr>
        <p:txBody>
          <a:bodyPr/>
          <a:lstStyle/>
          <a:p>
            <a:r>
              <a:rPr lang="en-US" sz="1600" b="1" dirty="0">
                <a:solidFill>
                  <a:srgbClr val="002060"/>
                </a:solidFill>
                <a:latin typeface="Ebrima" pitchFamily="2" charset="0"/>
                <a:ea typeface="Ebrima" pitchFamily="2" charset="0"/>
                <a:cs typeface="Ebrima" pitchFamily="2" charset="0"/>
              </a:rPr>
              <a:t>1. This project is aimed at predicting the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case of customers default payments in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Taiwan.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2. From the perspective of risk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management, the result of predictive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accuracy of the estimated probability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of default will be more valuable than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the binary result of classification –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credible or not credible clients.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3. We can use the </a:t>
            </a:r>
            <a:r>
              <a:rPr lang="en-US" sz="1600" b="1" dirty="0">
                <a:solidFill>
                  <a:srgbClr val="002060"/>
                </a:solidFill>
                <a:latin typeface="Ebrima" pitchFamily="2" charset="0"/>
                <a:ea typeface="Ebrima" pitchFamily="2" charset="0"/>
                <a:cs typeface="Ebrima" pitchFamily="2" charset="0"/>
                <a:hlinkClick r:id="rId3">
                  <a:extLst>
                    <a:ext uri="{A12FA001-AC4F-418D-AE19-62706E023703}">
                      <ahyp:hlinkClr xmlns="" xmlns:ahyp="http://schemas.microsoft.com/office/drawing/2018/hyperlinkcolor" val="tx"/>
                    </a:ext>
                  </a:extLst>
                </a:hlinkClick>
              </a:rPr>
              <a:t>K-S chart</a:t>
            </a:r>
            <a:r>
              <a:rPr lang="en-US" sz="1600" b="1" dirty="0">
                <a:solidFill>
                  <a:srgbClr val="002060"/>
                </a:solidFill>
                <a:latin typeface="Ebrima" pitchFamily="2" charset="0"/>
                <a:ea typeface="Ebrima" pitchFamily="2" charset="0"/>
                <a:cs typeface="Ebrima" pitchFamily="2" charset="0"/>
              </a:rPr>
              <a:t> to evaluate which customers will default on their </a:t>
            </a:r>
            <a:br>
              <a:rPr lang="en-US" sz="1600" b="1" dirty="0">
                <a:solidFill>
                  <a:srgbClr val="002060"/>
                </a:solidFill>
                <a:latin typeface="Ebrima" pitchFamily="2" charset="0"/>
                <a:ea typeface="Ebrima" pitchFamily="2" charset="0"/>
                <a:cs typeface="Ebrima" pitchFamily="2" charset="0"/>
              </a:rPr>
            </a:br>
            <a:r>
              <a:rPr lang="en-US" sz="1600" b="1" dirty="0">
                <a:solidFill>
                  <a:srgbClr val="002060"/>
                </a:solidFill>
                <a:latin typeface="Ebrima" pitchFamily="2" charset="0"/>
                <a:ea typeface="Ebrima" pitchFamily="2" charset="0"/>
                <a:cs typeface="Ebrima" pitchFamily="2" charset="0"/>
              </a:rPr>
              <a:t>credit card payments.</a:t>
            </a:r>
            <a:r>
              <a:rPr lang="en-US" sz="2000" dirty="0"/>
              <a:t/>
            </a:r>
            <a:br>
              <a:rPr lang="en-US" sz="2000" dirty="0"/>
            </a:br>
            <a:r>
              <a:rPr lang="en-US" sz="2000" dirty="0"/>
              <a:t> </a:t>
            </a:r>
            <a:br>
              <a:rPr lang="en-US" sz="2000" dirty="0"/>
            </a:br>
            <a:endParaRPr lang="en-US" sz="2000" dirty="0"/>
          </a:p>
        </p:txBody>
      </p:sp>
      <p:pic>
        <p:nvPicPr>
          <p:cNvPr id="2050" name="Picture 2" descr="C:\Users\ys\OneDrive\Desktop\dataset-cover.jpg"/>
          <p:cNvPicPr>
            <a:picLocks noChangeAspect="1" noChangeArrowheads="1"/>
          </p:cNvPicPr>
          <p:nvPr/>
        </p:nvPicPr>
        <p:blipFill>
          <a:blip r:embed="rId4"/>
          <a:srcRect/>
          <a:stretch>
            <a:fillRect/>
          </a:stretch>
        </p:blipFill>
        <p:spPr bwMode="auto">
          <a:xfrm>
            <a:off x="4571999" y="687572"/>
            <a:ext cx="4361794" cy="3869560"/>
          </a:xfrm>
          <a:prstGeom prst="rect">
            <a:avLst/>
          </a:prstGeom>
          <a:noFill/>
        </p:spPr>
      </p:pic>
      <p:sp>
        <p:nvSpPr>
          <p:cNvPr id="4" name="TextBox 3">
            <a:extLst>
              <a:ext uri="{FF2B5EF4-FFF2-40B4-BE49-F238E27FC236}">
                <a16:creationId xmlns:a16="http://schemas.microsoft.com/office/drawing/2014/main" id="{ACFF6CFC-A567-2170-3901-A5C20059C014}"/>
              </a:ext>
            </a:extLst>
          </p:cNvPr>
          <p:cNvSpPr txBox="1"/>
          <p:nvPr/>
        </p:nvSpPr>
        <p:spPr>
          <a:xfrm>
            <a:off x="68980" y="83959"/>
            <a:ext cx="7182424" cy="523220"/>
          </a:xfrm>
          <a:prstGeom prst="rect">
            <a:avLst/>
          </a:prstGeom>
          <a:noFill/>
        </p:spPr>
        <p:txBody>
          <a:bodyPr wrap="square" rtlCol="0">
            <a:spAutoFit/>
          </a:bodyPr>
          <a:lstStyle/>
          <a:p>
            <a:r>
              <a:rPr lang="en-IN" sz="2800" b="1" spc="-5" dirty="0">
                <a:solidFill>
                  <a:srgbClr val="C00000"/>
                </a:solidFill>
                <a:latin typeface="Ebrima" panose="02000000000000000000" pitchFamily="2" charset="0"/>
                <a:ea typeface="Ebrima" panose="02000000000000000000" pitchFamily="2" charset="0"/>
                <a:cs typeface="Ebrima" panose="02000000000000000000" pitchFamily="2" charset="0"/>
              </a:rPr>
              <a:t>Problem</a:t>
            </a:r>
            <a:r>
              <a:rPr lang="en-IN" sz="2800" b="1" spc="5" dirty="0">
                <a:solidFill>
                  <a:srgbClr val="C00000"/>
                </a:solidFill>
                <a:latin typeface="Ebrima" panose="02000000000000000000" pitchFamily="2" charset="0"/>
                <a:ea typeface="Ebrima" panose="02000000000000000000" pitchFamily="2" charset="0"/>
                <a:cs typeface="Ebrima" panose="02000000000000000000" pitchFamily="2" charset="0"/>
              </a:rPr>
              <a:t> Statement :-</a:t>
            </a:r>
            <a:endParaRPr lang="en-IN" sz="2800" b="1" dirty="0">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06" y="92149"/>
            <a:ext cx="8463893" cy="394232"/>
          </a:xfrm>
        </p:spPr>
        <p:txBody>
          <a:bodyPr/>
          <a:lstStyle/>
          <a:p>
            <a:r>
              <a:rPr lang="en-US" sz="2400" b="1" dirty="0">
                <a:latin typeface="Ebrima" pitchFamily="2" charset="0"/>
                <a:ea typeface="Ebrima" pitchFamily="2" charset="0"/>
                <a:cs typeface="Ebrima" pitchFamily="2" charset="0"/>
              </a:rPr>
              <a:t>AUC-ROC CURVE COMPARISON :-</a:t>
            </a:r>
          </a:p>
        </p:txBody>
      </p:sp>
      <p:sp>
        <p:nvSpPr>
          <p:cNvPr id="3" name="Text Placeholder 2"/>
          <p:cNvSpPr>
            <a:spLocks noGrp="1"/>
          </p:cNvSpPr>
          <p:nvPr>
            <p:ph type="body" idx="1"/>
          </p:nvPr>
        </p:nvSpPr>
        <p:spPr>
          <a:xfrm>
            <a:off x="56705" y="711040"/>
            <a:ext cx="9030587" cy="4250820"/>
          </a:xfrm>
        </p:spPr>
        <p:txBody>
          <a:bodyPr/>
          <a:lstStyle/>
          <a:p>
            <a:pPr>
              <a:buClr>
                <a:schemeClr val="bg1"/>
              </a:buClr>
              <a:buFont typeface="Wingdings" pitchFamily="2" charset="2"/>
              <a:buChar char="v"/>
            </a:pPr>
            <a:r>
              <a:rPr lang="en-US" b="1" dirty="0">
                <a:solidFill>
                  <a:schemeClr val="bg1"/>
                </a:solidFill>
                <a:latin typeface="Ebrima" pitchFamily="2" charset="0"/>
                <a:ea typeface="Ebrima" pitchFamily="2" charset="0"/>
                <a:cs typeface="Ebrima" pitchFamily="2" charset="0"/>
              </a:rPr>
              <a:t>An ROC curve (</a:t>
            </a:r>
            <a:r>
              <a:rPr lang="en-US" b="1" dirty="0">
                <a:solidFill>
                  <a:schemeClr val="tx1">
                    <a:lumMod val="60000"/>
                    <a:lumOff val="40000"/>
                  </a:schemeClr>
                </a:solidFill>
                <a:latin typeface="Ebrima" pitchFamily="2" charset="0"/>
                <a:ea typeface="Ebrima" pitchFamily="2" charset="0"/>
                <a:cs typeface="Ebrima" pitchFamily="2" charset="0"/>
              </a:rPr>
              <a:t>Receiver Operating </a:t>
            </a:r>
          </a:p>
          <a:p>
            <a:pPr>
              <a:buNone/>
            </a:pPr>
            <a:r>
              <a:rPr lang="en-US" b="1" dirty="0">
                <a:solidFill>
                  <a:schemeClr val="tx1">
                    <a:lumMod val="60000"/>
                    <a:lumOff val="40000"/>
                  </a:schemeClr>
                </a:solidFill>
                <a:latin typeface="Ebrima" pitchFamily="2" charset="0"/>
                <a:ea typeface="Ebrima" pitchFamily="2" charset="0"/>
                <a:cs typeface="Ebrima" pitchFamily="2" charset="0"/>
              </a:rPr>
              <a:t>Characteristic curve</a:t>
            </a:r>
            <a:r>
              <a:rPr lang="en-US" b="1" dirty="0">
                <a:solidFill>
                  <a:schemeClr val="bg1"/>
                </a:solidFill>
                <a:latin typeface="Ebrima" pitchFamily="2" charset="0"/>
                <a:ea typeface="Ebrima" pitchFamily="2" charset="0"/>
                <a:cs typeface="Ebrima" pitchFamily="2" charset="0"/>
              </a:rPr>
              <a:t>) is a graph </a:t>
            </a:r>
          </a:p>
          <a:p>
            <a:pPr>
              <a:buNone/>
            </a:pPr>
            <a:r>
              <a:rPr lang="en-US" b="1" dirty="0">
                <a:solidFill>
                  <a:schemeClr val="bg1"/>
                </a:solidFill>
                <a:latin typeface="Ebrima" pitchFamily="2" charset="0"/>
                <a:ea typeface="Ebrima" pitchFamily="2" charset="0"/>
                <a:cs typeface="Ebrima" pitchFamily="2" charset="0"/>
              </a:rPr>
              <a:t>showing the performance of a </a:t>
            </a:r>
          </a:p>
          <a:p>
            <a:pPr>
              <a:buNone/>
            </a:pPr>
            <a:r>
              <a:rPr lang="en-US" b="1" dirty="0">
                <a:solidFill>
                  <a:schemeClr val="bg1"/>
                </a:solidFill>
                <a:latin typeface="Ebrima" pitchFamily="2" charset="0"/>
                <a:ea typeface="Ebrima" pitchFamily="2" charset="0"/>
                <a:cs typeface="Ebrima" pitchFamily="2" charset="0"/>
              </a:rPr>
              <a:t>classification model at all </a:t>
            </a:r>
          </a:p>
          <a:p>
            <a:pPr>
              <a:buNone/>
            </a:pPr>
            <a:r>
              <a:rPr lang="en-US" b="1" dirty="0">
                <a:solidFill>
                  <a:schemeClr val="bg1"/>
                </a:solidFill>
                <a:latin typeface="Ebrima" pitchFamily="2" charset="0"/>
                <a:ea typeface="Ebrima" pitchFamily="2" charset="0"/>
                <a:cs typeface="Ebrima" pitchFamily="2" charset="0"/>
              </a:rPr>
              <a:t>classification thresholds. </a:t>
            </a:r>
          </a:p>
          <a:p>
            <a:pPr>
              <a:buClr>
                <a:schemeClr val="bg1"/>
              </a:buClr>
              <a:buFont typeface="Wingdings" pitchFamily="2" charset="2"/>
              <a:buChar char="v"/>
            </a:pPr>
            <a:r>
              <a:rPr lang="en-US" b="1" dirty="0">
                <a:solidFill>
                  <a:schemeClr val="bg1"/>
                </a:solidFill>
                <a:latin typeface="Ebrima" pitchFamily="2" charset="0"/>
                <a:ea typeface="Ebrima" pitchFamily="2" charset="0"/>
                <a:cs typeface="Ebrima" pitchFamily="2" charset="0"/>
              </a:rPr>
              <a:t>This curve plots two parameters:</a:t>
            </a:r>
          </a:p>
          <a:p>
            <a:pPr>
              <a:buClr>
                <a:schemeClr val="bg1"/>
              </a:buClr>
              <a:buNone/>
            </a:pPr>
            <a:r>
              <a:rPr lang="en-US" b="1" dirty="0">
                <a:solidFill>
                  <a:schemeClr val="bg1"/>
                </a:solidFill>
                <a:latin typeface="Ebrima" pitchFamily="2" charset="0"/>
                <a:ea typeface="Ebrima" pitchFamily="2" charset="0"/>
                <a:cs typeface="Ebrima" pitchFamily="2" charset="0"/>
              </a:rPr>
              <a:t>      1. </a:t>
            </a:r>
            <a:r>
              <a:rPr lang="en-US" b="1" dirty="0">
                <a:solidFill>
                  <a:schemeClr val="tx1">
                    <a:lumMod val="60000"/>
                    <a:lumOff val="40000"/>
                  </a:schemeClr>
                </a:solidFill>
                <a:latin typeface="Ebrima" pitchFamily="2" charset="0"/>
                <a:ea typeface="Ebrima" pitchFamily="2" charset="0"/>
                <a:cs typeface="Ebrima" pitchFamily="2" charset="0"/>
              </a:rPr>
              <a:t>True</a:t>
            </a:r>
            <a:r>
              <a:rPr lang="en-US" b="1" dirty="0">
                <a:solidFill>
                  <a:schemeClr val="bg1"/>
                </a:solidFill>
                <a:latin typeface="Ebrima" pitchFamily="2" charset="0"/>
                <a:ea typeface="Ebrima" pitchFamily="2" charset="0"/>
                <a:cs typeface="Ebrima" pitchFamily="2" charset="0"/>
              </a:rPr>
              <a:t> Positive Rate</a:t>
            </a:r>
          </a:p>
          <a:p>
            <a:pPr>
              <a:buClr>
                <a:schemeClr val="bg1"/>
              </a:buClr>
              <a:buNone/>
            </a:pPr>
            <a:r>
              <a:rPr lang="en-US" b="1" dirty="0">
                <a:solidFill>
                  <a:schemeClr val="bg1"/>
                </a:solidFill>
                <a:latin typeface="Ebrima" pitchFamily="2" charset="0"/>
                <a:ea typeface="Ebrima" pitchFamily="2" charset="0"/>
                <a:cs typeface="Ebrima" pitchFamily="2" charset="0"/>
              </a:rPr>
              <a:t>      2. </a:t>
            </a:r>
            <a:r>
              <a:rPr lang="en-US" b="1" dirty="0">
                <a:solidFill>
                  <a:schemeClr val="tx1">
                    <a:lumMod val="60000"/>
                    <a:lumOff val="40000"/>
                  </a:schemeClr>
                </a:solidFill>
                <a:latin typeface="Ebrima" pitchFamily="2" charset="0"/>
                <a:ea typeface="Ebrima" pitchFamily="2" charset="0"/>
                <a:cs typeface="Ebrima" pitchFamily="2" charset="0"/>
              </a:rPr>
              <a:t>False</a:t>
            </a:r>
            <a:r>
              <a:rPr lang="en-US" b="1" dirty="0">
                <a:solidFill>
                  <a:schemeClr val="bg1"/>
                </a:solidFill>
                <a:latin typeface="Ebrima" pitchFamily="2" charset="0"/>
                <a:ea typeface="Ebrima" pitchFamily="2" charset="0"/>
                <a:cs typeface="Ebrima" pitchFamily="2" charset="0"/>
              </a:rPr>
              <a:t> Positive Rate</a:t>
            </a:r>
          </a:p>
          <a:p>
            <a:pPr>
              <a:buClr>
                <a:schemeClr val="bg1"/>
              </a:buClr>
              <a:buFont typeface="Wingdings" pitchFamily="2" charset="2"/>
              <a:buChar char="v"/>
            </a:pPr>
            <a:r>
              <a:rPr lang="en-US" b="1" dirty="0">
                <a:solidFill>
                  <a:schemeClr val="bg1"/>
                </a:solidFill>
                <a:latin typeface="Ebrima" pitchFamily="2" charset="0"/>
                <a:ea typeface="Ebrima" pitchFamily="2" charset="0"/>
                <a:cs typeface="Ebrima" pitchFamily="2" charset="0"/>
              </a:rPr>
              <a:t>AUC stands for "</a:t>
            </a:r>
            <a:r>
              <a:rPr lang="en-US" b="1" dirty="0">
                <a:solidFill>
                  <a:schemeClr val="tx1">
                    <a:lumMod val="60000"/>
                    <a:lumOff val="40000"/>
                  </a:schemeClr>
                </a:solidFill>
                <a:latin typeface="Ebrima" pitchFamily="2" charset="0"/>
                <a:ea typeface="Ebrima" pitchFamily="2" charset="0"/>
                <a:cs typeface="Ebrima" pitchFamily="2" charset="0"/>
              </a:rPr>
              <a:t>Area under the </a:t>
            </a:r>
          </a:p>
          <a:p>
            <a:pPr>
              <a:buNone/>
            </a:pPr>
            <a:r>
              <a:rPr lang="en-US" b="1" dirty="0">
                <a:solidFill>
                  <a:schemeClr val="tx1">
                    <a:lumMod val="60000"/>
                    <a:lumOff val="40000"/>
                  </a:schemeClr>
                </a:solidFill>
                <a:latin typeface="Ebrima" pitchFamily="2" charset="0"/>
                <a:ea typeface="Ebrima" pitchFamily="2" charset="0"/>
                <a:cs typeface="Ebrima" pitchFamily="2" charset="0"/>
              </a:rPr>
              <a:t>ROC Curve</a:t>
            </a:r>
            <a:r>
              <a:rPr lang="en-US" b="1" dirty="0">
                <a:solidFill>
                  <a:schemeClr val="bg1"/>
                </a:solidFill>
                <a:latin typeface="Ebrima" pitchFamily="2" charset="0"/>
                <a:ea typeface="Ebrima" pitchFamily="2" charset="0"/>
                <a:cs typeface="Ebrima" pitchFamily="2" charset="0"/>
              </a:rPr>
              <a:t>." That is, AUC measures </a:t>
            </a:r>
          </a:p>
          <a:p>
            <a:pPr>
              <a:buNone/>
            </a:pPr>
            <a:r>
              <a:rPr lang="en-US" b="1" dirty="0">
                <a:solidFill>
                  <a:schemeClr val="bg1"/>
                </a:solidFill>
                <a:latin typeface="Ebrima" pitchFamily="2" charset="0"/>
                <a:ea typeface="Ebrima" pitchFamily="2" charset="0"/>
                <a:cs typeface="Ebrima" pitchFamily="2" charset="0"/>
              </a:rPr>
              <a:t>the entire two-dimensional area </a:t>
            </a:r>
          </a:p>
          <a:p>
            <a:pPr>
              <a:buNone/>
            </a:pPr>
            <a:r>
              <a:rPr lang="en-US" b="1" dirty="0">
                <a:solidFill>
                  <a:schemeClr val="bg1"/>
                </a:solidFill>
                <a:latin typeface="Ebrima" pitchFamily="2" charset="0"/>
                <a:ea typeface="Ebrima" pitchFamily="2" charset="0"/>
                <a:cs typeface="Ebrima" pitchFamily="2" charset="0"/>
              </a:rPr>
              <a:t>underneath the entire ROC curve.</a:t>
            </a:r>
          </a:p>
          <a:p>
            <a:pPr>
              <a:buNone/>
            </a:pPr>
            <a:endParaRPr lang="en-US" dirty="0">
              <a:solidFill>
                <a:schemeClr val="bg1"/>
              </a:solidFill>
            </a:endParaRPr>
          </a:p>
        </p:txBody>
      </p:sp>
      <p:pic>
        <p:nvPicPr>
          <p:cNvPr id="17410" name="Picture 2" descr="C:\Users\ys\OneDrive\Desktop\EDA13.PNG"/>
          <p:cNvPicPr>
            <a:picLocks noChangeAspect="1" noChangeArrowheads="1"/>
          </p:cNvPicPr>
          <p:nvPr/>
        </p:nvPicPr>
        <p:blipFill>
          <a:blip r:embed="rId2"/>
          <a:srcRect/>
          <a:stretch>
            <a:fillRect/>
          </a:stretch>
        </p:blipFill>
        <p:spPr bwMode="auto">
          <a:xfrm>
            <a:off x="4649972" y="956930"/>
            <a:ext cx="4283576" cy="3749749"/>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0" y="49618"/>
            <a:ext cx="8435540" cy="535513"/>
          </a:xfrm>
        </p:spPr>
        <p:txBody>
          <a:bodyPr/>
          <a:lstStyle/>
          <a:p>
            <a:r>
              <a:rPr lang="en-US" sz="2400" b="1" dirty="0">
                <a:latin typeface="Ebrima" pitchFamily="2" charset="0"/>
                <a:ea typeface="Ebrima" pitchFamily="2" charset="0"/>
                <a:cs typeface="Ebrima" pitchFamily="2" charset="0"/>
              </a:rPr>
              <a:t>EVALUATING THE MODELS :-</a:t>
            </a:r>
          </a:p>
        </p:txBody>
      </p:sp>
      <p:pic>
        <p:nvPicPr>
          <p:cNvPr id="18434" name="Picture 2" descr="C:\Users\ys\OneDrive\Desktop\EDA14.PNG"/>
          <p:cNvPicPr>
            <a:picLocks noChangeAspect="1" noChangeArrowheads="1"/>
          </p:cNvPicPr>
          <p:nvPr/>
        </p:nvPicPr>
        <p:blipFill>
          <a:blip r:embed="rId2"/>
          <a:srcRect/>
          <a:stretch>
            <a:fillRect/>
          </a:stretch>
        </p:blipFill>
        <p:spPr bwMode="auto">
          <a:xfrm>
            <a:off x="168166" y="744279"/>
            <a:ext cx="8776137" cy="2681929"/>
          </a:xfrm>
          <a:prstGeom prst="rect">
            <a:avLst/>
          </a:prstGeom>
          <a:noFill/>
        </p:spPr>
      </p:pic>
      <p:sp>
        <p:nvSpPr>
          <p:cNvPr id="3" name="TextBox 2"/>
          <p:cNvSpPr txBox="1"/>
          <p:nvPr/>
        </p:nvSpPr>
        <p:spPr>
          <a:xfrm>
            <a:off x="1186004" y="3938257"/>
            <a:ext cx="6355533" cy="861774"/>
          </a:xfrm>
          <a:prstGeom prst="rect">
            <a:avLst/>
          </a:prstGeom>
          <a:noFill/>
        </p:spPr>
        <p:txBody>
          <a:bodyPr wrap="square" rtlCol="0">
            <a:spAutoFit/>
          </a:bodyPr>
          <a:lstStyle/>
          <a:p>
            <a:pPr algn="ctr"/>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From the above </a:t>
            </a:r>
            <a:r>
              <a:rPr lang="en-US" sz="1800" b="1" dirty="0" smtClean="0">
                <a:solidFill>
                  <a:srgbClr val="002060"/>
                </a:solidFill>
                <a:latin typeface="Ebrima" panose="02000000000000000000" pitchFamily="2" charset="0"/>
                <a:ea typeface="Ebrima" panose="02000000000000000000" pitchFamily="2" charset="0"/>
                <a:cs typeface="Ebrima" panose="02000000000000000000" pitchFamily="2" charset="0"/>
              </a:rPr>
              <a:t>table, </a:t>
            </a:r>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we can find that </a:t>
            </a:r>
            <a:r>
              <a:rPr lang="en-US" sz="1800" b="1" dirty="0" err="1">
                <a:solidFill>
                  <a:srgbClr val="002060"/>
                </a:solidFill>
                <a:latin typeface="Ebrima" panose="02000000000000000000" pitchFamily="2" charset="0"/>
                <a:ea typeface="Ebrima" panose="02000000000000000000" pitchFamily="2" charset="0"/>
                <a:cs typeface="Ebrima" panose="02000000000000000000" pitchFamily="2" charset="0"/>
              </a:rPr>
              <a:t>XGBoost</a:t>
            </a:r>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 classifier </a:t>
            </a:r>
            <a:r>
              <a:rPr lang="en-US" sz="1800" b="1" dirty="0" smtClean="0">
                <a:solidFill>
                  <a:srgbClr val="002060"/>
                </a:solidFill>
                <a:latin typeface="Ebrima" panose="02000000000000000000" pitchFamily="2" charset="0"/>
                <a:ea typeface="Ebrima" panose="02000000000000000000" pitchFamily="2" charset="0"/>
                <a:cs typeface="Ebrima" panose="02000000000000000000" pitchFamily="2" charset="0"/>
              </a:rPr>
              <a:t>performs </a:t>
            </a:r>
            <a:r>
              <a:rPr lang="en-US" sz="1800" b="1" dirty="0">
                <a:solidFill>
                  <a:srgbClr val="002060"/>
                </a:solidFill>
                <a:latin typeface="Ebrima" panose="02000000000000000000" pitchFamily="2" charset="0"/>
                <a:ea typeface="Ebrima" panose="02000000000000000000" pitchFamily="2" charset="0"/>
                <a:cs typeface="Ebrima" panose="02000000000000000000" pitchFamily="2" charset="0"/>
              </a:rPr>
              <a:t>the best among those models.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37" y="63795"/>
            <a:ext cx="8243777" cy="573673"/>
          </a:xfrm>
        </p:spPr>
        <p:txBody>
          <a:bodyPr/>
          <a:lstStyle/>
          <a:p>
            <a:r>
              <a:rPr lang="en-US" sz="2400" b="1" dirty="0">
                <a:latin typeface="Ebrima" pitchFamily="2" charset="0"/>
                <a:ea typeface="Ebrima" pitchFamily="2" charset="0"/>
                <a:cs typeface="Ebrima" pitchFamily="2" charset="0"/>
              </a:rPr>
              <a:t>CHALLENGES FACED :-</a:t>
            </a:r>
          </a:p>
        </p:txBody>
      </p:sp>
      <p:sp>
        <p:nvSpPr>
          <p:cNvPr id="3" name="Text Placeholder 2"/>
          <p:cNvSpPr>
            <a:spLocks noGrp="1"/>
          </p:cNvSpPr>
          <p:nvPr>
            <p:ph type="body" idx="1"/>
          </p:nvPr>
        </p:nvSpPr>
        <p:spPr>
          <a:xfrm>
            <a:off x="155944" y="574158"/>
            <a:ext cx="8803758" cy="4373526"/>
          </a:xfrm>
        </p:spPr>
        <p:txBody>
          <a:bodyPr/>
          <a:lstStyle/>
          <a:p>
            <a:pPr>
              <a:buClr>
                <a:schemeClr val="bg1"/>
              </a:buClr>
              <a:buFont typeface="Wingdings" pitchFamily="2" charset="2"/>
              <a:buChar char="v"/>
            </a:pPr>
            <a:r>
              <a:rPr lang="en-US" sz="2400" b="1" dirty="0">
                <a:solidFill>
                  <a:schemeClr val="bg1"/>
                </a:solidFill>
                <a:latin typeface="Ebrima" pitchFamily="2" charset="0"/>
                <a:ea typeface="Ebrima" pitchFamily="2" charset="0"/>
                <a:cs typeface="Ebrima" pitchFamily="2" charset="0"/>
              </a:rPr>
              <a:t>The data was huge and was to be handled keeping in mind that we do not miss anything which is even of a little relevance.</a:t>
            </a:r>
          </a:p>
          <a:p>
            <a:pPr>
              <a:buClr>
                <a:schemeClr val="bg1"/>
              </a:buClr>
              <a:buFont typeface="Wingdings" pitchFamily="2" charset="2"/>
              <a:buChar char="v"/>
            </a:pPr>
            <a:r>
              <a:rPr lang="en-US" sz="2400" b="1" dirty="0">
                <a:solidFill>
                  <a:schemeClr val="bg1"/>
                </a:solidFill>
                <a:latin typeface="Ebrima" pitchFamily="2" charset="0"/>
                <a:ea typeface="Ebrima" pitchFamily="2" charset="0"/>
                <a:cs typeface="Ebrima" pitchFamily="2" charset="0"/>
              </a:rPr>
              <a:t>Computation time.</a:t>
            </a:r>
          </a:p>
          <a:p>
            <a:pPr>
              <a:buClr>
                <a:schemeClr val="bg1"/>
              </a:buClr>
              <a:buFont typeface="Wingdings" pitchFamily="2" charset="2"/>
              <a:buChar char="v"/>
            </a:pPr>
            <a:r>
              <a:rPr lang="en-US" sz="2400" b="1" dirty="0">
                <a:solidFill>
                  <a:schemeClr val="bg1"/>
                </a:solidFill>
                <a:latin typeface="Ebrima" pitchFamily="2" charset="0"/>
                <a:ea typeface="Ebrima" pitchFamily="2" charset="0"/>
                <a:cs typeface="Ebrima" pitchFamily="2" charset="0"/>
              </a:rPr>
              <a:t>Getting a higher accuracy on the models.</a:t>
            </a:r>
          </a:p>
          <a:p>
            <a:pPr>
              <a:buClr>
                <a:schemeClr val="bg1"/>
              </a:buClr>
              <a:buFont typeface="Wingdings" pitchFamily="2" charset="2"/>
              <a:buChar char="v"/>
            </a:pPr>
            <a:r>
              <a:rPr lang="en-US" sz="2400" b="1" dirty="0">
                <a:solidFill>
                  <a:schemeClr val="bg1"/>
                </a:solidFill>
                <a:latin typeface="Ebrima" pitchFamily="2" charset="0"/>
                <a:ea typeface="Ebrima" pitchFamily="2" charset="0"/>
                <a:cs typeface="Ebrima" pitchFamily="2" charset="0"/>
              </a:rPr>
              <a:t>Carefully handling feature imbalanced data.</a:t>
            </a:r>
          </a:p>
          <a:p>
            <a:pPr>
              <a:buClr>
                <a:schemeClr val="bg1"/>
              </a:buClr>
              <a:buFont typeface="Wingdings" pitchFamily="2" charset="2"/>
              <a:buChar char="v"/>
            </a:pPr>
            <a:r>
              <a:rPr lang="en-US" sz="2400" b="1" dirty="0">
                <a:solidFill>
                  <a:schemeClr val="bg1"/>
                </a:solidFill>
                <a:latin typeface="Ebrima" pitchFamily="2" charset="0"/>
                <a:ea typeface="Ebrima" pitchFamily="2" charset="0"/>
                <a:cs typeface="Ebrima" pitchFamily="2" charset="0"/>
              </a:rPr>
              <a:t>Tuning of </a:t>
            </a:r>
            <a:r>
              <a:rPr lang="en-US" sz="2400" b="1" dirty="0" err="1">
                <a:solidFill>
                  <a:schemeClr val="bg1"/>
                </a:solidFill>
                <a:latin typeface="Ebrima" pitchFamily="2" charset="0"/>
                <a:ea typeface="Ebrima" pitchFamily="2" charset="0"/>
                <a:cs typeface="Ebrima" pitchFamily="2" charset="0"/>
              </a:rPr>
              <a:t>hyperparameters</a:t>
            </a:r>
            <a:r>
              <a:rPr lang="en-US" sz="2400" b="1" dirty="0">
                <a:solidFill>
                  <a:schemeClr val="bg1"/>
                </a:solidFill>
                <a:latin typeface="Ebrima" pitchFamily="2" charset="0"/>
                <a:ea typeface="Ebrima" pitchFamily="2" charset="0"/>
                <a:cs typeface="Ebrima" pitchFamily="2" charset="0"/>
              </a:rPr>
              <a:t> carefully.</a:t>
            </a:r>
          </a:p>
          <a:p>
            <a:pPr>
              <a:buClr>
                <a:schemeClr val="bg1"/>
              </a:buClr>
              <a:buFont typeface="Wingdings" pitchFamily="2" charset="2"/>
              <a:buChar char="v"/>
            </a:pPr>
            <a:r>
              <a:rPr lang="en-US" sz="2400" b="1" dirty="0">
                <a:solidFill>
                  <a:schemeClr val="bg1"/>
                </a:solidFill>
                <a:latin typeface="Ebrima" pitchFamily="2" charset="0"/>
                <a:ea typeface="Ebrima" pitchFamily="2" charset="0"/>
                <a:cs typeface="Ebrima" pitchFamily="2" charset="0"/>
              </a:rPr>
              <a:t>Feature engineering</a:t>
            </a:r>
          </a:p>
          <a:p>
            <a:pPr marL="114300" indent="0">
              <a:buClr>
                <a:schemeClr val="bg1"/>
              </a:buCl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06" y="0"/>
            <a:ext cx="6181061" cy="396949"/>
          </a:xfrm>
        </p:spPr>
        <p:txBody>
          <a:bodyPr/>
          <a:lstStyle/>
          <a:p>
            <a:r>
              <a:rPr lang="en-US" sz="2400" b="1" dirty="0">
                <a:latin typeface="Ebrima" pitchFamily="2" charset="0"/>
                <a:ea typeface="Ebrima" pitchFamily="2" charset="0"/>
                <a:cs typeface="Ebrima" pitchFamily="2" charset="0"/>
              </a:rPr>
              <a:t>CONCLUSION :-</a:t>
            </a:r>
          </a:p>
        </p:txBody>
      </p:sp>
      <p:sp>
        <p:nvSpPr>
          <p:cNvPr id="3" name="Text Placeholder 2"/>
          <p:cNvSpPr>
            <a:spLocks noGrp="1"/>
          </p:cNvSpPr>
          <p:nvPr>
            <p:ph type="body" idx="1"/>
          </p:nvPr>
        </p:nvSpPr>
        <p:spPr>
          <a:xfrm>
            <a:off x="56706" y="531628"/>
            <a:ext cx="9030588" cy="4533901"/>
          </a:xfrm>
        </p:spPr>
        <p:txBody>
          <a:bodyPr/>
          <a:lstStyle/>
          <a:p>
            <a:pPr>
              <a:buClr>
                <a:schemeClr val="bg1"/>
              </a:buClr>
              <a:buFont typeface="Wingdings" pitchFamily="2" charset="2"/>
              <a:buChar char="v"/>
            </a:pPr>
            <a:r>
              <a:rPr lang="en-US" sz="1400" b="1" dirty="0" err="1">
                <a:solidFill>
                  <a:schemeClr val="bg1"/>
                </a:solidFill>
                <a:latin typeface="Ebrima" pitchFamily="2" charset="0"/>
                <a:ea typeface="Ebrima" pitchFamily="2" charset="0"/>
                <a:cs typeface="Ebrima" pitchFamily="2" charset="0"/>
              </a:rPr>
              <a:t>XGBoost</a:t>
            </a:r>
            <a:r>
              <a:rPr lang="en-US" sz="1400" b="1" dirty="0">
                <a:solidFill>
                  <a:schemeClr val="bg1"/>
                </a:solidFill>
                <a:latin typeface="Ebrima" pitchFamily="2" charset="0"/>
                <a:ea typeface="Ebrima" pitchFamily="2" charset="0"/>
                <a:cs typeface="Ebrima" pitchFamily="2" charset="0"/>
              </a:rPr>
              <a:t> model has the highest recall, if the business cares recall the most, then this model is the best candidate. If the balance of recall and precision is the most important metric, then Random Forest is the ideal model. Since Random Forest has slightly lower recall but much higher precision than Logistic Regression, I would recommend Random Forest.</a:t>
            </a:r>
          </a:p>
          <a:p>
            <a:pPr marL="114300" indent="0">
              <a:buClr>
                <a:schemeClr val="bg1"/>
              </a:buClr>
              <a:buNone/>
            </a:pPr>
            <a:endParaRPr lang="en-US" sz="1400" b="1" dirty="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1400" b="1" dirty="0">
                <a:solidFill>
                  <a:schemeClr val="bg1"/>
                </a:solidFill>
                <a:latin typeface="Ebrima" pitchFamily="2" charset="0"/>
                <a:ea typeface="Ebrima" pitchFamily="2" charset="0"/>
                <a:cs typeface="Ebrima" pitchFamily="2" charset="0"/>
              </a:rPr>
              <a:t>Gradient boost gave the highest accuracy of 82% on test dataset. Repayment in the month of </a:t>
            </a:r>
            <a:r>
              <a:rPr lang="en-US" sz="1400" b="1" dirty="0" err="1">
                <a:solidFill>
                  <a:schemeClr val="bg1"/>
                </a:solidFill>
                <a:latin typeface="Ebrima" pitchFamily="2" charset="0"/>
                <a:ea typeface="Ebrima" pitchFamily="2" charset="0"/>
                <a:cs typeface="Ebrima" pitchFamily="2" charset="0"/>
              </a:rPr>
              <a:t>september</a:t>
            </a:r>
            <a:r>
              <a:rPr lang="en-US" sz="1400" b="1" dirty="0">
                <a:solidFill>
                  <a:schemeClr val="bg1"/>
                </a:solidFill>
                <a:latin typeface="Ebrima" pitchFamily="2" charset="0"/>
                <a:ea typeface="Ebrima" pitchFamily="2" charset="0"/>
                <a:cs typeface="Ebrima" pitchFamily="2" charset="0"/>
              </a:rPr>
              <a:t> tended to be the most important feature for our machine learning model.</a:t>
            </a:r>
          </a:p>
          <a:p>
            <a:pPr>
              <a:buClr>
                <a:schemeClr val="bg1"/>
              </a:buClr>
              <a:buFont typeface="Wingdings" pitchFamily="2" charset="2"/>
              <a:buChar char="v"/>
            </a:pPr>
            <a:r>
              <a:rPr lang="en-US" sz="1400" b="1" dirty="0">
                <a:solidFill>
                  <a:schemeClr val="bg1"/>
                </a:solidFill>
                <a:latin typeface="Ebrima" pitchFamily="2" charset="0"/>
                <a:ea typeface="Ebrima" pitchFamily="2" charset="0"/>
                <a:cs typeface="Ebrima" pitchFamily="2" charset="0"/>
              </a:rPr>
              <a:t>The best accuracy is obtained for the Random forest and </a:t>
            </a:r>
            <a:r>
              <a:rPr lang="en-US" sz="1400" b="1" dirty="0" err="1">
                <a:solidFill>
                  <a:schemeClr val="bg1"/>
                </a:solidFill>
                <a:latin typeface="Ebrima" pitchFamily="2" charset="0"/>
                <a:ea typeface="Ebrima" pitchFamily="2" charset="0"/>
                <a:cs typeface="Ebrima" pitchFamily="2" charset="0"/>
              </a:rPr>
              <a:t>XGBoost</a:t>
            </a:r>
            <a:r>
              <a:rPr lang="en-US" sz="1400" b="1" dirty="0">
                <a:solidFill>
                  <a:schemeClr val="bg1"/>
                </a:solidFill>
                <a:latin typeface="Ebrima" pitchFamily="2" charset="0"/>
                <a:ea typeface="Ebrima" pitchFamily="2" charset="0"/>
                <a:cs typeface="Ebrima" pitchFamily="2" charset="0"/>
              </a:rPr>
              <a:t> classifier.</a:t>
            </a:r>
          </a:p>
          <a:p>
            <a:pPr marL="114300" indent="0">
              <a:buClr>
                <a:schemeClr val="bg1"/>
              </a:buClr>
              <a:buNone/>
            </a:pPr>
            <a:endParaRPr lang="en-US" sz="1400" b="1" dirty="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1400" b="1" dirty="0">
                <a:solidFill>
                  <a:schemeClr val="bg1"/>
                </a:solidFill>
                <a:latin typeface="Ebrima" pitchFamily="2" charset="0"/>
                <a:ea typeface="Ebrima" pitchFamily="2" charset="0"/>
                <a:cs typeface="Ebrima" pitchFamily="2" charset="0"/>
              </a:rPr>
              <a:t>In general, all models have comparable accuracy. Nevertheless, because the classes are imbalanced (the proportion of non-default credit cards is higher than default) this metric is misleading.</a:t>
            </a:r>
          </a:p>
          <a:p>
            <a:pPr>
              <a:buClr>
                <a:schemeClr val="bg1"/>
              </a:buClr>
              <a:buFont typeface="Wingdings" pitchFamily="2" charset="2"/>
              <a:buChar char="v"/>
            </a:pPr>
            <a:r>
              <a:rPr lang="en-US" sz="1400" b="1" dirty="0">
                <a:solidFill>
                  <a:schemeClr val="bg1"/>
                </a:solidFill>
                <a:latin typeface="Ebrima" pitchFamily="2" charset="0"/>
                <a:ea typeface="Ebrima" pitchFamily="2" charset="0"/>
                <a:cs typeface="Ebrima" pitchFamily="2" charset="0"/>
              </a:rPr>
              <a:t>From the table in the previous slide we can see that </a:t>
            </a:r>
            <a:r>
              <a:rPr lang="en-US" sz="1400" b="1" dirty="0" err="1">
                <a:solidFill>
                  <a:schemeClr val="bg1"/>
                </a:solidFill>
                <a:latin typeface="Ebrima" pitchFamily="2" charset="0"/>
                <a:ea typeface="Ebrima" pitchFamily="2" charset="0"/>
                <a:cs typeface="Ebrima" pitchFamily="2" charset="0"/>
              </a:rPr>
              <a:t>XGBoost</a:t>
            </a:r>
            <a:r>
              <a:rPr lang="en-US" sz="1400" b="1" dirty="0">
                <a:solidFill>
                  <a:schemeClr val="bg1"/>
                </a:solidFill>
                <a:latin typeface="Ebrima" pitchFamily="2" charset="0"/>
                <a:ea typeface="Ebrima" pitchFamily="2" charset="0"/>
                <a:cs typeface="Ebrima" pitchFamily="2" charset="0"/>
              </a:rPr>
              <a:t> Classifier having Recall, F1-score, and ROC Score values equals 82%, 77%, and 86% and Random forest Classifier having Recall, F1-score, and ROC Score values equals 81%, 75%, and 84%.</a:t>
            </a:r>
          </a:p>
          <a:p>
            <a:pPr marL="114300" indent="0">
              <a:buClr>
                <a:schemeClr val="bg1"/>
              </a:buClr>
              <a:buNone/>
            </a:pPr>
            <a:endParaRPr lang="en-US" sz="1400" b="1" dirty="0">
              <a:solidFill>
                <a:schemeClr val="bg1"/>
              </a:solidFill>
              <a:latin typeface="Ebrima" pitchFamily="2" charset="0"/>
              <a:ea typeface="Ebrima" pitchFamily="2" charset="0"/>
              <a:cs typeface="Ebrima" pitchFamily="2" charset="0"/>
            </a:endParaRPr>
          </a:p>
          <a:p>
            <a:pPr>
              <a:buClr>
                <a:schemeClr val="bg1"/>
              </a:buClr>
              <a:buFont typeface="Wingdings" pitchFamily="2" charset="2"/>
              <a:buChar char="v"/>
            </a:pPr>
            <a:r>
              <a:rPr lang="en-US" sz="1400" b="1" dirty="0" err="1">
                <a:solidFill>
                  <a:schemeClr val="bg1"/>
                </a:solidFill>
                <a:latin typeface="Ebrima" pitchFamily="2" charset="0"/>
                <a:ea typeface="Ebrima" pitchFamily="2" charset="0"/>
                <a:cs typeface="Ebrima" pitchFamily="2" charset="0"/>
              </a:rPr>
              <a:t>XGBoost</a:t>
            </a:r>
            <a:r>
              <a:rPr lang="en-US" sz="1400" b="1" dirty="0">
                <a:solidFill>
                  <a:schemeClr val="bg1"/>
                </a:solidFill>
                <a:latin typeface="Ebrima" pitchFamily="2" charset="0"/>
                <a:ea typeface="Ebrima" pitchFamily="2" charset="0"/>
                <a:cs typeface="Ebrima" pitchFamily="2" charset="0"/>
              </a:rPr>
              <a:t> Classifier and Decision Tree Classifier are giving us the best Recall, F1-score, and ROC Score among other algorithms. We can conclude that these two algorithms are the best to predict whether the credit card is default or not default according to our analysis.</a:t>
            </a:r>
            <a:r>
              <a:rPr lang="en-US" sz="1500" b="1" dirty="0">
                <a:solidFill>
                  <a:schemeClr val="bg1"/>
                </a:solidFill>
                <a:latin typeface="Ebrima" pitchFamily="2" charset="0"/>
                <a:ea typeface="Ebrima" pitchFamily="2" charset="0"/>
                <a:cs typeface="Ebrima" pitchFamily="2" charset="0"/>
              </a:rPr>
              <a:t/>
            </a:r>
            <a:br>
              <a:rPr lang="en-US" sz="1500" b="1" dirty="0">
                <a:solidFill>
                  <a:schemeClr val="bg1"/>
                </a:solidFill>
                <a:latin typeface="Ebrima" pitchFamily="2" charset="0"/>
                <a:ea typeface="Ebrima" pitchFamily="2" charset="0"/>
                <a:cs typeface="Ebrima" pitchFamily="2" charset="0"/>
              </a:rPr>
            </a:br>
            <a:r>
              <a:rPr lang="en-US" sz="1400" dirty="0">
                <a:solidFill>
                  <a:schemeClr val="bg1"/>
                </a:solidFill>
              </a:rPr>
              <a:t/>
            </a:r>
            <a:br>
              <a:rPr lang="en-US" sz="1400" dirty="0">
                <a:solidFill>
                  <a:schemeClr val="bg1"/>
                </a:solidFill>
              </a:rPr>
            </a:br>
            <a:endParaRPr lang="en-US" sz="1400"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025282-EFC2-FB8C-E451-F42742318E14}"/>
              </a:ext>
            </a:extLst>
          </p:cNvPr>
          <p:cNvSpPr txBox="1"/>
          <p:nvPr/>
        </p:nvSpPr>
        <p:spPr>
          <a:xfrm>
            <a:off x="1325947" y="2064773"/>
            <a:ext cx="7028121" cy="1107996"/>
          </a:xfrm>
          <a:prstGeom prst="rect">
            <a:avLst/>
          </a:prstGeom>
          <a:noFill/>
        </p:spPr>
        <p:txBody>
          <a:bodyPr wrap="square">
            <a:spAutoFit/>
          </a:bodyPr>
          <a:lstStyle/>
          <a:p>
            <a:r>
              <a:rPr lang="en-IN" sz="6600" b="1" spc="-15" dirty="0">
                <a:solidFill>
                  <a:srgbClr val="C00000"/>
                </a:solidFill>
              </a:rPr>
              <a:t>   Thank </a:t>
            </a:r>
            <a:r>
              <a:rPr lang="en-IN" sz="6600" b="1" spc="-5" dirty="0">
                <a:solidFill>
                  <a:srgbClr val="C00000"/>
                </a:solidFill>
              </a:rPr>
              <a:t>You </a:t>
            </a:r>
            <a:endParaRPr lang="en-IN" sz="6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52AB14-CFBC-ABE2-8C8A-642D61FB959E}"/>
              </a:ext>
            </a:extLst>
          </p:cNvPr>
          <p:cNvSpPr>
            <a:spLocks noGrp="1"/>
          </p:cNvSpPr>
          <p:nvPr>
            <p:ph type="title"/>
          </p:nvPr>
        </p:nvSpPr>
        <p:spPr>
          <a:xfrm>
            <a:off x="155944" y="0"/>
            <a:ext cx="3289006" cy="708837"/>
          </a:xfrm>
        </p:spPr>
        <p:txBody>
          <a:bodyPr/>
          <a:lstStyle/>
          <a:p>
            <a:r>
              <a:rPr lang="en-US" b="1" dirty="0">
                <a:latin typeface="Ebrima" panose="02000000000000000000" pitchFamily="2" charset="0"/>
                <a:ea typeface="Ebrima" panose="02000000000000000000" pitchFamily="2" charset="0"/>
                <a:cs typeface="Ebrima" panose="02000000000000000000" pitchFamily="2" charset="0"/>
              </a:rPr>
              <a:t>Introduction : </a:t>
            </a:r>
            <a:endParaRPr lang="en-IN" b="1" dirty="0">
              <a:latin typeface="Ebrima" panose="02000000000000000000" pitchFamily="2" charset="0"/>
              <a:ea typeface="Ebrima" panose="02000000000000000000" pitchFamily="2" charset="0"/>
              <a:cs typeface="Ebrima" panose="02000000000000000000" pitchFamily="2" charset="0"/>
            </a:endParaRPr>
          </a:p>
        </p:txBody>
      </p:sp>
      <p:sp>
        <p:nvSpPr>
          <p:cNvPr id="6" name="Text Placeholder 5">
            <a:extLst>
              <a:ext uri="{FF2B5EF4-FFF2-40B4-BE49-F238E27FC236}">
                <a16:creationId xmlns:a16="http://schemas.microsoft.com/office/drawing/2014/main" id="{FB9135DB-1AA3-8C85-7B66-209CFB338AC8}"/>
              </a:ext>
            </a:extLst>
          </p:cNvPr>
          <p:cNvSpPr>
            <a:spLocks noGrp="1"/>
          </p:cNvSpPr>
          <p:nvPr>
            <p:ph type="body" idx="1"/>
          </p:nvPr>
        </p:nvSpPr>
        <p:spPr>
          <a:xfrm>
            <a:off x="0" y="708837"/>
            <a:ext cx="9094381" cy="4316819"/>
          </a:xfrm>
        </p:spPr>
        <p:txBody>
          <a:bodyPr/>
          <a:lstStyle/>
          <a:p>
            <a:pPr marL="114300" indent="0">
              <a:buNone/>
            </a:pPr>
            <a:r>
              <a:rPr lang="en-US" sz="1400" b="1" spc="-15" dirty="0">
                <a:solidFill>
                  <a:srgbClr val="002060"/>
                </a:solidFill>
                <a:latin typeface="Ebrima"/>
                <a:cs typeface="Ebrima"/>
              </a:rPr>
              <a:t>Credit card fraud is a huge ranging term for theft and fraud committed using or involving at the time of payment by using this card. </a:t>
            </a:r>
          </a:p>
          <a:p>
            <a:pPr>
              <a:buFont typeface="Wingdings" panose="05000000000000000000" pitchFamily="2" charset="2"/>
              <a:buChar char="Ø"/>
            </a:pPr>
            <a:endParaRPr lang="en-US" sz="1400" b="1" spc="-15" dirty="0">
              <a:solidFill>
                <a:srgbClr val="002060"/>
              </a:solidFill>
              <a:latin typeface="Ebrima"/>
              <a:cs typeface="Ebrima"/>
            </a:endParaRPr>
          </a:p>
          <a:p>
            <a:pPr marL="114300" indent="0">
              <a:buNone/>
            </a:pPr>
            <a:r>
              <a:rPr lang="en-US" sz="1400" b="1" spc="-15" dirty="0">
                <a:solidFill>
                  <a:srgbClr val="002060"/>
                </a:solidFill>
                <a:latin typeface="Ebrima"/>
                <a:cs typeface="Ebrima"/>
              </a:rPr>
              <a:t>The purpose may be to purchase goods without paying or to transfer unauthorized funds from an account. Credit card fraud is also an add on to identify theft.</a:t>
            </a:r>
          </a:p>
          <a:p>
            <a:pPr>
              <a:buFont typeface="Wingdings" panose="05000000000000000000" pitchFamily="2" charset="2"/>
              <a:buChar char="Ø"/>
            </a:pPr>
            <a:endParaRPr lang="en-US" sz="1400" b="1" spc="-15" dirty="0">
              <a:solidFill>
                <a:srgbClr val="002060"/>
              </a:solidFill>
              <a:latin typeface="Ebrima"/>
              <a:cs typeface="Ebrima"/>
            </a:endParaRPr>
          </a:p>
          <a:p>
            <a:pPr marL="114300" indent="0">
              <a:buNone/>
            </a:pPr>
            <a:r>
              <a:rPr lang="en-US" sz="1400" b="1" spc="-15" dirty="0">
                <a:solidFill>
                  <a:srgbClr val="002060"/>
                </a:solidFill>
                <a:latin typeface="Ebrima"/>
                <a:cs typeface="Ebrima"/>
              </a:rPr>
              <a:t>The data related to customer are very huge so various data classification techniques are to be included. </a:t>
            </a:r>
          </a:p>
          <a:p>
            <a:pPr>
              <a:buFont typeface="Wingdings" panose="05000000000000000000" pitchFamily="2" charset="2"/>
              <a:buChar char="Ø"/>
            </a:pPr>
            <a:endParaRPr lang="en-US" sz="1400" b="1" spc="-15" dirty="0">
              <a:solidFill>
                <a:srgbClr val="002060"/>
              </a:solidFill>
              <a:latin typeface="Ebrima"/>
              <a:cs typeface="Ebrima"/>
            </a:endParaRPr>
          </a:p>
          <a:p>
            <a:pPr marL="114300" indent="0">
              <a:buNone/>
            </a:pPr>
            <a:r>
              <a:rPr lang="en-US" sz="1400" b="1" spc="-15" dirty="0">
                <a:solidFill>
                  <a:srgbClr val="002060"/>
                </a:solidFill>
                <a:latin typeface="Ebrima"/>
                <a:cs typeface="Ebrima"/>
              </a:rPr>
              <a:t>The Machine Learning domain plays a major role in various application like medical, theft identification, forest fire, human detection, networking and so on.</a:t>
            </a:r>
          </a:p>
          <a:p>
            <a:pPr>
              <a:buFont typeface="Wingdings" panose="05000000000000000000" pitchFamily="2" charset="2"/>
              <a:buChar char="Ø"/>
            </a:pPr>
            <a:endParaRPr lang="en-US" sz="1400" b="1" spc="-15" dirty="0">
              <a:solidFill>
                <a:srgbClr val="002060"/>
              </a:solidFill>
              <a:latin typeface="Ebrima"/>
              <a:cs typeface="Ebrima"/>
            </a:endParaRPr>
          </a:p>
          <a:p>
            <a:pPr marL="114300" indent="0">
              <a:buNone/>
            </a:pPr>
            <a:r>
              <a:rPr lang="en-US" sz="1400" b="1" spc="-15" dirty="0">
                <a:solidFill>
                  <a:srgbClr val="002060"/>
                </a:solidFill>
                <a:latin typeface="Ebrima"/>
                <a:cs typeface="Ebrima"/>
              </a:rPr>
              <a:t>Ensemble approaches are meta-algorithms incorporating many techniques of machine learning into one predictive model to reduce unreliability (bagging), bias (boosting), or improve predictions (stacking).</a:t>
            </a:r>
          </a:p>
          <a:p>
            <a:pPr marL="114300" indent="0">
              <a:buNone/>
            </a:pPr>
            <a:endParaRPr lang="en-US" sz="1400" b="1" spc="-15" dirty="0">
              <a:solidFill>
                <a:srgbClr val="002060"/>
              </a:solidFill>
              <a:latin typeface="Ebrima"/>
              <a:cs typeface="Ebrima"/>
            </a:endParaRPr>
          </a:p>
          <a:p>
            <a:pPr marL="114300" indent="0">
              <a:buNone/>
            </a:pPr>
            <a:r>
              <a:rPr lang="en-US" sz="1400" b="1" spc="-15" dirty="0">
                <a:solidFill>
                  <a:srgbClr val="002060"/>
                </a:solidFill>
                <a:latin typeface="Ebrima"/>
                <a:cs typeface="Ebrima"/>
              </a:rPr>
              <a:t>Ensemble methods can be classified into two groups namely sequential set methods and parallel set method.</a:t>
            </a:r>
          </a:p>
          <a:p>
            <a:pPr marL="114300" indent="0">
              <a:buNone/>
            </a:pPr>
            <a:endParaRPr lang="en-US" sz="1800" b="1" spc="-15" dirty="0">
              <a:solidFill>
                <a:schemeClr val="accent1">
                  <a:lumMod val="50000"/>
                </a:schemeClr>
              </a:solidFill>
              <a:latin typeface="Ebrima"/>
              <a:cs typeface="Ebrima"/>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5500" b="1" dirty="0">
                <a:solidFill>
                  <a:schemeClr val="tx1"/>
                </a:solidFill>
                <a:latin typeface="Ebrima" pitchFamily="2" charset="0"/>
                <a:ea typeface="Ebrima" pitchFamily="2" charset="0"/>
                <a:cs typeface="Ebrima" pitchFamily="2" charset="0"/>
              </a:rPr>
              <a:t>Exploring the </a:t>
            </a:r>
            <a:r>
              <a:rPr lang="en-US" sz="5500" b="1" dirty="0" smtClean="0">
                <a:solidFill>
                  <a:schemeClr val="tx1"/>
                </a:solidFill>
                <a:latin typeface="Ebrima" pitchFamily="2" charset="0"/>
                <a:ea typeface="Ebrima" pitchFamily="2" charset="0"/>
                <a:cs typeface="Ebrima" pitchFamily="2" charset="0"/>
              </a:rPr>
              <a:t/>
            </a:r>
            <a:br>
              <a:rPr lang="en-US" sz="5500" b="1" dirty="0" smtClean="0">
                <a:solidFill>
                  <a:schemeClr val="tx1"/>
                </a:solidFill>
                <a:latin typeface="Ebrima" pitchFamily="2" charset="0"/>
                <a:ea typeface="Ebrima" pitchFamily="2" charset="0"/>
                <a:cs typeface="Ebrima" pitchFamily="2" charset="0"/>
              </a:rPr>
            </a:br>
            <a:r>
              <a:rPr lang="en-US" sz="5500" b="1" dirty="0" smtClean="0">
                <a:solidFill>
                  <a:schemeClr val="tx1"/>
                </a:solidFill>
                <a:latin typeface="Ebrima" pitchFamily="2" charset="0"/>
                <a:ea typeface="Ebrima" pitchFamily="2" charset="0"/>
                <a:cs typeface="Ebrima" pitchFamily="2" charset="0"/>
              </a:rPr>
              <a:t>Dataset </a:t>
            </a:r>
            <a:r>
              <a:rPr lang="en-US" b="1" dirty="0">
                <a:solidFill>
                  <a:schemeClr val="accent5">
                    <a:lumMod val="50000"/>
                  </a:schemeClr>
                </a:solidFill>
                <a:latin typeface="Ebrima" pitchFamily="2" charset="0"/>
                <a:ea typeface="Ebrima" pitchFamily="2" charset="0"/>
                <a:cs typeface="Ebrima" pitchFamily="2" charset="0"/>
              </a:rPr>
              <a:t/>
            </a:r>
            <a:br>
              <a:rPr lang="en-US" b="1" dirty="0">
                <a:solidFill>
                  <a:schemeClr val="accent5">
                    <a:lumMod val="50000"/>
                  </a:schemeClr>
                </a:solidFill>
                <a:latin typeface="Ebrima" pitchFamily="2" charset="0"/>
                <a:ea typeface="Ebrima" pitchFamily="2" charset="0"/>
                <a:cs typeface="Ebrima" pitchFamily="2" charset="0"/>
              </a:rPr>
            </a:br>
            <a:endParaRPr lang="en-US" dirty="0"/>
          </a:p>
        </p:txBody>
      </p:sp>
      <p:pic>
        <p:nvPicPr>
          <p:cNvPr id="4" name="Picture 2" descr="Exploring YouTube Faces with Keypoints Dataset | Kaggle">
            <a:extLst>
              <a:ext uri="{FF2B5EF4-FFF2-40B4-BE49-F238E27FC236}">
                <a16:creationId xmlns:a16="http://schemas.microsoft.com/office/drawing/2014/main" id="{6B76F2A4-D2C3-1DE4-07CC-03E4FFA93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293" y="2286673"/>
            <a:ext cx="3818176" cy="25207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4000" b="1" dirty="0">
                <a:latin typeface="Ebrima" pitchFamily="2" charset="0"/>
                <a:ea typeface="Ebrima" pitchFamily="2" charset="0"/>
                <a:cs typeface="Ebrima" pitchFamily="2" charset="0"/>
              </a:rPr>
              <a:t>Data Summary:</a:t>
            </a:r>
            <a:r>
              <a:rPr lang="en-US" sz="4000" dirty="0">
                <a:latin typeface="Ebrima" pitchFamily="2" charset="0"/>
                <a:ea typeface="Ebrima" pitchFamily="2" charset="0"/>
                <a:cs typeface="Ebrima" pitchFamily="2" charset="0"/>
              </a:rPr>
              <a:t/>
            </a:r>
            <a:br>
              <a:rPr lang="en-US" sz="4000" dirty="0">
                <a:latin typeface="Ebrima" pitchFamily="2" charset="0"/>
                <a:ea typeface="Ebrima" pitchFamily="2" charset="0"/>
                <a:cs typeface="Ebrima" pitchFamily="2" charset="0"/>
              </a:rPr>
            </a:br>
            <a:r>
              <a:rPr lang="en-US" sz="2400" dirty="0">
                <a:latin typeface="Ebrima" pitchFamily="2" charset="0"/>
                <a:ea typeface="Ebrima" pitchFamily="2" charset="0"/>
                <a:cs typeface="Ebrima" pitchFamily="2" charset="0"/>
              </a:rPr>
              <a:t/>
            </a:r>
            <a:br>
              <a:rPr lang="en-US" sz="2400" dirty="0">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X1 -Amount of credit(includes individual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as well as family credit)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X2 -Gender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X3 -Education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X4 -Marital Status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X5 -Age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X6 to X11 -History of past payments from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April to September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X12 to X17 -Amount of bill statement from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April to September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X18 to X23 -Amount of previous payment from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April to September </a:t>
            </a:r>
            <a:br>
              <a:rPr lang="en-US" sz="1800" b="1" dirty="0">
                <a:solidFill>
                  <a:srgbClr val="002060"/>
                </a:solidFill>
                <a:latin typeface="Ebrima" pitchFamily="2" charset="0"/>
                <a:ea typeface="Ebrima" pitchFamily="2" charset="0"/>
                <a:cs typeface="Ebrima" pitchFamily="2" charset="0"/>
              </a:rPr>
            </a:br>
            <a:r>
              <a:rPr lang="en-US" sz="1800" b="1" dirty="0">
                <a:solidFill>
                  <a:srgbClr val="002060"/>
                </a:solidFill>
                <a:latin typeface="Ebrima" pitchFamily="2" charset="0"/>
                <a:ea typeface="Ebrima" pitchFamily="2" charset="0"/>
                <a:cs typeface="Ebrima" pitchFamily="2" charset="0"/>
              </a:rPr>
              <a:t>➢ Y -Default payment </a:t>
            </a:r>
            <a:r>
              <a:rPr lang="en-US" sz="1800" dirty="0">
                <a:solidFill>
                  <a:schemeClr val="bg1"/>
                </a:solidFill>
                <a:latin typeface="Ebrima" pitchFamily="2" charset="0"/>
                <a:ea typeface="Ebrima" pitchFamily="2" charset="0"/>
                <a:cs typeface="Ebrima" pitchFamily="2" charset="0"/>
              </a:rPr>
              <a:t/>
            </a:r>
            <a:br>
              <a:rPr lang="en-US" sz="1800" dirty="0">
                <a:solidFill>
                  <a:schemeClr val="bg1"/>
                </a:solidFill>
                <a:latin typeface="Ebrima" pitchFamily="2" charset="0"/>
                <a:ea typeface="Ebrima" pitchFamily="2" charset="0"/>
                <a:cs typeface="Ebrima" pitchFamily="2" charset="0"/>
              </a:rPr>
            </a:br>
            <a:endParaRPr lang="en-US" sz="1800" dirty="0">
              <a:solidFill>
                <a:schemeClr val="bg1"/>
              </a:solidFill>
              <a:latin typeface="Ebrima" pitchFamily="2" charset="0"/>
              <a:ea typeface="Ebrima" pitchFamily="2" charset="0"/>
              <a:cs typeface="Ebrima" pitchFamily="2" charset="0"/>
            </a:endParaRPr>
          </a:p>
        </p:txBody>
      </p:sp>
      <p:pic>
        <p:nvPicPr>
          <p:cNvPr id="1026" name="Picture 2" descr="C:\Users\ys\OneDrive\Desktop\32977425.jpg"/>
          <p:cNvPicPr>
            <a:picLocks noChangeAspect="1" noChangeArrowheads="1"/>
          </p:cNvPicPr>
          <p:nvPr/>
        </p:nvPicPr>
        <p:blipFill>
          <a:blip r:embed="rId2"/>
          <a:srcRect/>
          <a:stretch>
            <a:fillRect/>
          </a:stretch>
        </p:blipFill>
        <p:spPr bwMode="auto">
          <a:xfrm>
            <a:off x="5961008" y="1018574"/>
            <a:ext cx="3014827" cy="388657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98786"/>
          </a:xfrm>
        </p:spPr>
        <p:txBody>
          <a:bodyPr/>
          <a:lstStyle/>
          <a:p>
            <a:r>
              <a:rPr lang="en-US" sz="4000" b="1" dirty="0">
                <a:latin typeface="Ebrima" pitchFamily="2" charset="0"/>
                <a:ea typeface="Ebrima" pitchFamily="2" charset="0"/>
                <a:cs typeface="Ebrima" pitchFamily="2" charset="0"/>
              </a:rPr>
              <a:t>Features:</a:t>
            </a:r>
          </a:p>
        </p:txBody>
      </p:sp>
      <p:sp>
        <p:nvSpPr>
          <p:cNvPr id="3" name="Text Placeholder 2"/>
          <p:cNvSpPr>
            <a:spLocks noGrp="1"/>
          </p:cNvSpPr>
          <p:nvPr>
            <p:ph type="body" idx="1"/>
          </p:nvPr>
        </p:nvSpPr>
        <p:spPr>
          <a:xfrm>
            <a:off x="0" y="805634"/>
            <a:ext cx="9144000" cy="4337866"/>
          </a:xfrm>
        </p:spPr>
        <p:txBody>
          <a:bodyPr/>
          <a:lstStyle/>
          <a:p>
            <a:pPr>
              <a:buClr>
                <a:schemeClr val="bg1"/>
              </a:buClr>
              <a:buFont typeface="Wingdings" pitchFamily="2" charset="2"/>
              <a:buChar char="v"/>
            </a:pPr>
            <a:r>
              <a:rPr lang="en-US" sz="1400" b="1" dirty="0">
                <a:solidFill>
                  <a:srgbClr val="002060"/>
                </a:solidFill>
                <a:latin typeface="Ebrima" pitchFamily="2" charset="0"/>
                <a:ea typeface="Ebrima" pitchFamily="2" charset="0"/>
                <a:cs typeface="Ebrima" pitchFamily="2" charset="0"/>
              </a:rPr>
              <a:t>ID: ID of each client</a:t>
            </a:r>
          </a:p>
          <a:p>
            <a:pPr>
              <a:buClr>
                <a:schemeClr val="bg1"/>
              </a:buClr>
              <a:buFont typeface="Wingdings" pitchFamily="2" charset="2"/>
              <a:buChar char="v"/>
            </a:pPr>
            <a:r>
              <a:rPr lang="en-US" sz="1400" b="1" dirty="0">
                <a:solidFill>
                  <a:srgbClr val="002060"/>
                </a:solidFill>
                <a:latin typeface="Ebrima" pitchFamily="2" charset="0"/>
                <a:ea typeface="Ebrima" pitchFamily="2" charset="0"/>
                <a:cs typeface="Ebrima" pitchFamily="2" charset="0"/>
              </a:rPr>
              <a:t>LIMIT_BAL: Amount of given credit in NT dollars (includes individual and family/supplementary</a:t>
            </a:r>
          </a:p>
          <a:p>
            <a:pPr>
              <a:buClr>
                <a:schemeClr val="bg1"/>
              </a:buClr>
              <a:buNone/>
            </a:pPr>
            <a:r>
              <a:rPr lang="en-US" sz="1400" b="1" dirty="0">
                <a:solidFill>
                  <a:srgbClr val="002060"/>
                </a:solidFill>
                <a:latin typeface="Ebrima" pitchFamily="2" charset="0"/>
                <a:ea typeface="Ebrima" pitchFamily="2" charset="0"/>
                <a:cs typeface="Ebrima" pitchFamily="2" charset="0"/>
              </a:rPr>
              <a:t>       credit</a:t>
            </a:r>
          </a:p>
          <a:p>
            <a:pPr>
              <a:buClr>
                <a:schemeClr val="bg1"/>
              </a:buClr>
              <a:buFont typeface="Wingdings" pitchFamily="2" charset="2"/>
              <a:buChar char="v"/>
            </a:pPr>
            <a:r>
              <a:rPr lang="en-US" sz="1400" b="1" dirty="0">
                <a:solidFill>
                  <a:srgbClr val="002060"/>
                </a:solidFill>
                <a:latin typeface="Ebrima" pitchFamily="2" charset="0"/>
                <a:ea typeface="Ebrima" pitchFamily="2" charset="0"/>
                <a:cs typeface="Ebrima" pitchFamily="2" charset="0"/>
              </a:rPr>
              <a:t>SEX: Gender (1=male, 2=female)</a:t>
            </a:r>
          </a:p>
          <a:p>
            <a:pPr>
              <a:buClr>
                <a:schemeClr val="bg1"/>
              </a:buClr>
              <a:buFont typeface="Wingdings" pitchFamily="2" charset="2"/>
              <a:buChar char="v"/>
            </a:pPr>
            <a:r>
              <a:rPr lang="en-US" sz="1400" b="1" dirty="0">
                <a:solidFill>
                  <a:srgbClr val="002060"/>
                </a:solidFill>
                <a:latin typeface="Ebrima" pitchFamily="2" charset="0"/>
                <a:ea typeface="Ebrima" pitchFamily="2" charset="0"/>
                <a:cs typeface="Ebrima" pitchFamily="2" charset="0"/>
              </a:rPr>
              <a:t>EDUCATION: (1=graduate school, 2=university, 3=high school, 4=others, 5=unknown, 6=unknown)</a:t>
            </a:r>
          </a:p>
          <a:p>
            <a:pPr>
              <a:buClr>
                <a:schemeClr val="bg1"/>
              </a:buClr>
              <a:buFont typeface="Wingdings" pitchFamily="2" charset="2"/>
              <a:buChar char="v"/>
            </a:pPr>
            <a:r>
              <a:rPr lang="en-US" sz="1400" b="1" dirty="0">
                <a:solidFill>
                  <a:srgbClr val="002060"/>
                </a:solidFill>
                <a:latin typeface="Ebrima" pitchFamily="2" charset="0"/>
                <a:ea typeface="Ebrima" pitchFamily="2" charset="0"/>
                <a:cs typeface="Ebrima" pitchFamily="2" charset="0"/>
              </a:rPr>
              <a:t>MARRIAGE: Marital status (1=married, 2=single, 3=others)</a:t>
            </a:r>
          </a:p>
          <a:p>
            <a:pPr>
              <a:buClr>
                <a:schemeClr val="bg1"/>
              </a:buClr>
              <a:buFont typeface="Wingdings" pitchFamily="2" charset="2"/>
              <a:buChar char="v"/>
            </a:pPr>
            <a:r>
              <a:rPr lang="en-US" sz="1400" b="1" dirty="0">
                <a:solidFill>
                  <a:srgbClr val="002060"/>
                </a:solidFill>
                <a:latin typeface="Ebrima" pitchFamily="2" charset="0"/>
                <a:ea typeface="Ebrima" pitchFamily="2" charset="0"/>
                <a:cs typeface="Ebrima" pitchFamily="2" charset="0"/>
              </a:rPr>
              <a:t>AGE: Age in years</a:t>
            </a:r>
          </a:p>
          <a:p>
            <a:pPr>
              <a:buNone/>
            </a:pPr>
            <a:r>
              <a:rPr lang="en-US" sz="1400" b="1" dirty="0">
                <a:solidFill>
                  <a:srgbClr val="002060"/>
                </a:solidFill>
                <a:latin typeface="Ebrima" pitchFamily="2" charset="0"/>
                <a:ea typeface="Ebrima" pitchFamily="2" charset="0"/>
                <a:cs typeface="Ebrima" pitchFamily="2" charset="0"/>
              </a:rPr>
              <a:t>      — —</a:t>
            </a:r>
          </a:p>
          <a:p>
            <a:pPr>
              <a:buClr>
                <a:schemeClr val="bg1"/>
              </a:buClr>
              <a:buFont typeface="Wingdings" pitchFamily="2" charset="2"/>
              <a:buChar char="v"/>
            </a:pPr>
            <a:r>
              <a:rPr lang="en-US" sz="1400" b="1" dirty="0">
                <a:solidFill>
                  <a:srgbClr val="002060"/>
                </a:solidFill>
                <a:latin typeface="Ebrima" pitchFamily="2" charset="0"/>
                <a:ea typeface="Ebrima" pitchFamily="2" charset="0"/>
                <a:cs typeface="Ebrima" pitchFamily="2" charset="0"/>
              </a:rPr>
              <a:t>PAY_0: Repayment status in September, 2005 (-1=pay duly, 1=payment delay for one month,</a:t>
            </a:r>
          </a:p>
          <a:p>
            <a:pPr>
              <a:buClr>
                <a:schemeClr val="bg1"/>
              </a:buClr>
              <a:buNone/>
            </a:pPr>
            <a:r>
              <a:rPr lang="en-US" sz="1400" b="1" dirty="0">
                <a:solidFill>
                  <a:srgbClr val="002060"/>
                </a:solidFill>
                <a:latin typeface="Ebrima" pitchFamily="2" charset="0"/>
                <a:ea typeface="Ebrima" pitchFamily="2" charset="0"/>
                <a:cs typeface="Ebrima" pitchFamily="2" charset="0"/>
              </a:rPr>
              <a:t>                    2=payment delay for two months, … 8=payment delay for eight months, 9=payment delay</a:t>
            </a:r>
          </a:p>
          <a:p>
            <a:pPr>
              <a:buClr>
                <a:schemeClr val="bg1"/>
              </a:buClr>
              <a:buNone/>
            </a:pPr>
            <a:r>
              <a:rPr lang="en-US" sz="1400" b="1" dirty="0">
                <a:solidFill>
                  <a:srgbClr val="002060"/>
                </a:solidFill>
                <a:latin typeface="Ebrima" pitchFamily="2" charset="0"/>
                <a:ea typeface="Ebrima" pitchFamily="2" charset="0"/>
                <a:cs typeface="Ebrima" pitchFamily="2" charset="0"/>
              </a:rPr>
              <a:t>                    for nine months and above)</a:t>
            </a:r>
          </a:p>
          <a:p>
            <a:pPr>
              <a:buClr>
                <a:schemeClr val="bg1"/>
              </a:buClr>
              <a:buFont typeface="Wingdings" pitchFamily="2" charset="2"/>
              <a:buChar char="v"/>
            </a:pPr>
            <a:r>
              <a:rPr lang="en-US" sz="1400" b="1" dirty="0">
                <a:solidFill>
                  <a:srgbClr val="002060"/>
                </a:solidFill>
                <a:latin typeface="Ebrima" pitchFamily="2" charset="0"/>
                <a:ea typeface="Ebrima" pitchFamily="2" charset="0"/>
                <a:cs typeface="Ebrima" pitchFamily="2" charset="0"/>
              </a:rPr>
              <a:t>PAY_2: Repayment status in August, 2005 (scale same as above)</a:t>
            </a:r>
          </a:p>
          <a:p>
            <a:pPr>
              <a:buNone/>
            </a:pPr>
            <a:r>
              <a:rPr lang="en-US" sz="1400" b="1" dirty="0">
                <a:solidFill>
                  <a:srgbClr val="002060"/>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1400" b="1" dirty="0">
                <a:solidFill>
                  <a:srgbClr val="002060"/>
                </a:solidFill>
                <a:latin typeface="Ebrima" pitchFamily="2" charset="0"/>
                <a:ea typeface="Ebrima" pitchFamily="2" charset="0"/>
                <a:cs typeface="Ebrima" pitchFamily="2" charset="0"/>
              </a:rPr>
              <a:t>PAY_6: Repayment status in April, 2005 (scale same as above)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67255"/>
          </a:xfrm>
        </p:spPr>
        <p:txBody>
          <a:bodyPr/>
          <a:lstStyle/>
          <a:p>
            <a:r>
              <a:rPr lang="en-US" sz="4000" b="1" dirty="0">
                <a:latin typeface="Ebrima" pitchFamily="2" charset="0"/>
                <a:ea typeface="Ebrima" pitchFamily="2" charset="0"/>
                <a:cs typeface="Ebrima" pitchFamily="2" charset="0"/>
              </a:rPr>
              <a:t>Features(Contd.):</a:t>
            </a:r>
            <a:endParaRPr lang="en-US" sz="4000" dirty="0">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98786"/>
            <a:ext cx="9144000" cy="4344713"/>
          </a:xfrm>
        </p:spPr>
        <p:txBody>
          <a:bodyPr/>
          <a:lstStyle/>
          <a:p>
            <a:pPr>
              <a:buClr>
                <a:schemeClr val="bg1"/>
              </a:buClr>
              <a:buFont typeface="Wingdings" pitchFamily="2" charset="2"/>
              <a:buChar char="v"/>
            </a:pPr>
            <a:r>
              <a:rPr lang="en-US" sz="1600" b="1" dirty="0">
                <a:solidFill>
                  <a:srgbClr val="002060"/>
                </a:solidFill>
                <a:latin typeface="Ebrima" pitchFamily="2" charset="0"/>
                <a:ea typeface="Ebrima" pitchFamily="2" charset="0"/>
                <a:cs typeface="Ebrima" pitchFamily="2" charset="0"/>
              </a:rPr>
              <a:t>BILL_AMT1: Amount of bill statement in September, 2005 (NT dollar)</a:t>
            </a:r>
          </a:p>
          <a:p>
            <a:pPr>
              <a:buClr>
                <a:schemeClr val="bg1"/>
              </a:buClr>
              <a:buFont typeface="Wingdings" pitchFamily="2" charset="2"/>
              <a:buChar char="v"/>
            </a:pPr>
            <a:r>
              <a:rPr lang="en-US" sz="1600" b="1" dirty="0">
                <a:solidFill>
                  <a:srgbClr val="002060"/>
                </a:solidFill>
                <a:latin typeface="Ebrima" pitchFamily="2" charset="0"/>
                <a:ea typeface="Ebrima" pitchFamily="2" charset="0"/>
                <a:cs typeface="Ebrima" pitchFamily="2" charset="0"/>
              </a:rPr>
              <a:t>BILL_AMT2: Amount of bill statement in August, 2005 (NT dollar)</a:t>
            </a:r>
          </a:p>
          <a:p>
            <a:pPr>
              <a:buNone/>
            </a:pPr>
            <a:r>
              <a:rPr lang="en-US" sz="1600" b="1" dirty="0">
                <a:solidFill>
                  <a:srgbClr val="002060"/>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1600" b="1" dirty="0">
                <a:solidFill>
                  <a:srgbClr val="002060"/>
                </a:solidFill>
                <a:latin typeface="Ebrima" pitchFamily="2" charset="0"/>
                <a:ea typeface="Ebrima" pitchFamily="2" charset="0"/>
                <a:cs typeface="Ebrima" pitchFamily="2" charset="0"/>
              </a:rPr>
              <a:t>BILL_AMT6: Amount of bill statement in April, 2005 (NT dollar)</a:t>
            </a:r>
          </a:p>
          <a:p>
            <a:pPr>
              <a:buNone/>
            </a:pPr>
            <a:r>
              <a:rPr lang="en-US" sz="1600" b="1" dirty="0">
                <a:solidFill>
                  <a:srgbClr val="002060"/>
                </a:solidFill>
                <a:latin typeface="Ebrima" pitchFamily="2" charset="0"/>
                <a:ea typeface="Ebrima" pitchFamily="2" charset="0"/>
                <a:cs typeface="Ebrima" pitchFamily="2" charset="0"/>
              </a:rPr>
              <a:t>      — —</a:t>
            </a:r>
          </a:p>
          <a:p>
            <a:pPr>
              <a:buClr>
                <a:schemeClr val="bg1"/>
              </a:buClr>
              <a:buFont typeface="Wingdings" pitchFamily="2" charset="2"/>
              <a:buChar char="v"/>
            </a:pPr>
            <a:r>
              <a:rPr lang="en-US" sz="1600" b="1" dirty="0">
                <a:solidFill>
                  <a:srgbClr val="002060"/>
                </a:solidFill>
                <a:latin typeface="Ebrima" pitchFamily="2" charset="0"/>
                <a:ea typeface="Ebrima" pitchFamily="2" charset="0"/>
                <a:cs typeface="Ebrima" pitchFamily="2" charset="0"/>
              </a:rPr>
              <a:t>PAY_AMT1: Amount of previous payment in September, 2005 (NT dollar)</a:t>
            </a:r>
          </a:p>
          <a:p>
            <a:pPr>
              <a:buClr>
                <a:schemeClr val="bg1"/>
              </a:buClr>
              <a:buFont typeface="Wingdings" pitchFamily="2" charset="2"/>
              <a:buChar char="v"/>
            </a:pPr>
            <a:r>
              <a:rPr lang="en-US" sz="1600" b="1" dirty="0">
                <a:solidFill>
                  <a:srgbClr val="002060"/>
                </a:solidFill>
                <a:latin typeface="Ebrima" pitchFamily="2" charset="0"/>
                <a:ea typeface="Ebrima" pitchFamily="2" charset="0"/>
                <a:cs typeface="Ebrima" pitchFamily="2" charset="0"/>
              </a:rPr>
              <a:t>PAY_AMT2: Amount of previous payment in August, 2005 (NT dollar)</a:t>
            </a:r>
          </a:p>
          <a:p>
            <a:pPr>
              <a:buNone/>
            </a:pPr>
            <a:r>
              <a:rPr lang="en-US" sz="1600" b="1" dirty="0">
                <a:solidFill>
                  <a:srgbClr val="002060"/>
                </a:solidFill>
                <a:latin typeface="Ebrima" pitchFamily="2" charset="0"/>
                <a:ea typeface="Ebrima" pitchFamily="2" charset="0"/>
                <a:cs typeface="Ebrima" pitchFamily="2" charset="0"/>
              </a:rPr>
              <a:t>      …;</a:t>
            </a:r>
          </a:p>
          <a:p>
            <a:pPr>
              <a:buClr>
                <a:schemeClr val="bg1"/>
              </a:buClr>
              <a:buFont typeface="Wingdings" pitchFamily="2" charset="2"/>
              <a:buChar char="v"/>
            </a:pPr>
            <a:r>
              <a:rPr lang="en-US" sz="1600" b="1" dirty="0">
                <a:solidFill>
                  <a:srgbClr val="002060"/>
                </a:solidFill>
                <a:latin typeface="Ebrima" pitchFamily="2" charset="0"/>
                <a:ea typeface="Ebrima" pitchFamily="2" charset="0"/>
                <a:cs typeface="Ebrima" pitchFamily="2" charset="0"/>
              </a:rPr>
              <a:t>PAY_AMT6: Amount of previous payment in April, 2005 (NT dollar)</a:t>
            </a:r>
          </a:p>
          <a:p>
            <a:pPr>
              <a:buClr>
                <a:schemeClr val="bg1"/>
              </a:buClr>
              <a:buNone/>
            </a:pPr>
            <a:r>
              <a:rPr lang="en-US" sz="1600" b="1" dirty="0">
                <a:solidFill>
                  <a:srgbClr val="002060"/>
                </a:solidFill>
                <a:latin typeface="Ebrima" pitchFamily="2" charset="0"/>
                <a:ea typeface="Ebrima" pitchFamily="2" charset="0"/>
                <a:cs typeface="Ebrima" pitchFamily="2" charset="0"/>
              </a:rPr>
              <a:t>      — —</a:t>
            </a:r>
          </a:p>
          <a:p>
            <a:pPr>
              <a:buClr>
                <a:schemeClr val="bg1"/>
              </a:buClr>
              <a:buFont typeface="Wingdings" pitchFamily="2" charset="2"/>
              <a:buChar char="v"/>
            </a:pPr>
            <a:r>
              <a:rPr lang="en-US" sz="1600" b="1" dirty="0">
                <a:solidFill>
                  <a:srgbClr val="002060"/>
                </a:solidFill>
                <a:latin typeface="Ebrima" pitchFamily="2" charset="0"/>
                <a:ea typeface="Ebrima" pitchFamily="2" charset="0"/>
                <a:cs typeface="Ebrima" pitchFamily="2" charset="0"/>
              </a:rPr>
              <a:t>Default payment next month: Default payment (1=yes, 0=no)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C8CD0E-EAFF-5817-729E-2B403A59B7AF}"/>
              </a:ext>
            </a:extLst>
          </p:cNvPr>
          <p:cNvSpPr>
            <a:spLocks noGrp="1"/>
          </p:cNvSpPr>
          <p:nvPr>
            <p:ph type="title"/>
          </p:nvPr>
        </p:nvSpPr>
        <p:spPr>
          <a:xfrm>
            <a:off x="467832" y="184298"/>
            <a:ext cx="5507666" cy="1098697"/>
          </a:xfrm>
        </p:spPr>
        <p:txBody>
          <a:bodyPr/>
          <a:lstStyle/>
          <a:p>
            <a:r>
              <a:rPr lang="en-US" sz="4000" b="1" dirty="0">
                <a:latin typeface="Ebrima" panose="02000000000000000000" pitchFamily="2" charset="0"/>
                <a:ea typeface="Ebrima" panose="02000000000000000000" pitchFamily="2" charset="0"/>
                <a:cs typeface="Ebrima" panose="02000000000000000000" pitchFamily="2" charset="0"/>
              </a:rPr>
              <a:t>Methodology : </a:t>
            </a:r>
            <a:endParaRPr lang="en-IN" sz="4000" b="1" dirty="0">
              <a:latin typeface="Ebrima" panose="02000000000000000000" pitchFamily="2" charset="0"/>
              <a:ea typeface="Ebrima" panose="02000000000000000000" pitchFamily="2" charset="0"/>
              <a:cs typeface="Ebrima" panose="02000000000000000000" pitchFamily="2" charset="0"/>
            </a:endParaRPr>
          </a:p>
        </p:txBody>
      </p:sp>
      <p:pic>
        <p:nvPicPr>
          <p:cNvPr id="5" name="object 3">
            <a:extLst>
              <a:ext uri="{FF2B5EF4-FFF2-40B4-BE49-F238E27FC236}">
                <a16:creationId xmlns:a16="http://schemas.microsoft.com/office/drawing/2014/main" id="{AAA5A1A0-1D58-9EF0-6524-3D068770D6CE}"/>
              </a:ext>
            </a:extLst>
          </p:cNvPr>
          <p:cNvPicPr/>
          <p:nvPr/>
        </p:nvPicPr>
        <p:blipFill>
          <a:blip r:embed="rId2" cstate="print"/>
          <a:stretch>
            <a:fillRect/>
          </a:stretch>
        </p:blipFill>
        <p:spPr>
          <a:xfrm>
            <a:off x="1538177" y="1360967"/>
            <a:ext cx="5777023" cy="303382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1129</TotalTime>
  <Words>1997</Words>
  <Application>Microsoft Office PowerPoint</Application>
  <PresentationFormat>On-screen Show (16:9)</PresentationFormat>
  <Paragraphs>227</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Montserrat</vt:lpstr>
      <vt:lpstr>Ebrima</vt:lpstr>
      <vt:lpstr>Arial</vt:lpstr>
      <vt:lpstr>Wingdings</vt:lpstr>
      <vt:lpstr>Simple Light</vt:lpstr>
      <vt:lpstr> CAPSTONE PROJECT – 3 Supervised ML – Classification Credit Card Default Prediction  Team Members:- Prerit  Tyagi Shivraj Y Saude  </vt:lpstr>
      <vt:lpstr>Presentation Outline</vt:lpstr>
      <vt:lpstr>1. This project is aimed at predicting the  case of customers default payments in  Taiwan.   2. From the perspective of risk  management, the result of predictive  accuracy of the estimated probability  of default will be more valuable than  the binary result of classification –  credible or not credible clients.   3. We can use the K-S chart to evaluate which customers will default on their  credit card payments.   </vt:lpstr>
      <vt:lpstr>Introduction : </vt:lpstr>
      <vt:lpstr>Exploring the  Dataset  </vt:lpstr>
      <vt:lpstr>Data Summary:  ➢ X1 -Amount of credit(includes individual       as well as family credit)  ➢ X2 -Gender  ➢ X3 -Education  ➢ X4 -Marital Status  ➢ X5 -Age  ➢ X6 to X11 -History of past payments from       April to September  ➢ X12 to X17 -Amount of bill statement from       April to September  ➢ X18 to X23 -Amount of previous payment from      April to September  ➢ Y -Default payment  </vt:lpstr>
      <vt:lpstr>Features:</vt:lpstr>
      <vt:lpstr>Features(Contd.):</vt:lpstr>
      <vt:lpstr>Methodology : </vt:lpstr>
      <vt:lpstr>Approach:</vt:lpstr>
      <vt:lpstr>EDA AND DATA PROCESSING </vt:lpstr>
      <vt:lpstr>ANALYSIS OF DEPENDENT VARIABLE</vt:lpstr>
      <vt:lpstr>ANALYSIS OF SEX VARIABLE:</vt:lpstr>
      <vt:lpstr>ANALYSIS OF EDUCATION VARIABLE :</vt:lpstr>
      <vt:lpstr>ANALYSIS OF MARRIAGE VARIABLE :</vt:lpstr>
      <vt:lpstr>ANALYSIS OF AGE VARIABLE :</vt:lpstr>
      <vt:lpstr>ANALYSIS OF AGE VARIABLE :</vt:lpstr>
      <vt:lpstr>ANALYSIS OF LIMIT BALANCE VARIABLE :</vt:lpstr>
      <vt:lpstr>SMOTE :</vt:lpstr>
      <vt:lpstr>ONE HOT ENCODING :</vt:lpstr>
      <vt:lpstr>Machine  Learning  Model –  Classification </vt:lpstr>
      <vt:lpstr>MODEL BUILDING :-</vt:lpstr>
      <vt:lpstr>LOGISTIC REGRESSION :-</vt:lpstr>
      <vt:lpstr>FEATURE IMPORTANCES :-</vt:lpstr>
      <vt:lpstr>RANDOM FOREST :-</vt:lpstr>
      <vt:lpstr>FEATURE IMPORTANCES :- </vt:lpstr>
      <vt:lpstr>SUPPORT VECTOR CLASSIFIER (SVC) :-</vt:lpstr>
      <vt:lpstr>XGBOOST :-</vt:lpstr>
      <vt:lpstr>FEATURE IMPORTANCES :-</vt:lpstr>
      <vt:lpstr>AUC-ROC CURVE COMPARISON :-</vt:lpstr>
      <vt:lpstr>EVALUATING THE MODELS :-</vt:lpstr>
      <vt:lpstr>CHALLENGES FACED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Supervised ML – Classification Credit Card Default Prediction  By- Avinash Yadav Deepika Yadav</dc:title>
  <dc:creator>Shivraj Saude</dc:creator>
  <cp:lastModifiedBy>Microsoft</cp:lastModifiedBy>
  <cp:revision>95</cp:revision>
  <dcterms:modified xsi:type="dcterms:W3CDTF">2022-08-16T13:53:40Z</dcterms:modified>
</cp:coreProperties>
</file>