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6"/>
  </p:notesMasterIdLst>
  <p:sldIdLst>
    <p:sldId id="256" r:id="rId2"/>
    <p:sldId id="257" r:id="rId3"/>
    <p:sldId id="312" r:id="rId4"/>
    <p:sldId id="258" r:id="rId5"/>
    <p:sldId id="313" r:id="rId6"/>
    <p:sldId id="315" r:id="rId7"/>
    <p:sldId id="314" r:id="rId8"/>
    <p:sldId id="316" r:id="rId9"/>
    <p:sldId id="317" r:id="rId10"/>
    <p:sldId id="318" r:id="rId11"/>
    <p:sldId id="319" r:id="rId12"/>
    <p:sldId id="320" r:id="rId13"/>
    <p:sldId id="321" r:id="rId14"/>
    <p:sldId id="322" r:id="rId15"/>
  </p:sldIdLst>
  <p:sldSz cx="9144000" cy="5143500" type="screen16x9"/>
  <p:notesSz cx="6858000" cy="9144000"/>
  <p:embeddedFontLst>
    <p:embeddedFont>
      <p:font typeface="Anaheim" panose="020B0604020202020204" charset="0"/>
      <p:regular r:id="rId17"/>
    </p:embeddedFont>
    <p:embeddedFont>
      <p:font typeface="Georgia" panose="02040502050405020303" pitchFamily="18"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Montserrat ExtraBold" panose="00000900000000000000" pitchFamily="2"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B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0CA0A-D68A-4209-89CE-F028434CA361}" v="1" dt="2023-05-20T16:16:49.934"/>
    <p1510:client id="{F9ECB432-A643-68C0-07AE-35E7F81CEAE1}" v="2" dt="2023-07-15T07:55:54.170"/>
  </p1510:revLst>
</p1510:revInfo>
</file>

<file path=ppt/tableStyles.xml><?xml version="1.0" encoding="utf-8"?>
<a:tblStyleLst xmlns:a="http://schemas.openxmlformats.org/drawingml/2006/main" def="{215DF931-FAB6-451C-A74D-BF5878B1EEF3}">
  <a:tblStyle styleId="{215DF931-FAB6-451C-A74D-BF5878B1EE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rna Singh Chauhan" userId="S::prernasc21@iitk.ac.in::61deeb07-44a1-431e-8b58-653666a6b820" providerId="AD" clId="Web-{6F3B4A16-EBE7-200A-BDDF-29E6C8477005}"/>
    <pc:docChg chg="modSld">
      <pc:chgData name="Prerna Singh Chauhan" userId="S::prernasc21@iitk.ac.in::61deeb07-44a1-431e-8b58-653666a6b820" providerId="AD" clId="Web-{6F3B4A16-EBE7-200A-BDDF-29E6C8477005}" dt="2023-04-11T14:38:20.876" v="1" actId="20577"/>
      <pc:docMkLst>
        <pc:docMk/>
      </pc:docMkLst>
      <pc:sldChg chg="modSp">
        <pc:chgData name="Prerna Singh Chauhan" userId="S::prernasc21@iitk.ac.in::61deeb07-44a1-431e-8b58-653666a6b820" providerId="AD" clId="Web-{6F3B4A16-EBE7-200A-BDDF-29E6C8477005}" dt="2023-04-11T14:38:20.876" v="1" actId="20577"/>
        <pc:sldMkLst>
          <pc:docMk/>
          <pc:sldMk cId="564935274" sldId="315"/>
        </pc:sldMkLst>
        <pc:spChg chg="mod">
          <ac:chgData name="Prerna Singh Chauhan" userId="S::prernasc21@iitk.ac.in::61deeb07-44a1-431e-8b58-653666a6b820" providerId="AD" clId="Web-{6F3B4A16-EBE7-200A-BDDF-29E6C8477005}" dt="2023-04-11T14:38:20.876" v="1" actId="20577"/>
          <ac:spMkLst>
            <pc:docMk/>
            <pc:sldMk cId="564935274" sldId="315"/>
            <ac:spMk id="4" creationId="{E5B818F9-AB92-EB55-9E54-3A22E1C24858}"/>
          </ac:spMkLst>
        </pc:spChg>
      </pc:sldChg>
    </pc:docChg>
  </pc:docChgLst>
  <pc:docChgLst>
    <pc:chgData name="Prerna Singh Chauhan" userId="61deeb07-44a1-431e-8b58-653666a6b820" providerId="ADAL" clId="{5810CA0A-D68A-4209-89CE-F028434CA361}"/>
    <pc:docChg chg="custSel addSld modSld">
      <pc:chgData name="Prerna Singh Chauhan" userId="61deeb07-44a1-431e-8b58-653666a6b820" providerId="ADAL" clId="{5810CA0A-D68A-4209-89CE-F028434CA361}" dt="2023-05-20T16:43:12.822" v="131" actId="20577"/>
      <pc:docMkLst>
        <pc:docMk/>
      </pc:docMkLst>
      <pc:sldChg chg="modSp">
        <pc:chgData name="Prerna Singh Chauhan" userId="61deeb07-44a1-431e-8b58-653666a6b820" providerId="ADAL" clId="{5810CA0A-D68A-4209-89CE-F028434CA361}" dt="2023-05-20T16:16:49.934" v="25" actId="1076"/>
        <pc:sldMkLst>
          <pc:docMk/>
          <pc:sldMk cId="1865812186" sldId="312"/>
        </pc:sldMkLst>
        <pc:picChg chg="mod">
          <ac:chgData name="Prerna Singh Chauhan" userId="61deeb07-44a1-431e-8b58-653666a6b820" providerId="ADAL" clId="{5810CA0A-D68A-4209-89CE-F028434CA361}" dt="2023-05-20T16:16:49.934" v="25" actId="1076"/>
          <ac:picMkLst>
            <pc:docMk/>
            <pc:sldMk cId="1865812186" sldId="312"/>
            <ac:picMk id="2050" creationId="{E17A2058-1BA9-DACD-19B4-5068E30AC789}"/>
          </ac:picMkLst>
        </pc:picChg>
      </pc:sldChg>
      <pc:sldChg chg="modSp new mod">
        <pc:chgData name="Prerna Singh Chauhan" userId="61deeb07-44a1-431e-8b58-653666a6b820" providerId="ADAL" clId="{5810CA0A-D68A-4209-89CE-F028434CA361}" dt="2023-05-20T13:57:25.541" v="22"/>
        <pc:sldMkLst>
          <pc:docMk/>
          <pc:sldMk cId="2012925085" sldId="323"/>
        </pc:sldMkLst>
        <pc:spChg chg="mod">
          <ac:chgData name="Prerna Singh Chauhan" userId="61deeb07-44a1-431e-8b58-653666a6b820" providerId="ADAL" clId="{5810CA0A-D68A-4209-89CE-F028434CA361}" dt="2023-05-20T13:54:04.829" v="2"/>
          <ac:spMkLst>
            <pc:docMk/>
            <pc:sldMk cId="2012925085" sldId="323"/>
            <ac:spMk id="2" creationId="{EA98DC1B-5468-E17E-8821-0C299EDEFA44}"/>
          </ac:spMkLst>
        </pc:spChg>
        <pc:spChg chg="mod">
          <ac:chgData name="Prerna Singh Chauhan" userId="61deeb07-44a1-431e-8b58-653666a6b820" providerId="ADAL" clId="{5810CA0A-D68A-4209-89CE-F028434CA361}" dt="2023-05-20T13:57:25.541" v="22"/>
          <ac:spMkLst>
            <pc:docMk/>
            <pc:sldMk cId="2012925085" sldId="323"/>
            <ac:spMk id="3" creationId="{3B7E9B81-34CB-1C48-D19D-2872D7E30328}"/>
          </ac:spMkLst>
        </pc:spChg>
      </pc:sldChg>
      <pc:sldChg chg="modSp new mod">
        <pc:chgData name="Prerna Singh Chauhan" userId="61deeb07-44a1-431e-8b58-653666a6b820" providerId="ADAL" clId="{5810CA0A-D68A-4209-89CE-F028434CA361}" dt="2023-05-20T16:43:12.822" v="131" actId="20577"/>
        <pc:sldMkLst>
          <pc:docMk/>
          <pc:sldMk cId="3230921237" sldId="324"/>
        </pc:sldMkLst>
        <pc:spChg chg="mod">
          <ac:chgData name="Prerna Singh Chauhan" userId="61deeb07-44a1-431e-8b58-653666a6b820" providerId="ADAL" clId="{5810CA0A-D68A-4209-89CE-F028434CA361}" dt="2023-05-20T14:05:04.736" v="23"/>
          <ac:spMkLst>
            <pc:docMk/>
            <pc:sldMk cId="3230921237" sldId="324"/>
            <ac:spMk id="2" creationId="{D6F86ABA-21A6-2099-5A3B-CAB3B079E3D0}"/>
          </ac:spMkLst>
        </pc:spChg>
        <pc:spChg chg="mod">
          <ac:chgData name="Prerna Singh Chauhan" userId="61deeb07-44a1-431e-8b58-653666a6b820" providerId="ADAL" clId="{5810CA0A-D68A-4209-89CE-F028434CA361}" dt="2023-05-20T16:43:12.822" v="131" actId="20577"/>
          <ac:spMkLst>
            <pc:docMk/>
            <pc:sldMk cId="3230921237" sldId="324"/>
            <ac:spMk id="3" creationId="{8888CA38-C727-3EC4-B6D3-777DC0875D91}"/>
          </ac:spMkLst>
        </pc:spChg>
      </pc:sldChg>
    </pc:docChg>
  </pc:docChgLst>
  <pc:docChgLst>
    <pc:chgData name="Prerna Singh Chauhan" userId="S::prernasc21@iitk.ac.in::61deeb07-44a1-431e-8b58-653666a6b820" providerId="AD" clId="Web-{F9ECB432-A643-68C0-07AE-35E7F81CEAE1}"/>
    <pc:docChg chg="delSld">
      <pc:chgData name="Prerna Singh Chauhan" userId="S::prernasc21@iitk.ac.in::61deeb07-44a1-431e-8b58-653666a6b820" providerId="AD" clId="Web-{F9ECB432-A643-68C0-07AE-35E7F81CEAE1}" dt="2023-07-15T07:55:54.170" v="1"/>
      <pc:docMkLst>
        <pc:docMk/>
      </pc:docMkLst>
      <pc:sldChg chg="del">
        <pc:chgData name="Prerna Singh Chauhan" userId="S::prernasc21@iitk.ac.in::61deeb07-44a1-431e-8b58-653666a6b820" providerId="AD" clId="Web-{F9ECB432-A643-68C0-07AE-35E7F81CEAE1}" dt="2023-07-15T07:55:54.170" v="1"/>
        <pc:sldMkLst>
          <pc:docMk/>
          <pc:sldMk cId="2012925085" sldId="323"/>
        </pc:sldMkLst>
      </pc:sldChg>
      <pc:sldChg chg="del">
        <pc:chgData name="Prerna Singh Chauhan" userId="S::prernasc21@iitk.ac.in::61deeb07-44a1-431e-8b58-653666a6b820" providerId="AD" clId="Web-{F9ECB432-A643-68C0-07AE-35E7F81CEAE1}" dt="2023-07-15T07:55:40.107" v="0"/>
        <pc:sldMkLst>
          <pc:docMk/>
          <pc:sldMk cId="3230921237" sldId="324"/>
        </pc:sldMkLst>
      </pc:sldChg>
    </pc:docChg>
  </pc:docChgLst>
  <pc:docChgLst>
    <pc:chgData name="Prerna Singh Chauhan" userId="S::prernasc21@iitk.ac.in::61deeb07-44a1-431e-8b58-653666a6b820" providerId="AD" clId="Web-{E5EBBEFD-93DE-E4E8-FBB3-8F6D619D0A27}"/>
    <pc:docChg chg="modSld">
      <pc:chgData name="Prerna Singh Chauhan" userId="S::prernasc21@iitk.ac.in::61deeb07-44a1-431e-8b58-653666a6b820" providerId="AD" clId="Web-{E5EBBEFD-93DE-E4E8-FBB3-8F6D619D0A27}" dt="2023-04-11T14:37:46.089" v="3" actId="1076"/>
      <pc:docMkLst>
        <pc:docMk/>
      </pc:docMkLst>
      <pc:sldChg chg="modSp">
        <pc:chgData name="Prerna Singh Chauhan" userId="S::prernasc21@iitk.ac.in::61deeb07-44a1-431e-8b58-653666a6b820" providerId="AD" clId="Web-{E5EBBEFD-93DE-E4E8-FBB3-8F6D619D0A27}" dt="2023-04-11T14:37:05.260" v="1" actId="20577"/>
        <pc:sldMkLst>
          <pc:docMk/>
          <pc:sldMk cId="0" sldId="257"/>
        </pc:sldMkLst>
        <pc:spChg chg="mod">
          <ac:chgData name="Prerna Singh Chauhan" userId="S::prernasc21@iitk.ac.in::61deeb07-44a1-431e-8b58-653666a6b820" providerId="AD" clId="Web-{E5EBBEFD-93DE-E4E8-FBB3-8F6D619D0A27}" dt="2023-04-11T14:37:05.260" v="1" actId="20577"/>
          <ac:spMkLst>
            <pc:docMk/>
            <pc:sldMk cId="0" sldId="257"/>
            <ac:spMk id="4" creationId="{E5B818F9-AB92-EB55-9E54-3A22E1C24858}"/>
          </ac:spMkLst>
        </pc:spChg>
      </pc:sldChg>
      <pc:sldChg chg="modSp">
        <pc:chgData name="Prerna Singh Chauhan" userId="S::prernasc21@iitk.ac.in::61deeb07-44a1-431e-8b58-653666a6b820" providerId="AD" clId="Web-{E5EBBEFD-93DE-E4E8-FBB3-8F6D619D0A27}" dt="2023-04-11T14:37:16.072" v="2" actId="20577"/>
        <pc:sldMkLst>
          <pc:docMk/>
          <pc:sldMk cId="1865812186" sldId="312"/>
        </pc:sldMkLst>
        <pc:spChg chg="mod">
          <ac:chgData name="Prerna Singh Chauhan" userId="S::prernasc21@iitk.ac.in::61deeb07-44a1-431e-8b58-653666a6b820" providerId="AD" clId="Web-{E5EBBEFD-93DE-E4E8-FBB3-8F6D619D0A27}" dt="2023-04-11T14:37:16.072" v="2" actId="20577"/>
          <ac:spMkLst>
            <pc:docMk/>
            <pc:sldMk cId="1865812186" sldId="312"/>
            <ac:spMk id="4" creationId="{E5B818F9-AB92-EB55-9E54-3A22E1C24858}"/>
          </ac:spMkLst>
        </pc:spChg>
      </pc:sldChg>
      <pc:sldChg chg="modSp">
        <pc:chgData name="Prerna Singh Chauhan" userId="S::prernasc21@iitk.ac.in::61deeb07-44a1-431e-8b58-653666a6b820" providerId="AD" clId="Web-{E5EBBEFD-93DE-E4E8-FBB3-8F6D619D0A27}" dt="2023-04-11T14:37:46.089" v="3" actId="1076"/>
        <pc:sldMkLst>
          <pc:docMk/>
          <pc:sldMk cId="564935274" sldId="315"/>
        </pc:sldMkLst>
        <pc:spChg chg="mod">
          <ac:chgData name="Prerna Singh Chauhan" userId="S::prernasc21@iitk.ac.in::61deeb07-44a1-431e-8b58-653666a6b820" providerId="AD" clId="Web-{E5EBBEFD-93DE-E4E8-FBB3-8F6D619D0A27}" dt="2023-04-11T14:37:46.089" v="3" actId="1076"/>
          <ac:spMkLst>
            <pc:docMk/>
            <pc:sldMk cId="564935274" sldId="315"/>
            <ac:spMk id="4" creationId="{E5B818F9-AB92-EB55-9E54-3A22E1C248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174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731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8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255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81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6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632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77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856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41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362d286f3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362d286f3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012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424000" y="2571750"/>
            <a:ext cx="7200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2286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603500"/>
            <a:ext cx="9144000" cy="551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286000" y="0"/>
            <a:ext cx="6141300" cy="46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2746525" y="1250156"/>
            <a:ext cx="5677500" cy="21945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rgbClr val="191919"/>
              </a:buClr>
              <a:buSzPts val="5200"/>
              <a:buNone/>
              <a:defRPr sz="6000" b="0">
                <a:solidFill>
                  <a:schemeClr val="lt1"/>
                </a:solidFill>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746525" y="3444656"/>
            <a:ext cx="56775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0" y="-300"/>
            <a:ext cx="8424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0" y="4603500"/>
            <a:ext cx="8424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8424000" y="2571750"/>
            <a:ext cx="7200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title"/>
          </p:nvPr>
        </p:nvSpPr>
        <p:spPr>
          <a:xfrm>
            <a:off x="720000" y="494425"/>
            <a:ext cx="7704000" cy="365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860125"/>
            <a:ext cx="7315200" cy="37434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p:nvPr/>
        </p:nvSpPr>
        <p:spPr>
          <a:xfrm>
            <a:off x="0" y="2571175"/>
            <a:ext cx="8424000" cy="2572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0" y="0"/>
            <a:ext cx="8424000" cy="257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8424000" y="2571750"/>
            <a:ext cx="720000" cy="2572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20000" y="540000"/>
            <a:ext cx="6984000" cy="20319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10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20025" y="2571600"/>
            <a:ext cx="6984000" cy="203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21"/>
        <p:cNvGrpSpPr/>
        <p:nvPr/>
      </p:nvGrpSpPr>
      <p:grpSpPr>
        <a:xfrm>
          <a:off x="0" y="0"/>
          <a:ext cx="0" cy="0"/>
          <a:chOff x="0" y="0"/>
          <a:chExt cx="0" cy="0"/>
        </a:xfrm>
      </p:grpSpPr>
      <p:sp>
        <p:nvSpPr>
          <p:cNvPr id="122" name="Google Shape;122;p20"/>
          <p:cNvSpPr/>
          <p:nvPr/>
        </p:nvSpPr>
        <p:spPr>
          <a:xfrm>
            <a:off x="0" y="-300"/>
            <a:ext cx="8424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0" y="4603500"/>
            <a:ext cx="8424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8424000" y="2571750"/>
            <a:ext cx="720000" cy="2572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a:spLocks noGrp="1"/>
          </p:cNvSpPr>
          <p:nvPr>
            <p:ph type="body" idx="1"/>
          </p:nvPr>
        </p:nvSpPr>
        <p:spPr>
          <a:xfrm>
            <a:off x="720000" y="1112700"/>
            <a:ext cx="7704000" cy="3490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lt1"/>
              </a:buClr>
              <a:buSzPts val="1200"/>
              <a:buAutoNum type="arabicPeriod"/>
              <a:defRPr sz="1200">
                <a:solidFill>
                  <a:schemeClr val="lt1"/>
                </a:solidFill>
              </a:defRPr>
            </a:lvl1pPr>
            <a:lvl2pPr marL="914400" lvl="1" indent="-304800" rtl="0">
              <a:lnSpc>
                <a:spcPct val="115000"/>
              </a:lnSpc>
              <a:spcBef>
                <a:spcPts val="0"/>
              </a:spcBef>
              <a:spcAft>
                <a:spcPts val="0"/>
              </a:spcAft>
              <a:buClr>
                <a:schemeClr val="lt1"/>
              </a:buClr>
              <a:buSzPts val="1200"/>
              <a:buFont typeface="Roboto Condensed Light"/>
              <a:buAutoNum type="alphaLcPeriod"/>
              <a:defRPr>
                <a:solidFill>
                  <a:schemeClr val="lt1"/>
                </a:solidFill>
              </a:defRPr>
            </a:lvl2pPr>
            <a:lvl3pPr marL="1371600" lvl="2" indent="-304800" rtl="0">
              <a:lnSpc>
                <a:spcPct val="115000"/>
              </a:lnSpc>
              <a:spcBef>
                <a:spcPts val="0"/>
              </a:spcBef>
              <a:spcAft>
                <a:spcPts val="0"/>
              </a:spcAft>
              <a:buClr>
                <a:schemeClr val="lt1"/>
              </a:buClr>
              <a:buSzPts val="1200"/>
              <a:buFont typeface="Roboto Condensed Light"/>
              <a:buAutoNum type="romanLcPeriod"/>
              <a:defRPr>
                <a:solidFill>
                  <a:schemeClr val="lt1"/>
                </a:solidFill>
              </a:defRPr>
            </a:lvl3pPr>
            <a:lvl4pPr marL="1828800" lvl="3" indent="-304800" rtl="0">
              <a:lnSpc>
                <a:spcPct val="115000"/>
              </a:lnSpc>
              <a:spcBef>
                <a:spcPts val="0"/>
              </a:spcBef>
              <a:spcAft>
                <a:spcPts val="0"/>
              </a:spcAft>
              <a:buClr>
                <a:schemeClr val="lt1"/>
              </a:buClr>
              <a:buSzPts val="1200"/>
              <a:buFont typeface="Roboto Condensed Light"/>
              <a:buAutoNum type="arabicPeriod"/>
              <a:defRPr>
                <a:solidFill>
                  <a:schemeClr val="lt1"/>
                </a:solidFill>
              </a:defRPr>
            </a:lvl4pPr>
            <a:lvl5pPr marL="2286000" lvl="4" indent="-304800" rtl="0">
              <a:lnSpc>
                <a:spcPct val="115000"/>
              </a:lnSpc>
              <a:spcBef>
                <a:spcPts val="0"/>
              </a:spcBef>
              <a:spcAft>
                <a:spcPts val="0"/>
              </a:spcAft>
              <a:buClr>
                <a:schemeClr val="lt1"/>
              </a:buClr>
              <a:buSzPts val="1200"/>
              <a:buFont typeface="Roboto Condensed Light"/>
              <a:buAutoNum type="alphaLcPeriod"/>
              <a:defRPr>
                <a:solidFill>
                  <a:schemeClr val="lt1"/>
                </a:solidFill>
              </a:defRPr>
            </a:lvl5pPr>
            <a:lvl6pPr marL="2743200" lvl="5" indent="-304800" rtl="0">
              <a:lnSpc>
                <a:spcPct val="115000"/>
              </a:lnSpc>
              <a:spcBef>
                <a:spcPts val="0"/>
              </a:spcBef>
              <a:spcAft>
                <a:spcPts val="0"/>
              </a:spcAft>
              <a:buClr>
                <a:schemeClr val="lt1"/>
              </a:buClr>
              <a:buSzPts val="1200"/>
              <a:buFont typeface="Roboto Condensed Light"/>
              <a:buAutoNum type="romanLcPeriod"/>
              <a:defRPr>
                <a:solidFill>
                  <a:schemeClr val="lt1"/>
                </a:solidFill>
              </a:defRPr>
            </a:lvl6pPr>
            <a:lvl7pPr marL="3200400" lvl="6" indent="-304800" rtl="0">
              <a:lnSpc>
                <a:spcPct val="115000"/>
              </a:lnSpc>
              <a:spcBef>
                <a:spcPts val="0"/>
              </a:spcBef>
              <a:spcAft>
                <a:spcPts val="0"/>
              </a:spcAft>
              <a:buClr>
                <a:schemeClr val="lt1"/>
              </a:buClr>
              <a:buSzPts val="1200"/>
              <a:buFont typeface="Roboto Condensed Light"/>
              <a:buAutoNum type="arabicPeriod"/>
              <a:defRPr>
                <a:solidFill>
                  <a:schemeClr val="lt1"/>
                </a:solidFill>
              </a:defRPr>
            </a:lvl7pPr>
            <a:lvl8pPr marL="3657600" lvl="7" indent="-304800" rtl="0">
              <a:lnSpc>
                <a:spcPct val="115000"/>
              </a:lnSpc>
              <a:spcBef>
                <a:spcPts val="0"/>
              </a:spcBef>
              <a:spcAft>
                <a:spcPts val="0"/>
              </a:spcAft>
              <a:buClr>
                <a:schemeClr val="lt1"/>
              </a:buClr>
              <a:buSzPts val="1200"/>
              <a:buFont typeface="Roboto Condensed Light"/>
              <a:buAutoNum type="alphaLcPeriod"/>
              <a:defRPr>
                <a:solidFill>
                  <a:schemeClr val="lt1"/>
                </a:solidFill>
              </a:defRPr>
            </a:lvl8pPr>
            <a:lvl9pPr marL="4114800" lvl="8" indent="-304800" rtl="0">
              <a:lnSpc>
                <a:spcPct val="115000"/>
              </a:lnSpc>
              <a:spcBef>
                <a:spcPts val="0"/>
              </a:spcBef>
              <a:spcAft>
                <a:spcPts val="0"/>
              </a:spcAft>
              <a:buClr>
                <a:schemeClr val="lt1"/>
              </a:buClr>
              <a:buSzPts val="1200"/>
              <a:buFont typeface="Roboto Condensed Light"/>
              <a:buAutoNum type="romanLcPeriod"/>
              <a:defRPr>
                <a:solidFill>
                  <a:schemeClr val="lt1"/>
                </a:solidFill>
              </a:defRPr>
            </a:lvl9pPr>
          </a:lstStyle>
          <a:p>
            <a:endParaRPr/>
          </a:p>
        </p:txBody>
      </p:sp>
      <p:sp>
        <p:nvSpPr>
          <p:cNvPr id="126" name="Google Shape;126;p20"/>
          <p:cNvSpPr txBox="1">
            <a:spLocks noGrp="1"/>
          </p:cNvSpPr>
          <p:nvPr>
            <p:ph type="title"/>
          </p:nvPr>
        </p:nvSpPr>
        <p:spPr>
          <a:xfrm>
            <a:off x="720000" y="494425"/>
            <a:ext cx="7704000" cy="3657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5"/>
        <p:cNvGrpSpPr/>
        <p:nvPr/>
      </p:nvGrpSpPr>
      <p:grpSpPr>
        <a:xfrm>
          <a:off x="0" y="0"/>
          <a:ext cx="0" cy="0"/>
          <a:chOff x="0" y="0"/>
          <a:chExt cx="0" cy="0"/>
        </a:xfrm>
      </p:grpSpPr>
      <p:sp>
        <p:nvSpPr>
          <p:cNvPr id="296" name="Google Shape;296;p37"/>
          <p:cNvSpPr/>
          <p:nvPr/>
        </p:nvSpPr>
        <p:spPr>
          <a:xfrm>
            <a:off x="0" y="0"/>
            <a:ext cx="2286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720000" y="0"/>
            <a:ext cx="7704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8424000" y="2571750"/>
            <a:ext cx="720000" cy="25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9"/>
        <p:cNvGrpSpPr/>
        <p:nvPr/>
      </p:nvGrpSpPr>
      <p:grpSpPr>
        <a:xfrm>
          <a:off x="0" y="0"/>
          <a:ext cx="0" cy="0"/>
          <a:chOff x="0" y="0"/>
          <a:chExt cx="0" cy="0"/>
        </a:xfrm>
      </p:grpSpPr>
      <p:sp>
        <p:nvSpPr>
          <p:cNvPr id="300" name="Google Shape;300;p38"/>
          <p:cNvSpPr/>
          <p:nvPr/>
        </p:nvSpPr>
        <p:spPr>
          <a:xfrm>
            <a:off x="0" y="-300"/>
            <a:ext cx="842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0" y="4603500"/>
            <a:ext cx="8424000" cy="54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8424000" y="2571750"/>
            <a:ext cx="720000" cy="2572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03"/>
        <p:cNvGrpSpPr/>
        <p:nvPr/>
      </p:nvGrpSpPr>
      <p:grpSpPr>
        <a:xfrm>
          <a:off x="0" y="0"/>
          <a:ext cx="0" cy="0"/>
          <a:chOff x="0" y="0"/>
          <a:chExt cx="0" cy="0"/>
        </a:xfrm>
      </p:grpSpPr>
      <p:sp>
        <p:nvSpPr>
          <p:cNvPr id="304" name="Google Shape;304;p39"/>
          <p:cNvSpPr/>
          <p:nvPr/>
        </p:nvSpPr>
        <p:spPr>
          <a:xfrm>
            <a:off x="0" y="0"/>
            <a:ext cx="9144000" cy="460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0" y="4603500"/>
            <a:ext cx="3048000" cy="54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3048000" y="4603500"/>
            <a:ext cx="3048000" cy="54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lumMod val="20000"/>
            <a:lumOff val="80000"/>
            <a:alpha val="92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493775"/>
            <a:ext cx="7708500" cy="3657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6" r:id="rId5"/>
    <p:sldLayoutId id="2147483683" r:id="rId6"/>
    <p:sldLayoutId id="2147483684" r:id="rId7"/>
    <p:sldLayoutId id="214748368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ctrTitle"/>
          </p:nvPr>
        </p:nvSpPr>
        <p:spPr>
          <a:xfrm>
            <a:off x="2746525" y="1250156"/>
            <a:ext cx="5677500" cy="219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t>MID</a:t>
            </a:r>
            <a:br>
              <a:rPr lang="en-IN"/>
            </a:br>
            <a:r>
              <a:rPr lang="en-IN"/>
              <a:t>TERM </a:t>
            </a:r>
            <a:br>
              <a:rPr lang="en-IN"/>
            </a:br>
            <a:r>
              <a:rPr lang="en-IN"/>
              <a:t>REPORT</a:t>
            </a:r>
          </a:p>
        </p:txBody>
      </p:sp>
      <p:sp>
        <p:nvSpPr>
          <p:cNvPr id="316" name="Google Shape;316;p42"/>
          <p:cNvSpPr txBox="1">
            <a:spLocks noGrp="1"/>
          </p:cNvSpPr>
          <p:nvPr>
            <p:ph type="subTitle" idx="1"/>
          </p:nvPr>
        </p:nvSpPr>
        <p:spPr>
          <a:xfrm>
            <a:off x="2746525" y="3444656"/>
            <a:ext cx="56775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IN" sz="3200" b="1">
                <a:solidFill>
                  <a:srgbClr val="FFC000"/>
                </a:solidFill>
              </a:rPr>
              <a:t>Intro to Multiphase flow</a:t>
            </a:r>
            <a:endParaRPr sz="3200" b="1">
              <a:solidFill>
                <a:srgbClr val="FFC000"/>
              </a:solidFill>
            </a:endParaRPr>
          </a:p>
        </p:txBody>
      </p:sp>
      <p:pic>
        <p:nvPicPr>
          <p:cNvPr id="1026" name="Picture 2" descr="Multiphase flow - Wikipedia">
            <a:extLst>
              <a:ext uri="{FF2B5EF4-FFF2-40B4-BE49-F238E27FC236}">
                <a16:creationId xmlns:a16="http://schemas.microsoft.com/office/drawing/2014/main" id="{E46DE316-E420-4615-C6D7-3A5E1D6E0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304"/>
            <a:ext cx="2282283" cy="4616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2" name="TextBox 1">
            <a:extLst>
              <a:ext uri="{FF2B5EF4-FFF2-40B4-BE49-F238E27FC236}">
                <a16:creationId xmlns:a16="http://schemas.microsoft.com/office/drawing/2014/main" id="{38ADEAA0-3688-42AE-A5AF-7B647D02758B}"/>
              </a:ext>
            </a:extLst>
          </p:cNvPr>
          <p:cNvSpPr txBox="1"/>
          <p:nvPr/>
        </p:nvSpPr>
        <p:spPr>
          <a:xfrm>
            <a:off x="170985" y="156117"/>
            <a:ext cx="8095786" cy="4493538"/>
          </a:xfrm>
          <a:prstGeom prst="rect">
            <a:avLst/>
          </a:prstGeom>
          <a:noFill/>
        </p:spPr>
        <p:txBody>
          <a:bodyPr wrap="square" rtlCol="0">
            <a:spAutoFit/>
          </a:bodyPr>
          <a:lstStyle/>
          <a:p>
            <a:pPr algn="l">
              <a:buFont typeface="Arial" panose="020B0604020202020204" pitchFamily="34" charset="0"/>
              <a:buChar char="•"/>
            </a:pPr>
            <a:r>
              <a:rPr lang="en-US" sz="1800" b="1" i="0">
                <a:solidFill>
                  <a:schemeClr val="bg1"/>
                </a:solidFill>
                <a:effectLst/>
                <a:latin typeface="Söhne"/>
              </a:rPr>
              <a:t>Heat</a:t>
            </a:r>
            <a:r>
              <a:rPr lang="en-US" sz="1600" i="0">
                <a:solidFill>
                  <a:schemeClr val="bg1"/>
                </a:solidFill>
                <a:effectLst/>
                <a:latin typeface="Söhne"/>
              </a:rPr>
              <a:t>: Energy that is transferred between two objects due to a temperature difference.</a:t>
            </a:r>
          </a:p>
          <a:p>
            <a:pPr algn="l">
              <a:buFont typeface="Arial" panose="020B0604020202020204" pitchFamily="34" charset="0"/>
              <a:buChar char="•"/>
            </a:pPr>
            <a:r>
              <a:rPr lang="en-US" sz="1800" b="1" i="0">
                <a:solidFill>
                  <a:schemeClr val="bg1"/>
                </a:solidFill>
                <a:effectLst/>
                <a:latin typeface="Söhne"/>
              </a:rPr>
              <a:t>Heat flow</a:t>
            </a:r>
            <a:r>
              <a:rPr lang="en-US" sz="1600" i="0">
                <a:solidFill>
                  <a:schemeClr val="bg1"/>
                </a:solidFill>
                <a:effectLst/>
                <a:latin typeface="Söhne"/>
              </a:rPr>
              <a:t>: The transfer of heat from a high-temperature object to a low-temperature object.</a:t>
            </a:r>
          </a:p>
          <a:p>
            <a:pPr algn="l">
              <a:buFont typeface="Arial" panose="020B0604020202020204" pitchFamily="34" charset="0"/>
              <a:buChar char="•"/>
            </a:pPr>
            <a:r>
              <a:rPr lang="en-US" sz="1800" b="1" i="0">
                <a:solidFill>
                  <a:schemeClr val="bg1"/>
                </a:solidFill>
                <a:effectLst/>
                <a:latin typeface="Söhne"/>
              </a:rPr>
              <a:t>Modes of heat transfer</a:t>
            </a:r>
            <a:r>
              <a:rPr lang="en-US" sz="1600" i="0">
                <a:solidFill>
                  <a:schemeClr val="bg1"/>
                </a:solidFill>
                <a:effectLst/>
                <a:latin typeface="Söhne"/>
              </a:rPr>
              <a:t>: Conduction, convection, and radiation.</a:t>
            </a:r>
          </a:p>
          <a:p>
            <a:pPr algn="l">
              <a:buFont typeface="Arial" panose="020B0604020202020204" pitchFamily="34" charset="0"/>
              <a:buChar char="•"/>
            </a:pPr>
            <a:r>
              <a:rPr lang="en-US" sz="1800" b="1" i="0">
                <a:solidFill>
                  <a:schemeClr val="bg1"/>
                </a:solidFill>
                <a:effectLst/>
                <a:latin typeface="Söhne"/>
              </a:rPr>
              <a:t>Conduction heat flow formula</a:t>
            </a:r>
            <a:r>
              <a:rPr lang="en-US" sz="1600" i="0">
                <a:solidFill>
                  <a:schemeClr val="bg1"/>
                </a:solidFill>
                <a:effectLst/>
                <a:latin typeface="Söhne"/>
              </a:rPr>
              <a:t>: Q = kA (T2 - T1)/L, where Q is the heat flow rate, k is the thermal conductivity, A is the cross-sectional area, T1 and T2 are the temperatures at the two ends of the object, and L is the length of the object.</a:t>
            </a:r>
          </a:p>
          <a:p>
            <a:pPr algn="l">
              <a:buFont typeface="Arial" panose="020B0604020202020204" pitchFamily="34" charset="0"/>
              <a:buChar char="•"/>
            </a:pPr>
            <a:r>
              <a:rPr lang="en-US" sz="1800" b="1" i="0">
                <a:solidFill>
                  <a:schemeClr val="bg1"/>
                </a:solidFill>
                <a:effectLst/>
                <a:latin typeface="Söhne"/>
              </a:rPr>
              <a:t>Convection heat flow formula</a:t>
            </a:r>
            <a:r>
              <a:rPr lang="en-US" sz="1600" i="0">
                <a:solidFill>
                  <a:schemeClr val="bg1"/>
                </a:solidFill>
                <a:effectLst/>
                <a:latin typeface="Söhne"/>
              </a:rPr>
              <a:t>: Q = </a:t>
            </a:r>
            <a:r>
              <a:rPr lang="en-US" sz="1600" i="0" err="1">
                <a:solidFill>
                  <a:schemeClr val="bg1"/>
                </a:solidFill>
                <a:effectLst/>
                <a:latin typeface="Söhne"/>
              </a:rPr>
              <a:t>hA</a:t>
            </a:r>
            <a:r>
              <a:rPr lang="en-US" sz="1600" i="0">
                <a:solidFill>
                  <a:schemeClr val="bg1"/>
                </a:solidFill>
                <a:effectLst/>
                <a:latin typeface="Söhne"/>
              </a:rPr>
              <a:t>(Ts - T∞), where Q is the heat flow rate, h is the convective heat transfer coefficient, A is the surface area, Ts is the surface temperature, and T∞ is the temperature of the fluid.</a:t>
            </a:r>
          </a:p>
          <a:p>
            <a:pPr algn="l">
              <a:buFont typeface="Arial" panose="020B0604020202020204" pitchFamily="34" charset="0"/>
              <a:buChar char="•"/>
            </a:pPr>
            <a:r>
              <a:rPr lang="en-US" sz="1800" b="1" i="0">
                <a:solidFill>
                  <a:schemeClr val="bg1"/>
                </a:solidFill>
                <a:effectLst/>
                <a:latin typeface="Söhne"/>
              </a:rPr>
              <a:t>Radiation heat flow formula</a:t>
            </a:r>
            <a:r>
              <a:rPr lang="en-US" sz="1600" i="0">
                <a:solidFill>
                  <a:schemeClr val="bg1"/>
                </a:solidFill>
                <a:effectLst/>
                <a:latin typeface="Söhne"/>
              </a:rPr>
              <a:t>: Q = </a:t>
            </a:r>
            <a:r>
              <a:rPr lang="en-US" sz="1600" i="0" err="1">
                <a:solidFill>
                  <a:schemeClr val="bg1"/>
                </a:solidFill>
                <a:effectLst/>
                <a:latin typeface="Söhne"/>
              </a:rPr>
              <a:t>σA</a:t>
            </a:r>
            <a:r>
              <a:rPr lang="en-US" sz="1600" i="0">
                <a:solidFill>
                  <a:schemeClr val="bg1"/>
                </a:solidFill>
                <a:effectLst/>
                <a:latin typeface="Söhne"/>
              </a:rPr>
              <a:t>(Ts^4 - T∞^4), where Q is the heat flow rate, σ is the Stefan-Boltzmann constant, A is the surface area, Ts is the surface temperature, and T∞ is the temperature of the surroundings.</a:t>
            </a:r>
          </a:p>
          <a:p>
            <a:pPr algn="l">
              <a:buFont typeface="Arial" panose="020B0604020202020204" pitchFamily="34" charset="0"/>
              <a:buChar char="•"/>
            </a:pPr>
            <a:r>
              <a:rPr lang="en-US" sz="1800" b="1" i="0">
                <a:solidFill>
                  <a:schemeClr val="bg1"/>
                </a:solidFill>
                <a:effectLst/>
                <a:latin typeface="Söhne"/>
              </a:rPr>
              <a:t>Thermal resistance circuital analogy</a:t>
            </a:r>
            <a:r>
              <a:rPr lang="en-US" sz="1600" i="0">
                <a:solidFill>
                  <a:schemeClr val="bg1"/>
                </a:solidFill>
                <a:effectLst/>
                <a:latin typeface="Söhne"/>
              </a:rPr>
              <a:t>: R = L/kA, where R is the thermal resistance, L is the length of the object, k is the thermal conductivity, and A is the cross-sectional area.</a:t>
            </a:r>
          </a:p>
          <a:p>
            <a:pPr algn="l">
              <a:buFont typeface="Arial" panose="020B0604020202020204" pitchFamily="34" charset="0"/>
              <a:buChar char="•"/>
            </a:pPr>
            <a:r>
              <a:rPr lang="en-US" sz="1800" b="1" i="0">
                <a:solidFill>
                  <a:schemeClr val="bg1"/>
                </a:solidFill>
                <a:effectLst/>
                <a:latin typeface="Söhne"/>
              </a:rPr>
              <a:t>Fourier’s Law of heat conduction</a:t>
            </a:r>
            <a:r>
              <a:rPr lang="en-US" sz="1600" i="0">
                <a:solidFill>
                  <a:schemeClr val="bg1"/>
                </a:solidFill>
                <a:effectLst/>
                <a:latin typeface="Söhne"/>
              </a:rPr>
              <a:t>: q = -</a:t>
            </a:r>
            <a:r>
              <a:rPr lang="en-US" sz="1600" i="0" err="1">
                <a:solidFill>
                  <a:schemeClr val="bg1"/>
                </a:solidFill>
                <a:effectLst/>
                <a:latin typeface="Söhne"/>
              </a:rPr>
              <a:t>k∇T</a:t>
            </a:r>
            <a:r>
              <a:rPr lang="en-US" sz="1600" i="0">
                <a:solidFill>
                  <a:schemeClr val="bg1"/>
                </a:solidFill>
                <a:effectLst/>
                <a:latin typeface="Söhne"/>
              </a:rPr>
              <a:t>, where q is the heat flux, k is the thermal conductivity, and ∇T is the temperature gradient.</a:t>
            </a:r>
          </a:p>
          <a:p>
            <a:endParaRPr lang="en-IN" sz="1600">
              <a:solidFill>
                <a:schemeClr val="bg1"/>
              </a:solidFill>
            </a:endParaRPr>
          </a:p>
        </p:txBody>
      </p:sp>
    </p:spTree>
    <p:extLst>
      <p:ext uri="{BB962C8B-B14F-4D97-AF65-F5344CB8AC3E}">
        <p14:creationId xmlns:p14="http://schemas.microsoft.com/office/powerpoint/2010/main" val="178984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6" name="Picture 5">
            <a:extLst>
              <a:ext uri="{FF2B5EF4-FFF2-40B4-BE49-F238E27FC236}">
                <a16:creationId xmlns:a16="http://schemas.microsoft.com/office/drawing/2014/main" id="{D10D5E76-E74C-4FDD-1D90-C8EAE0471DD7}"/>
              </a:ext>
            </a:extLst>
          </p:cNvPr>
          <p:cNvPicPr>
            <a:picLocks noChangeAspect="1"/>
          </p:cNvPicPr>
          <p:nvPr/>
        </p:nvPicPr>
        <p:blipFill>
          <a:blip r:embed="rId3"/>
          <a:stretch>
            <a:fillRect/>
          </a:stretch>
        </p:blipFill>
        <p:spPr>
          <a:xfrm>
            <a:off x="415995" y="1771822"/>
            <a:ext cx="5189670" cy="2491956"/>
          </a:xfrm>
          <a:prstGeom prst="rect">
            <a:avLst/>
          </a:prstGeom>
        </p:spPr>
      </p:pic>
      <p:sp>
        <p:nvSpPr>
          <p:cNvPr id="7" name="TextBox 6">
            <a:extLst>
              <a:ext uri="{FF2B5EF4-FFF2-40B4-BE49-F238E27FC236}">
                <a16:creationId xmlns:a16="http://schemas.microsoft.com/office/drawing/2014/main" id="{69FD77F6-274D-8F00-033C-91A67666BDC3}"/>
              </a:ext>
            </a:extLst>
          </p:cNvPr>
          <p:cNvSpPr txBox="1"/>
          <p:nvPr/>
        </p:nvSpPr>
        <p:spPr>
          <a:xfrm>
            <a:off x="415995" y="525779"/>
            <a:ext cx="5278563" cy="892552"/>
          </a:xfrm>
          <a:prstGeom prst="rect">
            <a:avLst/>
          </a:prstGeom>
          <a:noFill/>
        </p:spPr>
        <p:txBody>
          <a:bodyPr wrap="square" rtlCol="0">
            <a:spAutoFit/>
          </a:bodyPr>
          <a:lstStyle/>
          <a:p>
            <a:r>
              <a:rPr lang="en-IN" sz="3200"/>
              <a:t>Heat Conduction Equation:</a:t>
            </a:r>
          </a:p>
          <a:p>
            <a:r>
              <a:rPr lang="en-IN" sz="2000"/>
              <a:t>Cartesian Coordinate</a:t>
            </a:r>
          </a:p>
        </p:txBody>
      </p:sp>
    </p:spTree>
    <p:extLst>
      <p:ext uri="{BB962C8B-B14F-4D97-AF65-F5344CB8AC3E}">
        <p14:creationId xmlns:p14="http://schemas.microsoft.com/office/powerpoint/2010/main" val="284987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title"/>
          </p:nvPr>
        </p:nvSpPr>
        <p:spPr>
          <a:xfrm>
            <a:off x="720000" y="540000"/>
            <a:ext cx="6984000" cy="2031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200"/>
              <a:t>Assignment-3</a:t>
            </a:r>
            <a:endParaRPr sz="7200"/>
          </a:p>
        </p:txBody>
      </p:sp>
      <p:sp>
        <p:nvSpPr>
          <p:cNvPr id="345" name="Google Shape;345;p44"/>
          <p:cNvSpPr txBox="1">
            <a:spLocks noGrp="1"/>
          </p:cNvSpPr>
          <p:nvPr>
            <p:ph type="subTitle" idx="1"/>
          </p:nvPr>
        </p:nvSpPr>
        <p:spPr>
          <a:xfrm>
            <a:off x="0" y="2571600"/>
            <a:ext cx="5977054" cy="2031900"/>
          </a:xfrm>
          <a:prstGeom prst="rect">
            <a:avLst/>
          </a:prstGeom>
        </p:spPr>
        <p:txBody>
          <a:bodyPr spcFirstLastPara="1" wrap="square" lIns="91425" tIns="91425" rIns="91425" bIns="91425" anchor="ctr" anchorCtr="0">
            <a:noAutofit/>
          </a:bodyPr>
          <a:lstStyle/>
          <a:p>
            <a:pPr marL="457200" rtl="0">
              <a:spcBef>
                <a:spcPts val="0"/>
              </a:spcBef>
              <a:spcAft>
                <a:spcPts val="0"/>
              </a:spcAft>
            </a:pPr>
            <a:r>
              <a:rPr lang="en-US" sz="1400">
                <a:solidFill>
                  <a:schemeClr val="bg1"/>
                </a:solidFill>
              </a:rPr>
              <a:t>Consider a cylindrical pipe of outer radius r1 whose outer surface temperature T1 is maintained constant (Fig. 3–30). The pipe is now insulated with a material whose thermal conductivity is k and outer radius is r2. Heat is lost from the pipe to the surrounding medium at temperature T`, with a convection heat transfer coefficient h.</a:t>
            </a:r>
            <a:r>
              <a:rPr lang="en-US" sz="1400" i="0" u="none" strike="noStrike">
                <a:solidFill>
                  <a:schemeClr val="bg1"/>
                </a:solidFill>
                <a:effectLst/>
                <a:latin typeface="Arial" panose="020B0604020202020204" pitchFamily="34" charset="0"/>
              </a:rPr>
              <a:t> </a:t>
            </a:r>
            <a:r>
              <a:rPr lang="en-US" sz="1400" i="0" u="none" strike="noStrike">
                <a:solidFill>
                  <a:schemeClr val="bg1"/>
                </a:solidFill>
                <a:effectLst/>
                <a:latin typeface="Anaheim" panose="020B0604020202020204" charset="0"/>
              </a:rPr>
              <a:t>Plot Q(heat transfer) vs r for the sphere.</a:t>
            </a:r>
            <a:endParaRPr sz="1400">
              <a:solidFill>
                <a:schemeClr val="bg1"/>
              </a:solidFill>
              <a:latin typeface="Anaheim" panose="020B0604020202020204" charset="0"/>
            </a:endParaRPr>
          </a:p>
        </p:txBody>
      </p:sp>
      <p:pic>
        <p:nvPicPr>
          <p:cNvPr id="3" name="Picture 2">
            <a:extLst>
              <a:ext uri="{FF2B5EF4-FFF2-40B4-BE49-F238E27FC236}">
                <a16:creationId xmlns:a16="http://schemas.microsoft.com/office/drawing/2014/main" id="{88DAF216-7887-03B5-B891-9CD55C5D6147}"/>
              </a:ext>
            </a:extLst>
          </p:cNvPr>
          <p:cNvPicPr>
            <a:picLocks noChangeAspect="1"/>
          </p:cNvPicPr>
          <p:nvPr/>
        </p:nvPicPr>
        <p:blipFill>
          <a:blip r:embed="rId3"/>
          <a:stretch>
            <a:fillRect/>
          </a:stretch>
        </p:blipFill>
        <p:spPr>
          <a:xfrm>
            <a:off x="5977054" y="2881231"/>
            <a:ext cx="2118544" cy="1722269"/>
          </a:xfrm>
          <a:prstGeom prst="rect">
            <a:avLst/>
          </a:prstGeom>
        </p:spPr>
      </p:pic>
    </p:spTree>
    <p:extLst>
      <p:ext uri="{BB962C8B-B14F-4D97-AF65-F5344CB8AC3E}">
        <p14:creationId xmlns:p14="http://schemas.microsoft.com/office/powerpoint/2010/main" val="117575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 name="TextBox 2">
            <a:extLst>
              <a:ext uri="{FF2B5EF4-FFF2-40B4-BE49-F238E27FC236}">
                <a16:creationId xmlns:a16="http://schemas.microsoft.com/office/drawing/2014/main" id="{EC6BF127-F5B1-6B9C-14AB-9F2B63B899A9}"/>
              </a:ext>
            </a:extLst>
          </p:cNvPr>
          <p:cNvSpPr txBox="1"/>
          <p:nvPr/>
        </p:nvSpPr>
        <p:spPr>
          <a:xfrm>
            <a:off x="301083" y="116380"/>
            <a:ext cx="4572000" cy="4555093"/>
          </a:xfrm>
          <a:prstGeom prst="rect">
            <a:avLst/>
          </a:prstGeom>
          <a:noFill/>
        </p:spPr>
        <p:txBody>
          <a:bodyPr wrap="square">
            <a:spAutoFit/>
          </a:bodyPr>
          <a:lstStyle/>
          <a:p>
            <a:r>
              <a:rPr lang="en-US" sz="1000">
                <a:latin typeface="Courier New" panose="02070309020205020404" pitchFamily="49" charset="0"/>
              </a:rPr>
              <a:t>r1 = input("inner radius of the sphere ");</a:t>
            </a:r>
          </a:p>
          <a:p>
            <a:r>
              <a:rPr lang="en-US" sz="1000">
                <a:latin typeface="Courier New" panose="02070309020205020404" pitchFamily="49" charset="0"/>
              </a:rPr>
              <a:t>r=input("outer radius of insulated sphere ");</a:t>
            </a:r>
          </a:p>
          <a:p>
            <a:r>
              <a:rPr lang="en-US" sz="1000">
                <a:latin typeface="Courier New" panose="02070309020205020404" pitchFamily="49" charset="0"/>
              </a:rPr>
              <a:t>T1 = input("temperature of inner surface "); </a:t>
            </a:r>
          </a:p>
          <a:p>
            <a:r>
              <a:rPr lang="en-US" sz="1000" err="1">
                <a:latin typeface="Courier New" panose="02070309020205020404" pitchFamily="49" charset="0"/>
              </a:rPr>
              <a:t>Tinf</a:t>
            </a:r>
            <a:r>
              <a:rPr lang="en-US" sz="1000">
                <a:latin typeface="Courier New" panose="02070309020205020404" pitchFamily="49" charset="0"/>
              </a:rPr>
              <a:t> = input("temperature of surroundings "); </a:t>
            </a:r>
          </a:p>
          <a:p>
            <a:r>
              <a:rPr lang="en-US" sz="1000">
                <a:latin typeface="Courier New" panose="02070309020205020404" pitchFamily="49" charset="0"/>
              </a:rPr>
              <a:t>k = input("thermal conductivity of insulation "); </a:t>
            </a:r>
          </a:p>
          <a:p>
            <a:r>
              <a:rPr lang="en-US" sz="1000">
                <a:latin typeface="Courier New" panose="02070309020205020404" pitchFamily="49" charset="0"/>
              </a:rPr>
              <a:t>h = input("convective heat transfer coefficient "); </a:t>
            </a:r>
          </a:p>
          <a:p>
            <a:r>
              <a:rPr lang="en-IN" sz="1000">
                <a:latin typeface="Courier New" panose="02070309020205020404" pitchFamily="49" charset="0"/>
              </a:rPr>
              <a:t>r2_vec = r1:0.01:r; </a:t>
            </a:r>
          </a:p>
          <a:p>
            <a:r>
              <a:rPr lang="en-IN" sz="1000">
                <a:latin typeface="Courier New" panose="02070309020205020404" pitchFamily="49" charset="0"/>
              </a:rPr>
              <a:t>r=h/k;</a:t>
            </a:r>
          </a:p>
          <a:p>
            <a:r>
              <a:rPr lang="pt-BR" sz="1000">
                <a:latin typeface="Courier New" panose="02070309020205020404" pitchFamily="49" charset="0"/>
              </a:rPr>
              <a:t>Q_vec = zeros(size(r2_vec));</a:t>
            </a:r>
          </a:p>
          <a:p>
            <a:r>
              <a:rPr lang="en-IN" sz="1000">
                <a:latin typeface="Courier New" panose="02070309020205020404" pitchFamily="49" charset="0"/>
              </a:rPr>
              <a:t>for i = 1:length(r2_vec)</a:t>
            </a:r>
          </a:p>
          <a:p>
            <a:r>
              <a:rPr lang="en-IN" sz="1000">
                <a:latin typeface="Courier New" panose="02070309020205020404" pitchFamily="49" charset="0"/>
              </a:rPr>
              <a:t>    r2 = r2_vec(i);</a:t>
            </a:r>
          </a:p>
          <a:p>
            <a:r>
              <a:rPr lang="en-IN" sz="1000">
                <a:latin typeface="Courier New" panose="02070309020205020404" pitchFamily="49" charset="0"/>
              </a:rPr>
              <a:t>    A = 4*pi*r2^2;</a:t>
            </a:r>
          </a:p>
          <a:p>
            <a:r>
              <a:rPr lang="pt-BR" sz="1000">
                <a:latin typeface="Courier New" panose="02070309020205020404" pitchFamily="49" charset="0"/>
              </a:rPr>
              <a:t>    R_cond = log(r2/r1)/(2*pi*k); </a:t>
            </a:r>
          </a:p>
          <a:p>
            <a:r>
              <a:rPr lang="pt-BR" sz="1000">
                <a:latin typeface="Courier New" panose="02070309020205020404" pitchFamily="49" charset="0"/>
              </a:rPr>
              <a:t>    R_conv = 1/(h*A);</a:t>
            </a:r>
          </a:p>
          <a:p>
            <a:r>
              <a:rPr lang="pt-BR" sz="1000">
                <a:latin typeface="Courier New" panose="02070309020205020404" pitchFamily="49" charset="0"/>
              </a:rPr>
              <a:t>    R_total = R_cond + R_conv; </a:t>
            </a:r>
          </a:p>
          <a:p>
            <a:r>
              <a:rPr lang="en-IN" sz="1000">
                <a:latin typeface="Courier New" panose="02070309020205020404" pitchFamily="49" charset="0"/>
              </a:rPr>
              <a:t>    Q = (T1-Tinf)/</a:t>
            </a:r>
            <a:r>
              <a:rPr lang="en-IN" sz="1000" err="1">
                <a:latin typeface="Courier New" panose="02070309020205020404" pitchFamily="49" charset="0"/>
              </a:rPr>
              <a:t>R_total</a:t>
            </a:r>
            <a:r>
              <a:rPr lang="en-IN" sz="1000">
                <a:latin typeface="Courier New" panose="02070309020205020404" pitchFamily="49" charset="0"/>
              </a:rPr>
              <a:t>;</a:t>
            </a:r>
          </a:p>
          <a:p>
            <a:r>
              <a:rPr lang="en-IN" sz="1000">
                <a:latin typeface="Courier New" panose="02070309020205020404" pitchFamily="49" charset="0"/>
              </a:rPr>
              <a:t>    </a:t>
            </a:r>
            <a:r>
              <a:rPr lang="en-IN" sz="1000" err="1">
                <a:latin typeface="Courier New" panose="02070309020205020404" pitchFamily="49" charset="0"/>
              </a:rPr>
              <a:t>Q_vec</a:t>
            </a:r>
            <a:r>
              <a:rPr lang="en-IN" sz="1000">
                <a:latin typeface="Courier New" panose="02070309020205020404" pitchFamily="49" charset="0"/>
              </a:rPr>
              <a:t>(i) = Q;</a:t>
            </a:r>
          </a:p>
          <a:p>
            <a:r>
              <a:rPr lang="en-IN" sz="1000">
                <a:latin typeface="Courier New" panose="02070309020205020404" pitchFamily="49" charset="0"/>
              </a:rPr>
              <a:t>end</a:t>
            </a:r>
          </a:p>
          <a:p>
            <a:endParaRPr lang="en-IN" sz="1000">
              <a:latin typeface="Courier New" panose="02070309020205020404" pitchFamily="49" charset="0"/>
            </a:endParaRPr>
          </a:p>
          <a:p>
            <a:r>
              <a:rPr lang="en-IN" sz="1000">
                <a:latin typeface="Courier New" panose="02070309020205020404" pitchFamily="49" charset="0"/>
              </a:rPr>
              <a:t>plot(r2_vec, </a:t>
            </a:r>
            <a:r>
              <a:rPr lang="en-IN" sz="1000" err="1">
                <a:latin typeface="Courier New" panose="02070309020205020404" pitchFamily="49" charset="0"/>
              </a:rPr>
              <a:t>Q_vec</a:t>
            </a:r>
            <a:r>
              <a:rPr lang="en-IN" sz="1000">
                <a:latin typeface="Courier New" panose="02070309020205020404" pitchFamily="49" charset="0"/>
              </a:rPr>
              <a:t>)</a:t>
            </a:r>
          </a:p>
          <a:p>
            <a:r>
              <a:rPr lang="en-IN" sz="1000">
                <a:latin typeface="Courier New" panose="02070309020205020404" pitchFamily="49" charset="0"/>
              </a:rPr>
              <a:t>line([</a:t>
            </a:r>
            <a:r>
              <a:rPr lang="en-IN" sz="1000" err="1">
                <a:latin typeface="Courier New" panose="02070309020205020404" pitchFamily="49" charset="0"/>
              </a:rPr>
              <a:t>R_critical</a:t>
            </a:r>
            <a:r>
              <a:rPr lang="en-IN" sz="1000">
                <a:latin typeface="Courier New" panose="02070309020205020404" pitchFamily="49" charset="0"/>
              </a:rPr>
              <a:t>, </a:t>
            </a:r>
            <a:r>
              <a:rPr lang="en-IN" sz="1000" err="1">
                <a:latin typeface="Courier New" panose="02070309020205020404" pitchFamily="49" charset="0"/>
              </a:rPr>
              <a:t>R_critical</a:t>
            </a:r>
            <a:r>
              <a:rPr lang="en-IN" sz="1000">
                <a:latin typeface="Courier New" panose="02070309020205020404" pitchFamily="49" charset="0"/>
              </a:rPr>
              <a:t>], [0, max(</a:t>
            </a:r>
            <a:r>
              <a:rPr lang="en-IN" sz="1000" err="1">
                <a:latin typeface="Courier New" panose="02070309020205020404" pitchFamily="49" charset="0"/>
              </a:rPr>
              <a:t>Q_vec</a:t>
            </a:r>
            <a:r>
              <a:rPr lang="en-IN" sz="1000">
                <a:latin typeface="Courier New" panose="02070309020205020404" pitchFamily="49" charset="0"/>
              </a:rPr>
              <a:t>)], '</a:t>
            </a:r>
            <a:r>
              <a:rPr lang="en-IN" sz="1000" err="1">
                <a:latin typeface="Courier New" panose="02070309020205020404" pitchFamily="49" charset="0"/>
              </a:rPr>
              <a:t>LineStyle</a:t>
            </a:r>
            <a:r>
              <a:rPr lang="en-IN" sz="1000">
                <a:latin typeface="Courier New" panose="02070309020205020404" pitchFamily="49" charset="0"/>
              </a:rPr>
              <a:t>', '--', '</a:t>
            </a:r>
            <a:r>
              <a:rPr lang="en-IN" sz="1000" err="1">
                <a:latin typeface="Courier New" panose="02070309020205020404" pitchFamily="49" charset="0"/>
              </a:rPr>
              <a:t>Color</a:t>
            </a:r>
            <a:r>
              <a:rPr lang="en-IN" sz="1000">
                <a:latin typeface="Courier New" panose="02070309020205020404" pitchFamily="49" charset="0"/>
              </a:rPr>
              <a:t>', 'r');</a:t>
            </a:r>
          </a:p>
          <a:p>
            <a:r>
              <a:rPr lang="en-IN" sz="1000">
                <a:latin typeface="Courier New" panose="02070309020205020404" pitchFamily="49" charset="0"/>
              </a:rPr>
              <a:t>text(</a:t>
            </a:r>
            <a:r>
              <a:rPr lang="en-IN" sz="1000" err="1">
                <a:latin typeface="Courier New" panose="02070309020205020404" pitchFamily="49" charset="0"/>
              </a:rPr>
              <a:t>R_critical</a:t>
            </a:r>
            <a:r>
              <a:rPr lang="en-IN" sz="1000">
                <a:latin typeface="Courier New" panose="02070309020205020404" pitchFamily="49" charset="0"/>
              </a:rPr>
              <a:t>, 0.9*max(</a:t>
            </a:r>
            <a:r>
              <a:rPr lang="en-IN" sz="1000" err="1">
                <a:latin typeface="Courier New" panose="02070309020205020404" pitchFamily="49" charset="0"/>
              </a:rPr>
              <a:t>Q_vec</a:t>
            </a:r>
            <a:r>
              <a:rPr lang="en-IN" sz="1000">
                <a:latin typeface="Courier New" panose="02070309020205020404" pitchFamily="49" charset="0"/>
              </a:rPr>
              <a:t>), 'R_{critical}', '</a:t>
            </a:r>
            <a:r>
              <a:rPr lang="en-IN" sz="1000" err="1">
                <a:latin typeface="Courier New" panose="02070309020205020404" pitchFamily="49" charset="0"/>
              </a:rPr>
              <a:t>HorizontalAlignment</a:t>
            </a:r>
            <a:r>
              <a:rPr lang="en-IN" sz="1000">
                <a:latin typeface="Courier New" panose="02070309020205020404" pitchFamily="49" charset="0"/>
              </a:rPr>
              <a:t>', '</a:t>
            </a:r>
            <a:r>
              <a:rPr lang="en-IN" sz="1000" err="1">
                <a:latin typeface="Courier New" panose="02070309020205020404" pitchFamily="49" charset="0"/>
              </a:rPr>
              <a:t>center</a:t>
            </a:r>
            <a:r>
              <a:rPr lang="en-IN" sz="1000">
                <a:latin typeface="Courier New" panose="02070309020205020404" pitchFamily="49" charset="0"/>
              </a:rPr>
              <a:t>')</a:t>
            </a:r>
          </a:p>
          <a:p>
            <a:r>
              <a:rPr lang="en-IN" sz="1000">
                <a:latin typeface="Courier New" panose="02070309020205020404" pitchFamily="49" charset="0"/>
              </a:rPr>
              <a:t>hold off</a:t>
            </a:r>
          </a:p>
          <a:p>
            <a:r>
              <a:rPr lang="en-US" sz="1000" err="1">
                <a:latin typeface="Courier New" panose="02070309020205020404" pitchFamily="49" charset="0"/>
              </a:rPr>
              <a:t>xlabel</a:t>
            </a:r>
            <a:r>
              <a:rPr lang="en-US" sz="1000">
                <a:latin typeface="Courier New" panose="02070309020205020404" pitchFamily="49" charset="0"/>
              </a:rPr>
              <a:t>('Outer radius of insulation')</a:t>
            </a:r>
          </a:p>
          <a:p>
            <a:r>
              <a:rPr lang="en-US" sz="1000" err="1">
                <a:latin typeface="Courier New" panose="02070309020205020404" pitchFamily="49" charset="0"/>
              </a:rPr>
              <a:t>ylabel</a:t>
            </a:r>
            <a:r>
              <a:rPr lang="en-US" sz="1000">
                <a:latin typeface="Courier New" panose="02070309020205020404" pitchFamily="49" charset="0"/>
              </a:rPr>
              <a:t>('Rate of Heat transfer')</a:t>
            </a:r>
          </a:p>
          <a:p>
            <a:r>
              <a:rPr lang="en-US" sz="1000">
                <a:latin typeface="Courier New" panose="02070309020205020404" pitchFamily="49" charset="0"/>
              </a:rPr>
              <a:t>title('Rate of Heat transfer vs outer radius of insulation of a sphere')</a:t>
            </a:r>
          </a:p>
        </p:txBody>
      </p:sp>
      <p:pic>
        <p:nvPicPr>
          <p:cNvPr id="5" name="Picture 4">
            <a:extLst>
              <a:ext uri="{FF2B5EF4-FFF2-40B4-BE49-F238E27FC236}">
                <a16:creationId xmlns:a16="http://schemas.microsoft.com/office/drawing/2014/main" id="{80FA1B33-B929-C027-4898-CD051CE99F45}"/>
              </a:ext>
            </a:extLst>
          </p:cNvPr>
          <p:cNvPicPr>
            <a:picLocks noChangeAspect="1"/>
          </p:cNvPicPr>
          <p:nvPr/>
        </p:nvPicPr>
        <p:blipFill>
          <a:blip r:embed="rId3"/>
          <a:stretch>
            <a:fillRect/>
          </a:stretch>
        </p:blipFill>
        <p:spPr>
          <a:xfrm>
            <a:off x="4417281" y="899532"/>
            <a:ext cx="3824813" cy="2918355"/>
          </a:xfrm>
          <a:prstGeom prst="rect">
            <a:avLst/>
          </a:prstGeom>
        </p:spPr>
      </p:pic>
    </p:spTree>
    <p:extLst>
      <p:ext uri="{BB962C8B-B14F-4D97-AF65-F5344CB8AC3E}">
        <p14:creationId xmlns:p14="http://schemas.microsoft.com/office/powerpoint/2010/main" val="149782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ctrTitle"/>
          </p:nvPr>
        </p:nvSpPr>
        <p:spPr>
          <a:xfrm>
            <a:off x="2746525" y="1250156"/>
            <a:ext cx="5677500" cy="219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800"/>
              <a:t>End of Report</a:t>
            </a:r>
            <a:br>
              <a:rPr lang="en-IN" sz="4800"/>
            </a:br>
            <a:r>
              <a:rPr lang="en-IN" sz="4800" err="1"/>
              <a:t>ThankYou</a:t>
            </a:r>
            <a:endParaRPr lang="en-IN" sz="4800"/>
          </a:p>
        </p:txBody>
      </p:sp>
      <p:sp>
        <p:nvSpPr>
          <p:cNvPr id="316" name="Google Shape;316;p42"/>
          <p:cNvSpPr txBox="1">
            <a:spLocks noGrp="1"/>
          </p:cNvSpPr>
          <p:nvPr>
            <p:ph type="subTitle" idx="1"/>
          </p:nvPr>
        </p:nvSpPr>
        <p:spPr>
          <a:xfrm>
            <a:off x="2746525" y="3444656"/>
            <a:ext cx="56775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IN" sz="3200" b="1">
                <a:solidFill>
                  <a:srgbClr val="FFC000"/>
                </a:solidFill>
              </a:rPr>
              <a:t>Prerna Singh Chauhan </a:t>
            </a:r>
            <a:br>
              <a:rPr lang="en-IN" sz="3200" b="1">
                <a:solidFill>
                  <a:srgbClr val="FFC000"/>
                </a:solidFill>
              </a:rPr>
            </a:br>
            <a:r>
              <a:rPr lang="en-IN" sz="3200" b="1">
                <a:solidFill>
                  <a:srgbClr val="FFC000"/>
                </a:solidFill>
              </a:rPr>
              <a:t>210767</a:t>
            </a:r>
            <a:endParaRPr sz="3200" b="1">
              <a:solidFill>
                <a:srgbClr val="FFC000"/>
              </a:solidFill>
            </a:endParaRPr>
          </a:p>
        </p:txBody>
      </p:sp>
      <p:pic>
        <p:nvPicPr>
          <p:cNvPr id="1026" name="Picture 2" descr="Multiphase flow - Wikipedia">
            <a:extLst>
              <a:ext uri="{FF2B5EF4-FFF2-40B4-BE49-F238E27FC236}">
                <a16:creationId xmlns:a16="http://schemas.microsoft.com/office/drawing/2014/main" id="{E46DE316-E420-4615-C6D7-3A5E1D6E0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2304"/>
            <a:ext cx="2282283" cy="461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22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3"/>
          <p:cNvSpPr txBox="1">
            <a:spLocks noGrp="1"/>
          </p:cNvSpPr>
          <p:nvPr>
            <p:ph type="title"/>
          </p:nvPr>
        </p:nvSpPr>
        <p:spPr>
          <a:xfrm>
            <a:off x="720000" y="494425"/>
            <a:ext cx="770400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What is Mutiphase Flow?</a:t>
            </a:r>
            <a:endParaRPr/>
          </a:p>
        </p:txBody>
      </p:sp>
      <p:sp>
        <p:nvSpPr>
          <p:cNvPr id="4" name="TextBox 3">
            <a:extLst>
              <a:ext uri="{FF2B5EF4-FFF2-40B4-BE49-F238E27FC236}">
                <a16:creationId xmlns:a16="http://schemas.microsoft.com/office/drawing/2014/main" id="{E5B818F9-AB92-EB55-9E54-3A22E1C24858}"/>
              </a:ext>
            </a:extLst>
          </p:cNvPr>
          <p:cNvSpPr txBox="1"/>
          <p:nvPr/>
        </p:nvSpPr>
        <p:spPr>
          <a:xfrm>
            <a:off x="734868" y="1092600"/>
            <a:ext cx="7123024" cy="3323987"/>
          </a:xfrm>
          <a:prstGeom prst="rect">
            <a:avLst/>
          </a:prstGeom>
          <a:noFill/>
        </p:spPr>
        <p:txBody>
          <a:bodyPr wrap="square" lIns="91440" tIns="45720" rIns="91440" bIns="45720" rtlCol="0" anchor="t">
            <a:spAutoFit/>
          </a:bodyPr>
          <a:lstStyle/>
          <a:p>
            <a:pPr marL="0" lvl="0" indent="0" algn="l" rtl="0">
              <a:spcBef>
                <a:spcPts val="0"/>
              </a:spcBef>
              <a:spcAft>
                <a:spcPts val="0"/>
              </a:spcAft>
              <a:buNone/>
            </a:pPr>
            <a:r>
              <a:rPr lang="en-US" sz="2400" b="0" i="0" dirty="0">
                <a:solidFill>
                  <a:schemeClr val="bg1"/>
                </a:solidFill>
                <a:effectLst/>
                <a:latin typeface="Google Sans"/>
              </a:rPr>
              <a:t>Multiphase flow refers to the simultaneous flow of more than one fluid phase.</a:t>
            </a:r>
          </a:p>
          <a:p>
            <a:pPr marL="0" lvl="0" indent="0" algn="l" rtl="0">
              <a:spcBef>
                <a:spcPts val="0"/>
              </a:spcBef>
              <a:spcAft>
                <a:spcPts val="0"/>
              </a:spcAft>
              <a:buNone/>
            </a:pPr>
            <a:endParaRPr lang="en-US" sz="2400" b="0" i="0" dirty="0">
              <a:solidFill>
                <a:schemeClr val="bg1"/>
              </a:solidFill>
              <a:effectLst/>
              <a:latin typeface="Google Sans"/>
            </a:endParaRPr>
          </a:p>
          <a:p>
            <a:pPr>
              <a:buFont typeface="Arial" panose="020B0604020202020204" pitchFamily="34" charset="0"/>
              <a:buChar char="•"/>
            </a:pPr>
            <a:r>
              <a:rPr lang="en-US" sz="1800" b="0" i="0" dirty="0">
                <a:solidFill>
                  <a:schemeClr val="bg1"/>
                </a:solidFill>
                <a:effectLst/>
                <a:latin typeface="Söhne"/>
              </a:rPr>
              <a:t>Phase: A region of matter with uniform physical and chemical properties.</a:t>
            </a:r>
          </a:p>
          <a:p>
            <a:pPr algn="l">
              <a:buFont typeface="Arial" panose="020B0604020202020204" pitchFamily="34" charset="0"/>
              <a:buChar char="•"/>
            </a:pPr>
            <a:r>
              <a:rPr lang="en-US" sz="1800" b="0" i="0" dirty="0">
                <a:solidFill>
                  <a:schemeClr val="bg1"/>
                </a:solidFill>
                <a:effectLst/>
                <a:latin typeface="Söhne"/>
              </a:rPr>
              <a:t>Surface tension: Force per unit length at the interface of two immiscible phases, acting perpendicular to the interface.</a:t>
            </a:r>
          </a:p>
          <a:p>
            <a:pPr algn="l">
              <a:buFont typeface="Arial" panose="020B0604020202020204" pitchFamily="34" charset="0"/>
              <a:buChar char="•"/>
            </a:pPr>
            <a:r>
              <a:rPr lang="en-US" sz="1800" b="0" i="0" dirty="0">
                <a:solidFill>
                  <a:schemeClr val="bg1"/>
                </a:solidFill>
                <a:effectLst/>
                <a:latin typeface="Söhne"/>
              </a:rPr>
              <a:t>Interface: The boundary between two phases.</a:t>
            </a:r>
          </a:p>
          <a:p>
            <a:pPr algn="l">
              <a:buFont typeface="Arial" panose="020B0604020202020204" pitchFamily="34" charset="0"/>
              <a:buChar char="•"/>
            </a:pPr>
            <a:r>
              <a:rPr lang="en-US" sz="1800" b="0" i="0" dirty="0">
                <a:solidFill>
                  <a:schemeClr val="bg1"/>
                </a:solidFill>
                <a:effectLst/>
                <a:latin typeface="Söhne"/>
              </a:rPr>
              <a:t>Wetting: The ability of a liquid to spread over or adhere to a solid surface.</a:t>
            </a:r>
          </a:p>
          <a:p>
            <a:pPr algn="l">
              <a:buFont typeface="Arial" panose="020B0604020202020204" pitchFamily="34" charset="0"/>
              <a:buChar char="•"/>
            </a:pPr>
            <a:r>
              <a:rPr lang="en-US" sz="1800" b="0" i="0" dirty="0">
                <a:solidFill>
                  <a:schemeClr val="bg1"/>
                </a:solidFill>
                <a:effectLst/>
                <a:latin typeface="Söhne"/>
              </a:rPr>
              <a:t>Multiphase: A system consisting of two or more phases.</a:t>
            </a:r>
          </a:p>
          <a:p>
            <a:pPr marL="0" lvl="0" indent="0" algn="l" rtl="0">
              <a:spcBef>
                <a:spcPts val="0"/>
              </a:spcBef>
              <a:spcAft>
                <a:spcPts val="0"/>
              </a:spcAft>
              <a:buNone/>
            </a:pPr>
            <a:endParaRPr lang="en-US" sz="1200" dirty="0">
              <a:solidFill>
                <a:schemeClr val="tx1">
                  <a:lumMod val="90000"/>
                  <a:lumOff val="10000"/>
                </a:schemeClr>
              </a:solidFill>
              <a:latin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4" name="TextBox 3">
            <a:extLst>
              <a:ext uri="{FF2B5EF4-FFF2-40B4-BE49-F238E27FC236}">
                <a16:creationId xmlns:a16="http://schemas.microsoft.com/office/drawing/2014/main" id="{E5B818F9-AB92-EB55-9E54-3A22E1C24858}"/>
              </a:ext>
            </a:extLst>
          </p:cNvPr>
          <p:cNvSpPr txBox="1"/>
          <p:nvPr/>
        </p:nvSpPr>
        <p:spPr>
          <a:xfrm>
            <a:off x="363160" y="51574"/>
            <a:ext cx="7123024" cy="4247317"/>
          </a:xfrm>
          <a:prstGeom prst="rect">
            <a:avLst/>
          </a:prstGeom>
          <a:noFill/>
        </p:spPr>
        <p:txBody>
          <a:bodyPr wrap="square" lIns="91440" tIns="45720" rIns="91440" bIns="45720" rtlCol="0" anchor="t">
            <a:spAutoFit/>
          </a:bodyPr>
          <a:lstStyle/>
          <a:p>
            <a:pPr>
              <a:buFont typeface="Arial" panose="020B0604020202020204" pitchFamily="34" charset="0"/>
              <a:buChar char="•"/>
            </a:pPr>
            <a:r>
              <a:rPr lang="en-US" sz="1800" b="0" i="0" dirty="0">
                <a:solidFill>
                  <a:schemeClr val="bg1"/>
                </a:solidFill>
                <a:effectLst/>
                <a:latin typeface="Söhne"/>
              </a:rPr>
              <a:t>Continuum approximation: </a:t>
            </a:r>
            <a:r>
              <a:rPr lang="en-US" sz="1800" dirty="0">
                <a:solidFill>
                  <a:schemeClr val="bg1"/>
                </a:solidFill>
                <a:latin typeface="Google Sans"/>
              </a:rPr>
              <a:t>T</a:t>
            </a:r>
            <a:r>
              <a:rPr lang="en-US" sz="1800" b="0" i="0" dirty="0">
                <a:solidFill>
                  <a:schemeClr val="bg1"/>
                </a:solidFill>
                <a:effectLst/>
                <a:latin typeface="Google Sans"/>
              </a:rPr>
              <a:t>he substance of the fluid is distributed evenly and fills completely the space it occupies. </a:t>
            </a:r>
            <a:r>
              <a:rPr lang="en-US" sz="1800" dirty="0">
                <a:solidFill>
                  <a:schemeClr val="bg1"/>
                </a:solidFill>
                <a:latin typeface="Georgia"/>
              </a:rPr>
              <a:t>A</a:t>
            </a:r>
            <a:r>
              <a:rPr lang="en-US" sz="1800" b="0" i="0" dirty="0">
                <a:solidFill>
                  <a:schemeClr val="bg1"/>
                </a:solidFill>
                <a:effectLst/>
                <a:latin typeface="Georgia"/>
              </a:rPr>
              <a:t>t each point of the region of the fluid it is possible to construct one volume small enough compared to the region of the fluid and still big enough compared to the molecular mean free path.</a:t>
            </a:r>
            <a:r>
              <a:rPr lang="en-US" sz="1800" dirty="0">
                <a:solidFill>
                  <a:schemeClr val="bg1"/>
                </a:solidFill>
                <a:latin typeface="Söhne"/>
              </a:rPr>
              <a:t> </a:t>
            </a:r>
            <a:endParaRPr lang="en-US" sz="1800" b="0" i="0" dirty="0">
              <a:solidFill>
                <a:schemeClr val="bg1"/>
              </a:solidFill>
              <a:effectLst/>
              <a:latin typeface="Söhne"/>
            </a:endParaRPr>
          </a:p>
          <a:p>
            <a:pPr algn="l">
              <a:buFont typeface="Arial" panose="020B0604020202020204" pitchFamily="34" charset="0"/>
              <a:buChar char="•"/>
            </a:pPr>
            <a:r>
              <a:rPr lang="en-US" sz="2000" b="0" i="0" dirty="0">
                <a:solidFill>
                  <a:schemeClr val="bg1"/>
                </a:solidFill>
                <a:effectLst/>
                <a:latin typeface="Söhne"/>
              </a:rPr>
              <a:t>Contact Angle (hydrophobic and hydrophilic surfaces): The angle formed between the tangent to the liquid-solid interface and the solid surface.</a:t>
            </a:r>
          </a:p>
          <a:p>
            <a:pPr algn="l">
              <a:buFont typeface="Arial" panose="020B0604020202020204" pitchFamily="34" charset="0"/>
              <a:buChar char="•"/>
            </a:pPr>
            <a:r>
              <a:rPr lang="en-US" sz="2000" b="0" i="0" dirty="0">
                <a:solidFill>
                  <a:schemeClr val="bg1"/>
                </a:solidFill>
                <a:effectLst/>
                <a:latin typeface="Söhne"/>
              </a:rPr>
              <a:t>Electrowetting: The change in contact angle induced by an electric field applied to the liquid-solid interface.</a:t>
            </a:r>
          </a:p>
          <a:p>
            <a:pPr algn="l">
              <a:buFont typeface="Arial" panose="020B0604020202020204" pitchFamily="34" charset="0"/>
              <a:buChar char="•"/>
            </a:pPr>
            <a:r>
              <a:rPr lang="en-US" sz="2000" b="0" i="0" dirty="0">
                <a:solidFill>
                  <a:schemeClr val="bg1"/>
                </a:solidFill>
                <a:effectLst/>
                <a:latin typeface="Söhne"/>
              </a:rPr>
              <a:t>Young's Law for the contact angle: The relationship between the contact angle, surface tension, and interfacial energy of a liquid-solid interface.</a:t>
            </a:r>
            <a:br>
              <a:rPr lang="en-US" sz="2000" b="0" i="0" dirty="0">
                <a:solidFill>
                  <a:schemeClr val="bg1"/>
                </a:solidFill>
                <a:effectLst/>
                <a:latin typeface="Söhne"/>
              </a:rPr>
            </a:br>
            <a:endParaRPr lang="en-US" sz="2000" b="0" i="0" dirty="0">
              <a:solidFill>
                <a:schemeClr val="bg1"/>
              </a:solidFill>
              <a:effectLst/>
              <a:latin typeface="Söhne"/>
            </a:endParaRPr>
          </a:p>
        </p:txBody>
      </p:sp>
      <p:pic>
        <p:nvPicPr>
          <p:cNvPr id="2050" name="Picture 2">
            <a:extLst>
              <a:ext uri="{FF2B5EF4-FFF2-40B4-BE49-F238E27FC236}">
                <a16:creationId xmlns:a16="http://schemas.microsoft.com/office/drawing/2014/main" id="{E17A2058-1BA9-DACD-19B4-5068E30A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493" y="3700973"/>
            <a:ext cx="6029092" cy="147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81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title"/>
          </p:nvPr>
        </p:nvSpPr>
        <p:spPr>
          <a:xfrm>
            <a:off x="720000" y="540000"/>
            <a:ext cx="6984000" cy="2031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200"/>
              <a:t>Assignment-1</a:t>
            </a:r>
            <a:endParaRPr sz="7200"/>
          </a:p>
        </p:txBody>
      </p:sp>
      <p:sp>
        <p:nvSpPr>
          <p:cNvPr id="345" name="Google Shape;345;p44"/>
          <p:cNvSpPr txBox="1">
            <a:spLocks noGrp="1"/>
          </p:cNvSpPr>
          <p:nvPr>
            <p:ph type="subTitle" idx="1"/>
          </p:nvPr>
        </p:nvSpPr>
        <p:spPr>
          <a:xfrm>
            <a:off x="720025" y="2571600"/>
            <a:ext cx="6984000" cy="2031900"/>
          </a:xfrm>
          <a:prstGeom prst="rect">
            <a:avLst/>
          </a:prstGeom>
        </p:spPr>
        <p:txBody>
          <a:bodyPr spcFirstLastPara="1" wrap="square" lIns="91425" tIns="91425" rIns="91425" bIns="91425" anchor="ctr" anchorCtr="0">
            <a:noAutofit/>
          </a:bodyPr>
          <a:lstStyle/>
          <a:p>
            <a:pPr marL="0" indent="0"/>
            <a:r>
              <a:rPr lang="en-US" sz="2000" b="1" i="0" u="none" strike="noStrike" dirty="0">
                <a:solidFill>
                  <a:schemeClr val="bg1"/>
                </a:solidFill>
                <a:effectLst/>
                <a:latin typeface="Arial" panose="020B0604020202020204" pitchFamily="34" charset="0"/>
              </a:rPr>
              <a:t>Identify whether interfaces exist or not in the following systems: carbonated cold drinks, oil and water, milk and water, Ethanol and water. Water at critical point.</a:t>
            </a:r>
          </a:p>
          <a:p>
            <a:pPr marL="0" lvl="0" indent="0" algn="ctr"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4" name="TextBox 3">
            <a:extLst>
              <a:ext uri="{FF2B5EF4-FFF2-40B4-BE49-F238E27FC236}">
                <a16:creationId xmlns:a16="http://schemas.microsoft.com/office/drawing/2014/main" id="{E5B818F9-AB92-EB55-9E54-3A22E1C24858}"/>
              </a:ext>
            </a:extLst>
          </p:cNvPr>
          <p:cNvSpPr txBox="1"/>
          <p:nvPr/>
        </p:nvSpPr>
        <p:spPr>
          <a:xfrm>
            <a:off x="705132" y="430961"/>
            <a:ext cx="7123024" cy="4001095"/>
          </a:xfrm>
          <a:prstGeom prst="rect">
            <a:avLst/>
          </a:prstGeom>
          <a:noFill/>
        </p:spPr>
        <p:txBody>
          <a:bodyPr wrap="square" rtlCol="0">
            <a:spAutoFit/>
          </a:bodyPr>
          <a:lstStyle/>
          <a:p>
            <a:pPr algn="l">
              <a:buFont typeface="Arial" panose="020B0604020202020204" pitchFamily="34" charset="0"/>
              <a:buChar char="•"/>
            </a:pPr>
            <a:r>
              <a:rPr lang="en-US" sz="2000" b="0" i="0" dirty="0">
                <a:solidFill>
                  <a:schemeClr val="bg1"/>
                </a:solidFill>
                <a:effectLst/>
                <a:latin typeface="Söhne"/>
              </a:rPr>
              <a:t>Carbonated cold drinks: Interfaces exist between the liquid and gas phases of the carbon dioxide dissolved in the drink.</a:t>
            </a:r>
          </a:p>
          <a:p>
            <a:pPr algn="l">
              <a:buFont typeface="Arial" panose="020B0604020202020204" pitchFamily="34" charset="0"/>
              <a:buChar char="•"/>
            </a:pPr>
            <a:r>
              <a:rPr lang="en-US" sz="2000" b="0" i="0" dirty="0">
                <a:solidFill>
                  <a:schemeClr val="bg1"/>
                </a:solidFill>
                <a:effectLst/>
                <a:latin typeface="Söhne"/>
              </a:rPr>
              <a:t>Oil and water: Interfaces exist between the immiscible oil and water phases.</a:t>
            </a:r>
          </a:p>
          <a:p>
            <a:pPr algn="l">
              <a:buFont typeface="Arial" panose="020B0604020202020204" pitchFamily="34" charset="0"/>
              <a:buChar char="•"/>
            </a:pPr>
            <a:r>
              <a:rPr lang="en-US" sz="2000" b="0" i="0" dirty="0">
                <a:solidFill>
                  <a:schemeClr val="bg1"/>
                </a:solidFill>
                <a:effectLst/>
                <a:latin typeface="Söhne"/>
              </a:rPr>
              <a:t>Milk and water: Interfaces exist between the milk and water phases, as milk is an emulsion of fat droplets dispersed in a water-based solution.</a:t>
            </a:r>
          </a:p>
          <a:p>
            <a:pPr algn="l">
              <a:buFont typeface="Arial" panose="020B0604020202020204" pitchFamily="34" charset="0"/>
              <a:buChar char="•"/>
            </a:pPr>
            <a:r>
              <a:rPr lang="en-US" sz="2000" b="0" i="0" dirty="0">
                <a:solidFill>
                  <a:schemeClr val="bg1"/>
                </a:solidFill>
                <a:effectLst/>
                <a:latin typeface="Söhne"/>
              </a:rPr>
              <a:t>Ethanol and water: Interfaces exist between the immiscible ethanol and water phases.</a:t>
            </a:r>
          </a:p>
          <a:p>
            <a:pPr algn="l">
              <a:buFont typeface="Arial" panose="020B0604020202020204" pitchFamily="34" charset="0"/>
              <a:buChar char="•"/>
            </a:pPr>
            <a:r>
              <a:rPr lang="en-US" sz="2000" b="0" i="0" dirty="0">
                <a:solidFill>
                  <a:schemeClr val="bg1"/>
                </a:solidFill>
                <a:effectLst/>
                <a:latin typeface="Söhne"/>
              </a:rPr>
              <a:t>Water at critical point: At the critical point, there is no distinction between the liquid and gas phases, so there are no interfaces between them.</a:t>
            </a:r>
          </a:p>
          <a:p>
            <a:pPr marL="0" lvl="0" indent="0" algn="l" rtl="0">
              <a:spcBef>
                <a:spcPts val="0"/>
              </a:spcBef>
              <a:spcAft>
                <a:spcPts val="0"/>
              </a:spcAft>
              <a:buNone/>
            </a:pPr>
            <a:endParaRPr lang="en-US" sz="1600" dirty="0">
              <a:solidFill>
                <a:schemeClr val="bg1"/>
              </a:solidFill>
              <a:latin typeface="Google Sans"/>
            </a:endParaRPr>
          </a:p>
        </p:txBody>
      </p:sp>
    </p:spTree>
    <p:extLst>
      <p:ext uri="{BB962C8B-B14F-4D97-AF65-F5344CB8AC3E}">
        <p14:creationId xmlns:p14="http://schemas.microsoft.com/office/powerpoint/2010/main" val="106989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4" name="TextBox 3">
            <a:extLst>
              <a:ext uri="{FF2B5EF4-FFF2-40B4-BE49-F238E27FC236}">
                <a16:creationId xmlns:a16="http://schemas.microsoft.com/office/drawing/2014/main" id="{E5B818F9-AB92-EB55-9E54-3A22E1C24858}"/>
              </a:ext>
            </a:extLst>
          </p:cNvPr>
          <p:cNvSpPr txBox="1"/>
          <p:nvPr/>
        </p:nvSpPr>
        <p:spPr>
          <a:xfrm>
            <a:off x="482360" y="359"/>
            <a:ext cx="7123024" cy="5170646"/>
          </a:xfrm>
          <a:prstGeom prst="rect">
            <a:avLst/>
          </a:prstGeom>
          <a:noFill/>
        </p:spPr>
        <p:txBody>
          <a:bodyPr wrap="square" lIns="91440" tIns="45720" rIns="91440" bIns="45720" rtlCol="0" anchor="t">
            <a:spAutoFit/>
          </a:bodyPr>
          <a:lstStyle/>
          <a:p>
            <a:pPr algn="l">
              <a:buFont typeface="Arial" panose="020B0604020202020204" pitchFamily="34" charset="0"/>
              <a:buChar char="•"/>
            </a:pPr>
            <a:r>
              <a:rPr lang="en-US" sz="2400" b="1" i="0" dirty="0">
                <a:solidFill>
                  <a:schemeClr val="bg1"/>
                </a:solidFill>
                <a:effectLst/>
                <a:latin typeface="Söhne"/>
              </a:rPr>
              <a:t>Laminar flow</a:t>
            </a:r>
            <a:r>
              <a:rPr lang="en-US" sz="2000" b="0" i="0" dirty="0">
                <a:solidFill>
                  <a:schemeClr val="bg1"/>
                </a:solidFill>
                <a:effectLst/>
                <a:latin typeface="Söhne"/>
              </a:rPr>
              <a:t>: Smooth, orderly flow in which fluid particles move in parallel layers, without significant mixing between them.</a:t>
            </a:r>
          </a:p>
          <a:p>
            <a:pPr algn="l">
              <a:buFont typeface="Arial" panose="020B0604020202020204" pitchFamily="34" charset="0"/>
              <a:buChar char="•"/>
            </a:pPr>
            <a:r>
              <a:rPr lang="en-US" sz="2400" b="1" i="0" dirty="0">
                <a:solidFill>
                  <a:schemeClr val="bg1"/>
                </a:solidFill>
                <a:effectLst/>
                <a:latin typeface="Söhne"/>
              </a:rPr>
              <a:t>Turbulent flow</a:t>
            </a:r>
            <a:r>
              <a:rPr lang="en-US" sz="2000" b="0" i="0" dirty="0">
                <a:solidFill>
                  <a:schemeClr val="bg1"/>
                </a:solidFill>
                <a:effectLst/>
                <a:latin typeface="Söhne"/>
              </a:rPr>
              <a:t>: Irregular flow characterized by random fluctuations and mixing of fluid particles.</a:t>
            </a:r>
          </a:p>
          <a:p>
            <a:pPr algn="l">
              <a:buFont typeface="Arial" panose="020B0604020202020204" pitchFamily="34" charset="0"/>
              <a:buChar char="•"/>
            </a:pPr>
            <a:r>
              <a:rPr lang="en-US" sz="2400" b="1" i="0" dirty="0">
                <a:solidFill>
                  <a:schemeClr val="bg1"/>
                </a:solidFill>
                <a:effectLst/>
                <a:latin typeface="Söhne"/>
              </a:rPr>
              <a:t>Different flow regimes in multiphase flow</a:t>
            </a:r>
            <a:r>
              <a:rPr lang="en-US" sz="2000" b="0" i="0" dirty="0">
                <a:solidFill>
                  <a:schemeClr val="bg1"/>
                </a:solidFill>
                <a:effectLst/>
                <a:latin typeface="Söhne"/>
              </a:rPr>
              <a:t>: The different patterns of flow that can occur when two or more phases are present, such as stratified flow, bubbly flow, slug flow, annular flow, and mist flow. These regimes are determined by the relative velocities, volumes, and physical properties of the phases.</a:t>
            </a:r>
            <a:endParaRPr lang="en-US" sz="1600" b="0" i="0" dirty="0">
              <a:solidFill>
                <a:schemeClr val="bg1"/>
              </a:solidFill>
              <a:effectLst/>
              <a:latin typeface="Google Sans"/>
            </a:endParaRPr>
          </a:p>
          <a:p>
            <a:pPr algn="l">
              <a:buFont typeface="Arial" panose="020B0604020202020204" pitchFamily="34" charset="0"/>
              <a:buChar char="•"/>
            </a:pPr>
            <a:r>
              <a:rPr lang="en-US" sz="2400" b="1" dirty="0">
                <a:solidFill>
                  <a:schemeClr val="bg1"/>
                </a:solidFill>
                <a:latin typeface="Google Sans"/>
              </a:rPr>
              <a:t>Hagen </a:t>
            </a:r>
            <a:r>
              <a:rPr lang="en-US" sz="2400" b="1" dirty="0" err="1">
                <a:solidFill>
                  <a:schemeClr val="bg1"/>
                </a:solidFill>
                <a:latin typeface="Google Sans"/>
              </a:rPr>
              <a:t>poiseuille</a:t>
            </a:r>
            <a:r>
              <a:rPr lang="en-US" sz="2400" b="1" dirty="0">
                <a:solidFill>
                  <a:schemeClr val="bg1"/>
                </a:solidFill>
                <a:latin typeface="Google Sans"/>
              </a:rPr>
              <a:t> equation:</a:t>
            </a:r>
          </a:p>
          <a:p>
            <a:pPr marL="457200" lvl="7" algn="r"/>
            <a:r>
              <a:rPr lang="en-US" b="0" i="0" u="none" strike="noStrike" dirty="0">
                <a:solidFill>
                  <a:schemeClr val="bg1"/>
                </a:solidFill>
                <a:effectLst/>
              </a:rPr>
              <a:t>u: velocity of fluid</a:t>
            </a:r>
            <a:endParaRPr lang="en-US" sz="1600" b="0" dirty="0">
              <a:solidFill>
                <a:schemeClr val="bg1"/>
              </a:solidFill>
              <a:effectLst/>
            </a:endParaRPr>
          </a:p>
          <a:p>
            <a:pPr marL="457200" lvl="7" algn="r"/>
            <a:r>
              <a:rPr lang="en-US" b="0" i="0" u="none" strike="noStrike" dirty="0">
                <a:solidFill>
                  <a:schemeClr val="bg1"/>
                </a:solidFill>
                <a:effectLst/>
              </a:rPr>
              <a:t>r: radial distance from the </a:t>
            </a:r>
            <a:r>
              <a:rPr lang="en-US" b="0" i="0" u="none" strike="noStrike" dirty="0" err="1">
                <a:solidFill>
                  <a:schemeClr val="bg1"/>
                </a:solidFill>
                <a:effectLst/>
              </a:rPr>
              <a:t>centre</a:t>
            </a:r>
            <a:endParaRPr lang="en-US" sz="1600" b="0" dirty="0">
              <a:solidFill>
                <a:schemeClr val="bg1"/>
              </a:solidFill>
              <a:effectLst/>
            </a:endParaRPr>
          </a:p>
          <a:p>
            <a:pPr marL="457200" lvl="7" algn="r"/>
            <a:r>
              <a:rPr lang="en-US" b="0" i="0" u="none" strike="noStrike" dirty="0">
                <a:solidFill>
                  <a:schemeClr val="bg1"/>
                </a:solidFill>
                <a:effectLst/>
              </a:rPr>
              <a:t>μ: viscosity</a:t>
            </a:r>
            <a:endParaRPr lang="en-US" sz="1600" b="0" dirty="0">
              <a:solidFill>
                <a:schemeClr val="bg1"/>
              </a:solidFill>
              <a:effectLst/>
            </a:endParaRPr>
          </a:p>
          <a:p>
            <a:pPr marL="457200" lvl="7" algn="r"/>
            <a:r>
              <a:rPr lang="en-US" b="0" i="0" u="none" strike="noStrike" dirty="0" err="1">
                <a:solidFill>
                  <a:schemeClr val="bg1"/>
                </a:solidFill>
                <a:effectLst/>
              </a:rPr>
              <a:t>dp</a:t>
            </a:r>
            <a:r>
              <a:rPr lang="en-US" b="0" i="0" u="none" strike="noStrike" dirty="0">
                <a:solidFill>
                  <a:schemeClr val="bg1"/>
                </a:solidFill>
                <a:effectLst/>
              </a:rPr>
              <a:t>/dx: pressure drop per unit length of the pipe</a:t>
            </a:r>
            <a:endParaRPr lang="en-US" sz="1600" b="0" dirty="0">
              <a:solidFill>
                <a:schemeClr val="bg1"/>
              </a:solidFill>
              <a:effectLst/>
            </a:endParaRPr>
          </a:p>
          <a:p>
            <a:pPr lvl="4"/>
            <a:br>
              <a:rPr lang="en-US" sz="2000" dirty="0"/>
            </a:br>
            <a:endParaRPr lang="en-US" sz="1600">
              <a:solidFill>
                <a:schemeClr val="bg1"/>
              </a:solidFill>
              <a:latin typeface="Google Sans"/>
            </a:endParaRPr>
          </a:p>
          <a:p>
            <a:pPr algn="l"/>
            <a:endParaRPr lang="en-US" sz="2000" b="0" i="0">
              <a:solidFill>
                <a:schemeClr val="bg1"/>
              </a:solidFill>
              <a:effectLst/>
              <a:latin typeface="Söhne"/>
            </a:endParaRPr>
          </a:p>
        </p:txBody>
      </p:sp>
      <p:pic>
        <p:nvPicPr>
          <p:cNvPr id="6" name="Picture 5">
            <a:extLst>
              <a:ext uri="{FF2B5EF4-FFF2-40B4-BE49-F238E27FC236}">
                <a16:creationId xmlns:a16="http://schemas.microsoft.com/office/drawing/2014/main" id="{FBBA3719-240A-576D-9BEA-414194EE6F89}"/>
              </a:ext>
            </a:extLst>
          </p:cNvPr>
          <p:cNvPicPr>
            <a:picLocks noChangeAspect="1"/>
          </p:cNvPicPr>
          <p:nvPr/>
        </p:nvPicPr>
        <p:blipFill>
          <a:blip r:embed="rId3"/>
          <a:stretch>
            <a:fillRect/>
          </a:stretch>
        </p:blipFill>
        <p:spPr>
          <a:xfrm>
            <a:off x="812214" y="3783515"/>
            <a:ext cx="1737697" cy="737793"/>
          </a:xfrm>
          <a:prstGeom prst="rect">
            <a:avLst/>
          </a:prstGeom>
        </p:spPr>
      </p:pic>
    </p:spTree>
    <p:extLst>
      <p:ext uri="{BB962C8B-B14F-4D97-AF65-F5344CB8AC3E}">
        <p14:creationId xmlns:p14="http://schemas.microsoft.com/office/powerpoint/2010/main" val="56493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title"/>
          </p:nvPr>
        </p:nvSpPr>
        <p:spPr>
          <a:xfrm>
            <a:off x="720000" y="540000"/>
            <a:ext cx="6984000" cy="2031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200"/>
              <a:t>Assignment-2</a:t>
            </a:r>
            <a:endParaRPr sz="7200"/>
          </a:p>
        </p:txBody>
      </p:sp>
      <p:sp>
        <p:nvSpPr>
          <p:cNvPr id="345" name="Google Shape;345;p44"/>
          <p:cNvSpPr txBox="1">
            <a:spLocks noGrp="1"/>
          </p:cNvSpPr>
          <p:nvPr>
            <p:ph type="subTitle" idx="1"/>
          </p:nvPr>
        </p:nvSpPr>
        <p:spPr>
          <a:xfrm>
            <a:off x="809235" y="2950742"/>
            <a:ext cx="6984000" cy="2031900"/>
          </a:xfrm>
          <a:prstGeom prst="rect">
            <a:avLst/>
          </a:prstGeom>
        </p:spPr>
        <p:txBody>
          <a:bodyPr spcFirstLastPara="1" wrap="square" lIns="91425" tIns="91425" rIns="91425" bIns="91425" anchor="ctr" anchorCtr="0">
            <a:noAutofit/>
          </a:bodyPr>
          <a:lstStyle/>
          <a:p>
            <a:pPr marL="457200" rtl="0">
              <a:spcBef>
                <a:spcPts val="0"/>
              </a:spcBef>
              <a:spcAft>
                <a:spcPts val="0"/>
              </a:spcAft>
            </a:pPr>
            <a:r>
              <a:rPr lang="en-US" sz="1600" b="0" i="0" u="none" strike="noStrike">
                <a:solidFill>
                  <a:schemeClr val="bg1"/>
                </a:solidFill>
                <a:effectLst/>
                <a:latin typeface="Arial" panose="020B0604020202020204" pitchFamily="34" charset="0"/>
              </a:rPr>
              <a:t>Using MATLAB plots, compare u(r) you got from the analytical solution and the numerical solution </a:t>
            </a:r>
            <a:endParaRPr lang="en-US" b="0">
              <a:solidFill>
                <a:schemeClr val="bg1"/>
              </a:solidFill>
              <a:effectLst/>
            </a:endParaRPr>
          </a:p>
          <a:p>
            <a:pPr marL="457200" rtl="0">
              <a:spcBef>
                <a:spcPts val="0"/>
              </a:spcBef>
              <a:spcAft>
                <a:spcPts val="0"/>
              </a:spcAft>
            </a:pPr>
            <a:r>
              <a:rPr lang="en-US" sz="1200" b="0" i="0" u="none" strike="noStrike">
                <a:solidFill>
                  <a:schemeClr val="bg1"/>
                </a:solidFill>
                <a:effectLst/>
                <a:latin typeface="Arial" panose="020B0604020202020204" pitchFamily="34" charset="0"/>
              </a:rPr>
              <a:t>Take</a:t>
            </a:r>
            <a:endParaRPr lang="en-US" sz="1400" b="0">
              <a:solidFill>
                <a:schemeClr val="bg1"/>
              </a:solidFill>
              <a:effectLst/>
            </a:endParaRPr>
          </a:p>
          <a:p>
            <a:pPr marL="457200" rtl="0">
              <a:spcBef>
                <a:spcPts val="0"/>
              </a:spcBef>
              <a:spcAft>
                <a:spcPts val="0"/>
              </a:spcAft>
            </a:pPr>
            <a:r>
              <a:rPr lang="en-US" sz="1200" b="0" i="0" u="none" strike="noStrike" err="1">
                <a:solidFill>
                  <a:schemeClr val="bg1"/>
                </a:solidFill>
                <a:effectLst/>
                <a:latin typeface="Arial" panose="020B0604020202020204" pitchFamily="34" charset="0"/>
              </a:rPr>
              <a:t>dp</a:t>
            </a:r>
            <a:r>
              <a:rPr lang="en-US" sz="1200" b="0" i="0" u="none" strike="noStrike">
                <a:solidFill>
                  <a:schemeClr val="bg1"/>
                </a:solidFill>
                <a:effectLst/>
                <a:latin typeface="Arial" panose="020B0604020202020204" pitchFamily="34" charset="0"/>
              </a:rPr>
              <a:t>/dx=-200N/m3 (as pressure is decreasing with length)</a:t>
            </a:r>
            <a:endParaRPr lang="en-US" sz="1400" b="0">
              <a:solidFill>
                <a:schemeClr val="bg1"/>
              </a:solidFill>
              <a:effectLst/>
            </a:endParaRPr>
          </a:p>
          <a:p>
            <a:pPr marL="457200" rtl="0">
              <a:spcBef>
                <a:spcPts val="0"/>
              </a:spcBef>
              <a:spcAft>
                <a:spcPts val="0"/>
              </a:spcAft>
            </a:pPr>
            <a:r>
              <a:rPr lang="en-US" sz="1200" b="0" i="0" u="none" strike="noStrike">
                <a:solidFill>
                  <a:schemeClr val="bg1"/>
                </a:solidFill>
                <a:effectLst/>
                <a:latin typeface="Arial" panose="020B0604020202020204" pitchFamily="34" charset="0"/>
              </a:rPr>
              <a:t>μ=1.25 poise</a:t>
            </a:r>
            <a:endParaRPr lang="en-US" sz="1400" b="0">
              <a:solidFill>
                <a:schemeClr val="bg1"/>
              </a:solidFill>
              <a:effectLst/>
            </a:endParaRPr>
          </a:p>
          <a:p>
            <a:pPr marL="457200" rtl="0">
              <a:spcBef>
                <a:spcPts val="0"/>
              </a:spcBef>
              <a:spcAft>
                <a:spcPts val="0"/>
              </a:spcAft>
            </a:pPr>
            <a:r>
              <a:rPr lang="en-US" sz="1200" b="0" i="0" u="none" strike="noStrike">
                <a:solidFill>
                  <a:schemeClr val="bg1"/>
                </a:solidFill>
                <a:effectLst/>
                <a:latin typeface="Arial" panose="020B0604020202020204" pitchFamily="34" charset="0"/>
              </a:rPr>
              <a:t>u(r=0)=1m/s</a:t>
            </a:r>
            <a:endParaRPr lang="en-US" sz="1400" b="0">
              <a:solidFill>
                <a:schemeClr val="bg1"/>
              </a:solidFill>
              <a:effectLst/>
            </a:endParaRPr>
          </a:p>
          <a:p>
            <a:pPr marL="457200" rtl="0">
              <a:spcBef>
                <a:spcPts val="0"/>
              </a:spcBef>
              <a:spcAft>
                <a:spcPts val="0"/>
              </a:spcAft>
            </a:pPr>
            <a:r>
              <a:rPr lang="en-US" sz="1200" b="0" i="0" u="none" strike="noStrike">
                <a:solidFill>
                  <a:schemeClr val="bg1"/>
                </a:solidFill>
                <a:effectLst/>
                <a:latin typeface="Arial" panose="020B0604020202020204" pitchFamily="34" charset="0"/>
              </a:rPr>
              <a:t>u(R)=0</a:t>
            </a:r>
            <a:endParaRPr lang="en-US" sz="1400" b="0">
              <a:solidFill>
                <a:schemeClr val="bg1"/>
              </a:solidFill>
              <a:effectLst/>
            </a:endParaRPr>
          </a:p>
          <a:p>
            <a:pPr marL="457200" rtl="0">
              <a:spcBef>
                <a:spcPts val="0"/>
              </a:spcBef>
              <a:spcAft>
                <a:spcPts val="0"/>
              </a:spcAft>
            </a:pPr>
            <a:r>
              <a:rPr lang="en-US" sz="1200" b="0" i="0" u="none" strike="noStrike">
                <a:solidFill>
                  <a:schemeClr val="bg1"/>
                </a:solidFill>
                <a:effectLst/>
                <a:latin typeface="Arial" panose="020B0604020202020204" pitchFamily="34" charset="0"/>
              </a:rPr>
              <a:t>R: radius of cylindrical pipe</a:t>
            </a:r>
            <a:endParaRPr lang="en-US" sz="1400" b="0">
              <a:solidFill>
                <a:schemeClr val="bg1"/>
              </a:solidFill>
              <a:effectLst/>
            </a:endParaRPr>
          </a:p>
          <a:p>
            <a:br>
              <a:rPr lang="en-US" sz="1400">
                <a:solidFill>
                  <a:schemeClr val="bg1"/>
                </a:solidFill>
              </a:rPr>
            </a:br>
            <a:endParaRPr sz="1200">
              <a:solidFill>
                <a:schemeClr val="bg1"/>
              </a:solidFill>
            </a:endParaRPr>
          </a:p>
        </p:txBody>
      </p:sp>
    </p:spTree>
    <p:extLst>
      <p:ext uri="{BB962C8B-B14F-4D97-AF65-F5344CB8AC3E}">
        <p14:creationId xmlns:p14="http://schemas.microsoft.com/office/powerpoint/2010/main" val="315689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 name="TextBox 2">
            <a:extLst>
              <a:ext uri="{FF2B5EF4-FFF2-40B4-BE49-F238E27FC236}">
                <a16:creationId xmlns:a16="http://schemas.microsoft.com/office/drawing/2014/main" id="{AFB45DCE-202F-2F59-9F89-E6BBB0CD8B1F}"/>
              </a:ext>
            </a:extLst>
          </p:cNvPr>
          <p:cNvSpPr txBox="1"/>
          <p:nvPr/>
        </p:nvSpPr>
        <p:spPr>
          <a:xfrm>
            <a:off x="133815" y="126380"/>
            <a:ext cx="3724507" cy="4431983"/>
          </a:xfrm>
          <a:prstGeom prst="rect">
            <a:avLst/>
          </a:prstGeom>
          <a:noFill/>
        </p:spPr>
        <p:txBody>
          <a:bodyPr wrap="square" rtlCol="0">
            <a:spAutoFit/>
          </a:bodyPr>
          <a:lstStyle/>
          <a:p>
            <a:r>
              <a:rPr lang="en-IN" sz="1200" err="1">
                <a:latin typeface="Courier New" panose="02070309020205020404" pitchFamily="49" charset="0"/>
              </a:rPr>
              <a:t>fileid</a:t>
            </a:r>
            <a:r>
              <a:rPr lang="en-IN" sz="1200">
                <a:latin typeface="Courier New" panose="02070309020205020404" pitchFamily="49" charset="0"/>
              </a:rPr>
              <a:t>=</a:t>
            </a:r>
            <a:r>
              <a:rPr lang="en-IN" sz="1200" err="1">
                <a:latin typeface="Courier New" panose="02070309020205020404" pitchFamily="49" charset="0"/>
              </a:rPr>
              <a:t>fopen</a:t>
            </a:r>
            <a:r>
              <a:rPr lang="en-IN" sz="1200">
                <a:latin typeface="Courier New" panose="02070309020205020404" pitchFamily="49" charset="0"/>
              </a:rPr>
              <a:t>("A1input.txt",'r');</a:t>
            </a:r>
          </a:p>
          <a:p>
            <a:r>
              <a:rPr lang="en-IN" sz="1200">
                <a:latin typeface="Courier New" panose="02070309020205020404" pitchFamily="49" charset="0"/>
              </a:rPr>
              <a:t>format= '%f';</a:t>
            </a:r>
          </a:p>
          <a:p>
            <a:r>
              <a:rPr lang="en-IN" sz="1200">
                <a:latin typeface="Courier New" panose="02070309020205020404" pitchFamily="49" charset="0"/>
              </a:rPr>
              <a:t>array = fscanf(</a:t>
            </a:r>
            <a:r>
              <a:rPr lang="en-IN" sz="1200" err="1">
                <a:latin typeface="Courier New" panose="02070309020205020404" pitchFamily="49" charset="0"/>
              </a:rPr>
              <a:t>fileid,format</a:t>
            </a:r>
            <a:r>
              <a:rPr lang="en-IN" sz="1200">
                <a:latin typeface="Courier New" panose="02070309020205020404" pitchFamily="49" charset="0"/>
              </a:rPr>
              <a:t>);</a:t>
            </a:r>
          </a:p>
          <a:p>
            <a:r>
              <a:rPr lang="en-IN" sz="1200">
                <a:latin typeface="Courier New" panose="02070309020205020404" pitchFamily="49" charset="0"/>
              </a:rPr>
              <a:t>meu=array(1);</a:t>
            </a:r>
          </a:p>
          <a:p>
            <a:r>
              <a:rPr lang="en-IN" sz="1200" err="1">
                <a:latin typeface="Courier New" panose="02070309020205020404" pitchFamily="49" charset="0"/>
              </a:rPr>
              <a:t>pg</a:t>
            </a:r>
            <a:r>
              <a:rPr lang="en-IN" sz="1200">
                <a:latin typeface="Courier New" panose="02070309020205020404" pitchFamily="49" charset="0"/>
              </a:rPr>
              <a:t>=array(2);</a:t>
            </a:r>
          </a:p>
          <a:p>
            <a:r>
              <a:rPr lang="en-IN" sz="1200" err="1">
                <a:latin typeface="Courier New" panose="02070309020205020404" pitchFamily="49" charset="0"/>
              </a:rPr>
              <a:t>deltar</a:t>
            </a:r>
            <a:r>
              <a:rPr lang="en-IN" sz="1200">
                <a:latin typeface="Courier New" panose="02070309020205020404" pitchFamily="49" charset="0"/>
              </a:rPr>
              <a:t>= array(3);</a:t>
            </a:r>
          </a:p>
          <a:p>
            <a:r>
              <a:rPr lang="en-IN" sz="1200">
                <a:latin typeface="Courier New" panose="02070309020205020404" pitchFamily="49" charset="0"/>
              </a:rPr>
              <a:t>R = array(4);</a:t>
            </a:r>
          </a:p>
          <a:p>
            <a:r>
              <a:rPr lang="en-IN" sz="1200">
                <a:latin typeface="Courier New" panose="02070309020205020404" pitchFamily="49" charset="0"/>
              </a:rPr>
              <a:t>n=R/</a:t>
            </a:r>
            <a:r>
              <a:rPr lang="en-IN" sz="1200" err="1">
                <a:latin typeface="Courier New" panose="02070309020205020404" pitchFamily="49" charset="0"/>
              </a:rPr>
              <a:t>deltar</a:t>
            </a:r>
            <a:r>
              <a:rPr lang="en-IN" sz="1200">
                <a:latin typeface="Courier New" panose="02070309020205020404" pitchFamily="49" charset="0"/>
              </a:rPr>
              <a:t>;</a:t>
            </a:r>
          </a:p>
          <a:p>
            <a:r>
              <a:rPr lang="en-IN" sz="1200">
                <a:latin typeface="Courier New" panose="02070309020205020404" pitchFamily="49" charset="0"/>
              </a:rPr>
              <a:t>n=n+1;</a:t>
            </a:r>
          </a:p>
          <a:p>
            <a:r>
              <a:rPr lang="en-IN" sz="1200">
                <a:latin typeface="Courier New" panose="02070309020205020404" pitchFamily="49" charset="0"/>
              </a:rPr>
              <a:t>U=ones(n,1);</a:t>
            </a:r>
          </a:p>
          <a:p>
            <a:r>
              <a:rPr lang="en-IN" sz="1200">
                <a:latin typeface="Courier New" panose="02070309020205020404" pitchFamily="49" charset="0"/>
              </a:rPr>
              <a:t>U(1)=1;</a:t>
            </a:r>
          </a:p>
          <a:p>
            <a:endParaRPr lang="en-IN" sz="1200">
              <a:latin typeface="Courier New" panose="02070309020205020404" pitchFamily="49" charset="0"/>
            </a:endParaRPr>
          </a:p>
          <a:p>
            <a:r>
              <a:rPr lang="en-IN" sz="1200">
                <a:latin typeface="Courier New" panose="02070309020205020404" pitchFamily="49" charset="0"/>
              </a:rPr>
              <a:t>UR=ones(n,1);</a:t>
            </a:r>
          </a:p>
          <a:p>
            <a:r>
              <a:rPr lang="en-IN" sz="1200">
                <a:latin typeface="Courier New" panose="02070309020205020404" pitchFamily="49" charset="0"/>
              </a:rPr>
              <a:t>UR(1)=1;</a:t>
            </a:r>
          </a:p>
          <a:p>
            <a:endParaRPr lang="en-IN" sz="1200">
              <a:latin typeface="Courier New" panose="02070309020205020404" pitchFamily="49" charset="0"/>
            </a:endParaRPr>
          </a:p>
          <a:p>
            <a:r>
              <a:rPr lang="en-IN" sz="1200">
                <a:latin typeface="Courier New" panose="02070309020205020404" pitchFamily="49" charset="0"/>
              </a:rPr>
              <a:t>r=zeros(n,1);</a:t>
            </a:r>
          </a:p>
          <a:p>
            <a:r>
              <a:rPr lang="en-IN" sz="1200">
                <a:latin typeface="Courier New" panose="02070309020205020404" pitchFamily="49" charset="0"/>
              </a:rPr>
              <a:t>r(1)=0;</a:t>
            </a:r>
          </a:p>
          <a:p>
            <a:r>
              <a:rPr lang="en-IN" sz="1200">
                <a:latin typeface="Courier New" panose="02070309020205020404" pitchFamily="49" charset="0"/>
              </a:rPr>
              <a:t>for i=2:n</a:t>
            </a:r>
          </a:p>
          <a:p>
            <a:r>
              <a:rPr lang="pt-BR" sz="1200">
                <a:latin typeface="Courier New" panose="02070309020205020404" pitchFamily="49" charset="0"/>
              </a:rPr>
              <a:t>    r(i)=r(i-1)+deltar; </a:t>
            </a:r>
          </a:p>
          <a:p>
            <a:r>
              <a:rPr lang="pt-BR" sz="1200">
                <a:latin typeface="Courier New" panose="02070309020205020404" pitchFamily="49" charset="0"/>
              </a:rPr>
              <a:t>    UR(i)=1-(r(i)/R)*(r(i)/R);</a:t>
            </a:r>
          </a:p>
          <a:p>
            <a:r>
              <a:rPr lang="en-IN" sz="1200">
                <a:latin typeface="Courier New" panose="02070309020205020404" pitchFamily="49" charset="0"/>
              </a:rPr>
              <a:t>end</a:t>
            </a:r>
          </a:p>
          <a:p>
            <a:endParaRPr lang="en-IN" sz="1200">
              <a:latin typeface="Courier New" panose="02070309020205020404" pitchFamily="49" charset="0"/>
            </a:endParaRPr>
          </a:p>
          <a:p>
            <a:endParaRPr lang="en-IN" sz="1200">
              <a:latin typeface="Courier New" panose="02070309020205020404" pitchFamily="49" charset="0"/>
            </a:endParaRPr>
          </a:p>
        </p:txBody>
      </p:sp>
      <p:sp>
        <p:nvSpPr>
          <p:cNvPr id="6" name="TextBox 5">
            <a:extLst>
              <a:ext uri="{FF2B5EF4-FFF2-40B4-BE49-F238E27FC236}">
                <a16:creationId xmlns:a16="http://schemas.microsoft.com/office/drawing/2014/main" id="{1C5261EA-B3BD-2C07-2F1F-23B1C795E721}"/>
              </a:ext>
            </a:extLst>
          </p:cNvPr>
          <p:cNvSpPr txBox="1"/>
          <p:nvPr/>
        </p:nvSpPr>
        <p:spPr>
          <a:xfrm>
            <a:off x="4460488" y="55676"/>
            <a:ext cx="3724507" cy="5032147"/>
          </a:xfrm>
          <a:prstGeom prst="rect">
            <a:avLst/>
          </a:prstGeom>
          <a:noFill/>
        </p:spPr>
        <p:txBody>
          <a:bodyPr wrap="square" rtlCol="0">
            <a:spAutoFit/>
          </a:bodyPr>
          <a:lstStyle/>
          <a:p>
            <a:r>
              <a:rPr lang="pt-BR" sz="1100">
                <a:latin typeface="Courier New" panose="02070309020205020404" pitchFamily="49" charset="0"/>
              </a:rPr>
              <a:t>mm=pg*10/(2*meu); </a:t>
            </a:r>
          </a:p>
          <a:p>
            <a:r>
              <a:rPr lang="en-IN" sz="1100">
                <a:latin typeface="Courier New" panose="02070309020205020404" pitchFamily="49" charset="0"/>
              </a:rPr>
              <a:t>for i=2:n </a:t>
            </a:r>
          </a:p>
          <a:p>
            <a:r>
              <a:rPr lang="en-IN" sz="1100">
                <a:latin typeface="Courier New" panose="02070309020205020404" pitchFamily="49" charset="0"/>
              </a:rPr>
              <a:t> U(i)=U(i-1)+</a:t>
            </a:r>
            <a:r>
              <a:rPr lang="en-IN" sz="1100" err="1">
                <a:latin typeface="Courier New" panose="02070309020205020404" pitchFamily="49" charset="0"/>
              </a:rPr>
              <a:t>deltar</a:t>
            </a:r>
            <a:r>
              <a:rPr lang="en-IN" sz="1100">
                <a:latin typeface="Courier New" panose="02070309020205020404" pitchFamily="49" charset="0"/>
              </a:rPr>
              <a:t>*mm*r(i-1); </a:t>
            </a:r>
          </a:p>
          <a:p>
            <a:r>
              <a:rPr lang="pt-BR" sz="1100">
                <a:latin typeface="Courier New" panose="02070309020205020404" pitchFamily="49" charset="0"/>
              </a:rPr>
              <a:t> r(i)=r(i-1)+deltar; </a:t>
            </a:r>
          </a:p>
          <a:p>
            <a:r>
              <a:rPr lang="en-IN" sz="1100">
                <a:latin typeface="Courier New" panose="02070309020205020404" pitchFamily="49" charset="0"/>
              </a:rPr>
              <a:t>end</a:t>
            </a:r>
          </a:p>
          <a:p>
            <a:r>
              <a:rPr lang="en-IN" sz="1100" err="1">
                <a:latin typeface="Courier New" panose="02070309020205020404" pitchFamily="49" charset="0"/>
              </a:rPr>
              <a:t>fileid</a:t>
            </a:r>
            <a:r>
              <a:rPr lang="en-IN" sz="1100">
                <a:latin typeface="Courier New" panose="02070309020205020404" pitchFamily="49" charset="0"/>
              </a:rPr>
              <a:t>=</a:t>
            </a:r>
            <a:r>
              <a:rPr lang="en-IN" sz="1100" err="1">
                <a:latin typeface="Courier New" panose="02070309020205020404" pitchFamily="49" charset="0"/>
              </a:rPr>
              <a:t>fopen</a:t>
            </a:r>
            <a:r>
              <a:rPr lang="en-IN" sz="1100">
                <a:latin typeface="Courier New" panose="02070309020205020404" pitchFamily="49" charset="0"/>
              </a:rPr>
              <a:t>('MF_A1_O.txt','w');</a:t>
            </a:r>
          </a:p>
          <a:p>
            <a:r>
              <a:rPr lang="pt-BR" sz="1100">
                <a:latin typeface="Courier New" panose="02070309020205020404" pitchFamily="49" charset="0"/>
              </a:rPr>
              <a:t>fprintf(fileid,'r(m)              U(m/s)          U(num)(m/s)\n');</a:t>
            </a:r>
          </a:p>
          <a:p>
            <a:r>
              <a:rPr lang="en-IN" sz="1100">
                <a:latin typeface="Courier New" panose="02070309020205020404" pitchFamily="49" charset="0"/>
              </a:rPr>
              <a:t>for i=1:n</a:t>
            </a:r>
          </a:p>
          <a:p>
            <a:r>
              <a:rPr lang="en-IN" sz="1100" err="1">
                <a:latin typeface="Courier New" panose="02070309020205020404" pitchFamily="49" charset="0"/>
              </a:rPr>
              <a:t>fprintf</a:t>
            </a:r>
            <a:r>
              <a:rPr lang="en-IN" sz="1100">
                <a:latin typeface="Courier New" panose="02070309020205020404" pitchFamily="49" charset="0"/>
              </a:rPr>
              <a:t>(</a:t>
            </a:r>
            <a:r>
              <a:rPr lang="en-IN" sz="1100" err="1">
                <a:latin typeface="Courier New" panose="02070309020205020404" pitchFamily="49" charset="0"/>
              </a:rPr>
              <a:t>fileid</a:t>
            </a:r>
            <a:r>
              <a:rPr lang="en-IN" sz="1100">
                <a:latin typeface="Courier New" panose="02070309020205020404" pitchFamily="49" charset="0"/>
              </a:rPr>
              <a:t>,'%f          %f          %f\</a:t>
            </a:r>
            <a:r>
              <a:rPr lang="en-IN" sz="1100" err="1">
                <a:latin typeface="Courier New" panose="02070309020205020404" pitchFamily="49" charset="0"/>
              </a:rPr>
              <a:t>n',r</a:t>
            </a:r>
            <a:r>
              <a:rPr lang="en-IN" sz="1100">
                <a:latin typeface="Courier New" panose="02070309020205020404" pitchFamily="49" charset="0"/>
              </a:rPr>
              <a:t>(i,1),U(i,1),UR(i,1));</a:t>
            </a:r>
          </a:p>
          <a:p>
            <a:r>
              <a:rPr lang="en-IN" sz="1100">
                <a:latin typeface="Courier New" panose="02070309020205020404" pitchFamily="49" charset="0"/>
              </a:rPr>
              <a:t>end</a:t>
            </a:r>
          </a:p>
          <a:p>
            <a:endParaRPr lang="en-IN" sz="1100">
              <a:latin typeface="Courier New" panose="02070309020205020404" pitchFamily="49" charset="0"/>
            </a:endParaRPr>
          </a:p>
          <a:p>
            <a:r>
              <a:rPr lang="en-US" sz="1100">
                <a:latin typeface="Courier New" panose="02070309020205020404" pitchFamily="49" charset="0"/>
              </a:rPr>
              <a:t>plot(r,UR,'r^','Markersize',2,'Linewidth', 2)</a:t>
            </a:r>
          </a:p>
          <a:p>
            <a:r>
              <a:rPr lang="en-IN" sz="1100">
                <a:latin typeface="Courier New" panose="02070309020205020404" pitchFamily="49" charset="0"/>
              </a:rPr>
              <a:t>line(</a:t>
            </a:r>
            <a:r>
              <a:rPr lang="en-IN" sz="1100" err="1">
                <a:latin typeface="Courier New" panose="02070309020205020404" pitchFamily="49" charset="0"/>
              </a:rPr>
              <a:t>r,U</a:t>
            </a:r>
            <a:r>
              <a:rPr lang="en-IN" sz="1100">
                <a:latin typeface="Courier New" panose="02070309020205020404" pitchFamily="49" charset="0"/>
              </a:rPr>
              <a:t>)</a:t>
            </a:r>
          </a:p>
          <a:p>
            <a:r>
              <a:rPr lang="en-IN" sz="1100">
                <a:latin typeface="Courier New" panose="02070309020205020404" pitchFamily="49" charset="0"/>
              </a:rPr>
              <a:t>hold on</a:t>
            </a:r>
          </a:p>
          <a:p>
            <a:r>
              <a:rPr lang="en-IN" sz="1100">
                <a:latin typeface="Courier New" panose="02070309020205020404" pitchFamily="49" charset="0"/>
              </a:rPr>
              <a:t>plot(r,U,'b^','Markersize',2,'Linewidth', 2)</a:t>
            </a:r>
          </a:p>
          <a:p>
            <a:r>
              <a:rPr lang="en-IN" sz="1100">
                <a:latin typeface="Courier New" panose="02070309020205020404" pitchFamily="49" charset="0"/>
              </a:rPr>
              <a:t>line(</a:t>
            </a:r>
            <a:r>
              <a:rPr lang="en-IN" sz="1100" err="1">
                <a:latin typeface="Courier New" panose="02070309020205020404" pitchFamily="49" charset="0"/>
              </a:rPr>
              <a:t>r,UR</a:t>
            </a:r>
            <a:r>
              <a:rPr lang="en-IN" sz="1100">
                <a:latin typeface="Courier New" panose="02070309020205020404" pitchFamily="49" charset="0"/>
              </a:rPr>
              <a:t>)</a:t>
            </a:r>
          </a:p>
          <a:p>
            <a:r>
              <a:rPr lang="en-US" sz="1100">
                <a:latin typeface="Courier New" panose="02070309020205020404" pitchFamily="49" charset="0"/>
              </a:rPr>
              <a:t>legend('Numerical </a:t>
            </a:r>
            <a:r>
              <a:rPr lang="en-US" sz="1100" err="1">
                <a:latin typeface="Courier New" panose="02070309020205020404" pitchFamily="49" charset="0"/>
              </a:rPr>
              <a:t>Soln</a:t>
            </a:r>
            <a:r>
              <a:rPr lang="en-US" sz="1100">
                <a:latin typeface="Courier New" panose="02070309020205020404" pitchFamily="49" charset="0"/>
              </a:rPr>
              <a:t>','Analytical </a:t>
            </a:r>
            <a:r>
              <a:rPr lang="en-US" sz="1100" err="1">
                <a:latin typeface="Courier New" panose="02070309020205020404" pitchFamily="49" charset="0"/>
              </a:rPr>
              <a:t>Soln</a:t>
            </a:r>
            <a:r>
              <a:rPr lang="en-US" sz="1100">
                <a:latin typeface="Courier New" panose="02070309020205020404" pitchFamily="49" charset="0"/>
              </a:rPr>
              <a:t>');</a:t>
            </a:r>
          </a:p>
          <a:p>
            <a:r>
              <a:rPr lang="en-IN" sz="1100">
                <a:latin typeface="Courier New" panose="02070309020205020404" pitchFamily="49" charset="0"/>
              </a:rPr>
              <a:t>grid on</a:t>
            </a:r>
          </a:p>
          <a:p>
            <a:r>
              <a:rPr lang="en-IN" sz="1100" err="1">
                <a:latin typeface="Courier New" panose="02070309020205020404" pitchFamily="49" charset="0"/>
              </a:rPr>
              <a:t>xlabel</a:t>
            </a:r>
            <a:r>
              <a:rPr lang="en-IN" sz="1100">
                <a:latin typeface="Courier New" panose="02070309020205020404" pitchFamily="49" charset="0"/>
              </a:rPr>
              <a:t>("Distance from centre(m)");</a:t>
            </a:r>
          </a:p>
          <a:p>
            <a:r>
              <a:rPr lang="en-IN" sz="1100" err="1">
                <a:latin typeface="Courier New" panose="02070309020205020404" pitchFamily="49" charset="0"/>
              </a:rPr>
              <a:t>ylabel</a:t>
            </a:r>
            <a:r>
              <a:rPr lang="en-IN" sz="1100">
                <a:latin typeface="Courier New" panose="02070309020205020404" pitchFamily="49" charset="0"/>
              </a:rPr>
              <a:t>("Velocity(m/s)");</a:t>
            </a:r>
          </a:p>
          <a:p>
            <a:r>
              <a:rPr lang="en-IN" sz="1100">
                <a:latin typeface="Courier New" panose="02070309020205020404" pitchFamily="49" charset="0"/>
              </a:rPr>
              <a:t>str = </a:t>
            </a:r>
            <a:r>
              <a:rPr lang="en-IN" sz="1100" err="1">
                <a:latin typeface="Courier New" panose="02070309020205020404" pitchFamily="49" charset="0"/>
              </a:rPr>
              <a:t>sprintf</a:t>
            </a:r>
            <a:r>
              <a:rPr lang="en-IN" sz="1100">
                <a:latin typeface="Courier New" panose="02070309020205020404" pitchFamily="49" charset="0"/>
              </a:rPr>
              <a:t>('For r= %0.3f', </a:t>
            </a:r>
            <a:r>
              <a:rPr lang="en-IN" sz="1100" err="1">
                <a:latin typeface="Courier New" panose="02070309020205020404" pitchFamily="49" charset="0"/>
              </a:rPr>
              <a:t>deltar</a:t>
            </a:r>
            <a:r>
              <a:rPr lang="en-IN" sz="1100">
                <a:latin typeface="Courier New" panose="02070309020205020404" pitchFamily="49" charset="0"/>
              </a:rPr>
              <a:t>);</a:t>
            </a:r>
          </a:p>
          <a:p>
            <a:r>
              <a:rPr lang="en-IN" sz="1100">
                <a:latin typeface="Courier New" panose="02070309020205020404" pitchFamily="49" charset="0"/>
              </a:rPr>
              <a:t>title(str)</a:t>
            </a:r>
          </a:p>
          <a:p>
            <a:endParaRPr lang="en-IN" sz="2400"/>
          </a:p>
        </p:txBody>
      </p:sp>
    </p:spTree>
    <p:extLst>
      <p:ext uri="{BB962C8B-B14F-4D97-AF65-F5344CB8AC3E}">
        <p14:creationId xmlns:p14="http://schemas.microsoft.com/office/powerpoint/2010/main" val="366414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7" name="Picture 6">
            <a:extLst>
              <a:ext uri="{FF2B5EF4-FFF2-40B4-BE49-F238E27FC236}">
                <a16:creationId xmlns:a16="http://schemas.microsoft.com/office/drawing/2014/main" id="{D2CAFDC2-472C-95A9-6597-04AAAE9399D3}"/>
              </a:ext>
            </a:extLst>
          </p:cNvPr>
          <p:cNvPicPr>
            <a:picLocks noChangeAspect="1"/>
          </p:cNvPicPr>
          <p:nvPr/>
        </p:nvPicPr>
        <p:blipFill>
          <a:blip r:embed="rId3"/>
          <a:stretch>
            <a:fillRect/>
          </a:stretch>
        </p:blipFill>
        <p:spPr>
          <a:xfrm>
            <a:off x="1963708" y="435566"/>
            <a:ext cx="4770533" cy="3856054"/>
          </a:xfrm>
          <a:prstGeom prst="rect">
            <a:avLst/>
          </a:prstGeom>
        </p:spPr>
      </p:pic>
    </p:spTree>
    <p:extLst>
      <p:ext uri="{BB962C8B-B14F-4D97-AF65-F5344CB8AC3E}">
        <p14:creationId xmlns:p14="http://schemas.microsoft.com/office/powerpoint/2010/main" val="1024692986"/>
      </p:ext>
    </p:extLst>
  </p:cSld>
  <p:clrMapOvr>
    <a:masterClrMapping/>
  </p:clrMapOvr>
</p:sld>
</file>

<file path=ppt/theme/theme1.xml><?xml version="1.0" encoding="utf-8"?>
<a:theme xmlns:a="http://schemas.openxmlformats.org/drawingml/2006/main" name="Cool Network Marketing by Slidesgo">
  <a:themeElements>
    <a:clrScheme name="Simple Light">
      <a:dk1>
        <a:srgbClr val="111111"/>
      </a:dk1>
      <a:lt1>
        <a:srgbClr val="FFFFFF"/>
      </a:lt1>
      <a:dk2>
        <a:srgbClr val="01ABA1"/>
      </a:dk2>
      <a:lt2>
        <a:srgbClr val="D44235"/>
      </a:lt2>
      <a:accent1>
        <a:srgbClr val="EAA924"/>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1665</Words>
  <Application>Microsoft Office PowerPoint</Application>
  <PresentationFormat>On-screen Show (16:9)</PresentationFormat>
  <Paragraphs>130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Cool Network Marketing by Slidesgo</vt:lpstr>
      <vt:lpstr>MID TERM  REPORT</vt:lpstr>
      <vt:lpstr>What is Mutiphase Flow?</vt:lpstr>
      <vt:lpstr>PowerPoint Presentation</vt:lpstr>
      <vt:lpstr>Assignment-1</vt:lpstr>
      <vt:lpstr>PowerPoint Presentation</vt:lpstr>
      <vt:lpstr>PowerPoint Presentation</vt:lpstr>
      <vt:lpstr>Assignment-2</vt:lpstr>
      <vt:lpstr>PowerPoint Presentation</vt:lpstr>
      <vt:lpstr>PowerPoint Presentation</vt:lpstr>
      <vt:lpstr>PowerPoint Presentation</vt:lpstr>
      <vt:lpstr>PowerPoint Presentation</vt:lpstr>
      <vt:lpstr>Assignment-3</vt:lpstr>
      <vt:lpstr>PowerPoint Presentation</vt:lpstr>
      <vt:lpstr>End of Report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REPORT</dc:title>
  <cp:lastModifiedBy>Prerna Singh Chauhan</cp:lastModifiedBy>
  <cp:revision>9</cp:revision>
  <dcterms:modified xsi:type="dcterms:W3CDTF">2023-07-15T07:55:54Z</dcterms:modified>
</cp:coreProperties>
</file>