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b3c3c7ee9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b3c3c7ee9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f1acb5014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f1acb5014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f11634734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f11634734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b3c3c7ee9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b3c3c7ee9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f1acb501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f1acb501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f1acb5014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f1acb5014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b3ea4cac7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b3ea4cac7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6e15291c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6e15291c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3c3c7ee9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b3c3c7ee9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3c3c7ee9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b3c3c7ee9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f1163473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f1163473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b3c3c7ee9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b3c3c7ee9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127.0.0.1:9000/docs" TargetMode="External"/><Relationship Id="rId4" Type="http://schemas.openxmlformats.org/officeDocument/2006/relationships/hyperlink" Target="http://127.0.0.1:7860/" TargetMode="External"/><Relationship Id="rId5" Type="http://schemas.openxmlformats.org/officeDocument/2006/relationships/image" Target="../media/image4.png"/><Relationship Id="rId6"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11700" y="744575"/>
            <a:ext cx="8520600" cy="146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400"/>
              <a:t>Automatic speech Recognition For Telugu</a:t>
            </a:r>
            <a:endParaRPr b="1" sz="2400"/>
          </a:p>
          <a:p>
            <a:pPr indent="0" lvl="0" marL="0" rtl="0" algn="l">
              <a:spcBef>
                <a:spcPts val="0"/>
              </a:spcBef>
              <a:spcAft>
                <a:spcPts val="0"/>
              </a:spcAft>
              <a:buNone/>
            </a:pPr>
            <a:r>
              <a:t/>
            </a:r>
            <a:endParaRPr b="1" sz="2100"/>
          </a:p>
        </p:txBody>
      </p:sp>
      <p:sp>
        <p:nvSpPr>
          <p:cNvPr id="86" name="Google Shape;86;p13"/>
          <p:cNvSpPr txBox="1"/>
          <p:nvPr/>
        </p:nvSpPr>
        <p:spPr>
          <a:xfrm>
            <a:off x="5974750" y="3298000"/>
            <a:ext cx="2914800" cy="165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Team 22</a:t>
            </a:r>
            <a:endParaRPr b="1">
              <a:solidFill>
                <a:schemeClr val="lt1"/>
              </a:solidFill>
              <a:latin typeface="Roboto"/>
              <a:ea typeface="Roboto"/>
              <a:cs typeface="Roboto"/>
              <a:sym typeface="Roboto"/>
            </a:endParaRPr>
          </a:p>
          <a:p>
            <a:pPr indent="0" lvl="0" marL="0" rtl="0" algn="ctr">
              <a:spcBef>
                <a:spcPts val="0"/>
              </a:spcBef>
              <a:spcAft>
                <a:spcPts val="0"/>
              </a:spcAft>
              <a:buNone/>
            </a:pPr>
            <a:r>
              <a:t/>
            </a:r>
            <a:endParaRPr b="1" sz="1200">
              <a:solidFill>
                <a:schemeClr val="lt1"/>
              </a:solidFill>
              <a:latin typeface="Roboto"/>
              <a:ea typeface="Roboto"/>
              <a:cs typeface="Roboto"/>
              <a:sym typeface="Roboto"/>
            </a:endParaRPr>
          </a:p>
          <a:p>
            <a:pPr indent="0" lvl="0" marL="0" rtl="0" algn="ctr">
              <a:spcBef>
                <a:spcPts val="0"/>
              </a:spcBef>
              <a:spcAft>
                <a:spcPts val="0"/>
              </a:spcAft>
              <a:buNone/>
            </a:pPr>
            <a:r>
              <a:rPr b="1" lang="en" sz="1200">
                <a:solidFill>
                  <a:schemeClr val="lt1"/>
                </a:solidFill>
                <a:latin typeface="Roboto"/>
                <a:ea typeface="Roboto"/>
                <a:cs typeface="Roboto"/>
                <a:sym typeface="Roboto"/>
              </a:rPr>
              <a:t>Prerna Rohatgi</a:t>
            </a:r>
            <a:endParaRPr b="1" sz="1200">
              <a:solidFill>
                <a:schemeClr val="lt1"/>
              </a:solidFill>
              <a:latin typeface="Roboto"/>
              <a:ea typeface="Roboto"/>
              <a:cs typeface="Roboto"/>
              <a:sym typeface="Roboto"/>
            </a:endParaRPr>
          </a:p>
          <a:p>
            <a:pPr indent="0" lvl="0" marL="0" rtl="0" algn="ctr">
              <a:spcBef>
                <a:spcPts val="0"/>
              </a:spcBef>
              <a:spcAft>
                <a:spcPts val="0"/>
              </a:spcAft>
              <a:buNone/>
            </a:pPr>
            <a:r>
              <a:rPr b="1" lang="en" sz="1200">
                <a:solidFill>
                  <a:schemeClr val="lt1"/>
                </a:solidFill>
                <a:latin typeface="Roboto"/>
                <a:ea typeface="Roboto"/>
                <a:cs typeface="Roboto"/>
                <a:sym typeface="Roboto"/>
              </a:rPr>
              <a:t>Gandi Tejaswini</a:t>
            </a:r>
            <a:endParaRPr b="1" sz="1200">
              <a:solidFill>
                <a:schemeClr val="lt1"/>
              </a:solidFill>
              <a:latin typeface="Roboto"/>
              <a:ea typeface="Roboto"/>
              <a:cs typeface="Roboto"/>
              <a:sym typeface="Roboto"/>
            </a:endParaRPr>
          </a:p>
          <a:p>
            <a:pPr indent="0" lvl="0" marL="0" rtl="0" algn="ctr">
              <a:spcBef>
                <a:spcPts val="0"/>
              </a:spcBef>
              <a:spcAft>
                <a:spcPts val="0"/>
              </a:spcAft>
              <a:buNone/>
            </a:pPr>
            <a:r>
              <a:rPr b="1" lang="en" sz="1200">
                <a:solidFill>
                  <a:schemeClr val="lt1"/>
                </a:solidFill>
                <a:latin typeface="Roboto"/>
                <a:ea typeface="Roboto"/>
                <a:cs typeface="Roboto"/>
                <a:sym typeface="Roboto"/>
              </a:rPr>
              <a:t>      Guduru Sai Deepthi</a:t>
            </a:r>
            <a:endParaRPr b="1" sz="1200">
              <a:solidFill>
                <a:schemeClr val="lt1"/>
              </a:solidFill>
              <a:latin typeface="Roboto"/>
              <a:ea typeface="Roboto"/>
              <a:cs typeface="Roboto"/>
              <a:sym typeface="Roboto"/>
            </a:endParaRPr>
          </a:p>
          <a:p>
            <a:pPr indent="0" lvl="0" marL="0" rtl="0" algn="ctr">
              <a:spcBef>
                <a:spcPts val="0"/>
              </a:spcBef>
              <a:spcAft>
                <a:spcPts val="0"/>
              </a:spcAft>
              <a:buNone/>
            </a:pPr>
            <a:r>
              <a:rPr b="1" lang="en" sz="1200">
                <a:solidFill>
                  <a:schemeClr val="lt1"/>
                </a:solidFill>
                <a:latin typeface="Roboto"/>
                <a:ea typeface="Roboto"/>
                <a:cs typeface="Roboto"/>
                <a:sym typeface="Roboto"/>
              </a:rPr>
              <a:t>    Kaparthi Sathwika</a:t>
            </a:r>
            <a:endParaRPr b="1" sz="1200">
              <a:solidFill>
                <a:schemeClr val="lt1"/>
              </a:solidFill>
              <a:latin typeface="Roboto"/>
              <a:ea typeface="Roboto"/>
              <a:cs typeface="Roboto"/>
              <a:sym typeface="Roboto"/>
            </a:endParaRPr>
          </a:p>
          <a:p>
            <a:pPr indent="0" lvl="0" marL="0" rtl="0" algn="l">
              <a:spcBef>
                <a:spcPts val="0"/>
              </a:spcBef>
              <a:spcAft>
                <a:spcPts val="0"/>
              </a:spcAft>
              <a:buNone/>
            </a:pPr>
            <a:r>
              <a:t/>
            </a:r>
            <a:endParaRPr b="1" sz="21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t>Challenges and limitations</a:t>
            </a:r>
            <a:endParaRPr/>
          </a:p>
        </p:txBody>
      </p:sp>
      <p:sp>
        <p:nvSpPr>
          <p:cNvPr id="145" name="Google Shape;145;p22"/>
          <p:cNvSpPr txBox="1"/>
          <p:nvPr>
            <p:ph idx="1" type="body"/>
          </p:nvPr>
        </p:nvSpPr>
        <p:spPr>
          <a:xfrm>
            <a:off x="311700" y="1229875"/>
            <a:ext cx="8520600" cy="3203100"/>
          </a:xfrm>
          <a:prstGeom prst="rect">
            <a:avLst/>
          </a:prstGeom>
        </p:spPr>
        <p:txBody>
          <a:bodyPr anchorCtr="0" anchor="t" bIns="91425" lIns="91425" spcFirstLastPara="1" rIns="91425" wrap="square" tIns="91425">
            <a:normAutofit/>
          </a:bodyPr>
          <a:lstStyle/>
          <a:p>
            <a:pPr indent="0" lvl="0" marL="63500" marR="252730" rtl="0" algn="just">
              <a:lnSpc>
                <a:spcPct val="125000"/>
              </a:lnSpc>
              <a:spcBef>
                <a:spcPts val="1280"/>
              </a:spcBef>
              <a:spcAft>
                <a:spcPts val="0"/>
              </a:spcAft>
              <a:buNone/>
            </a:pPr>
            <a:r>
              <a:rPr lang="en" sz="1400">
                <a:solidFill>
                  <a:srgbClr val="000000"/>
                </a:solidFill>
              </a:rPr>
              <a:t>We faced initial environment setup issues. During Fine tuning task, the processes took long hours limiting our asynchronous experiments as a team. Also, our model struggled with robustness to variabilities such as:</a:t>
            </a:r>
            <a:endParaRPr sz="1400">
              <a:solidFill>
                <a:srgbClr val="000000"/>
              </a:solidFill>
            </a:endParaRPr>
          </a:p>
          <a:p>
            <a:pPr indent="-317500" lvl="0" marL="520700" marR="252730" rtl="0" algn="just">
              <a:lnSpc>
                <a:spcPct val="125000"/>
              </a:lnSpc>
              <a:spcBef>
                <a:spcPts val="1280"/>
              </a:spcBef>
              <a:spcAft>
                <a:spcPts val="0"/>
              </a:spcAft>
              <a:buClr>
                <a:srgbClr val="000000"/>
              </a:buClr>
              <a:buSzPts val="1400"/>
              <a:buFont typeface="Roboto"/>
              <a:buChar char="●"/>
            </a:pPr>
            <a:r>
              <a:rPr lang="en" sz="1400">
                <a:solidFill>
                  <a:srgbClr val="000000"/>
                </a:solidFill>
              </a:rPr>
              <a:t>Environment : Type of noise, echo and reverberations, interfering speakers</a:t>
            </a:r>
            <a:endParaRPr sz="1400">
              <a:solidFill>
                <a:srgbClr val="000000"/>
              </a:solidFill>
            </a:endParaRPr>
          </a:p>
          <a:p>
            <a:pPr indent="-317500" lvl="0" marL="520700" marR="814070" rtl="0" algn="l">
              <a:lnSpc>
                <a:spcPct val="125000"/>
              </a:lnSpc>
              <a:spcBef>
                <a:spcPts val="345"/>
              </a:spcBef>
              <a:spcAft>
                <a:spcPts val="0"/>
              </a:spcAft>
              <a:buClr>
                <a:srgbClr val="000000"/>
              </a:buClr>
              <a:buSzPts val="1400"/>
              <a:buFont typeface="Roboto"/>
              <a:buChar char="●"/>
            </a:pPr>
            <a:r>
              <a:rPr lang="en" sz="1400">
                <a:solidFill>
                  <a:srgbClr val="000000"/>
                </a:solidFill>
              </a:rPr>
              <a:t>Transducer : Speech generated from telephone, microphone have varying sampling rates</a:t>
            </a:r>
            <a:endParaRPr sz="1400">
              <a:solidFill>
                <a:srgbClr val="000000"/>
              </a:solidFill>
            </a:endParaRPr>
          </a:p>
          <a:p>
            <a:pPr indent="-316865" lvl="0" marL="520065" rtl="0" algn="l">
              <a:lnSpc>
                <a:spcPct val="100000"/>
              </a:lnSpc>
              <a:spcBef>
                <a:spcPts val="0"/>
              </a:spcBef>
              <a:spcAft>
                <a:spcPts val="0"/>
              </a:spcAft>
              <a:buClr>
                <a:srgbClr val="000000"/>
              </a:buClr>
              <a:buSzPts val="1400"/>
              <a:buFont typeface="Roboto"/>
              <a:buChar char="●"/>
            </a:pPr>
            <a:r>
              <a:rPr lang="en" sz="1400">
                <a:solidFill>
                  <a:srgbClr val="000000"/>
                </a:solidFill>
              </a:rPr>
              <a:t>Speaker characteristics: Speaker age, gender</a:t>
            </a:r>
            <a:endParaRPr sz="1400">
              <a:solidFill>
                <a:srgbClr val="000000"/>
              </a:solidFill>
            </a:endParaRPr>
          </a:p>
          <a:p>
            <a:pPr indent="-317500" lvl="0" marL="520700" marR="655955" rtl="0" algn="l">
              <a:lnSpc>
                <a:spcPct val="125000"/>
              </a:lnSpc>
              <a:spcBef>
                <a:spcPts val="345"/>
              </a:spcBef>
              <a:spcAft>
                <a:spcPts val="0"/>
              </a:spcAft>
              <a:buClr>
                <a:srgbClr val="000000"/>
              </a:buClr>
              <a:buSzPts val="1400"/>
              <a:buFont typeface="Roboto"/>
              <a:buChar char="●"/>
            </a:pPr>
            <a:r>
              <a:rPr lang="en" sz="1400">
                <a:solidFill>
                  <a:srgbClr val="000000"/>
                </a:solidFill>
              </a:rPr>
              <a:t>Speech styles : Accent and speed of speech, continuous or isolated words in speech or tone</a:t>
            </a:r>
            <a:endParaRPr sz="1400">
              <a:solidFill>
                <a:srgbClr val="000000"/>
              </a:solidFill>
            </a:endParaRPr>
          </a:p>
          <a:p>
            <a:pPr indent="0" lvl="0" marL="0" rtl="0" algn="l">
              <a:spcBef>
                <a:spcPts val="0"/>
              </a:spcBef>
              <a:spcAft>
                <a:spcPts val="120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a:t>
            </a:r>
            <a:endParaRPr/>
          </a:p>
        </p:txBody>
      </p:sp>
      <p:sp>
        <p:nvSpPr>
          <p:cNvPr id="151" name="Google Shape;151;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lnSpc>
                <a:spcPct val="80000"/>
              </a:lnSpc>
              <a:spcBef>
                <a:spcPts val="0"/>
              </a:spcBef>
              <a:spcAft>
                <a:spcPts val="0"/>
              </a:spcAft>
              <a:buSzPts val="1400"/>
              <a:buChar char="●"/>
            </a:pPr>
            <a:r>
              <a:rPr lang="en" sz="1400"/>
              <a:t>Virtual Assistants</a:t>
            </a:r>
            <a:endParaRPr sz="1400"/>
          </a:p>
          <a:p>
            <a:pPr indent="0" lvl="0" marL="457200" rtl="0" algn="l">
              <a:lnSpc>
                <a:spcPct val="80000"/>
              </a:lnSpc>
              <a:spcBef>
                <a:spcPts val="0"/>
              </a:spcBef>
              <a:spcAft>
                <a:spcPts val="0"/>
              </a:spcAft>
              <a:buNone/>
            </a:pPr>
            <a:r>
              <a:t/>
            </a:r>
            <a:endParaRPr sz="1400"/>
          </a:p>
          <a:p>
            <a:pPr indent="0" lvl="0" marL="0" rtl="0" algn="l">
              <a:lnSpc>
                <a:spcPct val="80000"/>
              </a:lnSpc>
              <a:spcBef>
                <a:spcPts val="0"/>
              </a:spcBef>
              <a:spcAft>
                <a:spcPts val="0"/>
              </a:spcAft>
              <a:buSzPts val="935"/>
              <a:buNone/>
            </a:pPr>
            <a:r>
              <a:t/>
            </a:r>
            <a:endParaRPr sz="1400"/>
          </a:p>
          <a:p>
            <a:pPr indent="-317500" lvl="0" marL="457200" rtl="0" algn="l">
              <a:lnSpc>
                <a:spcPct val="80000"/>
              </a:lnSpc>
              <a:spcBef>
                <a:spcPts val="0"/>
              </a:spcBef>
              <a:spcAft>
                <a:spcPts val="0"/>
              </a:spcAft>
              <a:buSzPts val="1400"/>
              <a:buChar char="●"/>
            </a:pPr>
            <a:r>
              <a:rPr lang="en" sz="1400"/>
              <a:t>Voice Search</a:t>
            </a:r>
            <a:endParaRPr sz="1400"/>
          </a:p>
          <a:p>
            <a:pPr indent="0" lvl="0" marL="457200" rtl="0" algn="l">
              <a:lnSpc>
                <a:spcPct val="80000"/>
              </a:lnSpc>
              <a:spcBef>
                <a:spcPts val="0"/>
              </a:spcBef>
              <a:spcAft>
                <a:spcPts val="0"/>
              </a:spcAft>
              <a:buNone/>
            </a:pPr>
            <a:r>
              <a:t/>
            </a:r>
            <a:endParaRPr sz="1400"/>
          </a:p>
          <a:p>
            <a:pPr indent="0" lvl="0" marL="0" rtl="0" algn="l">
              <a:lnSpc>
                <a:spcPct val="80000"/>
              </a:lnSpc>
              <a:spcBef>
                <a:spcPts val="0"/>
              </a:spcBef>
              <a:spcAft>
                <a:spcPts val="0"/>
              </a:spcAft>
              <a:buSzPts val="935"/>
              <a:buNone/>
            </a:pPr>
            <a:r>
              <a:t/>
            </a:r>
            <a:endParaRPr sz="1400"/>
          </a:p>
          <a:p>
            <a:pPr indent="-317500" lvl="0" marL="457200" rtl="0" algn="l">
              <a:lnSpc>
                <a:spcPct val="80000"/>
              </a:lnSpc>
              <a:spcBef>
                <a:spcPts val="0"/>
              </a:spcBef>
              <a:spcAft>
                <a:spcPts val="0"/>
              </a:spcAft>
              <a:buSzPts val="1400"/>
              <a:buChar char="●"/>
            </a:pPr>
            <a:r>
              <a:rPr lang="en" sz="1400"/>
              <a:t>Language Translation</a:t>
            </a:r>
            <a:endParaRPr sz="1400"/>
          </a:p>
          <a:p>
            <a:pPr indent="0" lvl="0" marL="457200" rtl="0" algn="l">
              <a:lnSpc>
                <a:spcPct val="80000"/>
              </a:lnSpc>
              <a:spcBef>
                <a:spcPts val="0"/>
              </a:spcBef>
              <a:spcAft>
                <a:spcPts val="0"/>
              </a:spcAft>
              <a:buNone/>
            </a:pPr>
            <a:r>
              <a:t/>
            </a:r>
            <a:endParaRPr sz="1400"/>
          </a:p>
          <a:p>
            <a:pPr indent="0" lvl="0" marL="457200" rtl="0" algn="l">
              <a:lnSpc>
                <a:spcPct val="80000"/>
              </a:lnSpc>
              <a:spcBef>
                <a:spcPts val="0"/>
              </a:spcBef>
              <a:spcAft>
                <a:spcPts val="0"/>
              </a:spcAft>
              <a:buSzPts val="935"/>
              <a:buNone/>
            </a:pPr>
            <a:r>
              <a:t/>
            </a:r>
            <a:endParaRPr sz="1400"/>
          </a:p>
          <a:p>
            <a:pPr indent="-317500" lvl="0" marL="457200" rtl="0" algn="l">
              <a:lnSpc>
                <a:spcPct val="80000"/>
              </a:lnSpc>
              <a:spcBef>
                <a:spcPts val="0"/>
              </a:spcBef>
              <a:spcAft>
                <a:spcPts val="0"/>
              </a:spcAft>
              <a:buSzPts val="1400"/>
              <a:buChar char="●"/>
            </a:pPr>
            <a:r>
              <a:rPr lang="en" sz="1400"/>
              <a:t>Customer Service and Call Centers</a:t>
            </a:r>
            <a:endParaRPr sz="1400"/>
          </a:p>
          <a:p>
            <a:pPr indent="0" lvl="0" marL="457200" rtl="0" algn="l">
              <a:lnSpc>
                <a:spcPct val="80000"/>
              </a:lnSpc>
              <a:spcBef>
                <a:spcPts val="0"/>
              </a:spcBef>
              <a:spcAft>
                <a:spcPts val="0"/>
              </a:spcAft>
              <a:buNone/>
            </a:pPr>
            <a:r>
              <a:t/>
            </a:r>
            <a:endParaRPr sz="1400"/>
          </a:p>
          <a:p>
            <a:pPr indent="0" lvl="0" marL="0" rtl="0" algn="l">
              <a:lnSpc>
                <a:spcPct val="80000"/>
              </a:lnSpc>
              <a:spcBef>
                <a:spcPts val="0"/>
              </a:spcBef>
              <a:spcAft>
                <a:spcPts val="0"/>
              </a:spcAft>
              <a:buSzPts val="935"/>
              <a:buNone/>
            </a:pPr>
            <a:r>
              <a:t/>
            </a:r>
            <a:endParaRPr sz="1400"/>
          </a:p>
          <a:p>
            <a:pPr indent="-317500" lvl="0" marL="457200" rtl="0" algn="l">
              <a:lnSpc>
                <a:spcPct val="80000"/>
              </a:lnSpc>
              <a:spcBef>
                <a:spcPts val="0"/>
              </a:spcBef>
              <a:spcAft>
                <a:spcPts val="0"/>
              </a:spcAft>
              <a:buSzPts val="1400"/>
              <a:buChar char="●"/>
            </a:pPr>
            <a:r>
              <a:rPr lang="en" sz="1400"/>
              <a:t>Education</a:t>
            </a:r>
            <a:endParaRPr sz="1400"/>
          </a:p>
          <a:p>
            <a:pPr indent="0" lvl="0" marL="457200" rtl="0" algn="l">
              <a:lnSpc>
                <a:spcPct val="80000"/>
              </a:lnSpc>
              <a:spcBef>
                <a:spcPts val="0"/>
              </a:spcBef>
              <a:spcAft>
                <a:spcPts val="0"/>
              </a:spcAft>
              <a:buNone/>
            </a:pPr>
            <a:r>
              <a:t/>
            </a:r>
            <a:endParaRPr sz="1400"/>
          </a:p>
          <a:p>
            <a:pPr indent="0" lvl="0" marL="0" rtl="0" algn="l">
              <a:lnSpc>
                <a:spcPct val="80000"/>
              </a:lnSpc>
              <a:spcBef>
                <a:spcPts val="0"/>
              </a:spcBef>
              <a:spcAft>
                <a:spcPts val="0"/>
              </a:spcAft>
              <a:buNone/>
            </a:pPr>
            <a:r>
              <a:t/>
            </a:r>
            <a:endParaRPr sz="1400"/>
          </a:p>
          <a:p>
            <a:pPr indent="-317500" lvl="0" marL="457200" rtl="0" algn="l">
              <a:lnSpc>
                <a:spcPct val="80000"/>
              </a:lnSpc>
              <a:spcBef>
                <a:spcPts val="0"/>
              </a:spcBef>
              <a:spcAft>
                <a:spcPts val="0"/>
              </a:spcAft>
              <a:buSzPts val="1400"/>
              <a:buChar char="●"/>
            </a:pPr>
            <a:r>
              <a:rPr lang="en" sz="1400"/>
              <a:t>Security and Surveillance</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57" name="Google Shape;157;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63500" marR="255905" rtl="0" algn="just">
              <a:lnSpc>
                <a:spcPct val="125000"/>
              </a:lnSpc>
              <a:spcBef>
                <a:spcPts val="1280"/>
              </a:spcBef>
              <a:spcAft>
                <a:spcPts val="0"/>
              </a:spcAft>
              <a:buNone/>
            </a:pPr>
            <a:r>
              <a:rPr lang="en" sz="1400">
                <a:solidFill>
                  <a:srgbClr val="000000"/>
                </a:solidFill>
              </a:rPr>
              <a:t>While HMM/GMM models have been foundational in ASR research, they represent an older paradigm compared to newer neural network-based approaches like deep learning. </a:t>
            </a:r>
            <a:r>
              <a:rPr lang="en" sz="1400">
                <a:solidFill>
                  <a:srgbClr val="000000"/>
                </a:solidFill>
              </a:rPr>
              <a:t>Recent times have seen continuous improvement towards making an ASR Model robust, t</a:t>
            </a:r>
            <a:r>
              <a:rPr lang="en" sz="1400">
                <a:solidFill>
                  <a:srgbClr val="000000"/>
                </a:solidFill>
              </a:rPr>
              <a:t>here are constraints such as high computation power , unavailability of data for spoken languages (or low-resources languages) are some challenging scenarios. However, modern techniques like self-supervised pre-training and </a:t>
            </a:r>
            <a:r>
              <a:rPr lang="en" sz="1400">
                <a:solidFill>
                  <a:srgbClr val="000000"/>
                </a:solidFill>
              </a:rPr>
              <a:t>fine tuning</a:t>
            </a:r>
            <a:r>
              <a:rPr lang="en" sz="1400">
                <a:solidFill>
                  <a:srgbClr val="000000"/>
                </a:solidFill>
              </a:rPr>
              <a:t> can boost the speech recognition domain and open up a world of possibilities for voice assistants and chatbots.</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271700" y="1630200"/>
            <a:ext cx="2177700" cy="71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Thank you!</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rPr lang="en" sz="1400">
                <a:solidFill>
                  <a:srgbClr val="0D0D0D"/>
                </a:solidFill>
                <a:highlight>
                  <a:srgbClr val="FFFFFF"/>
                </a:highlight>
              </a:rPr>
              <a:t>Automatic Speech Recognition (ASR) is a transformative technology that enables machines to transcribe and understand human speech with remarkable accuracy.</a:t>
            </a:r>
            <a:endParaRPr sz="1400">
              <a:solidFill>
                <a:srgbClr val="0D0D0D"/>
              </a:solidFill>
              <a:highlight>
                <a:srgbClr val="FFFFFF"/>
              </a:highlight>
            </a:endParaRPr>
          </a:p>
          <a:p>
            <a:pPr indent="0" lvl="0" marL="0" rtl="0" algn="l">
              <a:spcBef>
                <a:spcPts val="1500"/>
              </a:spcBef>
              <a:spcAft>
                <a:spcPts val="0"/>
              </a:spcAft>
              <a:buNone/>
            </a:pPr>
            <a:r>
              <a:rPr lang="en" sz="1400">
                <a:solidFill>
                  <a:srgbClr val="0D0D0D"/>
                </a:solidFill>
                <a:highlight>
                  <a:srgbClr val="FFFFFF"/>
                </a:highlight>
              </a:rPr>
              <a:t>Also known as speech-to-text or voice recognition, ASR has revolutionized human-computer interaction, unlocking a plethora of applications across various industries.</a:t>
            </a:r>
            <a:endParaRPr sz="1400">
              <a:solidFill>
                <a:srgbClr val="0D0D0D"/>
              </a:solidFill>
              <a:highlight>
                <a:srgbClr val="FFFFFF"/>
              </a:highlight>
            </a:endParaRPr>
          </a:p>
          <a:p>
            <a:pPr indent="0" lvl="0" marL="0" rtl="0" algn="l">
              <a:spcBef>
                <a:spcPts val="1500"/>
              </a:spcBef>
              <a:spcAft>
                <a:spcPts val="0"/>
              </a:spcAft>
              <a:buNone/>
            </a:pPr>
            <a:r>
              <a:rPr lang="en" sz="1400">
                <a:solidFill>
                  <a:srgbClr val="0D0D0D"/>
                </a:solidFill>
                <a:highlight>
                  <a:srgbClr val="FFFFFF"/>
                </a:highlight>
              </a:rPr>
              <a:t>At its core, ASR is about bridging the gap between human communication and digital systems. By converting spoken language into text or commands, ASR facilitates seamless interaction with devices, applications, and services, making technology more accessible and intuitive for users worldwide.</a:t>
            </a:r>
            <a:endParaRPr sz="1400">
              <a:solidFill>
                <a:srgbClr val="0D0D0D"/>
              </a:solidFill>
              <a:highlight>
                <a:srgbClr val="FFFFFF"/>
              </a:highlight>
            </a:endParaRPr>
          </a:p>
          <a:p>
            <a:pPr indent="0" lvl="0" marL="0" rtl="0" algn="l">
              <a:spcBef>
                <a:spcPts val="15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298800"/>
            <a:ext cx="8520600" cy="57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07822" lvl="0" marL="457200" rtl="0" algn="just">
              <a:spcBef>
                <a:spcPts val="0"/>
              </a:spcBef>
              <a:spcAft>
                <a:spcPts val="0"/>
              </a:spcAft>
              <a:buSzPts val="1248"/>
              <a:buChar char="●"/>
            </a:pPr>
            <a:r>
              <a:rPr lang="en" sz="1247"/>
              <a:t>ASR algorithms work through three types of modeling: acoustic modeling, language modeling, and pronunciation modeling </a:t>
            </a:r>
            <a:endParaRPr sz="1247"/>
          </a:p>
          <a:p>
            <a:pPr indent="0" lvl="0" marL="0" rtl="0" algn="l">
              <a:spcBef>
                <a:spcPts val="1200"/>
              </a:spcBef>
              <a:spcAft>
                <a:spcPts val="1200"/>
              </a:spcAft>
              <a:buNone/>
            </a:pPr>
            <a:r>
              <a:t/>
            </a:r>
            <a:endParaRPr/>
          </a:p>
        </p:txBody>
      </p:sp>
      <p:pic>
        <p:nvPicPr>
          <p:cNvPr id="99" name="Google Shape;99;p15"/>
          <p:cNvPicPr preferRelativeResize="0"/>
          <p:nvPr/>
        </p:nvPicPr>
        <p:blipFill>
          <a:blip r:embed="rId3">
            <a:alphaModFix/>
          </a:blip>
          <a:stretch>
            <a:fillRect/>
          </a:stretch>
        </p:blipFill>
        <p:spPr>
          <a:xfrm>
            <a:off x="0" y="1266301"/>
            <a:ext cx="9144001" cy="3608474"/>
          </a:xfrm>
          <a:prstGeom prst="rect">
            <a:avLst/>
          </a:prstGeom>
          <a:noFill/>
          <a:ln>
            <a:noFill/>
          </a:ln>
        </p:spPr>
      </p:pic>
      <p:sp>
        <p:nvSpPr>
          <p:cNvPr id="100" name="Google Shape;100;p15"/>
          <p:cNvSpPr txBox="1"/>
          <p:nvPr/>
        </p:nvSpPr>
        <p:spPr>
          <a:xfrm>
            <a:off x="311700" y="960400"/>
            <a:ext cx="870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ASR algorithms work through three types of modeling: acoustic modeling, language modeling, and pronunciation modeling (Fig.1).</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Data and Data-preprocessing</a:t>
            </a:r>
            <a:endParaRPr/>
          </a:p>
        </p:txBody>
      </p:sp>
      <p:sp>
        <p:nvSpPr>
          <p:cNvPr id="106" name="Google Shape;106;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lang="en" sz="1400">
                <a:solidFill>
                  <a:srgbClr val="000000"/>
                </a:solidFill>
              </a:rPr>
              <a:t>Familiarization with ASR pipeline, kaldi toolkit and datasets.</a:t>
            </a:r>
            <a:endParaRPr sz="1400">
              <a:solidFill>
                <a:srgbClr val="000000"/>
              </a:solidFill>
            </a:endParaRPr>
          </a:p>
          <a:p>
            <a:pPr indent="-317500" lvl="1" marL="914400" rtl="0" algn="l">
              <a:lnSpc>
                <a:spcPct val="100000"/>
              </a:lnSpc>
              <a:spcBef>
                <a:spcPts val="0"/>
              </a:spcBef>
              <a:spcAft>
                <a:spcPts val="0"/>
              </a:spcAft>
              <a:buClr>
                <a:srgbClr val="000000"/>
              </a:buClr>
              <a:buSzPts val="1400"/>
              <a:buChar char="○"/>
            </a:pPr>
            <a:r>
              <a:rPr lang="en">
                <a:solidFill>
                  <a:srgbClr val="000000"/>
                </a:solidFill>
              </a:rPr>
              <a:t>Assigned Language: Telugu</a:t>
            </a:r>
            <a:endParaRPr>
              <a:solidFill>
                <a:srgbClr val="000000"/>
              </a:solidFill>
            </a:endParaRPr>
          </a:p>
          <a:p>
            <a:pPr indent="-317500" lvl="1" marL="914400" rtl="0" algn="l">
              <a:lnSpc>
                <a:spcPct val="100000"/>
              </a:lnSpc>
              <a:spcBef>
                <a:spcPts val="0"/>
              </a:spcBef>
              <a:spcAft>
                <a:spcPts val="0"/>
              </a:spcAft>
              <a:buClr>
                <a:srgbClr val="000000"/>
              </a:buClr>
              <a:buSzPts val="1400"/>
              <a:buChar char="○"/>
            </a:pPr>
            <a:r>
              <a:rPr lang="en">
                <a:solidFill>
                  <a:srgbClr val="000000"/>
                </a:solidFill>
              </a:rPr>
              <a:t>Format : audio files - “wav”, data.json, params.json</a:t>
            </a:r>
            <a:endParaRPr>
              <a:solidFill>
                <a:srgbClr val="000000"/>
              </a:solidFill>
            </a:endParaRPr>
          </a:p>
          <a:p>
            <a:pPr indent="-317500" lvl="1" marL="914400" rtl="0" algn="l">
              <a:lnSpc>
                <a:spcPct val="100000"/>
              </a:lnSpc>
              <a:spcBef>
                <a:spcPts val="0"/>
              </a:spcBef>
              <a:spcAft>
                <a:spcPts val="0"/>
              </a:spcAft>
              <a:buClr>
                <a:srgbClr val="000000"/>
              </a:buClr>
              <a:buSzPts val="1400"/>
              <a:buChar char="○"/>
            </a:pPr>
            <a:r>
              <a:rPr lang="en">
                <a:solidFill>
                  <a:srgbClr val="000000"/>
                </a:solidFill>
              </a:rPr>
              <a:t>Duration: 50 hours (Training : 45 hours; Testing :  5 hours)</a:t>
            </a:r>
            <a:endParaRPr>
              <a:solidFill>
                <a:srgbClr val="000000"/>
              </a:solidFill>
            </a:endParaRPr>
          </a:p>
          <a:p>
            <a:pPr indent="-317500" lvl="1" marL="914400" rtl="0" algn="l">
              <a:lnSpc>
                <a:spcPct val="100000"/>
              </a:lnSpc>
              <a:spcBef>
                <a:spcPts val="0"/>
              </a:spcBef>
              <a:spcAft>
                <a:spcPts val="0"/>
              </a:spcAft>
              <a:buClr>
                <a:srgbClr val="000000"/>
              </a:buClr>
              <a:buSzPts val="1400"/>
              <a:buChar char="○"/>
            </a:pPr>
            <a:r>
              <a:rPr lang="en">
                <a:solidFill>
                  <a:srgbClr val="000000"/>
                </a:solidFill>
              </a:rPr>
              <a:t>Sampling rate :16000 HZ</a:t>
            </a:r>
            <a:endParaRPr>
              <a:solidFill>
                <a:srgbClr val="000000"/>
              </a:solidFill>
            </a:endParaRPr>
          </a:p>
          <a:p>
            <a:pPr indent="0" lvl="0" marL="914400" rtl="0" algn="l">
              <a:lnSpc>
                <a:spcPct val="100000"/>
              </a:lnSpc>
              <a:spcBef>
                <a:spcPts val="0"/>
              </a:spcBef>
              <a:spcAft>
                <a:spcPts val="0"/>
              </a:spcAft>
              <a:buNone/>
            </a:pPr>
            <a:r>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Data preparation </a:t>
            </a:r>
            <a:endParaRPr sz="14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Utt2spk</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Wav.scp</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Text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lexicon.txt -&gt; non_silence_phones.txt and silence_phones.txt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Project workflow</a:t>
            </a:r>
            <a:endParaRPr/>
          </a:p>
        </p:txBody>
      </p:sp>
      <p:pic>
        <p:nvPicPr>
          <p:cNvPr id="112" name="Google Shape;112;p17"/>
          <p:cNvPicPr preferRelativeResize="0"/>
          <p:nvPr/>
        </p:nvPicPr>
        <p:blipFill>
          <a:blip r:embed="rId3">
            <a:alphaModFix/>
          </a:blip>
          <a:stretch>
            <a:fillRect/>
          </a:stretch>
        </p:blipFill>
        <p:spPr>
          <a:xfrm>
            <a:off x="385200" y="1107400"/>
            <a:ext cx="8447099" cy="347268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t>Detailed</a:t>
            </a:r>
            <a:r>
              <a:rPr lang="en"/>
              <a:t> process</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7500" lvl="0" marL="457200" marR="252730" rtl="0" algn="just">
              <a:lnSpc>
                <a:spcPct val="120000"/>
              </a:lnSpc>
              <a:spcBef>
                <a:spcPts val="0"/>
              </a:spcBef>
              <a:spcAft>
                <a:spcPts val="0"/>
              </a:spcAft>
              <a:buClr>
                <a:srgbClr val="000000"/>
              </a:buClr>
              <a:buSzPts val="1400"/>
              <a:buChar char="●"/>
            </a:pPr>
            <a:r>
              <a:rPr lang="en" sz="1400">
                <a:solidFill>
                  <a:srgbClr val="000000"/>
                </a:solidFill>
              </a:rPr>
              <a:t>Monophones model phonemes in isolation without considering context. They serve as a foundation for complex models</a:t>
            </a:r>
            <a:endParaRPr sz="1400">
              <a:solidFill>
                <a:srgbClr val="000000"/>
              </a:solidFill>
            </a:endParaRPr>
          </a:p>
          <a:p>
            <a:pPr indent="0" lvl="0" marL="457200" marR="252730" rtl="0" algn="just">
              <a:lnSpc>
                <a:spcPct val="120000"/>
              </a:lnSpc>
              <a:spcBef>
                <a:spcPts val="0"/>
              </a:spcBef>
              <a:spcAft>
                <a:spcPts val="0"/>
              </a:spcAft>
              <a:buNone/>
            </a:pPr>
            <a:r>
              <a:t/>
            </a:r>
            <a:endParaRPr sz="1400">
              <a:solidFill>
                <a:srgbClr val="000000"/>
              </a:solidFill>
            </a:endParaRPr>
          </a:p>
          <a:p>
            <a:pPr indent="-317500" lvl="0" marL="457200" marR="252730" rtl="0" algn="just">
              <a:lnSpc>
                <a:spcPct val="120000"/>
              </a:lnSpc>
              <a:spcBef>
                <a:spcPts val="0"/>
              </a:spcBef>
              <a:spcAft>
                <a:spcPts val="0"/>
              </a:spcAft>
              <a:buClr>
                <a:srgbClr val="000000"/>
              </a:buClr>
              <a:buSzPts val="1400"/>
              <a:buChar char="●"/>
            </a:pPr>
            <a:r>
              <a:rPr lang="en" sz="1400">
                <a:solidFill>
                  <a:srgbClr val="000000"/>
                </a:solidFill>
              </a:rPr>
              <a:t>Forced alignment is performed using a monophone model to align the acoustic features (such as MFCCs) with the corresponding phonetic transcriptions at the monophone level</a:t>
            </a:r>
            <a:endParaRPr sz="1400">
              <a:solidFill>
                <a:srgbClr val="000000"/>
              </a:solidFill>
            </a:endParaRPr>
          </a:p>
          <a:p>
            <a:pPr indent="0" lvl="0" marL="457200" marR="252730" rtl="0" algn="just">
              <a:lnSpc>
                <a:spcPct val="120000"/>
              </a:lnSpc>
              <a:spcBef>
                <a:spcPts val="0"/>
              </a:spcBef>
              <a:spcAft>
                <a:spcPts val="0"/>
              </a:spcAft>
              <a:buNone/>
            </a:pPr>
            <a:r>
              <a:t/>
            </a:r>
            <a:endParaRPr sz="1400">
              <a:solidFill>
                <a:srgbClr val="000000"/>
              </a:solidFill>
            </a:endParaRPr>
          </a:p>
          <a:p>
            <a:pPr indent="-317500" lvl="0" marL="457200" marR="252730" rtl="0" algn="just">
              <a:lnSpc>
                <a:spcPct val="120000"/>
              </a:lnSpc>
              <a:spcBef>
                <a:spcPts val="0"/>
              </a:spcBef>
              <a:spcAft>
                <a:spcPts val="0"/>
              </a:spcAft>
              <a:buClr>
                <a:srgbClr val="000000"/>
              </a:buClr>
              <a:buSzPts val="1400"/>
              <a:buChar char="●"/>
            </a:pPr>
            <a:r>
              <a:rPr lang="en" sz="1400">
                <a:solidFill>
                  <a:srgbClr val="000000"/>
                </a:solidFill>
              </a:rPr>
              <a:t>Triphone training in Kaldi ASR enhances the accuracy of acoustic models by capturing context-dependent phonetic variations, leading to improved speech recognition performance</a:t>
            </a:r>
            <a:endParaRPr sz="1400">
              <a:solidFill>
                <a:srgbClr val="000000"/>
              </a:solidFill>
            </a:endParaRPr>
          </a:p>
          <a:p>
            <a:pPr indent="0" lvl="0" marL="457200" marR="252730" rtl="0" algn="just">
              <a:lnSpc>
                <a:spcPct val="120000"/>
              </a:lnSpc>
              <a:spcBef>
                <a:spcPts val="0"/>
              </a:spcBef>
              <a:spcAft>
                <a:spcPts val="0"/>
              </a:spcAft>
              <a:buNone/>
            </a:pPr>
            <a:r>
              <a:t/>
            </a:r>
            <a:endParaRPr sz="1400">
              <a:solidFill>
                <a:srgbClr val="000000"/>
              </a:solidFill>
            </a:endParaRPr>
          </a:p>
          <a:p>
            <a:pPr indent="-317500" lvl="0" marL="457200" marR="252730" rtl="0" algn="just">
              <a:lnSpc>
                <a:spcPct val="120000"/>
              </a:lnSpc>
              <a:spcBef>
                <a:spcPts val="0"/>
              </a:spcBef>
              <a:spcAft>
                <a:spcPts val="0"/>
              </a:spcAft>
              <a:buClr>
                <a:srgbClr val="000000"/>
              </a:buClr>
              <a:buSzPts val="1400"/>
              <a:buChar char="●"/>
            </a:pPr>
            <a:r>
              <a:rPr lang="en" sz="1400">
                <a:solidFill>
                  <a:srgbClr val="000000"/>
                </a:solidFill>
              </a:rPr>
              <a:t>Forced alignment is then performed again, but this time using the triphone models, which take into account the context in which phonemes occur</a:t>
            </a:r>
            <a:endParaRPr sz="14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Outcomes </a:t>
            </a:r>
            <a:endParaRPr/>
          </a:p>
        </p:txBody>
      </p:sp>
      <p:sp>
        <p:nvSpPr>
          <p:cNvPr id="124" name="Google Shape;124;p19"/>
          <p:cNvSpPr txBox="1"/>
          <p:nvPr>
            <p:ph idx="1" type="body"/>
          </p:nvPr>
        </p:nvSpPr>
        <p:spPr>
          <a:xfrm>
            <a:off x="429200" y="1235500"/>
            <a:ext cx="84030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rPr>
              <a:t>Metric used to measure accuracy of ASR models is known as Word Error Rate (</a:t>
            </a:r>
            <a:r>
              <a:rPr lang="en" sz="1400">
                <a:solidFill>
                  <a:srgbClr val="000000"/>
                </a:solidFill>
              </a:rPr>
              <a:t>WER) that compares the predicted output and the target transcript, word by word to figure out the number of differences between them. </a:t>
            </a:r>
            <a:endParaRPr sz="1400"/>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sp>
        <p:nvSpPr>
          <p:cNvPr id="125" name="Google Shape;125;p19"/>
          <p:cNvSpPr txBox="1"/>
          <p:nvPr>
            <p:ph idx="1" type="body"/>
          </p:nvPr>
        </p:nvSpPr>
        <p:spPr>
          <a:xfrm>
            <a:off x="518850" y="2098650"/>
            <a:ext cx="8106300" cy="226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p>
          <a:p>
            <a:pPr indent="-317500" lvl="0" marL="457200" rtl="0" algn="l">
              <a:spcBef>
                <a:spcPts val="1200"/>
              </a:spcBef>
              <a:spcAft>
                <a:spcPts val="0"/>
              </a:spcAft>
              <a:buSzPts val="1400"/>
              <a:buChar char="●"/>
            </a:pPr>
            <a:r>
              <a:rPr lang="en" sz="1400"/>
              <a:t>Word Error Rate (WER) for the trained model on entire train data</a:t>
            </a:r>
            <a:endParaRPr sz="1400"/>
          </a:p>
          <a:p>
            <a:pPr indent="0" lvl="0" marL="457200" rtl="0" algn="l">
              <a:spcBef>
                <a:spcPts val="1200"/>
              </a:spcBef>
              <a:spcAft>
                <a:spcPts val="0"/>
              </a:spcAft>
              <a:buNone/>
            </a:pPr>
            <a:r>
              <a:rPr lang="en" sz="1400"/>
              <a:t> = 31%</a:t>
            </a:r>
            <a:endParaRPr sz="1400"/>
          </a:p>
          <a:p>
            <a:pPr indent="0" lvl="0" marL="0" rtl="0" algn="l">
              <a:spcBef>
                <a:spcPts val="1200"/>
              </a:spcBef>
              <a:spcAft>
                <a:spcPts val="0"/>
              </a:spcAft>
              <a:buNone/>
            </a:pPr>
            <a:r>
              <a:rPr lang="en" sz="1400"/>
              <a:t> </a:t>
            </a:r>
            <a:endParaRPr sz="14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Deployment</a:t>
            </a:r>
            <a:endParaRPr/>
          </a:p>
        </p:txBody>
      </p:sp>
      <p:sp>
        <p:nvSpPr>
          <p:cNvPr id="131" name="Google Shape;131;p20"/>
          <p:cNvSpPr txBox="1"/>
          <p:nvPr>
            <p:ph idx="1" type="body"/>
          </p:nvPr>
        </p:nvSpPr>
        <p:spPr>
          <a:xfrm>
            <a:off x="311700" y="1255925"/>
            <a:ext cx="3321000" cy="3339000"/>
          </a:xfrm>
          <a:prstGeom prst="rect">
            <a:avLst/>
          </a:prstGeom>
        </p:spPr>
        <p:txBody>
          <a:bodyPr anchorCtr="0" anchor="t" bIns="91425" lIns="91425" spcFirstLastPara="1" rIns="91425" wrap="square" tIns="91425">
            <a:normAutofit lnSpcReduction="10000"/>
          </a:bodyPr>
          <a:lstStyle/>
          <a:p>
            <a:pPr indent="0" lvl="0" marL="63500" marR="252730" rtl="0" algn="just">
              <a:lnSpc>
                <a:spcPct val="120000"/>
              </a:lnSpc>
              <a:spcBef>
                <a:spcPts val="0"/>
              </a:spcBef>
              <a:spcAft>
                <a:spcPts val="0"/>
              </a:spcAft>
              <a:buNone/>
            </a:pPr>
            <a:r>
              <a:rPr lang="en" sz="1400">
                <a:solidFill>
                  <a:srgbClr val="000000"/>
                </a:solidFill>
              </a:rPr>
              <a:t>We deployed our trained model on two frameworks for user-friendly interactions with the model. The REST API endpoint using Fastapi framework and in-built Swagger UI, enables the user to upload an audio and get the text transcription. whereas, the Gradio interface allows recording a live audio for transcription. </a:t>
            </a:r>
            <a:endParaRPr sz="1400">
              <a:solidFill>
                <a:srgbClr val="000000"/>
              </a:solidFill>
            </a:endParaRPr>
          </a:p>
          <a:p>
            <a:pPr indent="0" lvl="0" marL="0" rtl="0" algn="l">
              <a:spcBef>
                <a:spcPts val="0"/>
              </a:spcBef>
              <a:spcAft>
                <a:spcPts val="0"/>
              </a:spcAft>
              <a:buNone/>
            </a:pPr>
            <a:r>
              <a:rPr lang="en" u="sng">
                <a:solidFill>
                  <a:schemeClr val="hlink"/>
                </a:solidFill>
                <a:hlinkClick r:id="rId3"/>
              </a:rPr>
              <a:t>http://127.0.0.1:9000/docs</a:t>
            </a:r>
            <a:endParaRPr/>
          </a:p>
          <a:p>
            <a:pPr indent="0" lvl="0" marL="0" rtl="0" algn="l">
              <a:spcBef>
                <a:spcPts val="1200"/>
              </a:spcBef>
              <a:spcAft>
                <a:spcPts val="1200"/>
              </a:spcAft>
              <a:buNone/>
            </a:pPr>
            <a:r>
              <a:rPr lang="en" u="sng">
                <a:solidFill>
                  <a:schemeClr val="hlink"/>
                </a:solidFill>
                <a:hlinkClick r:id="rId4"/>
              </a:rPr>
              <a:t>http://127.0.0.1:7860/</a:t>
            </a:r>
            <a:endParaRPr/>
          </a:p>
        </p:txBody>
      </p:sp>
      <p:pic>
        <p:nvPicPr>
          <p:cNvPr id="132" name="Google Shape;132;p20"/>
          <p:cNvPicPr preferRelativeResize="0"/>
          <p:nvPr/>
        </p:nvPicPr>
        <p:blipFill rotWithShape="1">
          <a:blip r:embed="rId5">
            <a:alphaModFix/>
          </a:blip>
          <a:srcRect b="0" l="13957" r="11164" t="27912"/>
          <a:stretch/>
        </p:blipFill>
        <p:spPr>
          <a:xfrm>
            <a:off x="3962750" y="539975"/>
            <a:ext cx="4631725" cy="1838325"/>
          </a:xfrm>
          <a:prstGeom prst="rect">
            <a:avLst/>
          </a:prstGeom>
          <a:noFill/>
          <a:ln>
            <a:noFill/>
          </a:ln>
        </p:spPr>
      </p:pic>
      <p:pic>
        <p:nvPicPr>
          <p:cNvPr id="133" name="Google Shape;133;p20"/>
          <p:cNvPicPr preferRelativeResize="0"/>
          <p:nvPr/>
        </p:nvPicPr>
        <p:blipFill>
          <a:blip r:embed="rId6">
            <a:alphaModFix/>
          </a:blip>
          <a:stretch>
            <a:fillRect/>
          </a:stretch>
        </p:blipFill>
        <p:spPr>
          <a:xfrm>
            <a:off x="3962750" y="2530700"/>
            <a:ext cx="4631726" cy="2044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Learnings</a:t>
            </a:r>
            <a:endParaRPr/>
          </a:p>
          <a:p>
            <a:pPr indent="0" lvl="0" marL="0" rtl="0" algn="l">
              <a:spcBef>
                <a:spcPts val="0"/>
              </a:spcBef>
              <a:spcAft>
                <a:spcPts val="0"/>
              </a:spcAft>
              <a:buNone/>
            </a:pPr>
            <a:r>
              <a:t/>
            </a:r>
            <a:endParaRPr/>
          </a:p>
        </p:txBody>
      </p:sp>
      <p:sp>
        <p:nvSpPr>
          <p:cNvPr id="139" name="Google Shape;139;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lang="en" sz="1400">
                <a:solidFill>
                  <a:srgbClr val="000000"/>
                </a:solidFill>
              </a:rPr>
              <a:t>End-to-end Training and </a:t>
            </a:r>
            <a:r>
              <a:rPr lang="en" sz="1400">
                <a:solidFill>
                  <a:srgbClr val="000000"/>
                </a:solidFill>
              </a:rPr>
              <a:t>inference of an ASR model.</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Experimental approach in fine tuning ASR model.</a:t>
            </a:r>
            <a:endParaRPr sz="14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Training with various data sizes and quality of data</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Adjusting epochs </a:t>
            </a:r>
            <a:endParaRPr>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Deployment of models.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Teamwork and collaboration with effective documentation skills</a:t>
            </a:r>
            <a:endParaRPr sz="1400">
              <a:solidFill>
                <a:srgbClr val="000000"/>
              </a:solidFill>
            </a:endParaRPr>
          </a:p>
          <a:p>
            <a:pPr indent="0" lvl="0" marL="9144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