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3" r:id="rId8"/>
    <p:sldId id="260" r:id="rId9"/>
    <p:sldId id="258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50DD-19D7-47E6-8CAA-E8CEC736174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219" y="2368296"/>
            <a:ext cx="9710211" cy="1556057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 TO INTEL GALILEO GEN 2 AND ARDUINO PROGRAMMING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44680" y="4366742"/>
            <a:ext cx="11457061" cy="8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64867" y="4750485"/>
            <a:ext cx="183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ZEENAT SHAREEF</a:t>
            </a:r>
          </a:p>
        </p:txBody>
      </p:sp>
    </p:spTree>
    <p:extLst>
      <p:ext uri="{BB962C8B-B14F-4D97-AF65-F5344CB8AC3E}">
        <p14:creationId xmlns:p14="http://schemas.microsoft.com/office/powerpoint/2010/main" val="1453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6726" y="463141"/>
            <a:ext cx="774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 TO ARDUINO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896" y="1065580"/>
            <a:ext cx="54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ANALOG INPUT/OUTPUT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3584" y="1719072"/>
            <a:ext cx="99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002060"/>
                </a:solidFill>
              </a:rPr>
              <a:t>analogRead</a:t>
            </a:r>
            <a:r>
              <a:rPr lang="en-US" b="1" dirty="0">
                <a:solidFill>
                  <a:srgbClr val="002060"/>
                </a:solidFill>
              </a:rPr>
              <a:t>(pin)</a:t>
            </a:r>
          </a:p>
          <a:p>
            <a:r>
              <a:rPr lang="en-US" dirty="0"/>
              <a:t>Reads the value from specific analog pin with 10 bit resolution. The resulting integer value ranges from 0 to 1023.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Example: value= </a:t>
            </a:r>
            <a:r>
              <a:rPr lang="en-US" dirty="0" err="1"/>
              <a:t>analogRead</a:t>
            </a:r>
            <a:r>
              <a:rPr lang="en-US" dirty="0"/>
              <a:t>(A0);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3584" y="3251716"/>
            <a:ext cx="99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2. </a:t>
            </a:r>
            <a:r>
              <a:rPr lang="en-US" b="1" dirty="0" err="1">
                <a:solidFill>
                  <a:srgbClr val="002060"/>
                </a:solidFill>
              </a:rPr>
              <a:t>analogWrite</a:t>
            </a:r>
            <a:r>
              <a:rPr lang="en-US" b="1" dirty="0">
                <a:solidFill>
                  <a:srgbClr val="002060"/>
                </a:solidFill>
              </a:rPr>
              <a:t>(pin)</a:t>
            </a:r>
          </a:p>
          <a:p>
            <a:r>
              <a:rPr lang="en-US" dirty="0"/>
              <a:t>Writes a pseudo analog value using hardware enabled pulse width modulation to an output pin. The value can be specified as variable or constant from 0-255.</a:t>
            </a:r>
          </a:p>
          <a:p>
            <a:r>
              <a:rPr lang="en-US" dirty="0"/>
              <a:t>A value to zero generates a steady 0 volts output at a specified pin. A value to 255 generated a steady 5 volts output at a specified pin.</a:t>
            </a:r>
          </a:p>
          <a:p>
            <a:endParaRPr lang="en-US" dirty="0"/>
          </a:p>
          <a:p>
            <a:r>
              <a:rPr lang="en-US" dirty="0" err="1"/>
              <a:t>Example:analogWrite</a:t>
            </a:r>
            <a:r>
              <a:rPr lang="en-US" dirty="0"/>
              <a:t>(</a:t>
            </a:r>
            <a:r>
              <a:rPr lang="en-US" dirty="0" err="1"/>
              <a:t>pin,value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470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6726" y="463141"/>
            <a:ext cx="774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 TO ARDUINO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896" y="1065580"/>
            <a:ext cx="54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SERIAL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3584" y="1719072"/>
            <a:ext cx="908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1. </a:t>
            </a:r>
            <a:r>
              <a:rPr lang="en-US" b="1" dirty="0" err="1">
                <a:solidFill>
                  <a:srgbClr val="002060"/>
                </a:solidFill>
              </a:rPr>
              <a:t>serial.begin</a:t>
            </a:r>
            <a:r>
              <a:rPr lang="en-US" b="1" dirty="0">
                <a:solidFill>
                  <a:srgbClr val="002060"/>
                </a:solidFill>
              </a:rPr>
              <a:t>(rate)</a:t>
            </a:r>
          </a:p>
          <a:p>
            <a:r>
              <a:rPr lang="en-US" dirty="0"/>
              <a:t>Opens serial port and sets baud rate for serial </a:t>
            </a:r>
            <a:r>
              <a:rPr lang="en-US" dirty="0" err="1"/>
              <a:t>serial</a:t>
            </a:r>
            <a:r>
              <a:rPr lang="en-US" dirty="0"/>
              <a:t> transmission. Typical baud rate for communicating is 9600.</a:t>
            </a:r>
          </a:p>
          <a:p>
            <a:r>
              <a:rPr lang="en-US" dirty="0" err="1"/>
              <a:t>Example:serial.begin</a:t>
            </a:r>
            <a:r>
              <a:rPr lang="en-US" dirty="0"/>
              <a:t>(9600);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3584" y="3251716"/>
            <a:ext cx="908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2. </a:t>
            </a:r>
            <a:r>
              <a:rPr lang="en-US" b="1" dirty="0" err="1">
                <a:solidFill>
                  <a:srgbClr val="002060"/>
                </a:solidFill>
              </a:rPr>
              <a:t>serial.println</a:t>
            </a:r>
            <a:r>
              <a:rPr lang="en-US" b="1" dirty="0">
                <a:solidFill>
                  <a:srgbClr val="002060"/>
                </a:solidFill>
              </a:rPr>
              <a:t>(Data):</a:t>
            </a:r>
          </a:p>
          <a:p>
            <a:r>
              <a:rPr lang="en-US" dirty="0"/>
              <a:t>Prints data on serial port.</a:t>
            </a:r>
          </a:p>
          <a:p>
            <a:endParaRPr lang="en-US" dirty="0"/>
          </a:p>
          <a:p>
            <a:r>
              <a:rPr lang="en-US" dirty="0" err="1"/>
              <a:t>Example:serial.println</a:t>
            </a:r>
            <a:r>
              <a:rPr lang="en-US" dirty="0"/>
              <a:t>(</a:t>
            </a:r>
            <a:r>
              <a:rPr lang="en-US" dirty="0" err="1"/>
              <a:t>analogValue</a:t>
            </a:r>
            <a:r>
              <a:rPr lang="en-US" dirty="0"/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835" y="4640894"/>
            <a:ext cx="54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DELAY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0432" y="5010226"/>
            <a:ext cx="492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Pauses your program for amount of time </a:t>
            </a:r>
            <a:r>
              <a:rPr lang="en-US" dirty="0" err="1"/>
              <a:t>soecified</a:t>
            </a:r>
            <a:r>
              <a:rPr lang="en-US" dirty="0"/>
              <a:t> in </a:t>
            </a:r>
            <a:r>
              <a:rPr lang="en-US" dirty="0" err="1"/>
              <a:t>ms.</a:t>
            </a:r>
            <a:r>
              <a:rPr lang="en-US" dirty="0"/>
              <a:t>   </a:t>
            </a:r>
          </a:p>
          <a:p>
            <a:r>
              <a:rPr lang="en-US" dirty="0"/>
              <a:t>Syntax: </a:t>
            </a:r>
            <a:r>
              <a:rPr lang="en-US" b="1" dirty="0">
                <a:solidFill>
                  <a:srgbClr val="002060"/>
                </a:solidFill>
              </a:rPr>
              <a:t>delay(</a:t>
            </a:r>
            <a:r>
              <a:rPr lang="en-US" b="1" dirty="0" err="1">
                <a:solidFill>
                  <a:srgbClr val="002060"/>
                </a:solidFill>
              </a:rPr>
              <a:t>ms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Example: delay(1000);</a:t>
            </a:r>
          </a:p>
        </p:txBody>
      </p:sp>
    </p:spTree>
    <p:extLst>
      <p:ext uri="{BB962C8B-B14F-4D97-AF65-F5344CB8AC3E}">
        <p14:creationId xmlns:p14="http://schemas.microsoft.com/office/powerpoint/2010/main" val="315196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02250" y="2722046"/>
            <a:ext cx="543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78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352" y="476671"/>
            <a:ext cx="5180499" cy="792088"/>
          </a:xfrm>
          <a:ln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US" sz="4000" b="1" dirty="0"/>
              <a:t>INTEL ARCHITECTURE </a:t>
            </a:r>
            <a:endParaRPr lang="en-IN" sz="4000" b="1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8" y="3068960"/>
            <a:ext cx="4104456" cy="190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11824" y="2564904"/>
            <a:ext cx="0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9696" y="1340769"/>
            <a:ext cx="266429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Low power and size </a:t>
            </a:r>
            <a:r>
              <a:rPr lang="en-US" b="1" dirty="0" err="1">
                <a:solidFill>
                  <a:srgbClr val="002060"/>
                </a:solidFill>
              </a:rPr>
              <a:t>SoC.</a:t>
            </a:r>
            <a:endParaRPr lang="en-US" b="1" dirty="0">
              <a:solidFill>
                <a:srgbClr val="002060"/>
              </a:solidFill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</a:rPr>
              <a:t>Take priority when lower power and size takes priority. </a:t>
            </a:r>
            <a:r>
              <a:rPr lang="en-US" b="1" dirty="0" err="1">
                <a:solidFill>
                  <a:srgbClr val="002060"/>
                </a:solidFill>
              </a:rPr>
              <a:t>Eg</a:t>
            </a:r>
            <a:r>
              <a:rPr lang="en-US" b="1" dirty="0">
                <a:solidFill>
                  <a:srgbClr val="002060"/>
                </a:solidFill>
              </a:rPr>
              <a:t>. Intel Galileo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509120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3712" y="5229201"/>
            <a:ext cx="388843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Low power and thermally efficient processors for applications performance in small form factor devices. </a:t>
            </a:r>
            <a:r>
              <a:rPr lang="en-US" b="1" dirty="0" err="1">
                <a:solidFill>
                  <a:srgbClr val="C00000"/>
                </a:solidFill>
              </a:rPr>
              <a:t>Eg</a:t>
            </a:r>
            <a:r>
              <a:rPr lang="en-US" b="1" dirty="0">
                <a:solidFill>
                  <a:srgbClr val="C00000"/>
                </a:solidFill>
              </a:rPr>
              <a:t>. Intel Edison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00056" y="2276872"/>
            <a:ext cx="0" cy="1224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80176" y="4581128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0016" y="1340768"/>
            <a:ext cx="24482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Exceptional computing, graphics and media performance.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0176" y="5301209"/>
            <a:ext cx="25922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Highest computing power, exceptional computing density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Hardware application.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5912263" y="-5912265"/>
            <a:ext cx="367469" cy="12192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912263" y="589273"/>
            <a:ext cx="367469" cy="12192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4" y="0"/>
            <a:ext cx="367469" cy="6501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37609" y="250239"/>
            <a:ext cx="367469" cy="6501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6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4671" y="1131992"/>
            <a:ext cx="98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52525"/>
                </a:solidFill>
              </a:rPr>
              <a:t>Intel Galileo</a:t>
            </a:r>
            <a:r>
              <a:rPr lang="en-US" dirty="0">
                <a:solidFill>
                  <a:srgbClr val="252525"/>
                </a:solidFill>
              </a:rPr>
              <a:t> is the first in a line of </a:t>
            </a:r>
            <a:r>
              <a:rPr lang="en-US" dirty="0" err="1"/>
              <a:t>Arduino</a:t>
            </a:r>
            <a:r>
              <a:rPr lang="en-US" dirty="0">
                <a:solidFill>
                  <a:srgbClr val="252525"/>
                </a:solidFill>
              </a:rPr>
              <a:t>-certified development boards based on </a:t>
            </a:r>
            <a:r>
              <a:rPr lang="en-US" dirty="0"/>
              <a:t>Intel</a:t>
            </a:r>
            <a:r>
              <a:rPr lang="en-US" dirty="0">
                <a:solidFill>
                  <a:srgbClr val="252525"/>
                </a:solidFill>
              </a:rPr>
              <a:t> x86 architecture and is designed for the maker and education communities. Intel released two versions of Galileo-Gen 1 and Gen 2.</a:t>
            </a:r>
          </a:p>
          <a:p>
            <a:pPr algn="just"/>
            <a:endParaRPr lang="en-US" dirty="0">
              <a:solidFill>
                <a:srgbClr val="252525"/>
              </a:solidFill>
            </a:endParaRPr>
          </a:p>
          <a:p>
            <a:pPr algn="just"/>
            <a:r>
              <a:rPr lang="en-US" dirty="0"/>
              <a:t>Intel Galileo features the Intel Quark </a:t>
            </a:r>
            <a:r>
              <a:rPr lang="en-US" dirty="0" err="1"/>
              <a:t>SoC</a:t>
            </a:r>
            <a:r>
              <a:rPr lang="en-US" dirty="0"/>
              <a:t> X1000, the first product from the Intel Quark technology family of low-power, small-core products. Intel Quark represents Intel's attempt to compete within markets such as the Internet of Things and wearable computing. Designed in Ireland, the Quark </a:t>
            </a:r>
            <a:r>
              <a:rPr lang="en-US" dirty="0" err="1"/>
              <a:t>SoC</a:t>
            </a:r>
            <a:r>
              <a:rPr lang="en-US" dirty="0"/>
              <a:t> X1000 is a 32-bit, single core, single-thread, Pentium (P54C/i586) instruction set architecture (ISA)-compatible CPU, operating at speeds up to 400 </a:t>
            </a:r>
            <a:r>
              <a:rPr lang="en-US" dirty="0" err="1"/>
              <a:t>MHz.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37" y="3747415"/>
            <a:ext cx="6781800" cy="23607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8247" y="6138292"/>
            <a:ext cx="517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1: Intel Galileo Gen 2 processor features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6325" y="467519"/>
            <a:ext cx="354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INTEL GALILEO GEN 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230965" y="3828674"/>
            <a:ext cx="2779025" cy="19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91544" y="476672"/>
            <a:ext cx="8229600" cy="792088"/>
          </a:xfrm>
          <a:ln>
            <a:solidFill>
              <a:schemeClr val="tx1"/>
            </a:solidFill>
            <a:prstDash val="lgDash"/>
          </a:ln>
        </p:spPr>
        <p:txBody>
          <a:bodyPr>
            <a:normAutofit fontScale="90000"/>
          </a:bodyPr>
          <a:lstStyle/>
          <a:p>
            <a:r>
              <a:rPr lang="en-US" sz="4000" b="1" dirty="0"/>
              <a:t>INTEL GALILEO GEN 2</a:t>
            </a:r>
            <a:br>
              <a:rPr lang="en-US" sz="4000" b="1" dirty="0"/>
            </a:br>
            <a:r>
              <a:rPr lang="en-US" sz="3100" b="1" dirty="0">
                <a:solidFill>
                  <a:srgbClr val="C00000"/>
                </a:solidFill>
              </a:rPr>
              <a:t>Intel Quark </a:t>
            </a:r>
            <a:r>
              <a:rPr lang="en-US" sz="3100" b="1" dirty="0" err="1">
                <a:solidFill>
                  <a:srgbClr val="C00000"/>
                </a:solidFill>
              </a:rPr>
              <a:t>SoC</a:t>
            </a:r>
            <a:endParaRPr lang="en-IN" sz="3100" b="1" baseline="300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774" y="1268760"/>
            <a:ext cx="10383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 Quark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line of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designed for small size and low power consumption, and targeted at new markets including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devices. Based on Intel Quark X1000, a 32 bit Intel Pentium processor-class system on chip the genuine Intel processor and I/O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capabilities,of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 Gen 2 provide full range of capabilities.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specifications of Intel Quark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includes:</a:t>
            </a:r>
          </a:p>
          <a:p>
            <a:endParaRPr lang="en-US" dirty="0">
              <a:solidFill>
                <a:srgbClr val="0B008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58781" y="2322864"/>
          <a:ext cx="8735126" cy="372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Number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KB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Set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Lithography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nm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Cores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Threads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Base Frequency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 MHz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Memory Size (dependent on memory type)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Types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DDR3 800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# of Memory Channels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95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Memory Bandwidth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53565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 GB/s</a:t>
                      </a:r>
                    </a:p>
                  </a:txBody>
                  <a:tcPr marL="38100" marR="38100" marT="38100" marB="381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4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45223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912266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912261" y="945736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26250" y="1059163"/>
          <a:ext cx="7956135" cy="2804160"/>
        </p:xfrm>
        <a:graphic>
          <a:graphicData uri="http://schemas.openxmlformats.org/drawingml/2006/table">
            <a:tbl>
              <a:tblPr/>
              <a:tblGrid>
                <a:gridCol w="481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USB Revision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2.0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# of USB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Total # of SATA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Integrated LAN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Integrated IDE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General Purpose IO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UART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Max # of SATA 6.0 Gb/s Ports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00613" y="3910112"/>
          <a:ext cx="7981772" cy="350520"/>
        </p:xfrm>
        <a:graphic>
          <a:graphicData uri="http://schemas.openxmlformats.org/drawingml/2006/table">
            <a:tbl>
              <a:tblPr/>
              <a:tblGrid>
                <a:gridCol w="483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TDP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2.2 W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4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535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6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912267" y="935261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95" y="693099"/>
            <a:ext cx="6131786" cy="4885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3038" y="5691499"/>
            <a:ext cx="60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Intel Quark </a:t>
            </a:r>
            <a:r>
              <a:rPr lang="en-US" dirty="0" err="1"/>
              <a:t>SoC</a:t>
            </a:r>
            <a:r>
              <a:rPr lang="en-US" dirty="0"/>
              <a:t> for Intel Galileo Gen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-4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4535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6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912267" y="924816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74520" y="499717"/>
            <a:ext cx="852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 TO ARDUINO IDE for Intel Galileo Gen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391" y="1453896"/>
            <a:ext cx="9167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STEPS to use </a:t>
            </a:r>
            <a:r>
              <a:rPr lang="en-US" b="1" dirty="0" err="1">
                <a:solidFill>
                  <a:srgbClr val="C00000"/>
                </a:solidFill>
              </a:rPr>
              <a:t>Arduino</a:t>
            </a:r>
            <a:r>
              <a:rPr lang="en-US" b="1" dirty="0">
                <a:solidFill>
                  <a:srgbClr val="C00000"/>
                </a:solidFill>
              </a:rPr>
              <a:t> with Intel Galileo Gen 2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Download the Arduino IDE for Intel. (https://www.arduino.cc/en/Main/Software)</a:t>
            </a:r>
          </a:p>
          <a:p>
            <a:pPr marL="342900" indent="-342900">
              <a:buAutoNum type="arabicPeriod"/>
            </a:pPr>
            <a:r>
              <a:rPr lang="en-US" dirty="0"/>
              <a:t>Download the drivers for Intel Galileo Gen 2.</a:t>
            </a:r>
          </a:p>
          <a:p>
            <a:pPr marL="342900" indent="-342900">
              <a:buAutoNum type="arabicPeriod"/>
            </a:pPr>
            <a:r>
              <a:rPr lang="en-US" dirty="0"/>
              <a:t>Connect Galileo with your PC via USB cable. First time users get Gadget Serial V.2. </a:t>
            </a:r>
            <a:r>
              <a:rPr lang="en-US"/>
              <a:t>Update it.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Arduino</a:t>
            </a:r>
            <a:r>
              <a:rPr lang="en-US" dirty="0"/>
              <a:t>-Intel IDE.</a:t>
            </a:r>
          </a:p>
          <a:p>
            <a:pPr marL="342900" indent="-342900">
              <a:buAutoNum type="arabicPeriod"/>
            </a:pPr>
            <a:r>
              <a:rPr lang="en-US" dirty="0"/>
              <a:t>Tools-&gt;Board-&gt;Intel Galileo Gen 2</a:t>
            </a:r>
          </a:p>
          <a:p>
            <a:r>
              <a:rPr lang="en-US" dirty="0"/>
              <a:t>       Tools-&gt;COM Port</a:t>
            </a:r>
          </a:p>
          <a:p>
            <a:r>
              <a:rPr lang="en-US" dirty="0"/>
              <a:t>6. Start programming as per your project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054" y="4247912"/>
            <a:ext cx="3127031" cy="22236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089136" y="5370153"/>
            <a:ext cx="2121408" cy="464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2809" y="4221507"/>
            <a:ext cx="3924300" cy="20867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93" y="3922888"/>
            <a:ext cx="3467100" cy="2476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0855" y="6341659"/>
            <a:ext cx="12022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USB Port</a:t>
            </a:r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2980944" y="5835065"/>
            <a:ext cx="1531548" cy="461324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6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44622" y="536293"/>
            <a:ext cx="774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 TO ARDUINO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288" y="1228336"/>
            <a:ext cx="47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BASIC STRUCTURE OF ARDUINO PROGRAM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0" y="1228336"/>
            <a:ext cx="4724400" cy="2771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1560" y="193852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structure of </a:t>
            </a:r>
            <a:r>
              <a:rPr lang="en-US" dirty="0" err="1"/>
              <a:t>arduino</a:t>
            </a:r>
            <a:r>
              <a:rPr lang="en-US" dirty="0"/>
              <a:t> includes two main parts: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void setup()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void loop()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" y="29396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• setup( ): A function present in every </a:t>
            </a:r>
            <a:r>
              <a:rPr lang="en-US" dirty="0" err="1"/>
              <a:t>Arduino</a:t>
            </a:r>
            <a:r>
              <a:rPr lang="en-US" dirty="0"/>
              <a:t> sketch. It is used to set </a:t>
            </a:r>
            <a:r>
              <a:rPr lang="en-US" dirty="0" err="1"/>
              <a:t>pinmode</a:t>
            </a:r>
            <a:r>
              <a:rPr lang="en-US" dirty="0"/>
              <a:t> to input or output, initialize serial. The setup( ) function looks like:</a:t>
            </a:r>
          </a:p>
          <a:p>
            <a:pPr lvl="1"/>
            <a:r>
              <a:rPr lang="en-US" dirty="0"/>
              <a:t> void setup( )</a:t>
            </a:r>
          </a:p>
          <a:p>
            <a:pPr lvl="1"/>
            <a:r>
              <a:rPr lang="en-US" dirty="0"/>
              <a:t>{ //code goes here } </a:t>
            </a:r>
          </a:p>
          <a:p>
            <a:endParaRPr lang="en-US" dirty="0"/>
          </a:p>
          <a:p>
            <a:r>
              <a:rPr lang="en-US" dirty="0"/>
              <a:t>• loop( ):After calling setup function, this function loops consecutively, allowing program to change, respond and control </a:t>
            </a:r>
            <a:r>
              <a:rPr lang="en-US" dirty="0" err="1"/>
              <a:t>arduino</a:t>
            </a:r>
            <a:r>
              <a:rPr lang="en-US" dirty="0"/>
              <a:t> based boards. </a:t>
            </a:r>
          </a:p>
          <a:p>
            <a:r>
              <a:rPr lang="en-US" dirty="0"/>
              <a:t>The loop( ) function looks like: </a:t>
            </a:r>
          </a:p>
          <a:p>
            <a:pPr lvl="1"/>
            <a:r>
              <a:rPr lang="en-US" dirty="0"/>
              <a:t>void loop( ) </a:t>
            </a:r>
          </a:p>
          <a:p>
            <a:pPr lvl="1"/>
            <a:r>
              <a:rPr lang="en-US" dirty="0"/>
              <a:t>{ //code goes here }</a:t>
            </a:r>
          </a:p>
        </p:txBody>
      </p:sp>
    </p:spTree>
    <p:extLst>
      <p:ext uri="{BB962C8B-B14F-4D97-AF65-F5344CB8AC3E}">
        <p14:creationId xmlns:p14="http://schemas.microsoft.com/office/powerpoint/2010/main" val="252843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6726" y="463141"/>
            <a:ext cx="774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INTRODUCTION TO ARDUINO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896" y="1065580"/>
            <a:ext cx="54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DIGITAL INPUT/OUTPUT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3584" y="1719072"/>
            <a:ext cx="9089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1. </a:t>
            </a:r>
            <a:r>
              <a:rPr lang="en-US" b="1" dirty="0" err="1">
                <a:solidFill>
                  <a:srgbClr val="002060"/>
                </a:solidFill>
              </a:rPr>
              <a:t>pinMode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pin,mode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/>
              <a:t>Used in void setup() to configure a specific pin to behave as input or output.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pin1 = 5;int pin2=7;</a:t>
            </a:r>
          </a:p>
          <a:p>
            <a:r>
              <a:rPr lang="en-US" dirty="0"/>
              <a:t>                  </a:t>
            </a:r>
            <a:r>
              <a:rPr lang="en-US" dirty="0" err="1"/>
              <a:t>pinMode</a:t>
            </a:r>
            <a:r>
              <a:rPr lang="en-US" dirty="0"/>
              <a:t>(pin1,OUTPUT);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3584" y="3251716"/>
            <a:ext cx="908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2. </a:t>
            </a:r>
            <a:r>
              <a:rPr lang="en-US" b="1" dirty="0" err="1">
                <a:solidFill>
                  <a:srgbClr val="002060"/>
                </a:solidFill>
              </a:rPr>
              <a:t>digitalRead</a:t>
            </a:r>
            <a:r>
              <a:rPr lang="en-US" b="1" dirty="0">
                <a:solidFill>
                  <a:srgbClr val="002060"/>
                </a:solidFill>
              </a:rPr>
              <a:t>(pin)</a:t>
            </a:r>
          </a:p>
          <a:p>
            <a:r>
              <a:rPr lang="en-US" dirty="0"/>
              <a:t>Read the value from a specified digital pin with the result either HIGH or LOW.</a:t>
            </a:r>
          </a:p>
          <a:p>
            <a:endParaRPr lang="en-US" dirty="0"/>
          </a:p>
          <a:p>
            <a:r>
              <a:rPr lang="en-US" dirty="0"/>
              <a:t>Example: value=</a:t>
            </a:r>
            <a:r>
              <a:rPr lang="en-US" dirty="0" err="1"/>
              <a:t>digitalRead</a:t>
            </a:r>
            <a:r>
              <a:rPr lang="en-US" dirty="0"/>
              <a:t>(pin2);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3584" y="4698585"/>
            <a:ext cx="908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3. </a:t>
            </a:r>
            <a:r>
              <a:rPr lang="en-US" b="1" dirty="0" err="1">
                <a:solidFill>
                  <a:srgbClr val="002060"/>
                </a:solidFill>
              </a:rPr>
              <a:t>digitalWrite</a:t>
            </a:r>
            <a:r>
              <a:rPr lang="en-US" b="1" dirty="0">
                <a:solidFill>
                  <a:srgbClr val="002060"/>
                </a:solidFill>
              </a:rPr>
              <a:t>(pin)</a:t>
            </a:r>
          </a:p>
          <a:p>
            <a:r>
              <a:rPr lang="en-US" dirty="0"/>
              <a:t>Outputs either logic level HIGH or LOW at a specified digital pin.</a:t>
            </a:r>
          </a:p>
          <a:p>
            <a:r>
              <a:rPr lang="en-US" dirty="0"/>
              <a:t>Example: </a:t>
            </a:r>
            <a:r>
              <a:rPr lang="en-US" dirty="0" err="1"/>
              <a:t>digitalWrite</a:t>
            </a:r>
            <a:r>
              <a:rPr lang="en-US" dirty="0"/>
              <a:t>(pin1,HIGH);</a:t>
            </a:r>
          </a:p>
        </p:txBody>
      </p:sp>
    </p:spTree>
    <p:extLst>
      <p:ext uri="{BB962C8B-B14F-4D97-AF65-F5344CB8AC3E}">
        <p14:creationId xmlns:p14="http://schemas.microsoft.com/office/powerpoint/2010/main" val="270747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719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intel-clear</vt:lpstr>
      <vt:lpstr>Times New Roman</vt:lpstr>
      <vt:lpstr>Wingdings</vt:lpstr>
      <vt:lpstr>Office Theme</vt:lpstr>
      <vt:lpstr>INTRODUCTION TO INTEL GALILEO GEN 2 AND ARDUINO PROGRAMMING</vt:lpstr>
      <vt:lpstr>INTEL ARCHITECTURE </vt:lpstr>
      <vt:lpstr>PowerPoint Presentation</vt:lpstr>
      <vt:lpstr>INTEL GALILEO GEN 2 Intel Quark SoC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experiment</dc:title>
  <dc:creator>zeenat</dc:creator>
  <cp:lastModifiedBy>Dr. Shareef</cp:lastModifiedBy>
  <cp:revision>42</cp:revision>
  <dcterms:created xsi:type="dcterms:W3CDTF">2016-03-18T07:10:01Z</dcterms:created>
  <dcterms:modified xsi:type="dcterms:W3CDTF">2017-06-29T10:52:40Z</dcterms:modified>
</cp:coreProperties>
</file>