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1" r:id="rId3"/>
    <p:sldId id="258" r:id="rId4"/>
    <p:sldId id="259" r:id="rId5"/>
    <p:sldId id="260" r:id="rId6"/>
    <p:sldId id="261" r:id="rId7"/>
    <p:sldId id="266" r:id="rId8"/>
    <p:sldId id="268" r:id="rId9"/>
    <p:sldId id="263" r:id="rId10"/>
    <p:sldId id="264" r:id="rId11"/>
    <p:sldId id="267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6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27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1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8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25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54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35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43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0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53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26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82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5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1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1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07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8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8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7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4ED2-DAFE-4D75-8ECA-C2FB5C80A7C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05-06-2017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400D-F11E-4F08-88B4-8606DA2E90D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3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18575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INTEL SoCs</a:t>
            </a:r>
            <a:br>
              <a:rPr lang="en-US" dirty="0"/>
            </a:br>
            <a:r>
              <a:rPr lang="en-US" sz="4000" b="1" dirty="0">
                <a:solidFill>
                  <a:srgbClr val="002060"/>
                </a:solidFill>
              </a:rPr>
              <a:t>Intel Quark(Intel Galileo)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>Intel Atom (Intel Edison)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>Intel Curie (Intel </a:t>
            </a:r>
            <a:r>
              <a:rPr lang="en-US" sz="4000" b="1">
                <a:solidFill>
                  <a:srgbClr val="002060"/>
                </a:solidFill>
              </a:rPr>
              <a:t>Genuino </a:t>
            </a:r>
            <a:r>
              <a:rPr lang="en-US" sz="4000" b="1" dirty="0">
                <a:solidFill>
                  <a:srgbClr val="002060"/>
                </a:solidFill>
              </a:rPr>
              <a:t>101)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ZEENAT SHAREEF</a:t>
            </a:r>
          </a:p>
          <a:p>
            <a:r>
              <a:rPr lang="en-US" dirty="0">
                <a:solidFill>
                  <a:schemeClr val="tx1"/>
                </a:solidFill>
              </a:rPr>
              <a:t>PhD Scholar</a:t>
            </a:r>
          </a:p>
        </p:txBody>
      </p:sp>
    </p:spTree>
    <p:extLst>
      <p:ext uri="{BB962C8B-B14F-4D97-AF65-F5344CB8AC3E}">
        <p14:creationId xmlns:p14="http://schemas.microsoft.com/office/powerpoint/2010/main" val="213693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Silvermount</a:t>
            </a:r>
            <a:r>
              <a:rPr lang="en-US" dirty="0"/>
              <a:t> </a:t>
            </a:r>
            <a:r>
              <a:rPr lang="en-US" dirty="0" err="1"/>
              <a:t>Microarchitecture</a:t>
            </a:r>
            <a:endParaRPr lang="en-US" dirty="0"/>
          </a:p>
        </p:txBody>
      </p:sp>
      <p:pic>
        <p:nvPicPr>
          <p:cNvPr id="1026" name="Picture 2" descr="C:\Documents and Settings\DR M Y SHAREEF\Desktop\silvermont2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524000"/>
            <a:ext cx="7582945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832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764704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Comparison Table Between Intel Galileo-Gen1/2 and Intel Edison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79576" y="213285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1988840"/>
            <a:ext cx="675234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81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072678-8F13-48AE-8CA1-61E16623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45" y="1146896"/>
            <a:ext cx="5486400" cy="32511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96AB8D-BED4-4F5D-B819-32E9BA050F80}"/>
              </a:ext>
            </a:extLst>
          </p:cNvPr>
          <p:cNvSpPr/>
          <p:nvPr/>
        </p:nvSpPr>
        <p:spPr>
          <a:xfrm>
            <a:off x="4847196" y="625825"/>
            <a:ext cx="2661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Intel </a:t>
            </a:r>
            <a:r>
              <a:rPr lang="en-US" b="1" dirty="0" err="1">
                <a:solidFill>
                  <a:srgbClr val="002060"/>
                </a:solidFill>
              </a:rPr>
              <a:t>Genuino</a:t>
            </a:r>
            <a:r>
              <a:rPr lang="en-US" b="1" dirty="0">
                <a:solidFill>
                  <a:srgbClr val="002060"/>
                </a:solidFill>
              </a:rPr>
              <a:t> (Intel Curie)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C047C-2A70-4878-8DFF-799492BAF3F0}"/>
              </a:ext>
            </a:extLst>
          </p:cNvPr>
          <p:cNvSpPr/>
          <p:nvPr/>
        </p:nvSpPr>
        <p:spPr>
          <a:xfrm>
            <a:off x="2036618" y="45497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4F4E4E"/>
                </a:solidFill>
                <a:latin typeface="TyponineSans Regular 18"/>
              </a:rPr>
              <a:t>1. Onboard Bluetooth LE capabilities </a:t>
            </a:r>
          </a:p>
          <a:p>
            <a:endParaRPr lang="en-IN" b="1" dirty="0">
              <a:solidFill>
                <a:srgbClr val="4F4E4E"/>
              </a:solidFill>
              <a:latin typeface="TyponineSans Regular 18"/>
            </a:endParaRPr>
          </a:p>
          <a:p>
            <a:r>
              <a:rPr lang="en-IN" b="1" dirty="0">
                <a:solidFill>
                  <a:srgbClr val="4F4E4E"/>
                </a:solidFill>
                <a:latin typeface="TyponineSans Regular 18"/>
              </a:rPr>
              <a:t> 2. 6-axis accelerometer/gyroscope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97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6672"/>
            <a:ext cx="8229600" cy="792088"/>
          </a:xfrm>
          <a:ln>
            <a:solidFill>
              <a:schemeClr val="tx1"/>
            </a:solidFill>
            <a:prstDash val="lgDash"/>
          </a:ln>
        </p:spPr>
        <p:txBody>
          <a:bodyPr>
            <a:normAutofit/>
          </a:bodyPr>
          <a:lstStyle/>
          <a:p>
            <a:r>
              <a:rPr lang="en-US" sz="4000" b="1" dirty="0"/>
              <a:t>INTEL ARCHITECTURE FOR IOT</a:t>
            </a:r>
            <a:endParaRPr lang="en-IN" sz="4000" b="1" baseline="30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7768" y="3068960"/>
            <a:ext cx="4104456" cy="190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511824" y="2564904"/>
            <a:ext cx="0" cy="12241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9696" y="1340769"/>
            <a:ext cx="2664296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Low power and size </a:t>
            </a:r>
            <a:r>
              <a:rPr lang="en-US" b="1" dirty="0" err="1">
                <a:solidFill>
                  <a:srgbClr val="002060"/>
                </a:solidFill>
              </a:rPr>
              <a:t>SoC.</a:t>
            </a:r>
            <a:endParaRPr lang="en-US" b="1" dirty="0">
              <a:solidFill>
                <a:srgbClr val="002060"/>
              </a:solidFill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Take priority when lower power and size takes priority. </a:t>
            </a:r>
            <a:r>
              <a:rPr lang="en-US" b="1" dirty="0" err="1">
                <a:solidFill>
                  <a:srgbClr val="002060"/>
                </a:solidFill>
              </a:rPr>
              <a:t>Eg</a:t>
            </a:r>
            <a:r>
              <a:rPr lang="en-US" b="1" dirty="0">
                <a:solidFill>
                  <a:srgbClr val="002060"/>
                </a:solidFill>
              </a:rPr>
              <a:t>. Intel Galileo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5920" y="4509120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3712" y="5229201"/>
            <a:ext cx="388843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Low power and thermally efficient processors for applications performance in small form factor devices. </a:t>
            </a:r>
            <a:r>
              <a:rPr lang="en-US" b="1" dirty="0" err="1">
                <a:solidFill>
                  <a:srgbClr val="C00000"/>
                </a:solidFill>
              </a:rPr>
              <a:t>Eg</a:t>
            </a:r>
            <a:r>
              <a:rPr lang="en-US" b="1" dirty="0">
                <a:solidFill>
                  <a:srgbClr val="C00000"/>
                </a:solidFill>
              </a:rPr>
              <a:t>. Intel Edison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600056" y="2276872"/>
            <a:ext cx="0" cy="12241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80176" y="4581128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0016" y="1340768"/>
            <a:ext cx="2448272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Exceptional computing, graphics and media performance.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0176" y="5301209"/>
            <a:ext cx="25922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Highest computing power, exceptional computing density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Hardware application.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91544" y="476672"/>
            <a:ext cx="8229600" cy="792088"/>
          </a:xfrm>
          <a:ln>
            <a:solidFill>
              <a:schemeClr val="tx1"/>
            </a:solidFill>
            <a:prstDash val="lgDash"/>
          </a:ln>
        </p:spPr>
        <p:txBody>
          <a:bodyPr>
            <a:normAutofit fontScale="90000"/>
          </a:bodyPr>
          <a:lstStyle/>
          <a:p>
            <a:r>
              <a:rPr lang="en-US" sz="4000" b="1" dirty="0"/>
              <a:t>INTEL GALILEO GEN 2</a:t>
            </a:r>
            <a:br>
              <a:rPr lang="en-US" sz="4000" b="1" dirty="0"/>
            </a:br>
            <a:r>
              <a:rPr lang="en-US" sz="3100" b="1" dirty="0">
                <a:solidFill>
                  <a:srgbClr val="C00000"/>
                </a:solidFill>
              </a:rPr>
              <a:t>Intel Quark </a:t>
            </a:r>
            <a:r>
              <a:rPr lang="en-US" sz="3100" b="1" dirty="0" err="1">
                <a:solidFill>
                  <a:srgbClr val="C00000"/>
                </a:solidFill>
              </a:rPr>
              <a:t>SoC</a:t>
            </a:r>
            <a:endParaRPr lang="en-IN" sz="3100" b="1" baseline="300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774" y="1268760"/>
            <a:ext cx="10383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 Quark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line of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32-bit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x86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by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designed for small size and low power consumption, and targeted at new markets including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wearable devices. Based on Intel Quark X1000, a 32 bit Intel Pentium processor-class system on chip the genuine Intel processor and I/O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capabilities,of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Intel Gen 2 provide full range of capabilities.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technical specifications of Intel Quark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includes:</a:t>
            </a:r>
          </a:p>
          <a:p>
            <a:endParaRPr lang="en-US" dirty="0">
              <a:solidFill>
                <a:srgbClr val="0B008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16832"/>
              </p:ext>
            </p:extLst>
          </p:nvPr>
        </p:nvGraphicFramePr>
        <p:xfrm>
          <a:off x="1358781" y="2322864"/>
          <a:ext cx="8735126" cy="3725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Number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X1000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KB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 Set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32-bit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Lithography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nm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Cores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Threads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Base Frequency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 MHz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32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Memory Size (dependent on memory type)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GB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Types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DDR3 800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# of Memory Channels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Memory Bandwidth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 GB/s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77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67254"/>
              </p:ext>
            </p:extLst>
          </p:nvPr>
        </p:nvGraphicFramePr>
        <p:xfrm>
          <a:off x="1726250" y="1059163"/>
          <a:ext cx="7956135" cy="2804160"/>
        </p:xfrm>
        <a:graphic>
          <a:graphicData uri="http://schemas.openxmlformats.org/drawingml/2006/table">
            <a:tbl>
              <a:tblPr/>
              <a:tblGrid>
                <a:gridCol w="4817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USB Revision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2.0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# of USB Ports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Total # of SATA Ports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Integrated LAN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Integrated IDE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General Purpose IO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16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UART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Max # of SATA 6.0 Gb/s Ports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795979"/>
              </p:ext>
            </p:extLst>
          </p:nvPr>
        </p:nvGraphicFramePr>
        <p:xfrm>
          <a:off x="1700613" y="3910112"/>
          <a:ext cx="7981772" cy="350520"/>
        </p:xfrm>
        <a:graphic>
          <a:graphicData uri="http://schemas.openxmlformats.org/drawingml/2006/table">
            <a:tbl>
              <a:tblPr/>
              <a:tblGrid>
                <a:gridCol w="483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TDP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2.2 W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2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95" y="693099"/>
            <a:ext cx="6131786" cy="48857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3039" y="5691499"/>
            <a:ext cx="50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diagram of Intel Quark </a:t>
            </a:r>
            <a:r>
              <a:rPr lang="en-US" dirty="0" err="1"/>
              <a:t>SoC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8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559" y="556649"/>
            <a:ext cx="8229600" cy="563562"/>
          </a:xfrm>
          <a:ln>
            <a:solidFill>
              <a:schemeClr val="tx1"/>
            </a:solidFill>
            <a:prstDash val="dash"/>
          </a:ln>
        </p:spPr>
        <p:txBody>
          <a:bodyPr>
            <a:normAutofit fontScale="90000"/>
          </a:bodyPr>
          <a:lstStyle/>
          <a:p>
            <a:r>
              <a:rPr lang="en-US" dirty="0"/>
              <a:t>INTRODUCTION-Intel Atom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Intel Atom</a:t>
            </a:r>
            <a:r>
              <a:rPr lang="en-US" sz="2000" dirty="0"/>
              <a:t> is the brand name for a line of ultra-low-voltage IA-32 and x86-64 CPUs (or microprocessors) from Intel.</a:t>
            </a:r>
          </a:p>
          <a:p>
            <a:pPr algn="just"/>
            <a:r>
              <a:rPr lang="en-US" sz="2000" dirty="0"/>
              <a:t>Atom is mainly used in </a:t>
            </a:r>
            <a:r>
              <a:rPr lang="en-US" sz="2000" dirty="0" err="1"/>
              <a:t>netbooks</a:t>
            </a:r>
            <a:r>
              <a:rPr lang="en-US" sz="2000" dirty="0"/>
              <a:t>, </a:t>
            </a:r>
            <a:r>
              <a:rPr lang="en-US" sz="2000" dirty="0" err="1"/>
              <a:t>nettops</a:t>
            </a:r>
            <a:r>
              <a:rPr lang="en-US" sz="2000" dirty="0"/>
              <a:t>, embedded applications ranging from health care to advanced robotics, and mobile Internet devices (MIDs).</a:t>
            </a:r>
          </a:p>
          <a:p>
            <a:pPr algn="just"/>
            <a:r>
              <a:rPr lang="en-US" sz="2000" dirty="0"/>
              <a:t>Intel Atom Architectures (x86 </a:t>
            </a:r>
            <a:r>
              <a:rPr lang="en-US" sz="2000" dirty="0" err="1"/>
              <a:t>Microarchitecture</a:t>
            </a:r>
            <a:r>
              <a:rPr lang="en-US" sz="2000" dirty="0"/>
              <a:t>):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3810000"/>
          <a:ext cx="7772400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4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Bonnell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45 nm, low-power, in-order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microarchitecture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for use in Atom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processors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Saltwell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32 nm shrink of the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Bonnell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microarchitecture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Silvermont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22 nm, out-of-order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microarchitecture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for use in Atom processors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Airmount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14 nm shrink of the </a:t>
                      </a:r>
                      <a:r>
                        <a:rPr lang="en-US" sz="1600" b="1" dirty="0" err="1"/>
                        <a:t>Silvermont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microarchitecture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29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/>
              <a:t>   </a:t>
            </a:r>
            <a:r>
              <a:rPr lang="en-US" sz="2000" b="1" dirty="0" err="1"/>
              <a:t>Silvermount</a:t>
            </a:r>
            <a:r>
              <a:rPr lang="en-US" sz="2000" dirty="0"/>
              <a:t> is a </a:t>
            </a:r>
            <a:r>
              <a:rPr lang="en-US" sz="2000" dirty="0" err="1"/>
              <a:t>microarchitecture</a:t>
            </a:r>
            <a:r>
              <a:rPr lang="en-US" sz="2000" dirty="0"/>
              <a:t> for low-power Atom processors used in systems on a chip(</a:t>
            </a:r>
            <a:r>
              <a:rPr lang="en-US" sz="2000" dirty="0" err="1"/>
              <a:t>SoCs</a:t>
            </a:r>
            <a:r>
              <a:rPr lang="en-US" sz="2000" dirty="0"/>
              <a:t>) made by Intel. </a:t>
            </a:r>
            <a:r>
              <a:rPr lang="en-US" sz="2000" dirty="0" err="1"/>
              <a:t>Silvermont</a:t>
            </a:r>
            <a:r>
              <a:rPr lang="en-US" sz="2000" dirty="0"/>
              <a:t> will form the basis for a total of four </a:t>
            </a:r>
            <a:r>
              <a:rPr lang="en-US" sz="2000" dirty="0" err="1"/>
              <a:t>SoC</a:t>
            </a:r>
            <a:r>
              <a:rPr lang="en-US" sz="2000" dirty="0"/>
              <a:t> families:</a:t>
            </a:r>
          </a:p>
          <a:p>
            <a:pPr algn="just"/>
            <a:r>
              <a:rPr lang="en-US" sz="2000" b="1" i="1" dirty="0"/>
              <a:t>Merrifield</a:t>
            </a:r>
            <a:r>
              <a:rPr lang="en-US" sz="2000" b="1" dirty="0"/>
              <a:t> and </a:t>
            </a:r>
            <a:r>
              <a:rPr lang="en-US" sz="2000" b="1" i="1" dirty="0"/>
              <a:t>Moorefield</a:t>
            </a:r>
            <a:r>
              <a:rPr lang="en-US" sz="2000" b="1" dirty="0"/>
              <a:t> </a:t>
            </a:r>
            <a:r>
              <a:rPr lang="en-US" sz="2000" dirty="0"/>
              <a:t> – consumer </a:t>
            </a:r>
            <a:r>
              <a:rPr lang="en-US" sz="2000" dirty="0" err="1"/>
              <a:t>SoCs</a:t>
            </a:r>
            <a:r>
              <a:rPr lang="en-US" sz="2000" dirty="0"/>
              <a:t> intended for </a:t>
            </a:r>
            <a:r>
              <a:rPr lang="en-US" sz="2000" dirty="0" err="1"/>
              <a:t>smartphones</a:t>
            </a:r>
            <a:endParaRPr lang="en-US" sz="2000" dirty="0"/>
          </a:p>
          <a:p>
            <a:pPr algn="just"/>
            <a:r>
              <a:rPr lang="en-US" sz="2000" b="1" i="1" dirty="0"/>
              <a:t>Bay Trail</a:t>
            </a:r>
            <a:r>
              <a:rPr lang="en-US" sz="2000" dirty="0"/>
              <a:t> – consumer </a:t>
            </a:r>
            <a:r>
              <a:rPr lang="en-US" sz="2000" dirty="0" err="1"/>
              <a:t>SoCs</a:t>
            </a:r>
            <a:r>
              <a:rPr lang="en-US" sz="2000" dirty="0"/>
              <a:t> aimed at tablets, </a:t>
            </a:r>
            <a:r>
              <a:rPr lang="en-US" sz="2000" dirty="0" err="1"/>
              <a:t>hybriddevices</a:t>
            </a:r>
            <a:r>
              <a:rPr lang="en-US" sz="2000" dirty="0"/>
              <a:t>, </a:t>
            </a:r>
            <a:r>
              <a:rPr lang="en-US" sz="2000" dirty="0" err="1"/>
              <a:t>netbooks</a:t>
            </a:r>
            <a:r>
              <a:rPr lang="en-US" sz="2000" dirty="0"/>
              <a:t>, </a:t>
            </a:r>
            <a:r>
              <a:rPr lang="en-US" sz="2000" dirty="0" err="1"/>
              <a:t>nettops</a:t>
            </a:r>
            <a:r>
              <a:rPr lang="en-US" sz="2000" dirty="0"/>
              <a:t>, and embedded/automotive systems</a:t>
            </a:r>
          </a:p>
          <a:p>
            <a:pPr algn="just"/>
            <a:r>
              <a:rPr lang="en-US" sz="2000" b="1" i="1" dirty="0" err="1"/>
              <a:t>Avoton</a:t>
            </a:r>
            <a:r>
              <a:rPr lang="en-US" sz="2000" b="1" dirty="0"/>
              <a:t> </a:t>
            </a:r>
            <a:r>
              <a:rPr lang="en-US" sz="2000" dirty="0"/>
              <a:t>– </a:t>
            </a:r>
            <a:r>
              <a:rPr lang="en-US" sz="2000" dirty="0" err="1"/>
              <a:t>SoCs</a:t>
            </a:r>
            <a:r>
              <a:rPr lang="en-US" sz="2000" dirty="0"/>
              <a:t> for micro-servers and storage devices</a:t>
            </a:r>
          </a:p>
          <a:p>
            <a:pPr algn="just"/>
            <a:r>
              <a:rPr lang="en-US" sz="2000" b="1" i="1" dirty="0"/>
              <a:t>Rangeley</a:t>
            </a:r>
            <a:r>
              <a:rPr lang="en-US" sz="2000" dirty="0"/>
              <a:t> – </a:t>
            </a:r>
            <a:r>
              <a:rPr lang="en-US" sz="2000" dirty="0" err="1"/>
              <a:t>SoCs</a:t>
            </a:r>
            <a:r>
              <a:rPr lang="en-US" sz="2000" dirty="0"/>
              <a:t> targeting network and communication infrastructure.</a:t>
            </a:r>
          </a:p>
          <a:p>
            <a:pPr algn="just"/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The following are the characteristic features of </a:t>
            </a:r>
            <a:r>
              <a:rPr lang="en-US" sz="2000" dirty="0" err="1"/>
              <a:t>Silverthrone</a:t>
            </a:r>
            <a:r>
              <a:rPr lang="en-US" sz="2000" dirty="0"/>
              <a:t>:</a:t>
            </a:r>
          </a:p>
          <a:p>
            <a:r>
              <a:rPr lang="en-US" sz="2000" dirty="0"/>
              <a:t>A 22 nm manufacturing process</a:t>
            </a:r>
          </a:p>
          <a:p>
            <a:r>
              <a:rPr lang="en-US" sz="2000" dirty="0"/>
              <a:t>Consumer chips up to quad-core, business-class chips up to eight cores</a:t>
            </a:r>
          </a:p>
          <a:p>
            <a:r>
              <a:rPr lang="en-US" sz="2000" dirty="0"/>
              <a:t>Supports SSE4.2instruction set</a:t>
            </a:r>
          </a:p>
          <a:p>
            <a:r>
              <a:rPr lang="en-US" sz="2000" dirty="0"/>
              <a:t>Gen 7 Intel HD </a:t>
            </a:r>
            <a:r>
              <a:rPr lang="en-US" sz="2000" dirty="0" err="1"/>
              <a:t>Graphicswith</a:t>
            </a:r>
            <a:r>
              <a:rPr lang="en-US" sz="2000" dirty="0"/>
              <a:t> DirectX 11, OpenGL 4.0, and </a:t>
            </a:r>
            <a:r>
              <a:rPr lang="en-US" sz="2000" dirty="0" err="1"/>
              <a:t>OpenCL</a:t>
            </a:r>
            <a:r>
              <a:rPr lang="en-US" sz="2000" dirty="0"/>
              <a:t> 1.1support. OpenGL 4.0 is supported with 10.18.10.3945 WHQL drivers and later drivers. On Android, </a:t>
            </a:r>
            <a:r>
              <a:rPr lang="en-US" sz="2000" dirty="0" err="1"/>
              <a:t>Silvermont</a:t>
            </a:r>
            <a:r>
              <a:rPr lang="en-US" sz="2000" dirty="0"/>
              <a:t> graphics is OpenGL ES 3.0 certified.</a:t>
            </a:r>
          </a:p>
          <a:p>
            <a:r>
              <a:rPr lang="en-US" sz="2000" dirty="0"/>
              <a:t>4.5 and 7.5 W TDP mobile processors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32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476672"/>
            <a:ext cx="8229600" cy="648072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b="1" dirty="0"/>
              <a:t>INTEL EDISON</a:t>
            </a:r>
            <a:br>
              <a:rPr lang="en-US" sz="4000" b="1" dirty="0"/>
            </a:br>
            <a:r>
              <a:rPr lang="en-US" sz="3100" b="1" dirty="0">
                <a:solidFill>
                  <a:srgbClr val="FF0000"/>
                </a:solidFill>
              </a:rPr>
              <a:t>BRIEF OVERVIEW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0016" y="177281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9576" y="1700808"/>
            <a:ext cx="72728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IN" dirty="0">
              <a:solidFill>
                <a:srgbClr val="000000"/>
              </a:solidFill>
              <a:cs typeface="Calibri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cs typeface="Calibri" pitchFamily="34" charset="0"/>
              </a:rPr>
              <a:t> The Intel Edison compute module is designed to lower the       barriers to entry for anyone prototyping and producing </a:t>
            </a:r>
            <a:r>
              <a:rPr lang="en-IN" dirty="0" err="1">
                <a:solidFill>
                  <a:srgbClr val="000000"/>
                </a:solidFill>
                <a:cs typeface="Calibri" pitchFamily="34" charset="0"/>
              </a:rPr>
              <a:t>IoT</a:t>
            </a:r>
            <a:r>
              <a:rPr lang="en-IN" dirty="0">
                <a:solidFill>
                  <a:srgbClr val="000000"/>
                </a:solidFill>
                <a:cs typeface="Calibri" pitchFamily="34" charset="0"/>
              </a:rPr>
              <a:t> and wearable computing products.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solidFill>
                <a:srgbClr val="000000"/>
              </a:solidFill>
              <a:cs typeface="Calibri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cs typeface="Calibri" pitchFamily="34" charset="0"/>
              </a:rPr>
              <a:t>It contains the core system processing and connectivity elements: processor, PMIC, RAM, </a:t>
            </a:r>
            <a:r>
              <a:rPr lang="en-IN" dirty="0" err="1">
                <a:solidFill>
                  <a:srgbClr val="000000"/>
                </a:solidFill>
                <a:cs typeface="Calibri" pitchFamily="34" charset="0"/>
              </a:rPr>
              <a:t>eMMC</a:t>
            </a:r>
            <a:r>
              <a:rPr lang="en-IN" dirty="0">
                <a:solidFill>
                  <a:srgbClr val="000000"/>
                </a:solidFill>
                <a:cs typeface="Calibri" pitchFamily="34" charset="0"/>
              </a:rPr>
              <a:t> Flash memory, and Wi-Fi/BT.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solidFill>
                <a:srgbClr val="000000"/>
              </a:solidFill>
              <a:cs typeface="Calibri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cs typeface="Calibri" pitchFamily="34" charset="0"/>
              </a:rPr>
              <a:t> Intel Edison is a module that interfaces with end-user systems via a 70-pin connector. 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solidFill>
                <a:srgbClr val="000000"/>
              </a:solidFill>
              <a:cs typeface="Calibri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cs typeface="Calibri" pitchFamily="34" charset="0"/>
              </a:rPr>
              <a:t>No video input or output interfaces (MIPI CSI, MIPI DSI, HDMI, etc.). Internal image processing and graphics processing cores are disabled (ISP, </a:t>
            </a:r>
            <a:r>
              <a:rPr lang="en-IN" dirty="0" err="1">
                <a:solidFill>
                  <a:srgbClr val="000000"/>
                </a:solidFill>
                <a:cs typeface="Calibri" pitchFamily="34" charset="0"/>
              </a:rPr>
              <a:t>PowerVR</a:t>
            </a:r>
            <a:r>
              <a:rPr lang="en-IN" dirty="0">
                <a:solidFill>
                  <a:srgbClr val="000000"/>
                </a:solidFill>
                <a:cs typeface="Calibri" pitchFamily="34" charset="0"/>
              </a:rPr>
              <a:t>, VED, VEC, VSP, etc.).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3493" y="440353"/>
            <a:ext cx="1872208" cy="151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440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BLOCK DIAGRAM and BRIEF OVERVIEW</a:t>
            </a:r>
            <a:endParaRPr lang="en-IN" sz="3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639616" y="1556792"/>
            <a:ext cx="6702896" cy="3759696"/>
            <a:chOff x="228600" y="914400"/>
            <a:chExt cx="8610600" cy="5791200"/>
          </a:xfrm>
        </p:grpSpPr>
        <p:sp>
          <p:nvSpPr>
            <p:cNvPr id="4" name="Rectangle 3"/>
            <p:cNvSpPr/>
            <p:nvPr/>
          </p:nvSpPr>
          <p:spPr>
            <a:xfrm>
              <a:off x="228600" y="914400"/>
              <a:ext cx="8610600" cy="5791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2266950"/>
              <a:ext cx="4724400" cy="2533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609600" y="990600"/>
              <a:ext cx="1752600" cy="144780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rgbClr val="000000"/>
                  </a:solidFill>
                </a:rPr>
                <a:t>32-bit Intel Atom Processor Z34xx Series 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76600" y="4876800"/>
              <a:ext cx="2057400" cy="1447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rgbClr val="000000"/>
                  </a:solidFill>
                  <a:ea typeface="Calibri"/>
                  <a:cs typeface="Intel Clear"/>
                </a:rPr>
                <a:t> </a:t>
              </a:r>
              <a:r>
                <a:rPr lang="en-IN" sz="1100" b="1" dirty="0">
                  <a:solidFill>
                    <a:srgbClr val="000000"/>
                  </a:solidFill>
                  <a:ea typeface="Calibri"/>
                  <a:cs typeface="Intel Clear"/>
                </a:rPr>
                <a:t>POP memory  -2 channel 32 bits @ 800 MT/sec</a:t>
              </a:r>
              <a:endParaRPr lang="en-IN" sz="1400" b="1" dirty="0">
                <a:solidFill>
                  <a:srgbClr val="000000"/>
                </a:solidFill>
                <a:latin typeface="Intel Clear"/>
                <a:ea typeface="Calibri"/>
                <a:cs typeface="Intel Clear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0999" y="4419598"/>
              <a:ext cx="2307771" cy="193501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50" b="1" dirty="0">
                <a:solidFill>
                  <a:srgbClr val="000000"/>
                </a:solidFill>
                <a:ea typeface="Calibri"/>
                <a:cs typeface="Intel Clear"/>
              </a:endParaRPr>
            </a:p>
            <a:p>
              <a:pPr algn="ctr"/>
              <a:endParaRPr lang="en-IN" sz="1050" b="1" dirty="0">
                <a:solidFill>
                  <a:srgbClr val="000000"/>
                </a:solidFill>
                <a:ea typeface="Calibri"/>
                <a:cs typeface="Intel Clear"/>
              </a:endParaRPr>
            </a:p>
            <a:p>
              <a:pPr algn="ctr"/>
              <a:r>
                <a:rPr lang="en-IN" sz="1050" b="1" dirty="0">
                  <a:solidFill>
                    <a:srgbClr val="000000"/>
                  </a:solidFill>
                  <a:ea typeface="Calibri"/>
                  <a:cs typeface="Intel Clear"/>
                </a:rPr>
                <a:t>Dual-band (2.4 and 5 GHz) IEEE 802.11a/b/g/n, BT 4.0 + 2.1 EDR, Dual-band onboard chip antenna or </a:t>
              </a:r>
              <a:r>
                <a:rPr lang="en-IN" sz="1050" b="1" dirty="0" err="1">
                  <a:solidFill>
                    <a:srgbClr val="000000"/>
                  </a:solidFill>
                  <a:ea typeface="Calibri"/>
                  <a:cs typeface="Intel Clear"/>
                </a:rPr>
                <a:t>u.FL</a:t>
              </a:r>
              <a:r>
                <a:rPr lang="en-IN" sz="1050" b="1" dirty="0">
                  <a:solidFill>
                    <a:srgbClr val="000000"/>
                  </a:solidFill>
                  <a:ea typeface="Calibri"/>
                  <a:cs typeface="Intel Clear"/>
                </a:rPr>
                <a:t> for external antenna</a:t>
              </a:r>
              <a:endParaRPr lang="en-IN" sz="1050" b="1" dirty="0">
                <a:solidFill>
                  <a:srgbClr val="000000"/>
                </a:solidFill>
                <a:latin typeface="Intel Clear"/>
                <a:ea typeface="Calibri"/>
                <a:cs typeface="Intel Clear"/>
              </a:endParaRPr>
            </a:p>
            <a:p>
              <a:pPr algn="ctr"/>
              <a:endParaRPr lang="en-IN" sz="1100" b="1" dirty="0">
                <a:solidFill>
                  <a:srgbClr val="000000"/>
                </a:solidFill>
                <a:latin typeface="Intel Clear"/>
                <a:ea typeface="Calibri"/>
                <a:cs typeface="Intel Clear"/>
              </a:endParaRPr>
            </a:p>
            <a:p>
              <a:pPr algn="ctr"/>
              <a:endParaRPr lang="en-IN" sz="1100" b="1" dirty="0">
                <a:solidFill>
                  <a:srgbClr val="000000"/>
                </a:solidFill>
                <a:latin typeface="Intel Clear"/>
                <a:ea typeface="Calibri"/>
                <a:cs typeface="Intel Clear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315200" y="2743200"/>
              <a:ext cx="1447800" cy="152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rgbClr val="000000"/>
                  </a:solidFill>
                  <a:ea typeface="Calibri"/>
                  <a:cs typeface="Intel Clear"/>
                </a:rPr>
                <a:t>70-pin Hirose DF40 Series </a:t>
              </a:r>
              <a:endParaRPr lang="en-IN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010400" y="1219200"/>
              <a:ext cx="1676400" cy="1219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rgbClr val="000000"/>
                  </a:solidFill>
                  <a:ea typeface="Calibri"/>
                  <a:cs typeface="Intel Clear"/>
                </a:rPr>
                <a:t>40 general purpose GPIO </a:t>
              </a:r>
              <a:endParaRPr lang="en-IN" sz="12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Shape 10"/>
            <p:cNvCxnSpPr>
              <a:stCxn id="5" idx="0"/>
            </p:cNvCxnSpPr>
            <p:nvPr/>
          </p:nvCxnSpPr>
          <p:spPr>
            <a:xfrm rot="16200000" flipV="1">
              <a:off x="3095625" y="942975"/>
              <a:ext cx="666750" cy="19812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867400" y="1524000"/>
              <a:ext cx="0" cy="9144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867400" y="1524000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143000" y="2895600"/>
              <a:ext cx="12954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143000" y="2895600"/>
              <a:ext cx="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62400" y="3581400"/>
              <a:ext cx="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3429000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6248399" y="4511964"/>
              <a:ext cx="2508795" cy="196503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rgbClr val="000000"/>
                  </a:solidFill>
                </a:rPr>
                <a:t>TI SNB9024 Power Management Integrated Circuit . subsystems for voltage regulation, A/D conversion, GPIOs, and RTC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105400" y="4495800"/>
              <a:ext cx="13716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215680" y="5733256"/>
            <a:ext cx="525658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 Block diagram of Intel Edison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787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501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Intel Clear</vt:lpstr>
      <vt:lpstr>intel-clear</vt:lpstr>
      <vt:lpstr>Times New Roman</vt:lpstr>
      <vt:lpstr>TyponineSans Regular 18</vt:lpstr>
      <vt:lpstr>Wingdings</vt:lpstr>
      <vt:lpstr>1_Office Theme</vt:lpstr>
      <vt:lpstr>2_Office Theme</vt:lpstr>
      <vt:lpstr>INTEL SoCs Intel Quark(Intel Galileo) Intel Atom (Intel Edison) Intel Curie (Intel Genuino 101)</vt:lpstr>
      <vt:lpstr>INTEL ARCHITECTURE FOR IOT</vt:lpstr>
      <vt:lpstr>INTEL GALILEO GEN 2 Intel Quark SoC</vt:lpstr>
      <vt:lpstr>PowerPoint Presentation</vt:lpstr>
      <vt:lpstr>PowerPoint Presentation</vt:lpstr>
      <vt:lpstr>INTRODUCTION-Intel Atom</vt:lpstr>
      <vt:lpstr>PowerPoint Presentation</vt:lpstr>
      <vt:lpstr> INTEL EDISON BRIEF OVERVIEW</vt:lpstr>
      <vt:lpstr>BLOCK DIAGRAM and BRIEF OVERVIEW</vt:lpstr>
      <vt:lpstr>Silvermount Microarchitecture</vt:lpstr>
      <vt:lpstr>Comparison Table Between Intel Galileo-Gen1/2 and Intel Edison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zeenat</dc:creator>
  <cp:lastModifiedBy>Dr. Shareef</cp:lastModifiedBy>
  <cp:revision>7</cp:revision>
  <dcterms:created xsi:type="dcterms:W3CDTF">2016-01-31T17:37:05Z</dcterms:created>
  <dcterms:modified xsi:type="dcterms:W3CDTF">2017-06-05T06:16:10Z</dcterms:modified>
</cp:coreProperties>
</file>