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78" r:id="rId5"/>
    <p:sldId id="279" r:id="rId6"/>
    <p:sldId id="281" r:id="rId7"/>
    <p:sldId id="293" r:id="rId8"/>
    <p:sldId id="294" r:id="rId9"/>
    <p:sldId id="292" r:id="rId10"/>
    <p:sldId id="282" r:id="rId11"/>
    <p:sldId id="297" r:id="rId12"/>
    <p:sldId id="284" r:id="rId13"/>
    <p:sldId id="296" r:id="rId14"/>
    <p:sldId id="285" r:id="rId15"/>
    <p:sldId id="289" r:id="rId16"/>
    <p:sldId id="299" r:id="rId17"/>
    <p:sldId id="300" r:id="rId18"/>
    <p:sldId id="287" r:id="rId19"/>
    <p:sldId id="301" r:id="rId20"/>
    <p:sldId id="302" r:id="rId21"/>
    <p:sldId id="290"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E636D2-16CC-4C57-AA8B-4733FD7B323F}" v="311" dt="2022-08-07T00:11:53.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hilongzhuang/telecom-customer-churn-by-maven-analytics"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673523"/>
            <a:ext cx="3485073" cy="1255578"/>
          </a:xfrm>
        </p:spPr>
        <p:txBody>
          <a:bodyPr>
            <a:normAutofit/>
          </a:bodyPr>
          <a:lstStyle/>
          <a:p>
            <a:pPr algn="l"/>
            <a:r>
              <a:rPr lang="en-US" sz="4000" dirty="0"/>
              <a:t>Prodapt Data Science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4" y="3182139"/>
            <a:ext cx="3485072" cy="1380335"/>
          </a:xfrm>
        </p:spPr>
        <p:txBody>
          <a:bodyPr>
            <a:normAutofit fontScale="92500" lnSpcReduction="10000"/>
          </a:bodyPr>
          <a:lstStyle/>
          <a:p>
            <a:pPr algn="l"/>
            <a:r>
              <a:rPr lang="en-US" sz="2300" dirty="0"/>
              <a:t>Submitted by: Prerna Singh</a:t>
            </a:r>
          </a:p>
          <a:p>
            <a:pPr algn="l"/>
            <a:r>
              <a:rPr lang="en-US" sz="2300" dirty="0"/>
              <a:t>University of Texas at Dallas</a:t>
            </a:r>
          </a:p>
          <a:p>
            <a:pPr algn="l"/>
            <a:r>
              <a:rPr lang="en-US" dirty="0"/>
              <a:t>Date: 6</a:t>
            </a:r>
            <a:r>
              <a:rPr lang="en-US" baseline="30000" dirty="0"/>
              <a:t>th</a:t>
            </a:r>
            <a:r>
              <a:rPr lang="en-US" dirty="0"/>
              <a:t> August 2022</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0C97C-3EA1-6111-12C0-14D61BD8B93B}"/>
              </a:ext>
            </a:extLst>
          </p:cNvPr>
          <p:cNvSpPr txBox="1"/>
          <p:nvPr/>
        </p:nvSpPr>
        <p:spPr>
          <a:xfrm>
            <a:off x="266700" y="142874"/>
            <a:ext cx="9401175" cy="2215991"/>
          </a:xfrm>
          <a:prstGeom prst="rect">
            <a:avLst/>
          </a:prstGeom>
          <a:noFill/>
        </p:spPr>
        <p:txBody>
          <a:bodyPr wrap="square" rtlCol="0">
            <a:spAutoFit/>
          </a:bodyPr>
          <a:lstStyle/>
          <a:p>
            <a:r>
              <a:rPr lang="en-US" sz="3200" b="1" dirty="0"/>
              <a:t>Consumption variables</a:t>
            </a:r>
          </a:p>
          <a:p>
            <a:r>
              <a:rPr lang="en-US" sz="3200" b="1" dirty="0"/>
              <a:t> </a:t>
            </a:r>
          </a:p>
          <a:p>
            <a:endParaRPr lang="en-US" sz="2800" dirty="0"/>
          </a:p>
          <a:p>
            <a:endParaRPr lang="en-US" sz="2800" dirty="0"/>
          </a:p>
          <a:p>
            <a:endParaRPr lang="en-US" dirty="0"/>
          </a:p>
        </p:txBody>
      </p:sp>
      <p:pic>
        <p:nvPicPr>
          <p:cNvPr id="4" name="Picture 3">
            <a:extLst>
              <a:ext uri="{FF2B5EF4-FFF2-40B4-BE49-F238E27FC236}">
                <a16:creationId xmlns:a16="http://schemas.microsoft.com/office/drawing/2014/main" id="{F72144AC-9534-D872-64DB-B6744ED23F00}"/>
              </a:ext>
            </a:extLst>
          </p:cNvPr>
          <p:cNvPicPr>
            <a:picLocks noChangeAspect="1"/>
          </p:cNvPicPr>
          <p:nvPr/>
        </p:nvPicPr>
        <p:blipFill>
          <a:blip r:embed="rId3"/>
          <a:stretch>
            <a:fillRect/>
          </a:stretch>
        </p:blipFill>
        <p:spPr>
          <a:xfrm>
            <a:off x="200025" y="885825"/>
            <a:ext cx="3619500" cy="2409825"/>
          </a:xfrm>
          <a:prstGeom prst="rect">
            <a:avLst/>
          </a:prstGeom>
        </p:spPr>
      </p:pic>
      <p:pic>
        <p:nvPicPr>
          <p:cNvPr id="6" name="Picture 2">
            <a:extLst>
              <a:ext uri="{FF2B5EF4-FFF2-40B4-BE49-F238E27FC236}">
                <a16:creationId xmlns:a16="http://schemas.microsoft.com/office/drawing/2014/main" id="{3091083F-E491-F4C0-227E-0C0C91DBF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7862" y="933153"/>
            <a:ext cx="3435527" cy="24098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9E7C7F8-2FB7-4C0D-6BDB-694F5F54B02B}"/>
              </a:ext>
            </a:extLst>
          </p:cNvPr>
          <p:cNvPicPr>
            <a:picLocks noChangeAspect="1"/>
          </p:cNvPicPr>
          <p:nvPr/>
        </p:nvPicPr>
        <p:blipFill>
          <a:blip r:embed="rId5"/>
          <a:stretch>
            <a:fillRect/>
          </a:stretch>
        </p:blipFill>
        <p:spPr>
          <a:xfrm>
            <a:off x="7950111" y="933153"/>
            <a:ext cx="3251289" cy="2409825"/>
          </a:xfrm>
          <a:prstGeom prst="rect">
            <a:avLst/>
          </a:prstGeom>
        </p:spPr>
      </p:pic>
      <p:sp>
        <p:nvSpPr>
          <p:cNvPr id="9" name="TextBox 8">
            <a:extLst>
              <a:ext uri="{FF2B5EF4-FFF2-40B4-BE49-F238E27FC236}">
                <a16:creationId xmlns:a16="http://schemas.microsoft.com/office/drawing/2014/main" id="{4FFCD3B3-2632-10DC-294A-1335D5B8EF4D}"/>
              </a:ext>
            </a:extLst>
          </p:cNvPr>
          <p:cNvSpPr txBox="1"/>
          <p:nvPr/>
        </p:nvSpPr>
        <p:spPr>
          <a:xfrm>
            <a:off x="266700" y="4200524"/>
            <a:ext cx="355282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Majority Churned customers had </a:t>
            </a:r>
            <a:r>
              <a:rPr lang="en-US" b="1" dirty="0"/>
              <a:t>total revenue </a:t>
            </a:r>
            <a:r>
              <a:rPr lang="en-US" dirty="0"/>
              <a:t>within $5000</a:t>
            </a:r>
          </a:p>
          <a:p>
            <a:pPr marL="285750" indent="-285750">
              <a:buFont typeface="Arial" panose="020B0604020202020204" pitchFamily="34" charset="0"/>
              <a:buChar char="•"/>
            </a:pPr>
            <a:r>
              <a:rPr lang="en-US" dirty="0"/>
              <a:t>The total revenue that churned customers made for the telecom operator was 21%.</a:t>
            </a:r>
          </a:p>
        </p:txBody>
      </p:sp>
      <p:sp>
        <p:nvSpPr>
          <p:cNvPr id="10" name="TextBox 9">
            <a:extLst>
              <a:ext uri="{FF2B5EF4-FFF2-40B4-BE49-F238E27FC236}">
                <a16:creationId xmlns:a16="http://schemas.microsoft.com/office/drawing/2014/main" id="{9AF57236-7A52-BDBB-2E50-87B59DB59722}"/>
              </a:ext>
            </a:extLst>
          </p:cNvPr>
          <p:cNvSpPr txBox="1"/>
          <p:nvPr/>
        </p:nvSpPr>
        <p:spPr>
          <a:xfrm>
            <a:off x="4107862" y="4200524"/>
            <a:ext cx="307616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Many outliers are found in </a:t>
            </a:r>
            <a:r>
              <a:rPr lang="en-US" b="1" dirty="0"/>
              <a:t>total charges </a:t>
            </a:r>
            <a:r>
              <a:rPr lang="en-US" dirty="0"/>
              <a:t>for Churned and Joined customers.</a:t>
            </a:r>
          </a:p>
          <a:p>
            <a:pPr marL="285750" indent="-285750">
              <a:buFont typeface="Arial" panose="020B0604020202020204" pitchFamily="34" charset="0"/>
              <a:buChar char="•"/>
            </a:pPr>
            <a:r>
              <a:rPr lang="en-US" dirty="0"/>
              <a:t>Since the customers received  high charges, implies them getting churned.</a:t>
            </a:r>
          </a:p>
          <a:p>
            <a:pPr marL="285750" indent="-285750">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5506D335-A48F-C708-3C23-35CECAFF7E4F}"/>
              </a:ext>
            </a:extLst>
          </p:cNvPr>
          <p:cNvSpPr txBox="1"/>
          <p:nvPr/>
        </p:nvSpPr>
        <p:spPr>
          <a:xfrm>
            <a:off x="7858125" y="4133257"/>
            <a:ext cx="3343275" cy="2585323"/>
          </a:xfrm>
          <a:prstGeom prst="rect">
            <a:avLst/>
          </a:prstGeom>
          <a:noFill/>
        </p:spPr>
        <p:txBody>
          <a:bodyPr wrap="square">
            <a:spAutoFit/>
          </a:bodyPr>
          <a:lstStyle/>
          <a:p>
            <a:pPr marL="285750" indent="-285750">
              <a:buFont typeface="Arial" panose="020B0604020202020204" pitchFamily="34" charset="0"/>
              <a:buChar char="•"/>
            </a:pPr>
            <a:r>
              <a:rPr lang="en-US" dirty="0"/>
              <a:t>Most of the customers downloaded within approximately 30GB of </a:t>
            </a:r>
            <a:r>
              <a:rPr lang="en-US" b="1" dirty="0"/>
              <a:t>avg monthly GB </a:t>
            </a:r>
            <a:r>
              <a:rPr lang="en-US" dirty="0"/>
              <a:t>data. </a:t>
            </a:r>
          </a:p>
          <a:p>
            <a:pPr marL="285750" indent="-285750">
              <a:buFont typeface="Arial" panose="020B0604020202020204" pitchFamily="34" charset="0"/>
              <a:buChar char="•"/>
            </a:pPr>
            <a:r>
              <a:rPr lang="en-US" dirty="0"/>
              <a:t>For the above consumption, the telecom operator might be getting expensive for the customers.</a:t>
            </a:r>
          </a:p>
          <a:p>
            <a:pPr marL="285750" indent="-285750">
              <a:buFont typeface="Arial" panose="020B0604020202020204" pitchFamily="34" charset="0"/>
              <a:buChar char="•"/>
            </a:pPr>
            <a:endParaRPr lang="en-US" dirty="0"/>
          </a:p>
        </p:txBody>
      </p:sp>
      <p:graphicFrame>
        <p:nvGraphicFramePr>
          <p:cNvPr id="13" name="Table 12">
            <a:extLst>
              <a:ext uri="{FF2B5EF4-FFF2-40B4-BE49-F238E27FC236}">
                <a16:creationId xmlns:a16="http://schemas.microsoft.com/office/drawing/2014/main" id="{76561478-4E91-6860-4E6B-FF342AC96A1F}"/>
              </a:ext>
            </a:extLst>
          </p:cNvPr>
          <p:cNvGraphicFramePr>
            <a:graphicFrameLocks noGrp="1"/>
          </p:cNvGraphicFramePr>
          <p:nvPr>
            <p:extLst>
              <p:ext uri="{D42A27DB-BD31-4B8C-83A1-F6EECF244321}">
                <p14:modId xmlns:p14="http://schemas.microsoft.com/office/powerpoint/2010/main" val="1315117531"/>
              </p:ext>
            </p:extLst>
          </p:nvPr>
        </p:nvGraphicFramePr>
        <p:xfrm>
          <a:off x="128587" y="150571"/>
          <a:ext cx="11934825" cy="6564555"/>
        </p:xfrm>
        <a:graphic>
          <a:graphicData uri="http://schemas.openxmlformats.org/drawingml/2006/table">
            <a:tbl>
              <a:tblPr/>
              <a:tblGrid>
                <a:gridCol w="11934825">
                  <a:extLst>
                    <a:ext uri="{9D8B030D-6E8A-4147-A177-3AD203B41FA5}">
                      <a16:colId xmlns:a16="http://schemas.microsoft.com/office/drawing/2014/main" val="2501389532"/>
                    </a:ext>
                  </a:extLst>
                </a:gridCol>
              </a:tblGrid>
              <a:tr h="656455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656597150"/>
                  </a:ext>
                </a:extLst>
              </a:tr>
            </a:tbl>
          </a:graphicData>
        </a:graphic>
      </p:graphicFrame>
    </p:spTree>
    <p:extLst>
      <p:ext uri="{BB962C8B-B14F-4D97-AF65-F5344CB8AC3E}">
        <p14:creationId xmlns:p14="http://schemas.microsoft.com/office/powerpoint/2010/main" val="2913678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pic>
        <p:nvPicPr>
          <p:cNvPr id="10" name="Picture 9" descr="Table&#10;&#10;Description automatically generated with medium confidence">
            <a:extLst>
              <a:ext uri="{FF2B5EF4-FFF2-40B4-BE49-F238E27FC236}">
                <a16:creationId xmlns:a16="http://schemas.microsoft.com/office/drawing/2014/main" id="{91C5B2E2-095A-4893-F587-87B18881254D}"/>
              </a:ext>
            </a:extLst>
          </p:cNvPr>
          <p:cNvPicPr>
            <a:picLocks noChangeAspect="1"/>
          </p:cNvPicPr>
          <p:nvPr/>
        </p:nvPicPr>
        <p:blipFill>
          <a:blip r:embed="rId3"/>
          <a:stretch>
            <a:fillRect/>
          </a:stretch>
        </p:blipFill>
        <p:spPr>
          <a:xfrm>
            <a:off x="342900" y="1614746"/>
            <a:ext cx="7886700" cy="4938454"/>
          </a:xfrm>
          <a:prstGeom prst="rect">
            <a:avLst/>
          </a:prstGeom>
        </p:spPr>
      </p:pic>
      <p:sp>
        <p:nvSpPr>
          <p:cNvPr id="11" name="TextBox 10">
            <a:extLst>
              <a:ext uri="{FF2B5EF4-FFF2-40B4-BE49-F238E27FC236}">
                <a16:creationId xmlns:a16="http://schemas.microsoft.com/office/drawing/2014/main" id="{C829740D-D67E-E9CA-A59F-AC5417B80981}"/>
              </a:ext>
            </a:extLst>
          </p:cNvPr>
          <p:cNvSpPr txBox="1"/>
          <p:nvPr/>
        </p:nvSpPr>
        <p:spPr>
          <a:xfrm>
            <a:off x="8324850" y="1614746"/>
            <a:ext cx="376237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None of the numerical variables make a strong correlation with the target variable ‘Customer Status’. However, we see </a:t>
            </a:r>
            <a:r>
              <a:rPr lang="en-US" sz="1800" dirty="0"/>
              <a:t>Tenure month having the highest negative relation with the Customer Status.</a:t>
            </a:r>
          </a:p>
          <a:p>
            <a:pPr marL="285750" indent="-285750">
              <a:buFont typeface="Arial" panose="020B0604020202020204" pitchFamily="34" charset="0"/>
              <a:buChar char="•"/>
            </a:pPr>
            <a:r>
              <a:rPr lang="en-US" sz="1800" dirty="0"/>
              <a:t>Tenure month is also highly correlated with the Total revenue and Total charges variables.</a:t>
            </a:r>
          </a:p>
          <a:p>
            <a:pPr marL="285750" indent="-285750">
              <a:buFont typeface="Arial" panose="020B0604020202020204" pitchFamily="34" charset="0"/>
              <a:buChar char="•"/>
            </a:pPr>
            <a:r>
              <a:rPr lang="en-US" dirty="0"/>
              <a:t>We can conclude that churned   customers were higher among lesser tenure customers. </a:t>
            </a:r>
          </a:p>
        </p:txBody>
      </p:sp>
      <p:sp>
        <p:nvSpPr>
          <p:cNvPr id="12" name="TextBox 11">
            <a:extLst>
              <a:ext uri="{FF2B5EF4-FFF2-40B4-BE49-F238E27FC236}">
                <a16:creationId xmlns:a16="http://schemas.microsoft.com/office/drawing/2014/main" id="{D32FE487-E522-709A-DEFB-A7F1D3F1E1F5}"/>
              </a:ext>
            </a:extLst>
          </p:cNvPr>
          <p:cNvSpPr txBox="1"/>
          <p:nvPr/>
        </p:nvSpPr>
        <p:spPr>
          <a:xfrm>
            <a:off x="342900" y="97175"/>
            <a:ext cx="5810250" cy="1384995"/>
          </a:xfrm>
          <a:prstGeom prst="rect">
            <a:avLst/>
          </a:prstGeom>
          <a:noFill/>
        </p:spPr>
        <p:txBody>
          <a:bodyPr wrap="square" rtlCol="0">
            <a:spAutoFit/>
          </a:bodyPr>
          <a:lstStyle/>
          <a:p>
            <a:r>
              <a:rPr lang="en-US" sz="2800" b="1" dirty="0"/>
              <a:t>Exploratory Data Analysis Inferences</a:t>
            </a:r>
          </a:p>
          <a:p>
            <a:endParaRPr lang="en-US" sz="2800" dirty="0"/>
          </a:p>
          <a:p>
            <a:pPr marL="457200" indent="-457200">
              <a:buFont typeface="Wingdings" panose="05000000000000000000" pitchFamily="2" charset="2"/>
              <a:buChar char="ü"/>
            </a:pPr>
            <a:r>
              <a:rPr lang="en-US" sz="2800" dirty="0"/>
              <a:t>Correlation Matrix</a:t>
            </a:r>
          </a:p>
        </p:txBody>
      </p:sp>
      <p:graphicFrame>
        <p:nvGraphicFramePr>
          <p:cNvPr id="13" name="Table 12">
            <a:extLst>
              <a:ext uri="{FF2B5EF4-FFF2-40B4-BE49-F238E27FC236}">
                <a16:creationId xmlns:a16="http://schemas.microsoft.com/office/drawing/2014/main" id="{2B1495F8-7FC9-45BC-E299-99FED8203302}"/>
              </a:ext>
            </a:extLst>
          </p:cNvPr>
          <p:cNvGraphicFramePr>
            <a:graphicFrameLocks noGrp="1"/>
          </p:cNvGraphicFramePr>
          <p:nvPr/>
        </p:nvGraphicFramePr>
        <p:xfrm>
          <a:off x="133350" y="133350"/>
          <a:ext cx="11887200" cy="6572250"/>
        </p:xfrm>
        <a:graphic>
          <a:graphicData uri="http://schemas.openxmlformats.org/drawingml/2006/table">
            <a:tbl>
              <a:tblPr/>
              <a:tblGrid>
                <a:gridCol w="11887200">
                  <a:extLst>
                    <a:ext uri="{9D8B030D-6E8A-4147-A177-3AD203B41FA5}">
                      <a16:colId xmlns:a16="http://schemas.microsoft.com/office/drawing/2014/main" val="4084852607"/>
                    </a:ext>
                  </a:extLst>
                </a:gridCol>
              </a:tblGrid>
              <a:tr h="657225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92592836"/>
                  </a:ext>
                </a:extLst>
              </a:tr>
            </a:tbl>
          </a:graphicData>
        </a:graphic>
      </p:graphicFrame>
    </p:spTree>
    <p:extLst>
      <p:ext uri="{BB962C8B-B14F-4D97-AF65-F5344CB8AC3E}">
        <p14:creationId xmlns:p14="http://schemas.microsoft.com/office/powerpoint/2010/main" val="335690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77357FC-F430-1F98-919B-40F975567EEF}"/>
              </a:ext>
            </a:extLst>
          </p:cNvPr>
          <p:cNvSpPr txBox="1"/>
          <p:nvPr/>
        </p:nvSpPr>
        <p:spPr>
          <a:xfrm>
            <a:off x="272928" y="171887"/>
            <a:ext cx="9337797" cy="4524315"/>
          </a:xfrm>
          <a:prstGeom prst="rect">
            <a:avLst/>
          </a:prstGeom>
          <a:noFill/>
        </p:spPr>
        <p:txBody>
          <a:bodyPr wrap="square" rtlCol="0">
            <a:spAutoFit/>
          </a:bodyPr>
          <a:lstStyle/>
          <a:p>
            <a:r>
              <a:rPr lang="en-US" sz="3600" b="1" dirty="0"/>
              <a:t>Data Modelling</a:t>
            </a:r>
          </a:p>
          <a:p>
            <a:endParaRPr lang="en-US" sz="3600" b="1" dirty="0"/>
          </a:p>
          <a:p>
            <a:pPr marL="285750" indent="-285750">
              <a:buFont typeface="Wingdings" panose="05000000000000000000" pitchFamily="2" charset="2"/>
              <a:buChar char="q"/>
            </a:pPr>
            <a:r>
              <a:rPr lang="en-US" dirty="0"/>
              <a:t>Classification Models</a:t>
            </a:r>
          </a:p>
          <a:p>
            <a:pPr marL="1657350" lvl="3" indent="-285750">
              <a:buFont typeface="Wingdings" panose="05000000000000000000" pitchFamily="2" charset="2"/>
              <a:buChar char="§"/>
            </a:pPr>
            <a:r>
              <a:rPr lang="en-US" dirty="0"/>
              <a:t> Logistic Regression</a:t>
            </a:r>
          </a:p>
          <a:p>
            <a:pPr marL="1657350" lvl="3" indent="-285750">
              <a:buFont typeface="Wingdings" panose="05000000000000000000" pitchFamily="2" charset="2"/>
              <a:buChar char="§"/>
            </a:pPr>
            <a:r>
              <a:rPr lang="en-US" dirty="0"/>
              <a:t> Random Forest Classifier</a:t>
            </a:r>
          </a:p>
          <a:p>
            <a:pPr marL="1657350" lvl="3" indent="-285750">
              <a:buFont typeface="Wingdings" panose="05000000000000000000" pitchFamily="2" charset="2"/>
              <a:buChar char="§"/>
            </a:pPr>
            <a:r>
              <a:rPr lang="en-US" dirty="0"/>
              <a:t> Adaboost Classifier</a:t>
            </a:r>
          </a:p>
          <a:p>
            <a:pPr marL="1657350" lvl="3" indent="-285750">
              <a:buFont typeface="Wingdings" panose="05000000000000000000" pitchFamily="2" charset="2"/>
              <a:buChar char="§"/>
            </a:pPr>
            <a:r>
              <a:rPr lang="en-US" dirty="0"/>
              <a:t> XGBoost Classifier</a:t>
            </a:r>
          </a:p>
          <a:p>
            <a:pPr lvl="3"/>
            <a:endParaRPr lang="en-US" dirty="0"/>
          </a:p>
          <a:p>
            <a:pPr marL="285750" indent="-285750">
              <a:buFont typeface="Wingdings" panose="05000000000000000000" pitchFamily="2" charset="2"/>
              <a:buChar char="q"/>
            </a:pPr>
            <a:r>
              <a:rPr lang="en-US" dirty="0">
                <a:ea typeface="+mn-lt"/>
                <a:cs typeface="+mn-lt"/>
              </a:rPr>
              <a:t>Analysis of metrics such as variable of importance, confusion matrix and accuracy score to determine the best model for the prediction.</a:t>
            </a:r>
          </a:p>
          <a:p>
            <a:pPr marL="285750" indent="-285750">
              <a:buFont typeface="Wingdings" panose="05000000000000000000" pitchFamily="2" charset="2"/>
              <a:buChar char="q"/>
            </a:pPr>
            <a:r>
              <a:rPr lang="en-US" dirty="0">
                <a:ea typeface="+mn-lt"/>
                <a:cs typeface="+mn-lt"/>
              </a:rPr>
              <a:t>After EDA, dataset is split into train and test data for model prediction.</a:t>
            </a:r>
            <a:endParaRPr lang="en-US" dirty="0"/>
          </a:p>
          <a:p>
            <a:pPr marL="285750" indent="-285750">
              <a:buFont typeface="Wingdings" panose="05000000000000000000" pitchFamily="2" charset="2"/>
              <a:buChar char="q"/>
            </a:pPr>
            <a:endParaRPr lang="en-US" dirty="0"/>
          </a:p>
          <a:p>
            <a:r>
              <a:rPr lang="en-US" sz="3600" b="1" dirty="0"/>
              <a:t> </a:t>
            </a:r>
          </a:p>
        </p:txBody>
      </p:sp>
      <p:pic>
        <p:nvPicPr>
          <p:cNvPr id="17" name="Picture 16">
            <a:extLst>
              <a:ext uri="{FF2B5EF4-FFF2-40B4-BE49-F238E27FC236}">
                <a16:creationId xmlns:a16="http://schemas.microsoft.com/office/drawing/2014/main" id="{FD6D2F38-230B-483F-7125-61F17C620D38}"/>
              </a:ext>
            </a:extLst>
          </p:cNvPr>
          <p:cNvPicPr>
            <a:picLocks noChangeAspect="1"/>
          </p:cNvPicPr>
          <p:nvPr/>
        </p:nvPicPr>
        <p:blipFill>
          <a:blip r:embed="rId3"/>
          <a:stretch>
            <a:fillRect/>
          </a:stretch>
        </p:blipFill>
        <p:spPr>
          <a:xfrm>
            <a:off x="339603" y="4142979"/>
            <a:ext cx="4153113" cy="2057506"/>
          </a:xfrm>
          <a:prstGeom prst="rect">
            <a:avLst/>
          </a:prstGeom>
        </p:spPr>
      </p:pic>
      <p:graphicFrame>
        <p:nvGraphicFramePr>
          <p:cNvPr id="18" name="Table 17">
            <a:extLst>
              <a:ext uri="{FF2B5EF4-FFF2-40B4-BE49-F238E27FC236}">
                <a16:creationId xmlns:a16="http://schemas.microsoft.com/office/drawing/2014/main" id="{17CEC38A-6EA3-BAF9-7C4B-20B6CCA1CF9E}"/>
              </a:ext>
            </a:extLst>
          </p:cNvPr>
          <p:cNvGraphicFramePr>
            <a:graphicFrameLocks noGrp="1"/>
          </p:cNvGraphicFramePr>
          <p:nvPr/>
        </p:nvGraphicFramePr>
        <p:xfrm>
          <a:off x="104775" y="228600"/>
          <a:ext cx="11953875" cy="6324600"/>
        </p:xfrm>
        <a:graphic>
          <a:graphicData uri="http://schemas.openxmlformats.org/drawingml/2006/table">
            <a:tbl>
              <a:tblPr/>
              <a:tblGrid>
                <a:gridCol w="11953875">
                  <a:extLst>
                    <a:ext uri="{9D8B030D-6E8A-4147-A177-3AD203B41FA5}">
                      <a16:colId xmlns:a16="http://schemas.microsoft.com/office/drawing/2014/main" val="1677002517"/>
                    </a:ext>
                  </a:extLst>
                </a:gridCol>
              </a:tblGrid>
              <a:tr h="632460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73839666"/>
                  </a:ext>
                </a:extLst>
              </a:tr>
            </a:tbl>
          </a:graphicData>
        </a:graphic>
      </p:graphicFrame>
    </p:spTree>
    <p:extLst>
      <p:ext uri="{BB962C8B-B14F-4D97-AF65-F5344CB8AC3E}">
        <p14:creationId xmlns:p14="http://schemas.microsoft.com/office/powerpoint/2010/main" val="132026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38DC65-859B-A6EE-F38D-370CCBB372B7}"/>
              </a:ext>
            </a:extLst>
          </p:cNvPr>
          <p:cNvSpPr txBox="1"/>
          <p:nvPr/>
        </p:nvSpPr>
        <p:spPr>
          <a:xfrm>
            <a:off x="581025" y="419100"/>
            <a:ext cx="11210925" cy="2308324"/>
          </a:xfrm>
          <a:prstGeom prst="rect">
            <a:avLst/>
          </a:prstGeom>
          <a:noFill/>
        </p:spPr>
        <p:txBody>
          <a:bodyPr wrap="square" rtlCol="0">
            <a:spAutoFit/>
          </a:bodyPr>
          <a:lstStyle/>
          <a:p>
            <a:r>
              <a:rPr lang="en-US" sz="2400" dirty="0"/>
              <a:t>Logistic Regression</a:t>
            </a:r>
          </a:p>
          <a:p>
            <a:pPr marL="342900" indent="-342900">
              <a:buFont typeface="Wingdings" panose="05000000000000000000" pitchFamily="2" charset="2"/>
              <a:buChar char="v"/>
            </a:pPr>
            <a:r>
              <a:rPr lang="en-US" dirty="0">
                <a:latin typeface="Roboto" panose="02000000000000000000" pitchFamily="2" charset="0"/>
              </a:rPr>
              <a:t>L</a:t>
            </a:r>
            <a:r>
              <a:rPr lang="en-US" b="0" i="0" dirty="0">
                <a:effectLst/>
                <a:latin typeface="Roboto" panose="02000000000000000000" pitchFamily="2" charset="0"/>
              </a:rPr>
              <a:t>ogistic regression</a:t>
            </a:r>
            <a:r>
              <a:rPr lang="en-US" b="1" i="0" dirty="0">
                <a:effectLst/>
                <a:latin typeface="Roboto" panose="02000000000000000000" pitchFamily="2" charset="0"/>
              </a:rPr>
              <a:t> predicts the probability of occurrence of an event by fitting data to a logit function</a:t>
            </a:r>
            <a:r>
              <a:rPr lang="en-US" b="0" i="0" dirty="0">
                <a:effectLst/>
                <a:latin typeface="Roboto" panose="02000000000000000000" pitchFamily="2" charset="0"/>
              </a:rPr>
              <a:t> (hence the name </a:t>
            </a:r>
            <a:r>
              <a:rPr lang="en-US" dirty="0">
                <a:latin typeface="Roboto" panose="02000000000000000000" pitchFamily="2" charset="0"/>
              </a:rPr>
              <a:t>Logi</a:t>
            </a:r>
            <a:r>
              <a:rPr lang="en-US" b="0" i="0" dirty="0">
                <a:effectLst/>
                <a:latin typeface="Roboto" panose="02000000000000000000" pitchFamily="2" charset="0"/>
              </a:rPr>
              <a:t>stic regression). Logistic regression predicts probability; hence its output values lie between 0 and 1.</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Ø"/>
            </a:pPr>
            <a:endParaRPr lang="en-US" sz="2400" dirty="0"/>
          </a:p>
          <a:p>
            <a:endParaRPr lang="en-US" dirty="0"/>
          </a:p>
        </p:txBody>
      </p:sp>
      <p:graphicFrame>
        <p:nvGraphicFramePr>
          <p:cNvPr id="4" name="Table 4">
            <a:extLst>
              <a:ext uri="{FF2B5EF4-FFF2-40B4-BE49-F238E27FC236}">
                <a16:creationId xmlns:a16="http://schemas.microsoft.com/office/drawing/2014/main" id="{84BE72D0-9AEC-7056-BCCF-4CF9EA31D8A4}"/>
              </a:ext>
            </a:extLst>
          </p:cNvPr>
          <p:cNvGraphicFramePr>
            <a:graphicFrameLocks noGrp="1"/>
          </p:cNvGraphicFramePr>
          <p:nvPr>
            <p:extLst>
              <p:ext uri="{D42A27DB-BD31-4B8C-83A1-F6EECF244321}">
                <p14:modId xmlns:p14="http://schemas.microsoft.com/office/powerpoint/2010/main" val="3026092759"/>
              </p:ext>
            </p:extLst>
          </p:nvPr>
        </p:nvGraphicFramePr>
        <p:xfrm>
          <a:off x="974725" y="2044422"/>
          <a:ext cx="5626100" cy="1381760"/>
        </p:xfrm>
        <a:graphic>
          <a:graphicData uri="http://schemas.openxmlformats.org/drawingml/2006/table">
            <a:tbl>
              <a:tblPr firstRow="1" bandRow="1">
                <a:tableStyleId>{5C22544A-7EE6-4342-B048-85BDC9FD1C3A}</a:tableStyleId>
              </a:tblPr>
              <a:tblGrid>
                <a:gridCol w="2813050">
                  <a:extLst>
                    <a:ext uri="{9D8B030D-6E8A-4147-A177-3AD203B41FA5}">
                      <a16:colId xmlns:a16="http://schemas.microsoft.com/office/drawing/2014/main" val="2072182388"/>
                    </a:ext>
                  </a:extLst>
                </a:gridCol>
                <a:gridCol w="2813050">
                  <a:extLst>
                    <a:ext uri="{9D8B030D-6E8A-4147-A177-3AD203B41FA5}">
                      <a16:colId xmlns:a16="http://schemas.microsoft.com/office/drawing/2014/main" val="4213090866"/>
                    </a:ext>
                  </a:extLst>
                </a:gridCol>
              </a:tblGrid>
              <a:tr h="370840">
                <a:tc>
                  <a:txBody>
                    <a:bodyPr/>
                    <a:lstStyle/>
                    <a:p>
                      <a:r>
                        <a:rPr lang="en-US" dirty="0"/>
                        <a:t>Accuracy Score</a:t>
                      </a:r>
                    </a:p>
                  </a:txBody>
                  <a:tcPr/>
                </a:tc>
                <a:tc>
                  <a:txBody>
                    <a:bodyPr/>
                    <a:lstStyle/>
                    <a:p>
                      <a:r>
                        <a:rPr lang="en-US" dirty="0"/>
                        <a:t>72.9462</a:t>
                      </a:r>
                    </a:p>
                  </a:txBody>
                  <a:tcPr/>
                </a:tc>
                <a:extLst>
                  <a:ext uri="{0D108BD9-81ED-4DB2-BD59-A6C34878D82A}">
                    <a16:rowId xmlns:a16="http://schemas.microsoft.com/office/drawing/2014/main" val="1986876856"/>
                  </a:ext>
                </a:extLst>
              </a:tr>
              <a:tr h="370840">
                <a:tc>
                  <a:txBody>
                    <a:bodyPr/>
                    <a:lstStyle/>
                    <a:p>
                      <a:r>
                        <a:rPr lang="en-US" dirty="0"/>
                        <a:t>Precision Score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72.95</a:t>
                      </a:r>
                    </a:p>
                  </a:txBody>
                  <a:tcPr/>
                </a:tc>
                <a:extLst>
                  <a:ext uri="{0D108BD9-81ED-4DB2-BD59-A6C34878D82A}">
                    <a16:rowId xmlns:a16="http://schemas.microsoft.com/office/drawing/2014/main" val="1231010590"/>
                  </a:ext>
                </a:extLst>
              </a:tr>
              <a:tr h="370840">
                <a:tc>
                  <a:txBody>
                    <a:bodyPr/>
                    <a:lstStyle/>
                    <a:p>
                      <a:r>
                        <a:rPr lang="en-US" dirty="0"/>
                        <a:t>Recall Score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72.95</a:t>
                      </a:r>
                    </a:p>
                    <a:p>
                      <a:endParaRPr lang="en-US" dirty="0"/>
                    </a:p>
                  </a:txBody>
                  <a:tcPr/>
                </a:tc>
                <a:extLst>
                  <a:ext uri="{0D108BD9-81ED-4DB2-BD59-A6C34878D82A}">
                    <a16:rowId xmlns:a16="http://schemas.microsoft.com/office/drawing/2014/main" val="1555444608"/>
                  </a:ext>
                </a:extLst>
              </a:tr>
            </a:tbl>
          </a:graphicData>
        </a:graphic>
      </p:graphicFrame>
      <p:pic>
        <p:nvPicPr>
          <p:cNvPr id="7" name="Picture 6">
            <a:extLst>
              <a:ext uri="{FF2B5EF4-FFF2-40B4-BE49-F238E27FC236}">
                <a16:creationId xmlns:a16="http://schemas.microsoft.com/office/drawing/2014/main" id="{E066A323-DDEE-63EC-AC51-EBD947390825}"/>
              </a:ext>
            </a:extLst>
          </p:cNvPr>
          <p:cNvPicPr>
            <a:picLocks noChangeAspect="1"/>
          </p:cNvPicPr>
          <p:nvPr/>
        </p:nvPicPr>
        <p:blipFill>
          <a:blip r:embed="rId3"/>
          <a:stretch>
            <a:fillRect/>
          </a:stretch>
        </p:blipFill>
        <p:spPr>
          <a:xfrm>
            <a:off x="895279" y="3581401"/>
            <a:ext cx="5819846" cy="2857500"/>
          </a:xfrm>
          <a:prstGeom prst="rect">
            <a:avLst/>
          </a:prstGeom>
        </p:spPr>
      </p:pic>
      <p:graphicFrame>
        <p:nvGraphicFramePr>
          <p:cNvPr id="5" name="Table 4">
            <a:extLst>
              <a:ext uri="{FF2B5EF4-FFF2-40B4-BE49-F238E27FC236}">
                <a16:creationId xmlns:a16="http://schemas.microsoft.com/office/drawing/2014/main" id="{E628E48E-DC18-0CF3-2929-70E3257599BC}"/>
              </a:ext>
            </a:extLst>
          </p:cNvPr>
          <p:cNvGraphicFramePr>
            <a:graphicFrameLocks noGrp="1"/>
          </p:cNvGraphicFramePr>
          <p:nvPr>
            <p:extLst>
              <p:ext uri="{D42A27DB-BD31-4B8C-83A1-F6EECF244321}">
                <p14:modId xmlns:p14="http://schemas.microsoft.com/office/powerpoint/2010/main" val="2006746963"/>
              </p:ext>
            </p:extLst>
          </p:nvPr>
        </p:nvGraphicFramePr>
        <p:xfrm>
          <a:off x="200025" y="163869"/>
          <a:ext cx="11791950" cy="6524625"/>
        </p:xfrm>
        <a:graphic>
          <a:graphicData uri="http://schemas.openxmlformats.org/drawingml/2006/table">
            <a:tbl>
              <a:tblPr/>
              <a:tblGrid>
                <a:gridCol w="11791950">
                  <a:extLst>
                    <a:ext uri="{9D8B030D-6E8A-4147-A177-3AD203B41FA5}">
                      <a16:colId xmlns:a16="http://schemas.microsoft.com/office/drawing/2014/main" val="1256039097"/>
                    </a:ext>
                  </a:extLst>
                </a:gridCol>
              </a:tblGrid>
              <a:tr h="652462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52582085"/>
                  </a:ext>
                </a:extLst>
              </a:tr>
            </a:tbl>
          </a:graphicData>
        </a:graphic>
      </p:graphicFrame>
    </p:spTree>
    <p:extLst>
      <p:ext uri="{BB962C8B-B14F-4D97-AF65-F5344CB8AC3E}">
        <p14:creationId xmlns:p14="http://schemas.microsoft.com/office/powerpoint/2010/main" val="170168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38DC65-859B-A6EE-F38D-370CCBB372B7}"/>
              </a:ext>
            </a:extLst>
          </p:cNvPr>
          <p:cNvSpPr txBox="1"/>
          <p:nvPr/>
        </p:nvSpPr>
        <p:spPr>
          <a:xfrm>
            <a:off x="581025" y="419100"/>
            <a:ext cx="11210925" cy="1661993"/>
          </a:xfrm>
          <a:prstGeom prst="rect">
            <a:avLst/>
          </a:prstGeom>
          <a:noFill/>
        </p:spPr>
        <p:txBody>
          <a:bodyPr wrap="square" rtlCol="0">
            <a:spAutoFit/>
          </a:bodyPr>
          <a:lstStyle/>
          <a:p>
            <a:r>
              <a:rPr lang="en-US" sz="2400" dirty="0"/>
              <a:t>Random Forest Classifier</a:t>
            </a:r>
          </a:p>
          <a:p>
            <a:pPr marL="342900" indent="-342900">
              <a:buFont typeface="Wingdings" panose="05000000000000000000" pitchFamily="2" charset="2"/>
              <a:buChar char="v"/>
            </a:pPr>
            <a:r>
              <a:rPr lang="en-US" b="0" i="0" dirty="0">
                <a:effectLst/>
                <a:latin typeface="Roboto" panose="02000000000000000000" pitchFamily="2" charset="0"/>
              </a:rPr>
              <a:t>A random forest is a</a:t>
            </a:r>
            <a:r>
              <a:rPr lang="en-US" b="1" i="0" dirty="0">
                <a:effectLst/>
                <a:latin typeface="Roboto" panose="02000000000000000000" pitchFamily="2" charset="0"/>
              </a:rPr>
              <a:t> meta estimator</a:t>
            </a:r>
            <a:r>
              <a:rPr lang="en-US" b="0" i="0" dirty="0">
                <a:effectLst/>
                <a:latin typeface="Roboto" panose="02000000000000000000" pitchFamily="2" charset="0"/>
              </a:rPr>
              <a:t> that fits several decision tree classifiers on various sub-samples of the dataset and uses averaging to improve the predictive accuracy and control over-fitting.</a:t>
            </a:r>
            <a:endParaRPr lang="en-US" dirty="0"/>
          </a:p>
          <a:p>
            <a:pPr marL="342900" indent="-342900">
              <a:buFont typeface="Wingdings" panose="05000000000000000000" pitchFamily="2" charset="2"/>
              <a:buChar char="Ø"/>
            </a:pPr>
            <a:endParaRPr lang="en-US" sz="2400" dirty="0"/>
          </a:p>
          <a:p>
            <a:endParaRPr lang="en-US" dirty="0"/>
          </a:p>
        </p:txBody>
      </p:sp>
      <p:graphicFrame>
        <p:nvGraphicFramePr>
          <p:cNvPr id="4" name="Table 4">
            <a:extLst>
              <a:ext uri="{FF2B5EF4-FFF2-40B4-BE49-F238E27FC236}">
                <a16:creationId xmlns:a16="http://schemas.microsoft.com/office/drawing/2014/main" id="{84BE72D0-9AEC-7056-BCCF-4CF9EA31D8A4}"/>
              </a:ext>
            </a:extLst>
          </p:cNvPr>
          <p:cNvGraphicFramePr>
            <a:graphicFrameLocks noGrp="1"/>
          </p:cNvGraphicFramePr>
          <p:nvPr>
            <p:extLst>
              <p:ext uri="{D42A27DB-BD31-4B8C-83A1-F6EECF244321}">
                <p14:modId xmlns:p14="http://schemas.microsoft.com/office/powerpoint/2010/main" val="3242077945"/>
              </p:ext>
            </p:extLst>
          </p:nvPr>
        </p:nvGraphicFramePr>
        <p:xfrm>
          <a:off x="974725" y="2044422"/>
          <a:ext cx="5626100" cy="1112520"/>
        </p:xfrm>
        <a:graphic>
          <a:graphicData uri="http://schemas.openxmlformats.org/drawingml/2006/table">
            <a:tbl>
              <a:tblPr firstRow="1" bandRow="1">
                <a:tableStyleId>{5C22544A-7EE6-4342-B048-85BDC9FD1C3A}</a:tableStyleId>
              </a:tblPr>
              <a:tblGrid>
                <a:gridCol w="2813050">
                  <a:extLst>
                    <a:ext uri="{9D8B030D-6E8A-4147-A177-3AD203B41FA5}">
                      <a16:colId xmlns:a16="http://schemas.microsoft.com/office/drawing/2014/main" val="2072182388"/>
                    </a:ext>
                  </a:extLst>
                </a:gridCol>
                <a:gridCol w="2813050">
                  <a:extLst>
                    <a:ext uri="{9D8B030D-6E8A-4147-A177-3AD203B41FA5}">
                      <a16:colId xmlns:a16="http://schemas.microsoft.com/office/drawing/2014/main" val="4213090866"/>
                    </a:ext>
                  </a:extLst>
                </a:gridCol>
              </a:tblGrid>
              <a:tr h="370840">
                <a:tc>
                  <a:txBody>
                    <a:bodyPr/>
                    <a:lstStyle/>
                    <a:p>
                      <a:r>
                        <a:rPr lang="en-US" dirty="0"/>
                        <a:t>Accuracy Score</a:t>
                      </a:r>
                    </a:p>
                  </a:txBody>
                  <a:tcPr/>
                </a:tc>
                <a:tc>
                  <a:txBody>
                    <a:bodyPr/>
                    <a:lstStyle/>
                    <a:p>
                      <a:r>
                        <a:rPr lang="en-US" dirty="0"/>
                        <a:t>83.52688</a:t>
                      </a:r>
                    </a:p>
                  </a:txBody>
                  <a:tcPr/>
                </a:tc>
                <a:extLst>
                  <a:ext uri="{0D108BD9-81ED-4DB2-BD59-A6C34878D82A}">
                    <a16:rowId xmlns:a16="http://schemas.microsoft.com/office/drawing/2014/main" val="1986876856"/>
                  </a:ext>
                </a:extLst>
              </a:tr>
              <a:tr h="370840">
                <a:tc>
                  <a:txBody>
                    <a:bodyPr/>
                    <a:lstStyle/>
                    <a:p>
                      <a:r>
                        <a:rPr lang="en-US" dirty="0"/>
                        <a:t>Precision Score</a:t>
                      </a:r>
                    </a:p>
                  </a:txBody>
                  <a:tcPr/>
                </a:tc>
                <a:tc>
                  <a:txBody>
                    <a:bodyPr/>
                    <a:lstStyle/>
                    <a:p>
                      <a:r>
                        <a:rPr lang="en-US" dirty="0"/>
                        <a:t>83.53</a:t>
                      </a:r>
                    </a:p>
                  </a:txBody>
                  <a:tcPr/>
                </a:tc>
                <a:extLst>
                  <a:ext uri="{0D108BD9-81ED-4DB2-BD59-A6C34878D82A}">
                    <a16:rowId xmlns:a16="http://schemas.microsoft.com/office/drawing/2014/main" val="1231010590"/>
                  </a:ext>
                </a:extLst>
              </a:tr>
              <a:tr h="370840">
                <a:tc>
                  <a:txBody>
                    <a:bodyPr/>
                    <a:lstStyle/>
                    <a:p>
                      <a:r>
                        <a:rPr lang="en-US" dirty="0"/>
                        <a:t>Recall Score</a:t>
                      </a:r>
                    </a:p>
                  </a:txBody>
                  <a:tcPr/>
                </a:tc>
                <a:tc>
                  <a:txBody>
                    <a:bodyPr/>
                    <a:lstStyle/>
                    <a:p>
                      <a:r>
                        <a:rPr lang="en-US" dirty="0"/>
                        <a:t>83.53</a:t>
                      </a:r>
                    </a:p>
                  </a:txBody>
                  <a:tcPr/>
                </a:tc>
                <a:extLst>
                  <a:ext uri="{0D108BD9-81ED-4DB2-BD59-A6C34878D82A}">
                    <a16:rowId xmlns:a16="http://schemas.microsoft.com/office/drawing/2014/main" val="1555444608"/>
                  </a:ext>
                </a:extLst>
              </a:tr>
            </a:tbl>
          </a:graphicData>
        </a:graphic>
      </p:graphicFrame>
      <p:pic>
        <p:nvPicPr>
          <p:cNvPr id="5" name="Picture 4">
            <a:extLst>
              <a:ext uri="{FF2B5EF4-FFF2-40B4-BE49-F238E27FC236}">
                <a16:creationId xmlns:a16="http://schemas.microsoft.com/office/drawing/2014/main" id="{5C9523D4-B836-7E9B-C6B9-57A009431B66}"/>
              </a:ext>
            </a:extLst>
          </p:cNvPr>
          <p:cNvPicPr>
            <a:picLocks noChangeAspect="1"/>
          </p:cNvPicPr>
          <p:nvPr/>
        </p:nvPicPr>
        <p:blipFill>
          <a:blip r:embed="rId3"/>
          <a:stretch>
            <a:fillRect/>
          </a:stretch>
        </p:blipFill>
        <p:spPr>
          <a:xfrm>
            <a:off x="974725" y="3498909"/>
            <a:ext cx="4365700" cy="3124199"/>
          </a:xfrm>
          <a:prstGeom prst="rect">
            <a:avLst/>
          </a:prstGeom>
        </p:spPr>
      </p:pic>
      <p:graphicFrame>
        <p:nvGraphicFramePr>
          <p:cNvPr id="3" name="Table 2">
            <a:extLst>
              <a:ext uri="{FF2B5EF4-FFF2-40B4-BE49-F238E27FC236}">
                <a16:creationId xmlns:a16="http://schemas.microsoft.com/office/drawing/2014/main" id="{E14321E2-370A-D505-A8A8-AD5264E12586}"/>
              </a:ext>
            </a:extLst>
          </p:cNvPr>
          <p:cNvGraphicFramePr>
            <a:graphicFrameLocks noGrp="1"/>
          </p:cNvGraphicFramePr>
          <p:nvPr>
            <p:extLst>
              <p:ext uri="{D42A27DB-BD31-4B8C-83A1-F6EECF244321}">
                <p14:modId xmlns:p14="http://schemas.microsoft.com/office/powerpoint/2010/main" val="3451013884"/>
              </p:ext>
            </p:extLst>
          </p:nvPr>
        </p:nvGraphicFramePr>
        <p:xfrm>
          <a:off x="185737" y="231659"/>
          <a:ext cx="11820525" cy="6524625"/>
        </p:xfrm>
        <a:graphic>
          <a:graphicData uri="http://schemas.openxmlformats.org/drawingml/2006/table">
            <a:tbl>
              <a:tblPr/>
              <a:tblGrid>
                <a:gridCol w="11820525">
                  <a:extLst>
                    <a:ext uri="{9D8B030D-6E8A-4147-A177-3AD203B41FA5}">
                      <a16:colId xmlns:a16="http://schemas.microsoft.com/office/drawing/2014/main" val="259786414"/>
                    </a:ext>
                  </a:extLst>
                </a:gridCol>
              </a:tblGrid>
              <a:tr h="652462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061584904"/>
                  </a:ext>
                </a:extLst>
              </a:tr>
            </a:tbl>
          </a:graphicData>
        </a:graphic>
      </p:graphicFrame>
    </p:spTree>
    <p:extLst>
      <p:ext uri="{BB962C8B-B14F-4D97-AF65-F5344CB8AC3E}">
        <p14:creationId xmlns:p14="http://schemas.microsoft.com/office/powerpoint/2010/main" val="102872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A22D1D-C5C7-7127-EDFD-B6F0F8F6D488}"/>
              </a:ext>
            </a:extLst>
          </p:cNvPr>
          <p:cNvPicPr>
            <a:picLocks noChangeAspect="1"/>
          </p:cNvPicPr>
          <p:nvPr/>
        </p:nvPicPr>
        <p:blipFill>
          <a:blip r:embed="rId3"/>
          <a:stretch>
            <a:fillRect/>
          </a:stretch>
        </p:blipFill>
        <p:spPr>
          <a:xfrm>
            <a:off x="495300" y="1009650"/>
            <a:ext cx="9610725" cy="5181599"/>
          </a:xfrm>
          <a:prstGeom prst="rect">
            <a:avLst/>
          </a:prstGeom>
        </p:spPr>
      </p:pic>
      <p:sp>
        <p:nvSpPr>
          <p:cNvPr id="4" name="TextBox 3">
            <a:extLst>
              <a:ext uri="{FF2B5EF4-FFF2-40B4-BE49-F238E27FC236}">
                <a16:creationId xmlns:a16="http://schemas.microsoft.com/office/drawing/2014/main" id="{D9D44D8B-418F-17BB-5418-FC85E31A2E49}"/>
              </a:ext>
            </a:extLst>
          </p:cNvPr>
          <p:cNvSpPr txBox="1"/>
          <p:nvPr/>
        </p:nvSpPr>
        <p:spPr>
          <a:xfrm>
            <a:off x="428625" y="328688"/>
            <a:ext cx="10782300" cy="584775"/>
          </a:xfrm>
          <a:prstGeom prst="rect">
            <a:avLst/>
          </a:prstGeom>
          <a:noFill/>
        </p:spPr>
        <p:txBody>
          <a:bodyPr wrap="square" rtlCol="0">
            <a:spAutoFit/>
          </a:bodyPr>
          <a:lstStyle/>
          <a:p>
            <a:r>
              <a:rPr lang="en-US" sz="3200" b="1" dirty="0"/>
              <a:t>Variable Importance plot based on Random Forest Classifier</a:t>
            </a:r>
          </a:p>
        </p:txBody>
      </p:sp>
      <p:graphicFrame>
        <p:nvGraphicFramePr>
          <p:cNvPr id="7" name="Table 6">
            <a:extLst>
              <a:ext uri="{FF2B5EF4-FFF2-40B4-BE49-F238E27FC236}">
                <a16:creationId xmlns:a16="http://schemas.microsoft.com/office/drawing/2014/main" id="{D695E495-ED16-4E90-2C3C-4B54B481565D}"/>
              </a:ext>
            </a:extLst>
          </p:cNvPr>
          <p:cNvGraphicFramePr>
            <a:graphicFrameLocks noGrp="1"/>
          </p:cNvGraphicFramePr>
          <p:nvPr/>
        </p:nvGraphicFramePr>
        <p:xfrm>
          <a:off x="161925" y="228600"/>
          <a:ext cx="11849100" cy="6486525"/>
        </p:xfrm>
        <a:graphic>
          <a:graphicData uri="http://schemas.openxmlformats.org/drawingml/2006/table">
            <a:tbl>
              <a:tblPr/>
              <a:tblGrid>
                <a:gridCol w="11849100">
                  <a:extLst>
                    <a:ext uri="{9D8B030D-6E8A-4147-A177-3AD203B41FA5}">
                      <a16:colId xmlns:a16="http://schemas.microsoft.com/office/drawing/2014/main" val="537100587"/>
                    </a:ext>
                  </a:extLst>
                </a:gridCol>
              </a:tblGrid>
              <a:tr h="648652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036144397"/>
                  </a:ext>
                </a:extLst>
              </a:tr>
            </a:tbl>
          </a:graphicData>
        </a:graphic>
      </p:graphicFrame>
    </p:spTree>
    <p:extLst>
      <p:ext uri="{BB962C8B-B14F-4D97-AF65-F5344CB8AC3E}">
        <p14:creationId xmlns:p14="http://schemas.microsoft.com/office/powerpoint/2010/main" val="273403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38DC65-859B-A6EE-F38D-370CCBB372B7}"/>
              </a:ext>
            </a:extLst>
          </p:cNvPr>
          <p:cNvSpPr txBox="1"/>
          <p:nvPr/>
        </p:nvSpPr>
        <p:spPr>
          <a:xfrm>
            <a:off x="581025" y="419100"/>
            <a:ext cx="11210925" cy="1661993"/>
          </a:xfrm>
          <a:prstGeom prst="rect">
            <a:avLst/>
          </a:prstGeom>
          <a:noFill/>
        </p:spPr>
        <p:txBody>
          <a:bodyPr wrap="square" rtlCol="0">
            <a:spAutoFit/>
          </a:bodyPr>
          <a:lstStyle/>
          <a:p>
            <a:r>
              <a:rPr lang="en-US" sz="2400" b="0" i="0" dirty="0">
                <a:effectLst/>
                <a:latin typeface="Roboto" panose="02000000000000000000" pitchFamily="2" charset="0"/>
              </a:rPr>
              <a:t>Adaboost Classifier</a:t>
            </a:r>
          </a:p>
          <a:p>
            <a:endParaRPr lang="en-US" sz="2400" b="0" i="0" dirty="0">
              <a:effectLst/>
              <a:latin typeface="Roboto" panose="02000000000000000000" pitchFamily="2" charset="0"/>
            </a:endParaRPr>
          </a:p>
          <a:p>
            <a:pPr marL="342900" indent="-342900">
              <a:buFont typeface="Wingdings" panose="05000000000000000000" pitchFamily="2" charset="2"/>
              <a:buChar char="v"/>
            </a:pPr>
            <a:r>
              <a:rPr lang="en-US" b="0" i="0" dirty="0">
                <a:effectLst/>
                <a:latin typeface="Roboto" panose="02000000000000000000" pitchFamily="2" charset="0"/>
              </a:rPr>
              <a:t>AdaBoost stands for ‘Adaptive Boosting’, which transforms weak learners or predictors to strong predictors in order to solve problems of classification. </a:t>
            </a:r>
            <a:endParaRPr lang="en-US" dirty="0"/>
          </a:p>
          <a:p>
            <a:endParaRPr lang="en-US" dirty="0"/>
          </a:p>
        </p:txBody>
      </p:sp>
      <p:graphicFrame>
        <p:nvGraphicFramePr>
          <p:cNvPr id="4" name="Table 4">
            <a:extLst>
              <a:ext uri="{FF2B5EF4-FFF2-40B4-BE49-F238E27FC236}">
                <a16:creationId xmlns:a16="http://schemas.microsoft.com/office/drawing/2014/main" id="{84BE72D0-9AEC-7056-BCCF-4CF9EA31D8A4}"/>
              </a:ext>
            </a:extLst>
          </p:cNvPr>
          <p:cNvGraphicFramePr>
            <a:graphicFrameLocks noGrp="1"/>
          </p:cNvGraphicFramePr>
          <p:nvPr>
            <p:extLst>
              <p:ext uri="{D42A27DB-BD31-4B8C-83A1-F6EECF244321}">
                <p14:modId xmlns:p14="http://schemas.microsoft.com/office/powerpoint/2010/main" val="3283252595"/>
              </p:ext>
            </p:extLst>
          </p:nvPr>
        </p:nvGraphicFramePr>
        <p:xfrm>
          <a:off x="877852" y="2358092"/>
          <a:ext cx="5819846" cy="1112520"/>
        </p:xfrm>
        <a:graphic>
          <a:graphicData uri="http://schemas.openxmlformats.org/drawingml/2006/table">
            <a:tbl>
              <a:tblPr firstRow="1" bandRow="1">
                <a:tableStyleId>{5C22544A-7EE6-4342-B048-85BDC9FD1C3A}</a:tableStyleId>
              </a:tblPr>
              <a:tblGrid>
                <a:gridCol w="2909923">
                  <a:extLst>
                    <a:ext uri="{9D8B030D-6E8A-4147-A177-3AD203B41FA5}">
                      <a16:colId xmlns:a16="http://schemas.microsoft.com/office/drawing/2014/main" val="2072182388"/>
                    </a:ext>
                  </a:extLst>
                </a:gridCol>
                <a:gridCol w="2909923">
                  <a:extLst>
                    <a:ext uri="{9D8B030D-6E8A-4147-A177-3AD203B41FA5}">
                      <a16:colId xmlns:a16="http://schemas.microsoft.com/office/drawing/2014/main" val="4213090866"/>
                    </a:ext>
                  </a:extLst>
                </a:gridCol>
              </a:tblGrid>
              <a:tr h="370840">
                <a:tc>
                  <a:txBody>
                    <a:bodyPr/>
                    <a:lstStyle/>
                    <a:p>
                      <a:r>
                        <a:rPr lang="en-US" dirty="0"/>
                        <a:t>Accuracy Score</a:t>
                      </a:r>
                    </a:p>
                  </a:txBody>
                  <a:tcPr/>
                </a:tc>
                <a:tc>
                  <a:txBody>
                    <a:bodyPr/>
                    <a:lstStyle/>
                    <a:p>
                      <a:r>
                        <a:rPr lang="en-US" dirty="0"/>
                        <a:t>75.182795</a:t>
                      </a:r>
                    </a:p>
                  </a:txBody>
                  <a:tcPr/>
                </a:tc>
                <a:extLst>
                  <a:ext uri="{0D108BD9-81ED-4DB2-BD59-A6C34878D82A}">
                    <a16:rowId xmlns:a16="http://schemas.microsoft.com/office/drawing/2014/main" val="1986876856"/>
                  </a:ext>
                </a:extLst>
              </a:tr>
              <a:tr h="370840">
                <a:tc>
                  <a:txBody>
                    <a:bodyPr/>
                    <a:lstStyle/>
                    <a:p>
                      <a:r>
                        <a:rPr lang="en-US" dirty="0"/>
                        <a:t>Precision Score</a:t>
                      </a:r>
                    </a:p>
                  </a:txBody>
                  <a:tcPr/>
                </a:tc>
                <a:tc>
                  <a:txBody>
                    <a:bodyPr/>
                    <a:lstStyle/>
                    <a:p>
                      <a:r>
                        <a:rPr lang="en-US" dirty="0"/>
                        <a:t>75.18</a:t>
                      </a:r>
                    </a:p>
                  </a:txBody>
                  <a:tcPr/>
                </a:tc>
                <a:extLst>
                  <a:ext uri="{0D108BD9-81ED-4DB2-BD59-A6C34878D82A}">
                    <a16:rowId xmlns:a16="http://schemas.microsoft.com/office/drawing/2014/main" val="1231010590"/>
                  </a:ext>
                </a:extLst>
              </a:tr>
              <a:tr h="370840">
                <a:tc>
                  <a:txBody>
                    <a:bodyPr/>
                    <a:lstStyle/>
                    <a:p>
                      <a:r>
                        <a:rPr lang="en-US" dirty="0"/>
                        <a:t>Recall Score</a:t>
                      </a:r>
                    </a:p>
                  </a:txBody>
                  <a:tcPr/>
                </a:tc>
                <a:tc>
                  <a:txBody>
                    <a:bodyPr/>
                    <a:lstStyle/>
                    <a:p>
                      <a:r>
                        <a:rPr lang="en-US" dirty="0"/>
                        <a:t>75.18</a:t>
                      </a:r>
                    </a:p>
                  </a:txBody>
                  <a:tcPr/>
                </a:tc>
                <a:extLst>
                  <a:ext uri="{0D108BD9-81ED-4DB2-BD59-A6C34878D82A}">
                    <a16:rowId xmlns:a16="http://schemas.microsoft.com/office/drawing/2014/main" val="1555444608"/>
                  </a:ext>
                </a:extLst>
              </a:tr>
            </a:tbl>
          </a:graphicData>
        </a:graphic>
      </p:graphicFrame>
      <p:pic>
        <p:nvPicPr>
          <p:cNvPr id="5" name="Picture 4">
            <a:extLst>
              <a:ext uri="{FF2B5EF4-FFF2-40B4-BE49-F238E27FC236}">
                <a16:creationId xmlns:a16="http://schemas.microsoft.com/office/drawing/2014/main" id="{3267E979-D5CE-1952-D6D5-544DD0746F27}"/>
              </a:ext>
            </a:extLst>
          </p:cNvPr>
          <p:cNvPicPr>
            <a:picLocks noChangeAspect="1"/>
          </p:cNvPicPr>
          <p:nvPr/>
        </p:nvPicPr>
        <p:blipFill>
          <a:blip r:embed="rId3"/>
          <a:stretch>
            <a:fillRect/>
          </a:stretch>
        </p:blipFill>
        <p:spPr>
          <a:xfrm>
            <a:off x="877852" y="3638550"/>
            <a:ext cx="5819845" cy="2984558"/>
          </a:xfrm>
          <a:prstGeom prst="rect">
            <a:avLst/>
          </a:prstGeom>
        </p:spPr>
      </p:pic>
      <p:graphicFrame>
        <p:nvGraphicFramePr>
          <p:cNvPr id="3" name="Table 2">
            <a:extLst>
              <a:ext uri="{FF2B5EF4-FFF2-40B4-BE49-F238E27FC236}">
                <a16:creationId xmlns:a16="http://schemas.microsoft.com/office/drawing/2014/main" id="{7CEC98EC-9291-284A-FB79-5348B677F2CA}"/>
              </a:ext>
            </a:extLst>
          </p:cNvPr>
          <p:cNvGraphicFramePr>
            <a:graphicFrameLocks noGrp="1"/>
          </p:cNvGraphicFramePr>
          <p:nvPr>
            <p:extLst>
              <p:ext uri="{D42A27DB-BD31-4B8C-83A1-F6EECF244321}">
                <p14:modId xmlns:p14="http://schemas.microsoft.com/office/powerpoint/2010/main" val="3125489625"/>
              </p:ext>
            </p:extLst>
          </p:nvPr>
        </p:nvGraphicFramePr>
        <p:xfrm>
          <a:off x="200025" y="234892"/>
          <a:ext cx="11791950" cy="6477000"/>
        </p:xfrm>
        <a:graphic>
          <a:graphicData uri="http://schemas.openxmlformats.org/drawingml/2006/table">
            <a:tbl>
              <a:tblPr/>
              <a:tblGrid>
                <a:gridCol w="11791950">
                  <a:extLst>
                    <a:ext uri="{9D8B030D-6E8A-4147-A177-3AD203B41FA5}">
                      <a16:colId xmlns:a16="http://schemas.microsoft.com/office/drawing/2014/main" val="2536938976"/>
                    </a:ext>
                  </a:extLst>
                </a:gridCol>
              </a:tblGrid>
              <a:tr h="647700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24759487"/>
                  </a:ext>
                </a:extLst>
              </a:tr>
            </a:tbl>
          </a:graphicData>
        </a:graphic>
      </p:graphicFrame>
    </p:spTree>
    <p:extLst>
      <p:ext uri="{BB962C8B-B14F-4D97-AF65-F5344CB8AC3E}">
        <p14:creationId xmlns:p14="http://schemas.microsoft.com/office/powerpoint/2010/main" val="1358304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38DC65-859B-A6EE-F38D-370CCBB372B7}"/>
              </a:ext>
            </a:extLst>
          </p:cNvPr>
          <p:cNvSpPr txBox="1"/>
          <p:nvPr/>
        </p:nvSpPr>
        <p:spPr>
          <a:xfrm>
            <a:off x="581025" y="419100"/>
            <a:ext cx="11210925" cy="1107996"/>
          </a:xfrm>
          <a:prstGeom prst="rect">
            <a:avLst/>
          </a:prstGeom>
          <a:noFill/>
        </p:spPr>
        <p:txBody>
          <a:bodyPr wrap="square" rtlCol="0">
            <a:spAutoFit/>
          </a:bodyPr>
          <a:lstStyle/>
          <a:p>
            <a:r>
              <a:rPr lang="en-US" sz="2400" dirty="0">
                <a:latin typeface="Roboto" panose="02000000000000000000" pitchFamily="2" charset="0"/>
              </a:rPr>
              <a:t>XGBoost</a:t>
            </a:r>
            <a:r>
              <a:rPr lang="en-US" sz="2400" b="0" i="0" dirty="0">
                <a:effectLst/>
                <a:latin typeface="Roboto" panose="02000000000000000000" pitchFamily="2" charset="0"/>
              </a:rPr>
              <a:t> Classifier</a:t>
            </a:r>
          </a:p>
          <a:p>
            <a:endParaRPr lang="en-US" sz="2400" b="0" i="0" dirty="0">
              <a:effectLst/>
              <a:latin typeface="Roboto" panose="02000000000000000000" pitchFamily="2" charset="0"/>
            </a:endParaRPr>
          </a:p>
          <a:p>
            <a:pPr marL="285750" indent="-285750">
              <a:buFont typeface="Wingdings" panose="05000000000000000000" pitchFamily="2" charset="2"/>
              <a:buChar char="v"/>
            </a:pPr>
            <a:r>
              <a:rPr lang="en-US" b="0" i="0" dirty="0">
                <a:effectLst/>
                <a:latin typeface="Roboto" panose="02000000000000000000" pitchFamily="2" charset="0"/>
              </a:rPr>
              <a:t>XGBoost is an implementation of gradient boosted decision trees designed for speed and performance.</a:t>
            </a:r>
            <a:r>
              <a:rPr lang="en-US" b="0" i="0" dirty="0">
                <a:solidFill>
                  <a:srgbClr val="444444"/>
                </a:solidFill>
                <a:effectLst/>
                <a:latin typeface="Roboto" panose="02000000000000000000" pitchFamily="2" charset="0"/>
              </a:rPr>
              <a:t>. </a:t>
            </a:r>
            <a:endParaRPr lang="en-US" dirty="0"/>
          </a:p>
        </p:txBody>
      </p:sp>
      <p:graphicFrame>
        <p:nvGraphicFramePr>
          <p:cNvPr id="4" name="Table 4">
            <a:extLst>
              <a:ext uri="{FF2B5EF4-FFF2-40B4-BE49-F238E27FC236}">
                <a16:creationId xmlns:a16="http://schemas.microsoft.com/office/drawing/2014/main" id="{84BE72D0-9AEC-7056-BCCF-4CF9EA31D8A4}"/>
              </a:ext>
            </a:extLst>
          </p:cNvPr>
          <p:cNvGraphicFramePr>
            <a:graphicFrameLocks noGrp="1"/>
          </p:cNvGraphicFramePr>
          <p:nvPr>
            <p:extLst>
              <p:ext uri="{D42A27DB-BD31-4B8C-83A1-F6EECF244321}">
                <p14:modId xmlns:p14="http://schemas.microsoft.com/office/powerpoint/2010/main" val="473286145"/>
              </p:ext>
            </p:extLst>
          </p:nvPr>
        </p:nvGraphicFramePr>
        <p:xfrm>
          <a:off x="830227" y="1938992"/>
          <a:ext cx="5819846" cy="1112520"/>
        </p:xfrm>
        <a:graphic>
          <a:graphicData uri="http://schemas.openxmlformats.org/drawingml/2006/table">
            <a:tbl>
              <a:tblPr firstRow="1" bandRow="1">
                <a:tableStyleId>{5C22544A-7EE6-4342-B048-85BDC9FD1C3A}</a:tableStyleId>
              </a:tblPr>
              <a:tblGrid>
                <a:gridCol w="2909923">
                  <a:extLst>
                    <a:ext uri="{9D8B030D-6E8A-4147-A177-3AD203B41FA5}">
                      <a16:colId xmlns:a16="http://schemas.microsoft.com/office/drawing/2014/main" val="2072182388"/>
                    </a:ext>
                  </a:extLst>
                </a:gridCol>
                <a:gridCol w="2909923">
                  <a:extLst>
                    <a:ext uri="{9D8B030D-6E8A-4147-A177-3AD203B41FA5}">
                      <a16:colId xmlns:a16="http://schemas.microsoft.com/office/drawing/2014/main" val="4213090866"/>
                    </a:ext>
                  </a:extLst>
                </a:gridCol>
              </a:tblGrid>
              <a:tr h="370840">
                <a:tc>
                  <a:txBody>
                    <a:bodyPr/>
                    <a:lstStyle/>
                    <a:p>
                      <a:r>
                        <a:rPr lang="en-US" dirty="0"/>
                        <a:t>Accuracy Score</a:t>
                      </a:r>
                    </a:p>
                  </a:txBody>
                  <a:tcPr/>
                </a:tc>
                <a:tc>
                  <a:txBody>
                    <a:bodyPr/>
                    <a:lstStyle/>
                    <a:p>
                      <a:r>
                        <a:rPr lang="en-US" dirty="0"/>
                        <a:t>84.0</a:t>
                      </a:r>
                    </a:p>
                  </a:txBody>
                  <a:tcPr/>
                </a:tc>
                <a:extLst>
                  <a:ext uri="{0D108BD9-81ED-4DB2-BD59-A6C34878D82A}">
                    <a16:rowId xmlns:a16="http://schemas.microsoft.com/office/drawing/2014/main" val="1986876856"/>
                  </a:ext>
                </a:extLst>
              </a:tr>
              <a:tr h="370840">
                <a:tc>
                  <a:txBody>
                    <a:bodyPr/>
                    <a:lstStyle/>
                    <a:p>
                      <a:r>
                        <a:rPr lang="en-US" dirty="0"/>
                        <a:t>Precision Score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84.0</a:t>
                      </a:r>
                    </a:p>
                  </a:txBody>
                  <a:tcPr/>
                </a:tc>
                <a:extLst>
                  <a:ext uri="{0D108BD9-81ED-4DB2-BD59-A6C34878D82A}">
                    <a16:rowId xmlns:a16="http://schemas.microsoft.com/office/drawing/2014/main" val="1231010590"/>
                  </a:ext>
                </a:extLst>
              </a:tr>
              <a:tr h="370840">
                <a:tc>
                  <a:txBody>
                    <a:bodyPr/>
                    <a:lstStyle/>
                    <a:p>
                      <a:r>
                        <a:rPr lang="en-US" dirty="0"/>
                        <a:t>Recall Score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84.0</a:t>
                      </a:r>
                    </a:p>
                  </a:txBody>
                  <a:tcPr/>
                </a:tc>
                <a:extLst>
                  <a:ext uri="{0D108BD9-81ED-4DB2-BD59-A6C34878D82A}">
                    <a16:rowId xmlns:a16="http://schemas.microsoft.com/office/drawing/2014/main" val="1555444608"/>
                  </a:ext>
                </a:extLst>
              </a:tr>
            </a:tbl>
          </a:graphicData>
        </a:graphic>
      </p:graphicFrame>
      <p:pic>
        <p:nvPicPr>
          <p:cNvPr id="5" name="Picture 4">
            <a:extLst>
              <a:ext uri="{FF2B5EF4-FFF2-40B4-BE49-F238E27FC236}">
                <a16:creationId xmlns:a16="http://schemas.microsoft.com/office/drawing/2014/main" id="{19BB4D27-1F35-600A-14F0-65F9D62D82C2}"/>
              </a:ext>
            </a:extLst>
          </p:cNvPr>
          <p:cNvPicPr>
            <a:picLocks noChangeAspect="1"/>
          </p:cNvPicPr>
          <p:nvPr/>
        </p:nvPicPr>
        <p:blipFill>
          <a:blip r:embed="rId3"/>
          <a:stretch>
            <a:fillRect/>
          </a:stretch>
        </p:blipFill>
        <p:spPr>
          <a:xfrm>
            <a:off x="830226" y="3429000"/>
            <a:ext cx="5819845" cy="3124198"/>
          </a:xfrm>
          <a:prstGeom prst="rect">
            <a:avLst/>
          </a:prstGeom>
        </p:spPr>
      </p:pic>
      <p:graphicFrame>
        <p:nvGraphicFramePr>
          <p:cNvPr id="3" name="Table 2">
            <a:extLst>
              <a:ext uri="{FF2B5EF4-FFF2-40B4-BE49-F238E27FC236}">
                <a16:creationId xmlns:a16="http://schemas.microsoft.com/office/drawing/2014/main" id="{E7EC1641-ED05-B548-2A26-F91515EA58A0}"/>
              </a:ext>
            </a:extLst>
          </p:cNvPr>
          <p:cNvGraphicFramePr>
            <a:graphicFrameLocks noGrp="1"/>
          </p:cNvGraphicFramePr>
          <p:nvPr>
            <p:extLst>
              <p:ext uri="{D42A27DB-BD31-4B8C-83A1-F6EECF244321}">
                <p14:modId xmlns:p14="http://schemas.microsoft.com/office/powerpoint/2010/main" val="2172700130"/>
              </p:ext>
            </p:extLst>
          </p:nvPr>
        </p:nvGraphicFramePr>
        <p:xfrm>
          <a:off x="271462" y="200025"/>
          <a:ext cx="11830050" cy="6457950"/>
        </p:xfrm>
        <a:graphic>
          <a:graphicData uri="http://schemas.openxmlformats.org/drawingml/2006/table">
            <a:tbl>
              <a:tblPr/>
              <a:tblGrid>
                <a:gridCol w="11830050">
                  <a:extLst>
                    <a:ext uri="{9D8B030D-6E8A-4147-A177-3AD203B41FA5}">
                      <a16:colId xmlns:a16="http://schemas.microsoft.com/office/drawing/2014/main" val="3494997470"/>
                    </a:ext>
                  </a:extLst>
                </a:gridCol>
              </a:tblGrid>
              <a:tr h="645795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523253970"/>
                  </a:ext>
                </a:extLst>
              </a:tr>
            </a:tbl>
          </a:graphicData>
        </a:graphic>
      </p:graphicFrame>
    </p:spTree>
    <p:extLst>
      <p:ext uri="{BB962C8B-B14F-4D97-AF65-F5344CB8AC3E}">
        <p14:creationId xmlns:p14="http://schemas.microsoft.com/office/powerpoint/2010/main" val="1151171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D44D8B-418F-17BB-5418-FC85E31A2E49}"/>
              </a:ext>
            </a:extLst>
          </p:cNvPr>
          <p:cNvSpPr txBox="1"/>
          <p:nvPr/>
        </p:nvSpPr>
        <p:spPr>
          <a:xfrm>
            <a:off x="285750" y="281063"/>
            <a:ext cx="11496675" cy="6309420"/>
          </a:xfrm>
          <a:prstGeom prst="rect">
            <a:avLst/>
          </a:prstGeom>
          <a:noFill/>
        </p:spPr>
        <p:txBody>
          <a:bodyPr wrap="square" rtlCol="0">
            <a:spAutoFit/>
          </a:bodyPr>
          <a:lstStyle/>
          <a:p>
            <a:r>
              <a:rPr lang="en-US" sz="4400" b="1" dirty="0"/>
              <a:t>Recommendations</a:t>
            </a:r>
          </a:p>
          <a:p>
            <a:endParaRPr lang="en-US" sz="2400" b="1" dirty="0"/>
          </a:p>
          <a:p>
            <a:pPr marL="342900" indent="-342900">
              <a:buFont typeface="Wingdings" panose="05000000000000000000" pitchFamily="2" charset="2"/>
              <a:buChar char="ü"/>
            </a:pPr>
            <a:r>
              <a:rPr lang="en-US" sz="2400" dirty="0"/>
              <a:t>With highest accuracy score and recall, </a:t>
            </a:r>
            <a:r>
              <a:rPr lang="en-US" sz="2400" b="1" i="1" dirty="0"/>
              <a:t>XGBoost</a:t>
            </a:r>
            <a:r>
              <a:rPr lang="en-US" sz="2400" dirty="0"/>
              <a:t> makes the best model to be used for prediction of the churned customers.</a:t>
            </a:r>
          </a:p>
          <a:p>
            <a:pPr marL="342900" indent="-342900">
              <a:buFont typeface="Wingdings" panose="05000000000000000000" pitchFamily="2" charset="2"/>
              <a:buChar char="ü"/>
            </a:pPr>
            <a:r>
              <a:rPr lang="en-US" sz="2400" dirty="0"/>
              <a:t>From EDA inferences, we found how tenure months is strongly correlated with total revenue and total charges and in weak negative correlation with the Customer Status(Churned) and from Random Forest Classifier as well, we can conclude Tenure months stands the most important variable. Telecom operator could monitor the experience of customers with less </a:t>
            </a:r>
            <a:r>
              <a:rPr lang="en-US" sz="2400" b="1" i="1" dirty="0"/>
              <a:t>tenure</a:t>
            </a:r>
            <a:r>
              <a:rPr lang="en-US" sz="2400" dirty="0"/>
              <a:t>.</a:t>
            </a:r>
          </a:p>
          <a:p>
            <a:pPr marL="342900" indent="-342900">
              <a:buFont typeface="Wingdings" panose="05000000000000000000" pitchFamily="2" charset="2"/>
              <a:buChar char="ü"/>
            </a:pPr>
            <a:r>
              <a:rPr lang="en-US" sz="2400" dirty="0"/>
              <a:t>Telecom operator could be careful in prices and providing service to the customers who have enrolled in </a:t>
            </a:r>
            <a:r>
              <a:rPr lang="en-US" sz="2400" b="1" i="1" dirty="0"/>
              <a:t>other miscellaneous facilities like Premium Tech support, online security</a:t>
            </a:r>
          </a:p>
          <a:p>
            <a:pPr marL="342900" indent="-342900">
              <a:buFont typeface="Wingdings" panose="05000000000000000000" pitchFamily="2" charset="2"/>
              <a:buChar char="ü"/>
            </a:pPr>
            <a:r>
              <a:rPr lang="en-US" sz="2400" dirty="0"/>
              <a:t>Telecom operator could improve upon its </a:t>
            </a:r>
            <a:r>
              <a:rPr lang="en-US" sz="2400" b="1" i="1" dirty="0"/>
              <a:t>charges</a:t>
            </a:r>
            <a:r>
              <a:rPr lang="en-US" sz="2400" dirty="0"/>
              <a:t> for retaining of the customers.  </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p:txBody>
      </p:sp>
      <p:pic>
        <p:nvPicPr>
          <p:cNvPr id="5" name="Picture 4">
            <a:extLst>
              <a:ext uri="{FF2B5EF4-FFF2-40B4-BE49-F238E27FC236}">
                <a16:creationId xmlns:a16="http://schemas.microsoft.com/office/drawing/2014/main" id="{845ED3D3-94C7-C31E-55B5-ABA3EA3755D9}"/>
              </a:ext>
            </a:extLst>
          </p:cNvPr>
          <p:cNvPicPr>
            <a:picLocks noChangeAspect="1"/>
          </p:cNvPicPr>
          <p:nvPr/>
        </p:nvPicPr>
        <p:blipFill>
          <a:blip r:embed="rId3"/>
          <a:stretch>
            <a:fillRect/>
          </a:stretch>
        </p:blipFill>
        <p:spPr>
          <a:xfrm>
            <a:off x="10325100" y="200025"/>
            <a:ext cx="1581150" cy="1162050"/>
          </a:xfrm>
          <a:prstGeom prst="rect">
            <a:avLst/>
          </a:prstGeom>
        </p:spPr>
      </p:pic>
      <p:graphicFrame>
        <p:nvGraphicFramePr>
          <p:cNvPr id="7" name="Table 6">
            <a:extLst>
              <a:ext uri="{FF2B5EF4-FFF2-40B4-BE49-F238E27FC236}">
                <a16:creationId xmlns:a16="http://schemas.microsoft.com/office/drawing/2014/main" id="{53D9BD74-074A-AE6B-DA73-B2675EC7BF5E}"/>
              </a:ext>
            </a:extLst>
          </p:cNvPr>
          <p:cNvGraphicFramePr>
            <a:graphicFrameLocks noGrp="1"/>
          </p:cNvGraphicFramePr>
          <p:nvPr>
            <p:extLst>
              <p:ext uri="{D42A27DB-BD31-4B8C-83A1-F6EECF244321}">
                <p14:modId xmlns:p14="http://schemas.microsoft.com/office/powerpoint/2010/main" val="775230752"/>
              </p:ext>
            </p:extLst>
          </p:nvPr>
        </p:nvGraphicFramePr>
        <p:xfrm>
          <a:off x="114300" y="133350"/>
          <a:ext cx="11934825" cy="6524625"/>
        </p:xfrm>
        <a:graphic>
          <a:graphicData uri="http://schemas.openxmlformats.org/drawingml/2006/table">
            <a:tbl>
              <a:tblPr/>
              <a:tblGrid>
                <a:gridCol w="11934825">
                  <a:extLst>
                    <a:ext uri="{9D8B030D-6E8A-4147-A177-3AD203B41FA5}">
                      <a16:colId xmlns:a16="http://schemas.microsoft.com/office/drawing/2014/main" val="522624890"/>
                    </a:ext>
                  </a:extLst>
                </a:gridCol>
              </a:tblGrid>
              <a:tr h="652462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504621404"/>
                  </a:ext>
                </a:extLst>
              </a:tr>
            </a:tbl>
          </a:graphicData>
        </a:graphic>
      </p:graphicFrame>
    </p:spTree>
    <p:extLst>
      <p:ext uri="{BB962C8B-B14F-4D97-AF65-F5344CB8AC3E}">
        <p14:creationId xmlns:p14="http://schemas.microsoft.com/office/powerpoint/2010/main" val="4180268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D44D8B-418F-17BB-5418-FC85E31A2E49}"/>
              </a:ext>
            </a:extLst>
          </p:cNvPr>
          <p:cNvSpPr txBox="1"/>
          <p:nvPr/>
        </p:nvSpPr>
        <p:spPr>
          <a:xfrm>
            <a:off x="2905124" y="1853832"/>
            <a:ext cx="6381750" cy="1938992"/>
          </a:xfrm>
          <a:prstGeom prst="rect">
            <a:avLst/>
          </a:prstGeom>
          <a:noFill/>
        </p:spPr>
        <p:txBody>
          <a:bodyPr wrap="square" rtlCol="0">
            <a:spAutoFit/>
          </a:bodyPr>
          <a:lstStyle/>
          <a:p>
            <a:r>
              <a:rPr lang="en-US" sz="9600" b="1" dirty="0"/>
              <a:t>Thank You</a:t>
            </a:r>
          </a:p>
          <a:p>
            <a:pPr marL="342900" indent="-342900">
              <a:buFont typeface="Arial" panose="020B0604020202020204" pitchFamily="34" charset="0"/>
              <a:buChar char="•"/>
            </a:pPr>
            <a:endParaRPr lang="en-US" sz="2400" b="1" dirty="0"/>
          </a:p>
        </p:txBody>
      </p:sp>
      <p:graphicFrame>
        <p:nvGraphicFramePr>
          <p:cNvPr id="7" name="Table 6">
            <a:extLst>
              <a:ext uri="{FF2B5EF4-FFF2-40B4-BE49-F238E27FC236}">
                <a16:creationId xmlns:a16="http://schemas.microsoft.com/office/drawing/2014/main" id="{53D9BD74-074A-AE6B-DA73-B2675EC7BF5E}"/>
              </a:ext>
            </a:extLst>
          </p:cNvPr>
          <p:cNvGraphicFramePr>
            <a:graphicFrameLocks noGrp="1"/>
          </p:cNvGraphicFramePr>
          <p:nvPr>
            <p:extLst>
              <p:ext uri="{D42A27DB-BD31-4B8C-83A1-F6EECF244321}">
                <p14:modId xmlns:p14="http://schemas.microsoft.com/office/powerpoint/2010/main" val="1875541072"/>
              </p:ext>
            </p:extLst>
          </p:nvPr>
        </p:nvGraphicFramePr>
        <p:xfrm>
          <a:off x="176212" y="123825"/>
          <a:ext cx="11839575" cy="6505575"/>
        </p:xfrm>
        <a:graphic>
          <a:graphicData uri="http://schemas.openxmlformats.org/drawingml/2006/table">
            <a:tbl>
              <a:tblPr/>
              <a:tblGrid>
                <a:gridCol w="11839575">
                  <a:extLst>
                    <a:ext uri="{9D8B030D-6E8A-4147-A177-3AD203B41FA5}">
                      <a16:colId xmlns:a16="http://schemas.microsoft.com/office/drawing/2014/main" val="522624890"/>
                    </a:ext>
                  </a:extLst>
                </a:gridCol>
              </a:tblGrid>
              <a:tr h="650557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504621404"/>
                  </a:ext>
                </a:extLst>
              </a:tr>
            </a:tbl>
          </a:graphicData>
        </a:graphic>
      </p:graphicFrame>
    </p:spTree>
    <p:extLst>
      <p:ext uri="{BB962C8B-B14F-4D97-AF65-F5344CB8AC3E}">
        <p14:creationId xmlns:p14="http://schemas.microsoft.com/office/powerpoint/2010/main" val="159235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444660" y="1009650"/>
            <a:ext cx="4910507" cy="1295399"/>
          </a:xfrm>
        </p:spPr>
        <p:txBody>
          <a:bodyPr anchor="b">
            <a:normAutofit/>
          </a:bodyPr>
          <a:lstStyle/>
          <a:p>
            <a:pPr algn="l"/>
            <a:r>
              <a:rPr lang="en-US" sz="4000" b="1" dirty="0">
                <a:solidFill>
                  <a:schemeClr val="bg1"/>
                </a:solidFill>
              </a:rPr>
              <a:t>Problem Statement </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532038" y="1657349"/>
            <a:ext cx="5457825" cy="1876425"/>
          </a:xfrm>
        </p:spPr>
        <p:txBody>
          <a:bodyPr anchor="t">
            <a:normAutofit/>
          </a:bodyPr>
          <a:lstStyle/>
          <a:p>
            <a:pPr marL="0" indent="0">
              <a:buNone/>
            </a:pPr>
            <a:r>
              <a:rPr lang="en-US" sz="2400" dirty="0"/>
              <a:t>The Objective of this project is to create a prediction model to help telecom operator to predict and reduce churn in customer experience.</a:t>
            </a:r>
          </a:p>
        </p:txBody>
      </p:sp>
      <p:pic>
        <p:nvPicPr>
          <p:cNvPr id="7" name="Picture 6" descr="A picture containing sky, outdoor&#10;&#10;Description automatically generated">
            <a:extLst>
              <a:ext uri="{FF2B5EF4-FFF2-40B4-BE49-F238E27FC236}">
                <a16:creationId xmlns:a16="http://schemas.microsoft.com/office/drawing/2014/main" id="{E124A161-04AA-8AFC-4D92-255F97BBF5DC}"/>
              </a:ext>
            </a:extLst>
          </p:cNvPr>
          <p:cNvPicPr>
            <a:picLocks noChangeAspect="1"/>
          </p:cNvPicPr>
          <p:nvPr/>
        </p:nvPicPr>
        <p:blipFill>
          <a:blip r:embed="rId7"/>
          <a:stretch>
            <a:fillRect/>
          </a:stretch>
        </p:blipFill>
        <p:spPr>
          <a:xfrm>
            <a:off x="9352646" y="4067174"/>
            <a:ext cx="2800350" cy="2790825"/>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FEBF3D2-C332-FC57-BFA5-0C9B279C66CA}"/>
              </a:ext>
            </a:extLst>
          </p:cNvPr>
          <p:cNvSpPr txBox="1"/>
          <p:nvPr/>
        </p:nvSpPr>
        <p:spPr>
          <a:xfrm flipH="1">
            <a:off x="486221" y="601087"/>
            <a:ext cx="11039028" cy="4124206"/>
          </a:xfrm>
          <a:prstGeom prst="rect">
            <a:avLst/>
          </a:prstGeom>
          <a:noFill/>
        </p:spPr>
        <p:txBody>
          <a:bodyPr wrap="square" rtlCol="0">
            <a:spAutoFit/>
          </a:bodyPr>
          <a:lstStyle/>
          <a:p>
            <a:r>
              <a:rPr lang="en-US" sz="6000" b="1" dirty="0"/>
              <a:t>Approach</a:t>
            </a:r>
          </a:p>
          <a:p>
            <a:endParaRPr lang="en-US" sz="2400" b="1" dirty="0"/>
          </a:p>
          <a:p>
            <a:pPr marL="285750" indent="-285750">
              <a:buFont typeface="Arial" panose="020B0604020202020204" pitchFamily="34" charset="0"/>
              <a:buChar char="•"/>
            </a:pPr>
            <a:r>
              <a:rPr lang="en-US" sz="3200" dirty="0"/>
              <a:t>Data Analysis and understanding</a:t>
            </a:r>
          </a:p>
          <a:p>
            <a:pPr marL="285750" indent="-285750">
              <a:buFont typeface="Arial" panose="020B0604020202020204" pitchFamily="34" charset="0"/>
              <a:buChar char="•"/>
            </a:pPr>
            <a:r>
              <a:rPr lang="en-US" sz="3200" dirty="0"/>
              <a:t>Exploratory Data Analysis : Data Cleaning and Preprocessing</a:t>
            </a:r>
          </a:p>
          <a:p>
            <a:pPr marL="285750" indent="-285750">
              <a:buFont typeface="Arial" panose="020B0604020202020204" pitchFamily="34" charset="0"/>
              <a:buChar char="•"/>
            </a:pPr>
            <a:r>
              <a:rPr lang="en-US" sz="3200" dirty="0"/>
              <a:t>Data Modelling: Algorithms for Prediction </a:t>
            </a:r>
          </a:p>
          <a:p>
            <a:pPr marL="285750" indent="-285750">
              <a:buFont typeface="Arial" panose="020B0604020202020204" pitchFamily="34" charset="0"/>
              <a:buChar char="•"/>
            </a:pPr>
            <a:r>
              <a:rPr lang="en-US" sz="3200" dirty="0"/>
              <a:t>Recommendation</a:t>
            </a:r>
          </a:p>
          <a:p>
            <a:endParaRPr lang="en-US" sz="3200" dirty="0"/>
          </a:p>
          <a:p>
            <a:endParaRPr lang="en-US" dirty="0"/>
          </a:p>
        </p:txBody>
      </p:sp>
      <p:graphicFrame>
        <p:nvGraphicFramePr>
          <p:cNvPr id="10" name="Table 9">
            <a:extLst>
              <a:ext uri="{FF2B5EF4-FFF2-40B4-BE49-F238E27FC236}">
                <a16:creationId xmlns:a16="http://schemas.microsoft.com/office/drawing/2014/main" id="{130A2CD5-D6FC-F9FE-A156-3BAB75D9F5FF}"/>
              </a:ext>
            </a:extLst>
          </p:cNvPr>
          <p:cNvGraphicFramePr>
            <a:graphicFrameLocks noGrp="1"/>
          </p:cNvGraphicFramePr>
          <p:nvPr/>
        </p:nvGraphicFramePr>
        <p:xfrm>
          <a:off x="285750" y="371475"/>
          <a:ext cx="11649075" cy="6019800"/>
        </p:xfrm>
        <a:graphic>
          <a:graphicData uri="http://schemas.openxmlformats.org/drawingml/2006/table">
            <a:tbl>
              <a:tblPr/>
              <a:tblGrid>
                <a:gridCol w="11649075">
                  <a:extLst>
                    <a:ext uri="{9D8B030D-6E8A-4147-A177-3AD203B41FA5}">
                      <a16:colId xmlns:a16="http://schemas.microsoft.com/office/drawing/2014/main" val="3211212934"/>
                    </a:ext>
                  </a:extLst>
                </a:gridCol>
              </a:tblGrid>
              <a:tr h="601980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7220388"/>
                  </a:ext>
                </a:extLst>
              </a:tr>
            </a:tbl>
          </a:graphicData>
        </a:graphic>
      </p:graphicFrame>
      <p:pic>
        <p:nvPicPr>
          <p:cNvPr id="12" name="Picture 11" descr="A person holding a sign&#10;&#10;Description automatically generated with medium confidence">
            <a:extLst>
              <a:ext uri="{FF2B5EF4-FFF2-40B4-BE49-F238E27FC236}">
                <a16:creationId xmlns:a16="http://schemas.microsoft.com/office/drawing/2014/main" id="{3EE06A15-579B-7FF5-DC6E-AA5C3CBD93B8}"/>
              </a:ext>
            </a:extLst>
          </p:cNvPr>
          <p:cNvPicPr>
            <a:picLocks noChangeAspect="1"/>
          </p:cNvPicPr>
          <p:nvPr/>
        </p:nvPicPr>
        <p:blipFill>
          <a:blip r:embed="rId3"/>
          <a:stretch>
            <a:fillRect/>
          </a:stretch>
        </p:blipFill>
        <p:spPr>
          <a:xfrm>
            <a:off x="7928451" y="3531632"/>
            <a:ext cx="3596798" cy="2697599"/>
          </a:xfrm>
          <a:prstGeom prst="rect">
            <a:avLst/>
          </a:prstGeom>
        </p:spPr>
      </p:pic>
    </p:spTree>
    <p:extLst>
      <p:ext uri="{BB962C8B-B14F-4D97-AF65-F5344CB8AC3E}">
        <p14:creationId xmlns:p14="http://schemas.microsoft.com/office/powerpoint/2010/main" val="225193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FEBF3D2-C332-FC57-BFA5-0C9B279C66CA}"/>
              </a:ext>
            </a:extLst>
          </p:cNvPr>
          <p:cNvSpPr txBox="1"/>
          <p:nvPr/>
        </p:nvSpPr>
        <p:spPr>
          <a:xfrm flipH="1">
            <a:off x="274124" y="334387"/>
            <a:ext cx="10812975" cy="5478423"/>
          </a:xfrm>
          <a:prstGeom prst="rect">
            <a:avLst/>
          </a:prstGeom>
          <a:noFill/>
        </p:spPr>
        <p:txBody>
          <a:bodyPr wrap="square" rtlCol="0">
            <a:spAutoFit/>
          </a:bodyPr>
          <a:lstStyle/>
          <a:p>
            <a:endParaRPr lang="en-US" dirty="0"/>
          </a:p>
          <a:p>
            <a:r>
              <a:rPr lang="en-US" sz="4400" dirty="0"/>
              <a:t>Data Analysis and understanding</a:t>
            </a:r>
          </a:p>
          <a:p>
            <a:endParaRPr lang="en-US" dirty="0"/>
          </a:p>
          <a:p>
            <a:pPr marL="285750" indent="-285750">
              <a:buFont typeface="Arial" panose="020B0604020202020204" pitchFamily="34" charset="0"/>
              <a:buChar char="•"/>
            </a:pPr>
            <a:r>
              <a:rPr lang="en-US" dirty="0"/>
              <a:t>Source:  The data set used in this project is from Kaggle</a:t>
            </a:r>
          </a:p>
          <a:p>
            <a:pPr marL="0" indent="0">
              <a:buNone/>
            </a:pPr>
            <a:r>
              <a:rPr lang="en-US" dirty="0"/>
              <a:t>     Link   :   </a:t>
            </a:r>
            <a:r>
              <a:rPr lang="en-US" dirty="0">
                <a:hlinkClick r:id="rId3">
                  <a:extLst>
                    <a:ext uri="{A12FA001-AC4F-418D-AE19-62706E023703}">
                      <ahyp:hlinkClr xmlns:ahyp="http://schemas.microsoft.com/office/drawing/2018/hyperlinkcolor" val="tx"/>
                    </a:ext>
                  </a:extLst>
                </a:hlinkClick>
              </a:rPr>
              <a:t>Telecom Customer Churn Prediction | Kaggle</a:t>
            </a:r>
            <a:endParaRPr lang="en-US" dirty="0"/>
          </a:p>
          <a:p>
            <a:pPr marL="0" indent="0">
              <a:buNone/>
            </a:pPr>
            <a:endParaRPr lang="en-US" dirty="0"/>
          </a:p>
          <a:p>
            <a:pPr marL="285750" indent="-285750">
              <a:buFont typeface="Arial" panose="020B0604020202020204" pitchFamily="34" charset="0"/>
              <a:buChar char="•"/>
            </a:pPr>
            <a:r>
              <a:rPr lang="en-US" dirty="0"/>
              <a:t>Data Description</a:t>
            </a:r>
          </a:p>
          <a:p>
            <a:pPr marL="1200150" lvl="2" indent="-285750">
              <a:buFont typeface="Wingdings" panose="05000000000000000000" pitchFamily="2" charset="2"/>
              <a:buChar char="v"/>
            </a:pPr>
            <a:r>
              <a:rPr lang="en-US" dirty="0"/>
              <a:t>Total number of rows: 7043</a:t>
            </a:r>
          </a:p>
          <a:p>
            <a:pPr marL="1200150" lvl="2" indent="-285750">
              <a:buFont typeface="Wingdings" panose="05000000000000000000" pitchFamily="2" charset="2"/>
              <a:buChar char="v"/>
            </a:pPr>
            <a:r>
              <a:rPr lang="en-US" dirty="0">
                <a:solidFill>
                  <a:schemeClr val="tx1"/>
                </a:solidFill>
              </a:rPr>
              <a:t>Total number of columns:</a:t>
            </a:r>
            <a:r>
              <a:rPr lang="en-US" dirty="0"/>
              <a:t> 38</a:t>
            </a:r>
          </a:p>
          <a:p>
            <a:pPr marL="1200150" lvl="2" indent="-285750">
              <a:buFont typeface="Wingdings" panose="05000000000000000000" pitchFamily="2" charset="2"/>
              <a:buChar char="v"/>
            </a:pPr>
            <a:r>
              <a:rPr lang="en-US" dirty="0">
                <a:solidFill>
                  <a:schemeClr val="tx1"/>
                </a:solidFill>
              </a:rPr>
              <a:t>Target Variable:  Customer Status (Categorical)</a:t>
            </a:r>
          </a:p>
          <a:p>
            <a:pPr marL="1200150" lvl="2" indent="-285750">
              <a:buFont typeface="Wingdings" panose="05000000000000000000" pitchFamily="2" charset="2"/>
              <a:buChar char="v"/>
            </a:pPr>
            <a:r>
              <a:rPr lang="en-US" dirty="0"/>
              <a:t>Total number of  categorical variables: 19</a:t>
            </a:r>
          </a:p>
          <a:p>
            <a:pPr marL="1200150" lvl="2" indent="-285750">
              <a:buFont typeface="Wingdings" panose="05000000000000000000" pitchFamily="2" charset="2"/>
              <a:buChar char="v"/>
            </a:pPr>
            <a:r>
              <a:rPr lang="en-US" dirty="0"/>
              <a:t>Total number of character variables: 7</a:t>
            </a:r>
          </a:p>
          <a:p>
            <a:pPr marL="1200150" lvl="2" indent="-285750">
              <a:buFont typeface="Wingdings" panose="05000000000000000000" pitchFamily="2" charset="2"/>
              <a:buChar char="v"/>
            </a:pPr>
            <a:r>
              <a:rPr lang="en-US" dirty="0"/>
              <a:t>Number of Numerical Variable: 12</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1D5A525-D4DF-653F-B788-EB663F96B51C}"/>
              </a:ext>
            </a:extLst>
          </p:cNvPr>
          <p:cNvPicPr>
            <a:picLocks noChangeAspect="1"/>
          </p:cNvPicPr>
          <p:nvPr/>
        </p:nvPicPr>
        <p:blipFill>
          <a:blip r:embed="rId4"/>
          <a:stretch>
            <a:fillRect/>
          </a:stretch>
        </p:blipFill>
        <p:spPr>
          <a:xfrm>
            <a:off x="5943601" y="2401225"/>
            <a:ext cx="5772150" cy="3411585"/>
          </a:xfrm>
          <a:prstGeom prst="rect">
            <a:avLst/>
          </a:prstGeom>
        </p:spPr>
      </p:pic>
      <p:graphicFrame>
        <p:nvGraphicFramePr>
          <p:cNvPr id="9" name="Table 8">
            <a:extLst>
              <a:ext uri="{FF2B5EF4-FFF2-40B4-BE49-F238E27FC236}">
                <a16:creationId xmlns:a16="http://schemas.microsoft.com/office/drawing/2014/main" id="{E0817C64-0A1F-EFAD-B456-B3AAAAD9439D}"/>
              </a:ext>
            </a:extLst>
          </p:cNvPr>
          <p:cNvGraphicFramePr>
            <a:graphicFrameLocks noGrp="1"/>
          </p:cNvGraphicFramePr>
          <p:nvPr>
            <p:extLst>
              <p:ext uri="{D42A27DB-BD31-4B8C-83A1-F6EECF244321}">
                <p14:modId xmlns:p14="http://schemas.microsoft.com/office/powerpoint/2010/main" val="2290039786"/>
              </p:ext>
            </p:extLst>
          </p:nvPr>
        </p:nvGraphicFramePr>
        <p:xfrm>
          <a:off x="204787" y="190500"/>
          <a:ext cx="11782425" cy="6467476"/>
        </p:xfrm>
        <a:graphic>
          <a:graphicData uri="http://schemas.openxmlformats.org/drawingml/2006/table">
            <a:tbl>
              <a:tblPr/>
              <a:tblGrid>
                <a:gridCol w="11782425">
                  <a:extLst>
                    <a:ext uri="{9D8B030D-6E8A-4147-A177-3AD203B41FA5}">
                      <a16:colId xmlns:a16="http://schemas.microsoft.com/office/drawing/2014/main" val="1003059612"/>
                    </a:ext>
                  </a:extLst>
                </a:gridCol>
              </a:tblGrid>
              <a:tr h="646747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5740098"/>
                  </a:ext>
                </a:extLst>
              </a:tr>
            </a:tbl>
          </a:graphicData>
        </a:graphic>
      </p:graphicFrame>
    </p:spTree>
    <p:extLst>
      <p:ext uri="{BB962C8B-B14F-4D97-AF65-F5344CB8AC3E}">
        <p14:creationId xmlns:p14="http://schemas.microsoft.com/office/powerpoint/2010/main" val="3437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8F096B-A112-6FC5-6DC3-E49ABC4360F6}"/>
              </a:ext>
            </a:extLst>
          </p:cNvPr>
          <p:cNvPicPr>
            <a:picLocks noChangeAspect="1"/>
          </p:cNvPicPr>
          <p:nvPr/>
        </p:nvPicPr>
        <p:blipFill>
          <a:blip r:embed="rId3"/>
          <a:stretch>
            <a:fillRect/>
          </a:stretch>
        </p:blipFill>
        <p:spPr>
          <a:xfrm>
            <a:off x="261937" y="998559"/>
            <a:ext cx="11668125" cy="5260932"/>
          </a:xfrm>
          <a:prstGeom prst="rect">
            <a:avLst/>
          </a:prstGeom>
        </p:spPr>
      </p:pic>
      <p:sp>
        <p:nvSpPr>
          <p:cNvPr id="4" name="TextBox 3">
            <a:extLst>
              <a:ext uri="{FF2B5EF4-FFF2-40B4-BE49-F238E27FC236}">
                <a16:creationId xmlns:a16="http://schemas.microsoft.com/office/drawing/2014/main" id="{3DDFE6BC-13E1-5CB9-1845-89FB93A3D448}"/>
              </a:ext>
            </a:extLst>
          </p:cNvPr>
          <p:cNvSpPr txBox="1"/>
          <p:nvPr/>
        </p:nvSpPr>
        <p:spPr>
          <a:xfrm>
            <a:off x="261937" y="413843"/>
            <a:ext cx="5538788" cy="523220"/>
          </a:xfrm>
          <a:prstGeom prst="rect">
            <a:avLst/>
          </a:prstGeom>
          <a:noFill/>
        </p:spPr>
        <p:txBody>
          <a:bodyPr wrap="square" rtlCol="0">
            <a:spAutoFit/>
          </a:bodyPr>
          <a:lstStyle/>
          <a:p>
            <a:r>
              <a:rPr lang="en-US" sz="2800" b="1" dirty="0"/>
              <a:t>Variable Description</a:t>
            </a:r>
          </a:p>
        </p:txBody>
      </p:sp>
      <p:graphicFrame>
        <p:nvGraphicFramePr>
          <p:cNvPr id="6" name="Table 5">
            <a:extLst>
              <a:ext uri="{FF2B5EF4-FFF2-40B4-BE49-F238E27FC236}">
                <a16:creationId xmlns:a16="http://schemas.microsoft.com/office/drawing/2014/main" id="{A56BC3E7-CB7E-185E-3CCC-E2E4EE6A0652}"/>
              </a:ext>
            </a:extLst>
          </p:cNvPr>
          <p:cNvGraphicFramePr>
            <a:graphicFrameLocks noGrp="1"/>
          </p:cNvGraphicFramePr>
          <p:nvPr/>
        </p:nvGraphicFramePr>
        <p:xfrm>
          <a:off x="95250" y="285750"/>
          <a:ext cx="11982450" cy="6343650"/>
        </p:xfrm>
        <a:graphic>
          <a:graphicData uri="http://schemas.openxmlformats.org/drawingml/2006/table">
            <a:tbl>
              <a:tblPr/>
              <a:tblGrid>
                <a:gridCol w="11982450">
                  <a:extLst>
                    <a:ext uri="{9D8B030D-6E8A-4147-A177-3AD203B41FA5}">
                      <a16:colId xmlns:a16="http://schemas.microsoft.com/office/drawing/2014/main" val="689158504"/>
                    </a:ext>
                  </a:extLst>
                </a:gridCol>
              </a:tblGrid>
              <a:tr h="634365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45163213"/>
                  </a:ext>
                </a:extLst>
              </a:tr>
            </a:tbl>
          </a:graphicData>
        </a:graphic>
      </p:graphicFrame>
    </p:spTree>
    <p:extLst>
      <p:ext uri="{BB962C8B-B14F-4D97-AF65-F5344CB8AC3E}">
        <p14:creationId xmlns:p14="http://schemas.microsoft.com/office/powerpoint/2010/main" val="63133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0C97C-3EA1-6111-12C0-14D61BD8B93B}"/>
              </a:ext>
            </a:extLst>
          </p:cNvPr>
          <p:cNvSpPr txBox="1"/>
          <p:nvPr/>
        </p:nvSpPr>
        <p:spPr>
          <a:xfrm>
            <a:off x="409575" y="619124"/>
            <a:ext cx="9401175" cy="4154984"/>
          </a:xfrm>
          <a:prstGeom prst="rect">
            <a:avLst/>
          </a:prstGeom>
          <a:noFill/>
        </p:spPr>
        <p:txBody>
          <a:bodyPr wrap="square" rtlCol="0">
            <a:spAutoFit/>
          </a:bodyPr>
          <a:lstStyle/>
          <a:p>
            <a:r>
              <a:rPr lang="en-US" sz="3200" b="1" dirty="0"/>
              <a:t>Target Variable Analysis</a:t>
            </a:r>
          </a:p>
          <a:p>
            <a:endParaRPr lang="en-US" dirty="0"/>
          </a:p>
          <a:p>
            <a:pPr marL="285750" indent="-285750">
              <a:buFont typeface="Wingdings" panose="05000000000000000000" pitchFamily="2" charset="2"/>
              <a:buChar char="Ø"/>
            </a:pPr>
            <a:r>
              <a:rPr lang="en-US" sz="2800" dirty="0"/>
              <a:t>   Target Variable: </a:t>
            </a:r>
            <a:r>
              <a:rPr lang="en-US" sz="2800" b="1" dirty="0"/>
              <a:t>Customer Status</a:t>
            </a:r>
          </a:p>
          <a:p>
            <a:r>
              <a:rPr lang="en-US" sz="2800" dirty="0"/>
              <a:t>      Type: Categorical</a:t>
            </a:r>
          </a:p>
          <a:p>
            <a:endParaRPr lang="en-US" sz="2800" dirty="0"/>
          </a:p>
          <a:p>
            <a:pPr marL="285750" indent="-285750">
              <a:buFont typeface="Wingdings" panose="05000000000000000000" pitchFamily="2" charset="2"/>
              <a:buChar char="Ø"/>
            </a:pPr>
            <a:r>
              <a:rPr lang="en-US" sz="2800" dirty="0"/>
              <a:t>The target variable is divided in the following ratio:</a:t>
            </a:r>
          </a:p>
          <a:p>
            <a:r>
              <a:rPr lang="en-US" sz="2800" dirty="0"/>
              <a:t>      Churned = 1869 (26.53%)</a:t>
            </a:r>
          </a:p>
          <a:p>
            <a:r>
              <a:rPr lang="en-US" sz="2800" dirty="0"/>
              <a:t>      Stayed = 4720 (67.01%)</a:t>
            </a:r>
          </a:p>
          <a:p>
            <a:r>
              <a:rPr lang="en-US" sz="2800" dirty="0"/>
              <a:t>      Joined = 454 (6.54%)</a:t>
            </a:r>
          </a:p>
          <a:p>
            <a:endParaRPr lang="en-US" dirty="0"/>
          </a:p>
        </p:txBody>
      </p:sp>
      <p:pic>
        <p:nvPicPr>
          <p:cNvPr id="5" name="Picture 4">
            <a:extLst>
              <a:ext uri="{FF2B5EF4-FFF2-40B4-BE49-F238E27FC236}">
                <a16:creationId xmlns:a16="http://schemas.microsoft.com/office/drawing/2014/main" id="{E81DFD42-E153-F1DF-3F53-0E12F103A4DE}"/>
              </a:ext>
            </a:extLst>
          </p:cNvPr>
          <p:cNvPicPr>
            <a:picLocks noChangeAspect="1"/>
          </p:cNvPicPr>
          <p:nvPr/>
        </p:nvPicPr>
        <p:blipFill>
          <a:blip r:embed="rId3"/>
          <a:stretch>
            <a:fillRect/>
          </a:stretch>
        </p:blipFill>
        <p:spPr>
          <a:xfrm>
            <a:off x="7989164" y="3159031"/>
            <a:ext cx="3145662" cy="2936969"/>
          </a:xfrm>
          <a:prstGeom prst="rect">
            <a:avLst/>
          </a:prstGeom>
        </p:spPr>
      </p:pic>
      <p:graphicFrame>
        <p:nvGraphicFramePr>
          <p:cNvPr id="9" name="Table 8">
            <a:extLst>
              <a:ext uri="{FF2B5EF4-FFF2-40B4-BE49-F238E27FC236}">
                <a16:creationId xmlns:a16="http://schemas.microsoft.com/office/drawing/2014/main" id="{88F98F3F-C588-F601-2DE2-9A9F40FBDDD5}"/>
              </a:ext>
            </a:extLst>
          </p:cNvPr>
          <p:cNvGraphicFramePr>
            <a:graphicFrameLocks noGrp="1"/>
          </p:cNvGraphicFramePr>
          <p:nvPr/>
        </p:nvGraphicFramePr>
        <p:xfrm>
          <a:off x="228600" y="323850"/>
          <a:ext cx="11668125" cy="6229350"/>
        </p:xfrm>
        <a:graphic>
          <a:graphicData uri="http://schemas.openxmlformats.org/drawingml/2006/table">
            <a:tbl>
              <a:tblPr/>
              <a:tblGrid>
                <a:gridCol w="11668125">
                  <a:extLst>
                    <a:ext uri="{9D8B030D-6E8A-4147-A177-3AD203B41FA5}">
                      <a16:colId xmlns:a16="http://schemas.microsoft.com/office/drawing/2014/main" val="3533297168"/>
                    </a:ext>
                  </a:extLst>
                </a:gridCol>
              </a:tblGrid>
              <a:tr h="622935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159660448"/>
                  </a:ext>
                </a:extLst>
              </a:tr>
            </a:tbl>
          </a:graphicData>
        </a:graphic>
      </p:graphicFrame>
    </p:spTree>
    <p:extLst>
      <p:ext uri="{BB962C8B-B14F-4D97-AF65-F5344CB8AC3E}">
        <p14:creationId xmlns:p14="http://schemas.microsoft.com/office/powerpoint/2010/main" val="605001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FAF054-CD7F-51FE-3E97-8DBBF639FE26}"/>
              </a:ext>
            </a:extLst>
          </p:cNvPr>
          <p:cNvSpPr txBox="1"/>
          <p:nvPr/>
        </p:nvSpPr>
        <p:spPr>
          <a:xfrm>
            <a:off x="80962" y="139184"/>
            <a:ext cx="12030075" cy="1815882"/>
          </a:xfrm>
          <a:prstGeom prst="rect">
            <a:avLst/>
          </a:prstGeom>
          <a:noFill/>
        </p:spPr>
        <p:txBody>
          <a:bodyPr wrap="square" rtlCol="0">
            <a:spAutoFit/>
          </a:bodyPr>
          <a:lstStyle/>
          <a:p>
            <a:r>
              <a:rPr lang="en-US" sz="2800" b="1" dirty="0"/>
              <a:t>Exploratory Data Analysis Inferences</a:t>
            </a:r>
          </a:p>
          <a:p>
            <a:endParaRPr lang="en-US" sz="2800" b="1" dirty="0"/>
          </a:p>
          <a:p>
            <a:pPr marL="457200" indent="-457200">
              <a:buFont typeface="Wingdings" panose="05000000000000000000" pitchFamily="2" charset="2"/>
              <a:buChar char="ü"/>
            </a:pPr>
            <a:r>
              <a:rPr lang="en-US" sz="2800" b="1" dirty="0"/>
              <a:t>Data Cleaning: Handling Null values and dropping insignificant variables</a:t>
            </a:r>
          </a:p>
          <a:p>
            <a:pPr marL="457200" indent="-457200">
              <a:buFont typeface="Wingdings" panose="05000000000000000000" pitchFamily="2" charset="2"/>
              <a:buChar char="ü"/>
            </a:pPr>
            <a:r>
              <a:rPr lang="en-US" sz="2800" b="1" dirty="0"/>
              <a:t>Data Processing: </a:t>
            </a:r>
          </a:p>
        </p:txBody>
      </p:sp>
      <p:pic>
        <p:nvPicPr>
          <p:cNvPr id="5" name="Picture 4">
            <a:extLst>
              <a:ext uri="{FF2B5EF4-FFF2-40B4-BE49-F238E27FC236}">
                <a16:creationId xmlns:a16="http://schemas.microsoft.com/office/drawing/2014/main" id="{D1D5E368-1654-5EAF-8536-B63FC3047BF7}"/>
              </a:ext>
            </a:extLst>
          </p:cNvPr>
          <p:cNvPicPr>
            <a:picLocks noChangeAspect="1"/>
          </p:cNvPicPr>
          <p:nvPr/>
        </p:nvPicPr>
        <p:blipFill>
          <a:blip r:embed="rId3"/>
          <a:stretch>
            <a:fillRect/>
          </a:stretch>
        </p:blipFill>
        <p:spPr>
          <a:xfrm>
            <a:off x="4210051" y="2177155"/>
            <a:ext cx="3622764" cy="2725780"/>
          </a:xfrm>
          <a:prstGeom prst="rect">
            <a:avLst/>
          </a:prstGeom>
        </p:spPr>
      </p:pic>
      <p:pic>
        <p:nvPicPr>
          <p:cNvPr id="13" name="Picture 12">
            <a:extLst>
              <a:ext uri="{FF2B5EF4-FFF2-40B4-BE49-F238E27FC236}">
                <a16:creationId xmlns:a16="http://schemas.microsoft.com/office/drawing/2014/main" id="{1B087924-92EB-A377-82A6-B747C14FD532}"/>
              </a:ext>
            </a:extLst>
          </p:cNvPr>
          <p:cNvPicPr>
            <a:picLocks noChangeAspect="1"/>
          </p:cNvPicPr>
          <p:nvPr/>
        </p:nvPicPr>
        <p:blipFill>
          <a:blip r:embed="rId4"/>
          <a:stretch>
            <a:fillRect/>
          </a:stretch>
        </p:blipFill>
        <p:spPr>
          <a:xfrm>
            <a:off x="8216811" y="2205729"/>
            <a:ext cx="3622764" cy="2697205"/>
          </a:xfrm>
          <a:prstGeom prst="rect">
            <a:avLst/>
          </a:prstGeom>
        </p:spPr>
      </p:pic>
      <p:pic>
        <p:nvPicPr>
          <p:cNvPr id="15" name="Picture 14">
            <a:extLst>
              <a:ext uri="{FF2B5EF4-FFF2-40B4-BE49-F238E27FC236}">
                <a16:creationId xmlns:a16="http://schemas.microsoft.com/office/drawing/2014/main" id="{9D1C637B-AB85-14F6-678C-D0152CA96BEB}"/>
              </a:ext>
            </a:extLst>
          </p:cNvPr>
          <p:cNvPicPr>
            <a:picLocks noChangeAspect="1"/>
          </p:cNvPicPr>
          <p:nvPr/>
        </p:nvPicPr>
        <p:blipFill>
          <a:blip r:embed="rId5"/>
          <a:stretch>
            <a:fillRect/>
          </a:stretch>
        </p:blipFill>
        <p:spPr>
          <a:xfrm>
            <a:off x="352425" y="2177155"/>
            <a:ext cx="3362325" cy="2754354"/>
          </a:xfrm>
          <a:prstGeom prst="rect">
            <a:avLst/>
          </a:prstGeom>
        </p:spPr>
      </p:pic>
      <p:sp>
        <p:nvSpPr>
          <p:cNvPr id="17" name="TextBox 16">
            <a:extLst>
              <a:ext uri="{FF2B5EF4-FFF2-40B4-BE49-F238E27FC236}">
                <a16:creationId xmlns:a16="http://schemas.microsoft.com/office/drawing/2014/main" id="{2227DBCC-72F9-5C9C-FBB8-28B5965B2275}"/>
              </a:ext>
            </a:extLst>
          </p:cNvPr>
          <p:cNvSpPr txBox="1"/>
          <p:nvPr/>
        </p:nvSpPr>
        <p:spPr>
          <a:xfrm>
            <a:off x="352425" y="5486400"/>
            <a:ext cx="3362325" cy="1200329"/>
          </a:xfrm>
          <a:prstGeom prst="rect">
            <a:avLst/>
          </a:prstGeom>
          <a:noFill/>
        </p:spPr>
        <p:txBody>
          <a:bodyPr wrap="square" rtlCol="0">
            <a:spAutoFit/>
          </a:bodyPr>
          <a:lstStyle/>
          <a:p>
            <a:r>
              <a:rPr lang="en-US" dirty="0"/>
              <a:t>Considering majority of unmarried customers would be students, hence churning is more prominent amongst them.</a:t>
            </a:r>
          </a:p>
        </p:txBody>
      </p:sp>
      <p:sp>
        <p:nvSpPr>
          <p:cNvPr id="18" name="TextBox 17">
            <a:extLst>
              <a:ext uri="{FF2B5EF4-FFF2-40B4-BE49-F238E27FC236}">
                <a16:creationId xmlns:a16="http://schemas.microsoft.com/office/drawing/2014/main" id="{7358B52F-8B9F-B41D-8139-E227E50C45D0}"/>
              </a:ext>
            </a:extLst>
          </p:cNvPr>
          <p:cNvSpPr txBox="1"/>
          <p:nvPr/>
        </p:nvSpPr>
        <p:spPr>
          <a:xfrm>
            <a:off x="4210051" y="5518487"/>
            <a:ext cx="3695699" cy="1200329"/>
          </a:xfrm>
          <a:prstGeom prst="rect">
            <a:avLst/>
          </a:prstGeom>
          <a:noFill/>
        </p:spPr>
        <p:txBody>
          <a:bodyPr wrap="square" rtlCol="0">
            <a:spAutoFit/>
          </a:bodyPr>
          <a:lstStyle/>
          <a:p>
            <a:r>
              <a:rPr lang="en-US" dirty="0"/>
              <a:t>Most customers are enrolled in Month-to-Month contract and have churning more, as they have more flexibility in unsubscribing.</a:t>
            </a:r>
          </a:p>
        </p:txBody>
      </p:sp>
      <p:sp>
        <p:nvSpPr>
          <p:cNvPr id="19" name="TextBox 18">
            <a:extLst>
              <a:ext uri="{FF2B5EF4-FFF2-40B4-BE49-F238E27FC236}">
                <a16:creationId xmlns:a16="http://schemas.microsoft.com/office/drawing/2014/main" id="{D22C21AE-0876-4C42-2BF0-58BE27BE3C2C}"/>
              </a:ext>
            </a:extLst>
          </p:cNvPr>
          <p:cNvSpPr txBox="1"/>
          <p:nvPr/>
        </p:nvSpPr>
        <p:spPr>
          <a:xfrm>
            <a:off x="8216811" y="5486399"/>
            <a:ext cx="3622763" cy="1200329"/>
          </a:xfrm>
          <a:prstGeom prst="rect">
            <a:avLst/>
          </a:prstGeom>
          <a:noFill/>
        </p:spPr>
        <p:txBody>
          <a:bodyPr wrap="square" rtlCol="0">
            <a:spAutoFit/>
          </a:bodyPr>
          <a:lstStyle/>
          <a:p>
            <a:r>
              <a:rPr lang="en-US" dirty="0"/>
              <a:t>Most churned customers are found in Bank Withdrawal method, assuming the interface was not very user friendly. </a:t>
            </a:r>
          </a:p>
        </p:txBody>
      </p:sp>
      <p:graphicFrame>
        <p:nvGraphicFramePr>
          <p:cNvPr id="20" name="Table 19">
            <a:extLst>
              <a:ext uri="{FF2B5EF4-FFF2-40B4-BE49-F238E27FC236}">
                <a16:creationId xmlns:a16="http://schemas.microsoft.com/office/drawing/2014/main" id="{427F729C-7CF9-31E1-3F26-E10C345C8CEC}"/>
              </a:ext>
            </a:extLst>
          </p:cNvPr>
          <p:cNvGraphicFramePr>
            <a:graphicFrameLocks noGrp="1"/>
          </p:cNvGraphicFramePr>
          <p:nvPr>
            <p:extLst>
              <p:ext uri="{D42A27DB-BD31-4B8C-83A1-F6EECF244321}">
                <p14:modId xmlns:p14="http://schemas.microsoft.com/office/powerpoint/2010/main" val="1044674848"/>
              </p:ext>
            </p:extLst>
          </p:nvPr>
        </p:nvGraphicFramePr>
        <p:xfrm>
          <a:off x="66675" y="142874"/>
          <a:ext cx="12044362" cy="6575941"/>
        </p:xfrm>
        <a:graphic>
          <a:graphicData uri="http://schemas.openxmlformats.org/drawingml/2006/table">
            <a:tbl>
              <a:tblPr/>
              <a:tblGrid>
                <a:gridCol w="12044362">
                  <a:extLst>
                    <a:ext uri="{9D8B030D-6E8A-4147-A177-3AD203B41FA5}">
                      <a16:colId xmlns:a16="http://schemas.microsoft.com/office/drawing/2014/main" val="2820810522"/>
                    </a:ext>
                  </a:extLst>
                </a:gridCol>
              </a:tblGrid>
              <a:tr h="657594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89683783"/>
                  </a:ext>
                </a:extLst>
              </a:tr>
            </a:tbl>
          </a:graphicData>
        </a:graphic>
      </p:graphicFrame>
    </p:spTree>
    <p:extLst>
      <p:ext uri="{BB962C8B-B14F-4D97-AF65-F5344CB8AC3E}">
        <p14:creationId xmlns:p14="http://schemas.microsoft.com/office/powerpoint/2010/main" val="399031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FAF054-CD7F-51FE-3E97-8DBBF639FE26}"/>
              </a:ext>
            </a:extLst>
          </p:cNvPr>
          <p:cNvSpPr txBox="1"/>
          <p:nvPr/>
        </p:nvSpPr>
        <p:spPr>
          <a:xfrm>
            <a:off x="500062" y="3922466"/>
            <a:ext cx="12030075" cy="1569660"/>
          </a:xfrm>
          <a:prstGeom prst="rect">
            <a:avLst/>
          </a:prstGeom>
          <a:noFill/>
        </p:spPr>
        <p:txBody>
          <a:bodyPr wrap="square" rtlCol="0">
            <a:spAutoFit/>
          </a:bodyPr>
          <a:lstStyle/>
          <a:p>
            <a:r>
              <a:rPr lang="en-US" sz="3200" b="1" dirty="0">
                <a:solidFill>
                  <a:schemeClr val="bg1"/>
                </a:solidFill>
              </a:rPr>
              <a:t> </a:t>
            </a:r>
            <a:r>
              <a:rPr lang="en-US" sz="3200" b="1" dirty="0"/>
              <a:t>Most churned customers had taken internet services with unlimited data and Fiber optic, concluding the data services might not be economical as per the experience. </a:t>
            </a:r>
          </a:p>
        </p:txBody>
      </p:sp>
      <p:pic>
        <p:nvPicPr>
          <p:cNvPr id="6" name="Picture 5">
            <a:extLst>
              <a:ext uri="{FF2B5EF4-FFF2-40B4-BE49-F238E27FC236}">
                <a16:creationId xmlns:a16="http://schemas.microsoft.com/office/drawing/2014/main" id="{8860E782-71B1-4474-4F6D-5880F805BE73}"/>
              </a:ext>
            </a:extLst>
          </p:cNvPr>
          <p:cNvPicPr>
            <a:picLocks noChangeAspect="1"/>
          </p:cNvPicPr>
          <p:nvPr/>
        </p:nvPicPr>
        <p:blipFill>
          <a:blip r:embed="rId3"/>
          <a:stretch>
            <a:fillRect/>
          </a:stretch>
        </p:blipFill>
        <p:spPr>
          <a:xfrm>
            <a:off x="564195" y="1046249"/>
            <a:ext cx="3595528" cy="2382751"/>
          </a:xfrm>
          <a:prstGeom prst="rect">
            <a:avLst/>
          </a:prstGeom>
        </p:spPr>
      </p:pic>
      <p:pic>
        <p:nvPicPr>
          <p:cNvPr id="8" name="Picture 7">
            <a:extLst>
              <a:ext uri="{FF2B5EF4-FFF2-40B4-BE49-F238E27FC236}">
                <a16:creationId xmlns:a16="http://schemas.microsoft.com/office/drawing/2014/main" id="{9119D019-D390-C5B2-2630-16B3A8B5142A}"/>
              </a:ext>
            </a:extLst>
          </p:cNvPr>
          <p:cNvPicPr>
            <a:picLocks noChangeAspect="1"/>
          </p:cNvPicPr>
          <p:nvPr/>
        </p:nvPicPr>
        <p:blipFill>
          <a:blip r:embed="rId4"/>
          <a:stretch>
            <a:fillRect/>
          </a:stretch>
        </p:blipFill>
        <p:spPr>
          <a:xfrm>
            <a:off x="4377557" y="1057052"/>
            <a:ext cx="3700797" cy="2361144"/>
          </a:xfrm>
          <a:prstGeom prst="rect">
            <a:avLst/>
          </a:prstGeom>
        </p:spPr>
      </p:pic>
      <p:pic>
        <p:nvPicPr>
          <p:cNvPr id="10" name="Picture 9">
            <a:extLst>
              <a:ext uri="{FF2B5EF4-FFF2-40B4-BE49-F238E27FC236}">
                <a16:creationId xmlns:a16="http://schemas.microsoft.com/office/drawing/2014/main" id="{C27BD196-5321-BA0A-64A2-27E220C65C3B}"/>
              </a:ext>
            </a:extLst>
          </p:cNvPr>
          <p:cNvPicPr>
            <a:picLocks noChangeAspect="1"/>
          </p:cNvPicPr>
          <p:nvPr/>
        </p:nvPicPr>
        <p:blipFill>
          <a:blip r:embed="rId5"/>
          <a:stretch>
            <a:fillRect/>
          </a:stretch>
        </p:blipFill>
        <p:spPr>
          <a:xfrm>
            <a:off x="8296188" y="1046249"/>
            <a:ext cx="3410125" cy="2350999"/>
          </a:xfrm>
          <a:prstGeom prst="rect">
            <a:avLst/>
          </a:prstGeom>
        </p:spPr>
      </p:pic>
      <p:sp>
        <p:nvSpPr>
          <p:cNvPr id="11" name="TextBox 10">
            <a:extLst>
              <a:ext uri="{FF2B5EF4-FFF2-40B4-BE49-F238E27FC236}">
                <a16:creationId xmlns:a16="http://schemas.microsoft.com/office/drawing/2014/main" id="{96B90726-906A-C561-043E-8116DF883E3A}"/>
              </a:ext>
            </a:extLst>
          </p:cNvPr>
          <p:cNvSpPr txBox="1"/>
          <p:nvPr/>
        </p:nvSpPr>
        <p:spPr>
          <a:xfrm>
            <a:off x="500062" y="364594"/>
            <a:ext cx="5648325" cy="523220"/>
          </a:xfrm>
          <a:prstGeom prst="rect">
            <a:avLst/>
          </a:prstGeom>
          <a:noFill/>
        </p:spPr>
        <p:txBody>
          <a:bodyPr wrap="square" rtlCol="0">
            <a:spAutoFit/>
          </a:bodyPr>
          <a:lstStyle/>
          <a:p>
            <a:r>
              <a:rPr lang="en-US" sz="2800" b="1" dirty="0"/>
              <a:t>Exploratory Data Analysis Inferences</a:t>
            </a:r>
          </a:p>
        </p:txBody>
      </p:sp>
      <p:graphicFrame>
        <p:nvGraphicFramePr>
          <p:cNvPr id="12" name="Table 11">
            <a:extLst>
              <a:ext uri="{FF2B5EF4-FFF2-40B4-BE49-F238E27FC236}">
                <a16:creationId xmlns:a16="http://schemas.microsoft.com/office/drawing/2014/main" id="{2AFBEEDA-8634-A508-4609-693AE22DF1D5}"/>
              </a:ext>
            </a:extLst>
          </p:cNvPr>
          <p:cNvGraphicFramePr>
            <a:graphicFrameLocks noGrp="1"/>
          </p:cNvGraphicFramePr>
          <p:nvPr/>
        </p:nvGraphicFramePr>
        <p:xfrm>
          <a:off x="171450" y="247650"/>
          <a:ext cx="11849100" cy="6315075"/>
        </p:xfrm>
        <a:graphic>
          <a:graphicData uri="http://schemas.openxmlformats.org/drawingml/2006/table">
            <a:tbl>
              <a:tblPr/>
              <a:tblGrid>
                <a:gridCol w="11849100">
                  <a:extLst>
                    <a:ext uri="{9D8B030D-6E8A-4147-A177-3AD203B41FA5}">
                      <a16:colId xmlns:a16="http://schemas.microsoft.com/office/drawing/2014/main" val="3822438960"/>
                    </a:ext>
                  </a:extLst>
                </a:gridCol>
              </a:tblGrid>
              <a:tr h="631507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143263562"/>
                  </a:ext>
                </a:extLst>
              </a:tr>
            </a:tbl>
          </a:graphicData>
        </a:graphic>
      </p:graphicFrame>
    </p:spTree>
    <p:extLst>
      <p:ext uri="{BB962C8B-B14F-4D97-AF65-F5344CB8AC3E}">
        <p14:creationId xmlns:p14="http://schemas.microsoft.com/office/powerpoint/2010/main" val="195323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5873532-03C0-B287-42E0-61A49F7794A1}"/>
              </a:ext>
            </a:extLst>
          </p:cNvPr>
          <p:cNvSpPr txBox="1"/>
          <p:nvPr/>
        </p:nvSpPr>
        <p:spPr>
          <a:xfrm>
            <a:off x="7439571" y="2390855"/>
            <a:ext cx="5000625" cy="2246769"/>
          </a:xfrm>
          <a:prstGeom prst="rect">
            <a:avLst/>
          </a:prstGeom>
          <a:noFill/>
        </p:spPr>
        <p:txBody>
          <a:bodyPr wrap="square" rtlCol="0">
            <a:spAutoFit/>
          </a:bodyPr>
          <a:lstStyle/>
          <a:p>
            <a:r>
              <a:rPr lang="en-US" sz="2800" dirty="0"/>
              <a:t>Customers who had taken the miscellaneous facilities like Online security, premium tech support, device protection plan had more churning rate.</a:t>
            </a:r>
          </a:p>
        </p:txBody>
      </p:sp>
      <p:pic>
        <p:nvPicPr>
          <p:cNvPr id="3" name="Picture 2">
            <a:extLst>
              <a:ext uri="{FF2B5EF4-FFF2-40B4-BE49-F238E27FC236}">
                <a16:creationId xmlns:a16="http://schemas.microsoft.com/office/drawing/2014/main" id="{1DE51C7F-60F5-832D-4652-467AC63C556E}"/>
              </a:ext>
            </a:extLst>
          </p:cNvPr>
          <p:cNvPicPr>
            <a:picLocks noChangeAspect="1"/>
          </p:cNvPicPr>
          <p:nvPr/>
        </p:nvPicPr>
        <p:blipFill>
          <a:blip r:embed="rId3"/>
          <a:stretch>
            <a:fillRect/>
          </a:stretch>
        </p:blipFill>
        <p:spPr>
          <a:xfrm>
            <a:off x="3901981" y="3833952"/>
            <a:ext cx="3283119" cy="2560419"/>
          </a:xfrm>
          <a:prstGeom prst="rect">
            <a:avLst/>
          </a:prstGeom>
        </p:spPr>
      </p:pic>
      <p:pic>
        <p:nvPicPr>
          <p:cNvPr id="5" name="Picture 4">
            <a:extLst>
              <a:ext uri="{FF2B5EF4-FFF2-40B4-BE49-F238E27FC236}">
                <a16:creationId xmlns:a16="http://schemas.microsoft.com/office/drawing/2014/main" id="{A3C1E2E5-5F9A-229B-044C-2EBC5EC83396}"/>
              </a:ext>
            </a:extLst>
          </p:cNvPr>
          <p:cNvPicPr>
            <a:picLocks noChangeAspect="1"/>
          </p:cNvPicPr>
          <p:nvPr/>
        </p:nvPicPr>
        <p:blipFill>
          <a:blip r:embed="rId4"/>
          <a:stretch>
            <a:fillRect/>
          </a:stretch>
        </p:blipFill>
        <p:spPr>
          <a:xfrm>
            <a:off x="364391" y="3833952"/>
            <a:ext cx="3283119" cy="2560419"/>
          </a:xfrm>
          <a:prstGeom prst="rect">
            <a:avLst/>
          </a:prstGeom>
        </p:spPr>
      </p:pic>
      <p:pic>
        <p:nvPicPr>
          <p:cNvPr id="7" name="Picture 6">
            <a:extLst>
              <a:ext uri="{FF2B5EF4-FFF2-40B4-BE49-F238E27FC236}">
                <a16:creationId xmlns:a16="http://schemas.microsoft.com/office/drawing/2014/main" id="{32F858C7-66D1-5C44-41CA-641D80045A3D}"/>
              </a:ext>
            </a:extLst>
          </p:cNvPr>
          <p:cNvPicPr>
            <a:picLocks noChangeAspect="1"/>
          </p:cNvPicPr>
          <p:nvPr/>
        </p:nvPicPr>
        <p:blipFill>
          <a:blip r:embed="rId5"/>
          <a:stretch>
            <a:fillRect/>
          </a:stretch>
        </p:blipFill>
        <p:spPr>
          <a:xfrm>
            <a:off x="3901981" y="683224"/>
            <a:ext cx="3283120" cy="2745776"/>
          </a:xfrm>
          <a:prstGeom prst="rect">
            <a:avLst/>
          </a:prstGeom>
        </p:spPr>
      </p:pic>
      <p:pic>
        <p:nvPicPr>
          <p:cNvPr id="9" name="Picture 8">
            <a:extLst>
              <a:ext uri="{FF2B5EF4-FFF2-40B4-BE49-F238E27FC236}">
                <a16:creationId xmlns:a16="http://schemas.microsoft.com/office/drawing/2014/main" id="{2902D2DE-7E82-4437-1DC7-53D43B06769F}"/>
              </a:ext>
            </a:extLst>
          </p:cNvPr>
          <p:cNvPicPr>
            <a:picLocks noChangeAspect="1"/>
          </p:cNvPicPr>
          <p:nvPr/>
        </p:nvPicPr>
        <p:blipFill>
          <a:blip r:embed="rId6"/>
          <a:stretch>
            <a:fillRect/>
          </a:stretch>
        </p:blipFill>
        <p:spPr>
          <a:xfrm>
            <a:off x="364391" y="683223"/>
            <a:ext cx="3283119" cy="2745777"/>
          </a:xfrm>
          <a:prstGeom prst="rect">
            <a:avLst/>
          </a:prstGeom>
        </p:spPr>
      </p:pic>
      <p:sp>
        <p:nvSpPr>
          <p:cNvPr id="21" name="TextBox 20">
            <a:extLst>
              <a:ext uri="{FF2B5EF4-FFF2-40B4-BE49-F238E27FC236}">
                <a16:creationId xmlns:a16="http://schemas.microsoft.com/office/drawing/2014/main" id="{012E671D-2641-B9E3-CE10-27B4AA29ACED}"/>
              </a:ext>
            </a:extLst>
          </p:cNvPr>
          <p:cNvSpPr txBox="1"/>
          <p:nvPr/>
        </p:nvSpPr>
        <p:spPr>
          <a:xfrm>
            <a:off x="290512" y="63579"/>
            <a:ext cx="5648325" cy="523220"/>
          </a:xfrm>
          <a:prstGeom prst="rect">
            <a:avLst/>
          </a:prstGeom>
          <a:noFill/>
        </p:spPr>
        <p:txBody>
          <a:bodyPr wrap="square" rtlCol="0">
            <a:spAutoFit/>
          </a:bodyPr>
          <a:lstStyle/>
          <a:p>
            <a:r>
              <a:rPr lang="en-US" sz="2800" b="1" dirty="0"/>
              <a:t>Exploratory Data Analysis Inferences</a:t>
            </a:r>
          </a:p>
        </p:txBody>
      </p:sp>
      <p:graphicFrame>
        <p:nvGraphicFramePr>
          <p:cNvPr id="11" name="Table 10">
            <a:extLst>
              <a:ext uri="{FF2B5EF4-FFF2-40B4-BE49-F238E27FC236}">
                <a16:creationId xmlns:a16="http://schemas.microsoft.com/office/drawing/2014/main" id="{7949D8C0-5087-0429-7B7F-4B7EC86F0FF6}"/>
              </a:ext>
            </a:extLst>
          </p:cNvPr>
          <p:cNvGraphicFramePr>
            <a:graphicFrameLocks noGrp="1"/>
          </p:cNvGraphicFramePr>
          <p:nvPr/>
        </p:nvGraphicFramePr>
        <p:xfrm>
          <a:off x="123825" y="114300"/>
          <a:ext cx="11887200" cy="6543675"/>
        </p:xfrm>
        <a:graphic>
          <a:graphicData uri="http://schemas.openxmlformats.org/drawingml/2006/table">
            <a:tbl>
              <a:tblPr/>
              <a:tblGrid>
                <a:gridCol w="11887200">
                  <a:extLst>
                    <a:ext uri="{9D8B030D-6E8A-4147-A177-3AD203B41FA5}">
                      <a16:colId xmlns:a16="http://schemas.microsoft.com/office/drawing/2014/main" val="1301356594"/>
                    </a:ext>
                  </a:extLst>
                </a:gridCol>
              </a:tblGrid>
              <a:tr h="654367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21459408"/>
                  </a:ext>
                </a:extLst>
              </a:tr>
            </a:tbl>
          </a:graphicData>
        </a:graphic>
      </p:graphicFrame>
    </p:spTree>
    <p:extLst>
      <p:ext uri="{BB962C8B-B14F-4D97-AF65-F5344CB8AC3E}">
        <p14:creationId xmlns:p14="http://schemas.microsoft.com/office/powerpoint/2010/main" val="1619046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b2aa3592-9cfb-4813-8166-0a8b4143c4d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A7DA16BD95CD4D8BEB45ADBA37AEB4" ma:contentTypeVersion="13" ma:contentTypeDescription="Create a new document." ma:contentTypeScope="" ma:versionID="c332ef6d02703e3d221b018f4fb71409">
  <xsd:schema xmlns:xsd="http://www.w3.org/2001/XMLSchema" xmlns:xs="http://www.w3.org/2001/XMLSchema" xmlns:p="http://schemas.microsoft.com/office/2006/metadata/properties" xmlns:ns3="b2aa3592-9cfb-4813-8166-0a8b4143c4d4" xmlns:ns4="3dc3084c-ca11-4e6e-b517-7cb63c8b34fb" targetNamespace="http://schemas.microsoft.com/office/2006/metadata/properties" ma:root="true" ma:fieldsID="a7a3c33d0d52b1712b3d779f9a49dd6a" ns3:_="" ns4:_="">
    <xsd:import namespace="b2aa3592-9cfb-4813-8166-0a8b4143c4d4"/>
    <xsd:import namespace="3dc3084c-ca11-4e6e-b517-7cb63c8b34f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aa3592-9cfb-4813-8166-0a8b4143c4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dc3084c-ca11-4e6e-b517-7cb63c8b34f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www.w3.org/XML/1998/namespace"/>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b2aa3592-9cfb-4813-8166-0a8b4143c4d4"/>
    <ds:schemaRef ds:uri="http://schemas.microsoft.com/office/2006/metadata/properties"/>
    <ds:schemaRef ds:uri="3dc3084c-ca11-4e6e-b517-7cb63c8b34fb"/>
    <ds:schemaRef ds:uri="http://purl.org/dc/dcmitype/"/>
    <ds:schemaRef ds:uri="http://purl.org/dc/terms/"/>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59C80736-A566-4079-BF80-01566EFD21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aa3592-9cfb-4813-8166-0a8b4143c4d4"/>
    <ds:schemaRef ds:uri="3dc3084c-ca11-4e6e-b517-7cb63c8b34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{83981BA2-308E-4ED6-83E0-CC320D49BC18}tf55705232_win32</Template>
  <TotalTime>2435</TotalTime>
  <Words>805</Words>
  <Application>Microsoft Office PowerPoint</Application>
  <PresentationFormat>Widescreen</PresentationFormat>
  <Paragraphs>121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Goudy Old Style</vt:lpstr>
      <vt:lpstr>Roboto</vt:lpstr>
      <vt:lpstr>Wingdings</vt:lpstr>
      <vt:lpstr>Wingdings 2</vt:lpstr>
      <vt:lpstr>SlateVTI</vt:lpstr>
      <vt:lpstr>Prodapt Data Science Project:</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Prodapt Data Science Project:</dc:title>
  <dc:creator>Singh, Prerna</dc:creator>
  <cp:lastModifiedBy>Singh, Prerna</cp:lastModifiedBy>
  <cp:revision>6</cp:revision>
  <dcterms:created xsi:type="dcterms:W3CDTF">2022-08-05T23:12:03Z</dcterms:created>
  <dcterms:modified xsi:type="dcterms:W3CDTF">2022-08-11T16:08:38Z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0x01010063A7DA16BD95CD4D8BEB45ADBA37AEB4</vt:lpwstr>
  </property>
</Properties>
</file>