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15"/>
  </p:notesMasterIdLst>
  <p:sldIdLst>
    <p:sldId id="256" r:id="rId2"/>
    <p:sldId id="270" r:id="rId3"/>
    <p:sldId id="271" r:id="rId4"/>
    <p:sldId id="259" r:id="rId5"/>
    <p:sldId id="272" r:id="rId6"/>
    <p:sldId id="261" r:id="rId7"/>
    <p:sldId id="262" r:id="rId8"/>
    <p:sldId id="273"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ENKATESH\Downloads\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800" b="1" dirty="0">
                <a:solidFill>
                  <a:schemeClr val="tx1"/>
                </a:solidFill>
                <a:latin typeface="Arial Black" panose="020B0A04020102020204" pitchFamily="34" charset="0"/>
              </a:rPr>
              <a:t>E</a:t>
            </a:r>
            <a:r>
              <a:rPr lang="en-IN" sz="2800" b="1" dirty="0" smtClean="0">
                <a:solidFill>
                  <a:schemeClr val="tx1"/>
                </a:solidFill>
                <a:latin typeface="Arial Black" panose="020B0A04020102020204" pitchFamily="34" charset="0"/>
              </a:rPr>
              <a:t>mployee</a:t>
            </a:r>
            <a:r>
              <a:rPr lang="en-IN" sz="2800" b="1" baseline="0" dirty="0" smtClean="0">
                <a:solidFill>
                  <a:schemeClr val="tx1"/>
                </a:solidFill>
                <a:latin typeface="Arial Black" panose="020B0A04020102020204" pitchFamily="34" charset="0"/>
              </a:rPr>
              <a:t> </a:t>
            </a:r>
            <a:r>
              <a:rPr lang="en-IN" sz="2800" b="1" baseline="0" dirty="0">
                <a:solidFill>
                  <a:schemeClr val="tx1"/>
                </a:solidFill>
                <a:latin typeface="Arial Black" panose="020B0A04020102020204" pitchFamily="34" charset="0"/>
              </a:rPr>
              <a:t>P</a:t>
            </a:r>
            <a:r>
              <a:rPr lang="en-IN" sz="2800" b="1" baseline="0" dirty="0" smtClean="0">
                <a:solidFill>
                  <a:schemeClr val="tx1"/>
                </a:solidFill>
                <a:latin typeface="Arial Black" panose="020B0A04020102020204" pitchFamily="34" charset="0"/>
              </a:rPr>
              <a:t>erformance </a:t>
            </a:r>
            <a:r>
              <a:rPr lang="en-IN" sz="2800" b="1" baseline="0" dirty="0">
                <a:solidFill>
                  <a:schemeClr val="tx1"/>
                </a:solidFill>
                <a:latin typeface="Arial Black" panose="020B0A04020102020204" pitchFamily="34" charset="0"/>
              </a:rPr>
              <a:t>A</a:t>
            </a:r>
            <a:r>
              <a:rPr lang="en-IN" sz="2800" b="1" baseline="0" dirty="0" smtClean="0">
                <a:solidFill>
                  <a:schemeClr val="tx1"/>
                </a:solidFill>
                <a:latin typeface="Arial Black" panose="020B0A04020102020204" pitchFamily="34" charset="0"/>
              </a:rPr>
              <a:t>nalysis</a:t>
            </a:r>
            <a:endParaRPr lang="en-IN" sz="2800" b="1" dirty="0">
              <a:solidFill>
                <a:schemeClr val="tx1"/>
              </a:solidFill>
              <a:latin typeface="Arial Black" panose="020B0A0402010202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456337520"/>
        <c:axId val="456337128"/>
      </c:barChart>
      <c:catAx>
        <c:axId val="45633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337128"/>
        <c:crosses val="autoZero"/>
        <c:auto val="1"/>
        <c:lblAlgn val="ctr"/>
        <c:lblOffset val="100"/>
        <c:noMultiLvlLbl val="0"/>
      </c:catAx>
      <c:valAx>
        <c:axId val="456337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3375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78217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271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875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173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997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8283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23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8740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131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252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906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302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704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6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088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977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96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091983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341469"/>
            <a:ext cx="11582400" cy="2509661"/>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cs typeface="Times New Roman" panose="02020603050405020304" pitchFamily="18" charset="0"/>
              </a:rPr>
              <a:t>Employee Data Analysis using Excel</a:t>
            </a:r>
            <a:r>
              <a:rPr lang="en-US" b="1" i="0" dirty="0">
                <a:solidFill>
                  <a:srgbClr val="0F0F0F"/>
                </a:solidFill>
                <a:effectLst/>
                <a:cs typeface="Times New Roman" panose="02020603050405020304" pitchFamily="18" charset="0"/>
              </a:rPr>
              <a:t> </a:t>
            </a:r>
            <a:r>
              <a:rPr lang="en-US" b="1" i="0" dirty="0">
                <a:solidFill>
                  <a:srgbClr val="0F0F0F"/>
                </a:solidFill>
                <a:effectLst/>
              </a:rPr>
              <a:t/>
            </a:r>
            <a:br>
              <a:rPr lang="en-US" b="1" i="0" dirty="0">
                <a:solidFill>
                  <a:srgbClr val="0F0F0F"/>
                </a:solidFill>
                <a:effectLst/>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895600" y="3124200"/>
            <a:ext cx="8610600" cy="3416320"/>
          </a:xfrm>
          <a:prstGeom prst="rect">
            <a:avLst/>
          </a:prstGeom>
          <a:noFill/>
        </p:spPr>
        <p:txBody>
          <a:bodyPr wrap="square" rtlCol="0">
            <a:spAutoFit/>
          </a:bodyPr>
          <a:lstStyle/>
          <a:p>
            <a:r>
              <a:rPr lang="en-US" sz="2400" b="1" dirty="0">
                <a:cs typeface="Arial" panose="020B0604020202020204" pitchFamily="34" charset="0"/>
              </a:rPr>
              <a:t>STUDENT </a:t>
            </a:r>
            <a:r>
              <a:rPr lang="en-US" sz="2400" b="1" dirty="0" smtClean="0">
                <a:cs typeface="Arial" panose="020B0604020202020204" pitchFamily="34" charset="0"/>
              </a:rPr>
              <a:t>NAME: D PRERNA</a:t>
            </a:r>
          </a:p>
          <a:p>
            <a:endParaRPr lang="en-US" sz="2400" b="1" dirty="0" smtClean="0">
              <a:cs typeface="Arial" panose="020B0604020202020204" pitchFamily="34" charset="0"/>
            </a:endParaRPr>
          </a:p>
          <a:p>
            <a:r>
              <a:rPr lang="en-US" sz="2400" b="1" dirty="0" smtClean="0">
                <a:cs typeface="Arial" panose="020B0604020202020204" pitchFamily="34" charset="0"/>
              </a:rPr>
              <a:t>REGISTER </a:t>
            </a:r>
            <a:r>
              <a:rPr lang="en-US" sz="2400" b="1" dirty="0">
                <a:cs typeface="Arial" panose="020B0604020202020204" pitchFamily="34" charset="0"/>
              </a:rPr>
              <a:t>NO</a:t>
            </a:r>
            <a:r>
              <a:rPr lang="en-US" sz="2400" b="1" dirty="0" smtClean="0">
                <a:cs typeface="Arial" panose="020B0604020202020204" pitchFamily="34" charset="0"/>
              </a:rPr>
              <a:t>: 312215921</a:t>
            </a:r>
          </a:p>
          <a:p>
            <a:endParaRPr lang="en-US" sz="2400" b="1" dirty="0">
              <a:cs typeface="Arial" panose="020B0604020202020204" pitchFamily="34" charset="0"/>
            </a:endParaRPr>
          </a:p>
          <a:p>
            <a:r>
              <a:rPr lang="en-US" sz="2400" b="1" dirty="0">
                <a:cs typeface="Arial" panose="020B0604020202020204" pitchFamily="34" charset="0"/>
              </a:rPr>
              <a:t>DEPARTMENT</a:t>
            </a:r>
            <a:r>
              <a:rPr lang="en-US" sz="2400" b="1" dirty="0" smtClean="0">
                <a:cs typeface="Arial" panose="020B0604020202020204" pitchFamily="34" charset="0"/>
              </a:rPr>
              <a:t>: BCOM- ACCOUNTING &amp; FINANCE</a:t>
            </a:r>
          </a:p>
          <a:p>
            <a:endParaRPr lang="en-US" sz="2400" b="1" dirty="0">
              <a:cs typeface="Arial" panose="020B0604020202020204" pitchFamily="34" charset="0"/>
            </a:endParaRPr>
          </a:p>
          <a:p>
            <a:r>
              <a:rPr lang="en-US" sz="2400" b="1" dirty="0" smtClean="0">
                <a:cs typeface="Arial" panose="020B0604020202020204" pitchFamily="34" charset="0"/>
              </a:rPr>
              <a:t>COLLEGE: SHRI SHANKARLAL SUNDARBAI SHASUN JAIN        COLLEGE FOR WOMEN</a:t>
            </a:r>
            <a:endParaRPr lang="en-US" sz="2400" b="1" dirty="0">
              <a:cs typeface="Arial" panose="020B0604020202020204" pitchFamily="34" charset="0"/>
            </a:endParaRPr>
          </a:p>
          <a:p>
            <a:r>
              <a:rPr lang="en-US" sz="2400" b="1" dirty="0">
                <a:cs typeface="Arial" panose="020B0604020202020204" pitchFamily="34" charset="0"/>
              </a:rPr>
              <a:t>           </a:t>
            </a:r>
            <a:endParaRPr lang="en-IN" sz="2400"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743200" y="549414"/>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38400" y="1600200"/>
            <a:ext cx="9372600" cy="5016758"/>
          </a:xfrm>
          <a:prstGeom prst="rect">
            <a:avLst/>
          </a:prstGeom>
          <a:noFill/>
        </p:spPr>
        <p:txBody>
          <a:bodyPr wrap="square" rtlCol="0">
            <a:spAutoFit/>
          </a:bodyPr>
          <a:lstStyle/>
          <a:p>
            <a:r>
              <a:rPr lang="en-US" sz="2000" dirty="0">
                <a:latin typeface="Bell MT" panose="02020503060305020303" pitchFamily="18" charset="0"/>
              </a:rPr>
              <a:t>Here are some potential "wow" factors in </a:t>
            </a:r>
            <a:r>
              <a:rPr lang="en-US" sz="2000" dirty="0" smtClean="0">
                <a:latin typeface="Bell MT" panose="02020503060305020303" pitchFamily="18" charset="0"/>
              </a:rPr>
              <a:t>Employee </a:t>
            </a:r>
            <a:r>
              <a:rPr lang="en-US" sz="2000" dirty="0">
                <a:latin typeface="Bell MT" panose="02020503060305020303" pitchFamily="18" charset="0"/>
              </a:rPr>
              <a:t>Performance Analysis solution</a:t>
            </a:r>
            <a:r>
              <a:rPr lang="en-US" sz="2000" dirty="0" smtClean="0">
                <a:latin typeface="Bell MT" panose="02020503060305020303" pitchFamily="18" charset="0"/>
              </a:rPr>
              <a:t>:</a:t>
            </a:r>
          </a:p>
          <a:p>
            <a:endParaRPr lang="en-US" sz="2000" dirty="0" smtClean="0">
              <a:latin typeface="Bell MT" panose="02020503060305020303" pitchFamily="18" charset="0"/>
            </a:endParaRPr>
          </a:p>
          <a:p>
            <a:pPr marL="342900" indent="-342900">
              <a:buAutoNum type="arabicPeriod"/>
            </a:pPr>
            <a:r>
              <a:rPr lang="en-US" sz="2000" dirty="0" smtClean="0">
                <a:latin typeface="Bell MT" panose="02020503060305020303" pitchFamily="18" charset="0"/>
              </a:rPr>
              <a:t>Predictive </a:t>
            </a:r>
            <a:r>
              <a:rPr lang="en-US" sz="2000" dirty="0">
                <a:latin typeface="Bell MT" panose="02020503060305020303" pitchFamily="18" charset="0"/>
              </a:rPr>
              <a:t>Analytics: Your solution uses machine learning algorithms to predict employee performance and identify potential improvement areas</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Personalized </a:t>
            </a:r>
            <a:r>
              <a:rPr lang="en-US" sz="2000" dirty="0">
                <a:latin typeface="Bell MT" panose="02020503060305020303" pitchFamily="18" charset="0"/>
              </a:rPr>
              <a:t>Recommendations: The solution provides tailored training and development recommendations for each employee based on their unique strengths and weaknesses</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 </a:t>
            </a:r>
            <a:r>
              <a:rPr lang="en-US" sz="2000" dirty="0">
                <a:latin typeface="Bell MT" panose="02020503060305020303" pitchFamily="18" charset="0"/>
              </a:rPr>
              <a:t>Real-time Insights: The dashboard offers real-time analytics and insights, enabling HR managers and department leaders to make data-driven decisions quickly</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Automated </a:t>
            </a:r>
            <a:r>
              <a:rPr lang="en-US" sz="2000" dirty="0">
                <a:latin typeface="Bell MT" panose="02020503060305020303" pitchFamily="18" charset="0"/>
              </a:rPr>
              <a:t>Reporting: The solution automates the reporting process, saving time and reducing manual errors</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Integration </a:t>
            </a:r>
            <a:r>
              <a:rPr lang="en-US" sz="2000" dirty="0">
                <a:latin typeface="Bell MT" panose="02020503060305020303" pitchFamily="18" charset="0"/>
              </a:rPr>
              <a:t>with Existing Systems: Your solution seamlessly integrates with existing HR systems, making it easy to implement and adopt</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 </a:t>
            </a:r>
            <a:r>
              <a:rPr lang="en-US" sz="2000" dirty="0">
                <a:latin typeface="Bell MT" panose="02020503060305020303" pitchFamily="18" charset="0"/>
              </a:rPr>
              <a:t>User-Friendly Interface: The dashboard and reporting features are designed to be intuitive and easy to use, making it accessible to users with varying levels of technical expertise.</a:t>
            </a:r>
            <a:endParaRPr lang="en-IN" sz="2000" dirty="0">
              <a:latin typeface="Bell MT" panose="02020503060305020303" pitchFamily="18" charset="0"/>
            </a:endParaRPr>
          </a:p>
        </p:txBody>
      </p:sp>
      <p:sp>
        <p:nvSpPr>
          <p:cNvPr id="11" name="TextBox 10"/>
          <p:cNvSpPr txBox="1"/>
          <p:nvPr/>
        </p:nvSpPr>
        <p:spPr>
          <a:xfrm>
            <a:off x="838200" y="758445"/>
            <a:ext cx="524503" cy="461665"/>
          </a:xfrm>
          <a:prstGeom prst="rect">
            <a:avLst/>
          </a:prstGeom>
          <a:noFill/>
        </p:spPr>
        <p:txBody>
          <a:bodyPr wrap="none" rtlCol="0">
            <a:spAutoFit/>
          </a:bodyPr>
          <a:lstStyle/>
          <a:p>
            <a:r>
              <a:rPr lang="en-IN" sz="2400" dirty="0" smtClean="0">
                <a:solidFill>
                  <a:schemeClr val="bg1"/>
                </a:solidFill>
              </a:rPr>
              <a:t>10</a:t>
            </a:r>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038600" y="457200"/>
            <a:ext cx="5105400" cy="844462"/>
          </a:xfrm>
          <a:prstGeom prst="rect">
            <a:avLst/>
          </a:prstGeom>
        </p:spPr>
        <p:txBody>
          <a:bodyPr vert="horz" wrap="square" lIns="0" tIns="13335" rIns="0" bIns="0" rtlCol="0">
            <a:spAutoFit/>
          </a:bodyPr>
          <a:lstStyle/>
          <a:p>
            <a:pPr marL="12700" algn="ctr">
              <a:lnSpc>
                <a:spcPct val="100000"/>
              </a:lnSpc>
              <a:spcBef>
                <a:spcPts val="105"/>
              </a:spcBef>
            </a:pPr>
            <a:r>
              <a:rPr sz="5400" b="1" spc="15" dirty="0">
                <a:latin typeface="+mj-lt"/>
                <a:cs typeface="Trebuchet MS"/>
              </a:rPr>
              <a:t>M</a:t>
            </a:r>
            <a:r>
              <a:rPr sz="5400" b="1" dirty="0">
                <a:latin typeface="+mj-lt"/>
                <a:cs typeface="Trebuchet MS"/>
              </a:rPr>
              <a:t>O</a:t>
            </a:r>
            <a:r>
              <a:rPr sz="5400" b="1" spc="-15" dirty="0">
                <a:latin typeface="+mj-lt"/>
                <a:cs typeface="Trebuchet MS"/>
              </a:rPr>
              <a:t>D</a:t>
            </a:r>
            <a:r>
              <a:rPr sz="5400" b="1" spc="-35" dirty="0">
                <a:latin typeface="+mj-lt"/>
                <a:cs typeface="Trebuchet MS"/>
              </a:rPr>
              <a:t>E</a:t>
            </a:r>
            <a:r>
              <a:rPr sz="5400" b="1" spc="-30" dirty="0">
                <a:latin typeface="+mj-lt"/>
                <a:cs typeface="Trebuchet MS"/>
              </a:rPr>
              <a:t>LL</a:t>
            </a:r>
            <a:r>
              <a:rPr sz="5400" b="1" spc="-5" dirty="0">
                <a:latin typeface="+mj-lt"/>
                <a:cs typeface="Trebuchet MS"/>
              </a:rPr>
              <a:t>I</a:t>
            </a:r>
            <a:r>
              <a:rPr sz="5400" b="1" spc="30" dirty="0">
                <a:latin typeface="+mj-lt"/>
                <a:cs typeface="Trebuchet MS"/>
              </a:rPr>
              <a:t>N</a:t>
            </a:r>
            <a:r>
              <a:rPr sz="5400" b="1" spc="5" dirty="0">
                <a:latin typeface="+mj-lt"/>
                <a:cs typeface="Trebuchet MS"/>
              </a:rPr>
              <a:t>G</a:t>
            </a:r>
            <a:endParaRPr sz="5400" dirty="0">
              <a:latin typeface="+mj-lt"/>
              <a:cs typeface="Trebuchet MS"/>
            </a:endParaRPr>
          </a:p>
        </p:txBody>
      </p:sp>
      <p:sp>
        <p:nvSpPr>
          <p:cNvPr id="2" name="TextBox 1"/>
          <p:cNvSpPr txBox="1"/>
          <p:nvPr/>
        </p:nvSpPr>
        <p:spPr>
          <a:xfrm>
            <a:off x="2362200" y="1533465"/>
            <a:ext cx="9525000" cy="5324535"/>
          </a:xfrm>
          <a:prstGeom prst="rect">
            <a:avLst/>
          </a:prstGeom>
          <a:noFill/>
        </p:spPr>
        <p:txBody>
          <a:bodyPr wrap="square" rtlCol="0">
            <a:spAutoFit/>
          </a:bodyPr>
          <a:lstStyle/>
          <a:p>
            <a:pPr marL="342900" indent="-342900">
              <a:buAutoNum type="arabicPeriod"/>
            </a:pPr>
            <a:r>
              <a:rPr lang="en-US" sz="2000" dirty="0" smtClean="0">
                <a:latin typeface="Bell MT" panose="02020503060305020303" pitchFamily="18" charset="0"/>
              </a:rPr>
              <a:t>Data </a:t>
            </a:r>
            <a:r>
              <a:rPr lang="en-US" sz="2000" dirty="0">
                <a:latin typeface="Bell MT" panose="02020503060305020303" pitchFamily="18" charset="0"/>
              </a:rPr>
              <a:t>Modeling:    - Entity-Relationship Diagram (ERD) to visualize the relationships between data entities (e.g., employees, departments, performance metrics)    - Data mapping to identify relevant data fields and their </a:t>
            </a:r>
            <a:r>
              <a:rPr lang="en-US" sz="2000" dirty="0" smtClean="0">
                <a:latin typeface="Bell MT" panose="02020503060305020303" pitchFamily="18" charset="0"/>
              </a:rPr>
              <a:t>relationships</a:t>
            </a:r>
          </a:p>
          <a:p>
            <a:pPr marL="342900" indent="-342900">
              <a:buAutoNum type="arabicPeriod"/>
            </a:pPr>
            <a:r>
              <a:rPr lang="en-US" sz="2000" dirty="0" smtClean="0">
                <a:latin typeface="Bell MT" panose="02020503060305020303" pitchFamily="18" charset="0"/>
              </a:rPr>
              <a:t> </a:t>
            </a:r>
            <a:r>
              <a:rPr lang="en-US" sz="2000" dirty="0">
                <a:latin typeface="Bell MT" panose="02020503060305020303" pitchFamily="18" charset="0"/>
              </a:rPr>
              <a:t>Predictive Modeling:    - Regression analysis (e.g., linear, logistic) to predict employee performance based on historical data    - Decision trees or random forests to identify key factors influencing performance    - Clustering analysis (e.g., k-means, hierarchical) to group employees with similar performance </a:t>
            </a:r>
            <a:r>
              <a:rPr lang="en-US" sz="2000" dirty="0" smtClean="0">
                <a:latin typeface="Bell MT" panose="02020503060305020303" pitchFamily="18" charset="0"/>
              </a:rPr>
              <a:t>characteristics</a:t>
            </a:r>
          </a:p>
          <a:p>
            <a:pPr marL="342900" indent="-342900">
              <a:buAutoNum type="arabicPeriod"/>
            </a:pPr>
            <a:r>
              <a:rPr lang="en-US" sz="2000" dirty="0" smtClean="0">
                <a:latin typeface="Bell MT" panose="02020503060305020303" pitchFamily="18" charset="0"/>
              </a:rPr>
              <a:t>Machine </a:t>
            </a:r>
            <a:r>
              <a:rPr lang="en-US" sz="2000" dirty="0">
                <a:latin typeface="Bell MT" panose="02020503060305020303" pitchFamily="18" charset="0"/>
              </a:rPr>
              <a:t>Learning:    - Supervised learning algorithms (e.g., linear regression, support vector machines) to predict performance and identify areas for improvement    - Unsupervised learning algorithms (e.g., k-means, principal component analysis) to identify patterns and relationships in the </a:t>
            </a:r>
            <a:r>
              <a:rPr lang="en-US" sz="2000" dirty="0" smtClean="0">
                <a:latin typeface="Bell MT" panose="02020503060305020303" pitchFamily="18" charset="0"/>
              </a:rPr>
              <a:t>data</a:t>
            </a:r>
          </a:p>
          <a:p>
            <a:pPr marL="342900" indent="-342900">
              <a:buAutoNum type="arabicPeriod"/>
            </a:pPr>
            <a:r>
              <a:rPr lang="en-US" sz="2000" dirty="0" smtClean="0">
                <a:latin typeface="Bell MT" panose="02020503060305020303" pitchFamily="18" charset="0"/>
              </a:rPr>
              <a:t>Statistical </a:t>
            </a:r>
            <a:r>
              <a:rPr lang="en-US" sz="2000" dirty="0">
                <a:latin typeface="Bell MT" panose="02020503060305020303" pitchFamily="18" charset="0"/>
              </a:rPr>
              <a:t>Modeling:    - Hypothesis testing (e.g., t-tests, ANOVA) to identify significant differences in performance metrics    - Confidence intervals to estimate population parameters (e.g., mean, proportion</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Data </a:t>
            </a:r>
            <a:r>
              <a:rPr lang="en-US" sz="2000" dirty="0">
                <a:latin typeface="Bell MT" panose="02020503060305020303" pitchFamily="18" charset="0"/>
              </a:rPr>
              <a:t>Visualization:    - Dashboard design using visualization tools (e.g., Tableau, Power BI) to communicate insights and recommendations    - Interactive visualizations (e.g., scatter plots, bar charts) to explore data relationships and trends</a:t>
            </a:r>
            <a:endParaRPr lang="en-IN" sz="2000" dirty="0">
              <a:latin typeface="Bell MT" panose="02020503060305020303" pitchFamily="18" charset="0"/>
            </a:endParaRPr>
          </a:p>
        </p:txBody>
      </p:sp>
      <p:sp>
        <p:nvSpPr>
          <p:cNvPr id="3" name="TextBox 2"/>
          <p:cNvSpPr txBox="1"/>
          <p:nvPr/>
        </p:nvSpPr>
        <p:spPr>
          <a:xfrm>
            <a:off x="838200" y="4419600"/>
            <a:ext cx="582211" cy="523220"/>
          </a:xfrm>
          <a:prstGeom prst="rect">
            <a:avLst/>
          </a:prstGeom>
          <a:noFill/>
        </p:spPr>
        <p:txBody>
          <a:bodyPr wrap="none" rtlCol="0">
            <a:spAutoFit/>
          </a:bodyPr>
          <a:lstStyle/>
          <a:p>
            <a:r>
              <a:rPr lang="en-IN" sz="2800" dirty="0" smtClean="0">
                <a:solidFill>
                  <a:schemeClr val="bg1"/>
                </a:solidFill>
              </a:rPr>
              <a:t>11</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81200" y="304800"/>
            <a:ext cx="9601200" cy="844462"/>
          </a:xfrm>
          <a:prstGeom prst="rect">
            <a:avLst/>
          </a:prstGeom>
        </p:spPr>
        <p:txBody>
          <a:bodyPr vert="horz" wrap="square" lIns="0" tIns="13335" rIns="0" bIns="0" rtlCol="0">
            <a:spAutoFit/>
          </a:bodyPr>
          <a:lstStyle/>
          <a:p>
            <a:pPr marL="12700" algn="ctr">
              <a:lnSpc>
                <a:spcPct val="100000"/>
              </a:lnSpc>
              <a:spcBef>
                <a:spcPts val="105"/>
              </a:spcBef>
            </a:pPr>
            <a:r>
              <a:rPr sz="5400" b="1" dirty="0"/>
              <a:t>R</a:t>
            </a:r>
            <a:r>
              <a:rPr sz="5400" b="1" spc="-40" dirty="0"/>
              <a:t>E</a:t>
            </a:r>
            <a:r>
              <a:rPr sz="5400" b="1" spc="15" dirty="0"/>
              <a:t>S</a:t>
            </a:r>
            <a:r>
              <a:rPr sz="5400" b="1" spc="-30" dirty="0"/>
              <a:t>U</a:t>
            </a:r>
            <a:r>
              <a:rPr sz="5400" b="1" spc="-405" dirty="0"/>
              <a:t>L</a:t>
            </a:r>
            <a:r>
              <a:rPr sz="5400" b="1" dirty="0"/>
              <a:t>TS</a:t>
            </a:r>
          </a:p>
        </p:txBody>
      </p:sp>
      <p:sp>
        <p:nvSpPr>
          <p:cNvPr id="8" name="TextBox 7"/>
          <p:cNvSpPr txBox="1"/>
          <p:nvPr/>
        </p:nvSpPr>
        <p:spPr>
          <a:xfrm>
            <a:off x="838200" y="745504"/>
            <a:ext cx="524503" cy="461665"/>
          </a:xfrm>
          <a:prstGeom prst="rect">
            <a:avLst/>
          </a:prstGeom>
          <a:noFill/>
        </p:spPr>
        <p:txBody>
          <a:bodyPr wrap="none" rtlCol="0">
            <a:spAutoFit/>
          </a:bodyPr>
          <a:lstStyle/>
          <a:p>
            <a:r>
              <a:rPr lang="en-IN" sz="2400" dirty="0" smtClean="0">
                <a:solidFill>
                  <a:schemeClr val="bg1"/>
                </a:solidFill>
              </a:rPr>
              <a:t>12</a:t>
            </a:r>
            <a:endParaRPr lang="en-IN" sz="2400" dirty="0">
              <a:solidFill>
                <a:schemeClr val="bg1"/>
              </a:solidFill>
            </a:endParaRPr>
          </a:p>
        </p:txBody>
      </p:sp>
      <p:graphicFrame>
        <p:nvGraphicFramePr>
          <p:cNvPr id="10" name="Chart 9"/>
          <p:cNvGraphicFramePr>
            <a:graphicFrameLocks/>
          </p:cNvGraphicFramePr>
          <p:nvPr>
            <p:extLst>
              <p:ext uri="{D42A27DB-BD31-4B8C-83A1-F6EECF244321}">
                <p14:modId xmlns:p14="http://schemas.microsoft.com/office/powerpoint/2010/main" val="490771984"/>
              </p:ext>
            </p:extLst>
          </p:nvPr>
        </p:nvGraphicFramePr>
        <p:xfrm>
          <a:off x="2895600" y="1676399"/>
          <a:ext cx="8458200" cy="4791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514600" y="457200"/>
            <a:ext cx="8911687" cy="1280890"/>
          </a:xfrm>
        </p:spPr>
        <p:txBody>
          <a:bodyPr>
            <a:normAutofit/>
          </a:bodyPr>
          <a:lstStyle/>
          <a:p>
            <a:pPr algn="ctr"/>
            <a:r>
              <a:rPr lang="en-US" sz="4800" b="1" smtClean="0">
                <a:cs typeface="Times New Roman" panose="02020603050405020304" pitchFamily="18" charset="0"/>
              </a:rPr>
              <a:t>CONCLUSION</a:t>
            </a:r>
            <a:endParaRPr lang="en-IN" sz="4800" b="1" dirty="0">
              <a:cs typeface="Times New Roman" panose="02020603050405020304" pitchFamily="18" charset="0"/>
            </a:endParaRPr>
          </a:p>
        </p:txBody>
      </p:sp>
      <p:sp>
        <p:nvSpPr>
          <p:cNvPr id="4" name="TextBox 3"/>
          <p:cNvSpPr txBox="1"/>
          <p:nvPr/>
        </p:nvSpPr>
        <p:spPr>
          <a:xfrm>
            <a:off x="838200" y="762000"/>
            <a:ext cx="524503" cy="461665"/>
          </a:xfrm>
          <a:prstGeom prst="rect">
            <a:avLst/>
          </a:prstGeom>
          <a:noFill/>
        </p:spPr>
        <p:txBody>
          <a:bodyPr wrap="none" rtlCol="0">
            <a:spAutoFit/>
          </a:bodyPr>
          <a:lstStyle/>
          <a:p>
            <a:r>
              <a:rPr lang="en-IN" sz="2400" dirty="0" smtClean="0">
                <a:solidFill>
                  <a:schemeClr val="bg1"/>
                </a:solidFill>
              </a:rPr>
              <a:t>13</a:t>
            </a:r>
            <a:endParaRPr lang="en-IN" sz="2400" dirty="0">
              <a:solidFill>
                <a:schemeClr val="bg1"/>
              </a:solidFill>
            </a:endParaRPr>
          </a:p>
        </p:txBody>
      </p:sp>
      <p:sp>
        <p:nvSpPr>
          <p:cNvPr id="5" name="Rectangle 4"/>
          <p:cNvSpPr/>
          <p:nvPr/>
        </p:nvSpPr>
        <p:spPr>
          <a:xfrm>
            <a:off x="2895600" y="1676400"/>
            <a:ext cx="8610600" cy="4893647"/>
          </a:xfrm>
          <a:prstGeom prst="rect">
            <a:avLst/>
          </a:prstGeom>
        </p:spPr>
        <p:txBody>
          <a:bodyPr wrap="square">
            <a:spAutoFit/>
          </a:bodyPr>
          <a:lstStyle/>
          <a:p>
            <a:r>
              <a:rPr lang="en-US" sz="2400" dirty="0">
                <a:latin typeface="Bell MT" panose="02020503060305020303" pitchFamily="18" charset="0"/>
              </a:rPr>
              <a:t>In conclusion, the Employee Performance Analysis solution provides a comprehensive and data-driven approach to understanding and improving employee performance. By leveraging machine learning algorithms, statistical modeling, and data visualization techniques, organizations can gain valuable insights into employee strengths, weaknesses, and areas for improvement.</a:t>
            </a:r>
          </a:p>
          <a:p>
            <a:endParaRPr lang="en-US" sz="2400" dirty="0">
              <a:latin typeface="Bell MT" panose="02020503060305020303" pitchFamily="18" charset="0"/>
            </a:endParaRPr>
          </a:p>
          <a:p>
            <a:endParaRPr lang="en-US" sz="2400" dirty="0">
              <a:latin typeface="Bell MT" panose="02020503060305020303" pitchFamily="18" charset="0"/>
            </a:endParaRPr>
          </a:p>
          <a:p>
            <a:r>
              <a:rPr lang="en-US" sz="2400" dirty="0">
                <a:latin typeface="Bell MT" panose="02020503060305020303" pitchFamily="18" charset="0"/>
              </a:rPr>
              <a:t>Overall, the Employee Performance Analysis solution has the potential to transform the way organizations approach employee performance management, leading to improved outcomes and increased success.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915399" cy="1468800"/>
          </a:xfrm>
        </p:spPr>
        <p:txBody>
          <a:bodyPr>
            <a:normAutofit/>
          </a:bodyPr>
          <a:lstStyle/>
          <a:p>
            <a:pPr algn="ctr"/>
            <a:r>
              <a:rPr lang="en-IN" sz="5400" b="1" spc="5" dirty="0"/>
              <a:t>PROJECT</a:t>
            </a:r>
            <a:r>
              <a:rPr lang="en-IN" sz="5400" spc="-85" dirty="0"/>
              <a:t> </a:t>
            </a:r>
            <a:r>
              <a:rPr lang="en-IN" sz="5400" b="1" spc="25" dirty="0"/>
              <a:t>TITLE</a:t>
            </a:r>
            <a:endParaRPr lang="en-IN" sz="5400" dirty="0"/>
          </a:p>
        </p:txBody>
      </p:sp>
      <p:sp>
        <p:nvSpPr>
          <p:cNvPr id="4" name="Text Placeholder 3">
            <a:extLst>
              <a:ext uri="{FF2B5EF4-FFF2-40B4-BE49-F238E27FC236}">
                <a16:creationId xmlns:a16="http://schemas.microsoft.com/office/drawing/2014/main" xmlns="" id="{F691EEC8-E83B-8506-163B-F39E906CCC0A}"/>
              </a:ext>
            </a:extLst>
          </p:cNvPr>
          <p:cNvSpPr txBox="1">
            <a:spLocks noGrp="1"/>
          </p:cNvSpPr>
          <p:nvPr>
            <p:ph type="body" idx="1"/>
          </p:nvPr>
        </p:nvSpPr>
        <p:spPr>
          <a:xfrm>
            <a:off x="2133600" y="3048000"/>
            <a:ext cx="9602788" cy="1938992"/>
          </a:xfrm>
          <a:prstGeom prst="rect">
            <a:avLst/>
          </a:prstGeom>
          <a:noFill/>
        </p:spPr>
        <p:txBody>
          <a:bodyPr wrap="square" rtlCol="0">
            <a:spAutoFit/>
          </a:bodyPr>
          <a:lstStyle/>
          <a:p>
            <a:pPr algn="ctr"/>
            <a:r>
              <a:rPr lang="en-US" sz="6000" b="1" dirty="0">
                <a:solidFill>
                  <a:srgbClr val="0F0F0F"/>
                </a:solidFill>
                <a:latin typeface="Bell MT" panose="02020503060305020303" pitchFamily="18" charset="0"/>
                <a:cs typeface="Times New Roman" panose="02020603050405020304" pitchFamily="18" charset="0"/>
              </a:rPr>
              <a:t>Employee Performance Analysis using Excel</a:t>
            </a:r>
            <a:endParaRPr lang="en-IN" sz="6000" dirty="0">
              <a:solidFill>
                <a:srgbClr val="7030A0"/>
              </a:solidFill>
              <a:latin typeface="Bell MT" panose="02020503060305020303" pitchFamily="18" charset="0"/>
              <a:cs typeface="Times New Roman" panose="02020603050405020304" pitchFamily="18" charset="0"/>
            </a:endParaRPr>
          </a:p>
        </p:txBody>
      </p:sp>
      <p:sp>
        <p:nvSpPr>
          <p:cNvPr id="5" name="TextBox 4"/>
          <p:cNvSpPr txBox="1"/>
          <p:nvPr/>
        </p:nvSpPr>
        <p:spPr>
          <a:xfrm>
            <a:off x="838200" y="3200400"/>
            <a:ext cx="609600" cy="461665"/>
          </a:xfrm>
          <a:prstGeom prst="rect">
            <a:avLst/>
          </a:prstGeom>
          <a:noFill/>
        </p:spPr>
        <p:txBody>
          <a:bodyPr wrap="square" rtlCol="0">
            <a:spAutoFit/>
          </a:bodyPr>
          <a:lstStyle/>
          <a:p>
            <a:r>
              <a:rPr lang="en-IN" sz="2400" dirty="0">
                <a:solidFill>
                  <a:schemeClr val="bg1"/>
                </a:solidFill>
              </a:rPr>
              <a:t>2</a:t>
            </a:r>
          </a:p>
        </p:txBody>
      </p:sp>
    </p:spTree>
    <p:extLst>
      <p:ext uri="{BB962C8B-B14F-4D97-AF65-F5344CB8AC3E}">
        <p14:creationId xmlns:p14="http://schemas.microsoft.com/office/powerpoint/2010/main" val="232346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spc="25" dirty="0"/>
              <a:t>A</a:t>
            </a:r>
            <a:r>
              <a:rPr lang="en-IN" sz="5400" b="1" spc="-5" dirty="0"/>
              <a:t>G</a:t>
            </a:r>
            <a:r>
              <a:rPr lang="en-IN" sz="5400" b="1" spc="-35" dirty="0"/>
              <a:t>E</a:t>
            </a:r>
            <a:r>
              <a:rPr lang="en-IN" sz="5400" b="1" spc="15" dirty="0"/>
              <a:t>N</a:t>
            </a:r>
            <a:r>
              <a:rPr lang="en-IN" sz="5400" b="1" dirty="0"/>
              <a:t>DA</a:t>
            </a:r>
          </a:p>
        </p:txBody>
      </p:sp>
      <p:sp>
        <p:nvSpPr>
          <p:cNvPr id="3" name="Content Placeholder 2"/>
          <p:cNvSpPr>
            <a:spLocks noGrp="1"/>
          </p:cNvSpPr>
          <p:nvPr>
            <p:ph idx="1"/>
          </p:nvPr>
        </p:nvSpPr>
        <p:spPr>
          <a:xfrm>
            <a:off x="2592925" y="1752600"/>
            <a:ext cx="8915400" cy="4724400"/>
          </a:xfrm>
        </p:spPr>
        <p:txBody>
          <a:bodyPr>
            <a:normAutofit fontScale="85000" lnSpcReduction="20000"/>
          </a:bodyPr>
          <a:lstStyle/>
          <a:p>
            <a:endParaRPr lang="en-US" dirty="0">
              <a:solidFill>
                <a:srgbClr val="0D0D0D"/>
              </a:solidFill>
              <a:latin typeface="Bell MT" panose="02020503060305020303" pitchFamily="18" charset="0"/>
              <a:cs typeface="Times New Roman" panose="02020603050405020304" pitchFamily="18" charset="0"/>
            </a:endParaRP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Problem Statement</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Project Overview</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End Users</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Our Solution and Proposition</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Dataset Description</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Modelling Approach</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Results and Discussion</a:t>
            </a:r>
          </a:p>
          <a:p>
            <a:pPr>
              <a:buFont typeface="+mj-lt"/>
              <a:buAutoNum type="arabicPeriod"/>
            </a:pPr>
            <a:r>
              <a:rPr lang="en-US" sz="4100" dirty="0">
                <a:solidFill>
                  <a:srgbClr val="0D0D0D"/>
                </a:solidFill>
                <a:latin typeface="Bell MT" panose="02020503060305020303" pitchFamily="18" charset="0"/>
                <a:cs typeface="Times New Roman" panose="02020603050405020304" pitchFamily="18" charset="0"/>
              </a:rPr>
              <a:t>Conclusion</a:t>
            </a:r>
          </a:p>
          <a:p>
            <a:endParaRPr lang="en-IN" sz="4100" dirty="0">
              <a:latin typeface="Bell MT" panose="02020503060305020303" pitchFamily="18" charset="0"/>
              <a:cs typeface="Times New Roman" panose="02020603050405020304" pitchFamily="18" charset="0"/>
            </a:endParaRPr>
          </a:p>
        </p:txBody>
      </p:sp>
      <p:sp>
        <p:nvSpPr>
          <p:cNvPr id="5" name="TextBox 4"/>
          <p:cNvSpPr txBox="1"/>
          <p:nvPr/>
        </p:nvSpPr>
        <p:spPr>
          <a:xfrm>
            <a:off x="762000" y="762000"/>
            <a:ext cx="381000" cy="461665"/>
          </a:xfrm>
          <a:prstGeom prst="rect">
            <a:avLst/>
          </a:prstGeom>
          <a:noFill/>
        </p:spPr>
        <p:txBody>
          <a:bodyPr wrap="square" rtlCol="0">
            <a:spAutoFit/>
          </a:bodyPr>
          <a:lstStyle/>
          <a:p>
            <a:r>
              <a:rPr lang="en-IN" sz="2400" dirty="0" smtClean="0">
                <a:solidFill>
                  <a:schemeClr val="bg1"/>
                </a:solidFill>
              </a:rPr>
              <a:t>3</a:t>
            </a:r>
            <a:endParaRPr lang="en-IN" sz="2400" dirty="0">
              <a:solidFill>
                <a:schemeClr val="bg1"/>
              </a:solidFill>
            </a:endParaRPr>
          </a:p>
        </p:txBody>
      </p:sp>
    </p:spTree>
    <p:extLst>
      <p:ext uri="{BB962C8B-B14F-4D97-AF65-F5344CB8AC3E}">
        <p14:creationId xmlns:p14="http://schemas.microsoft.com/office/powerpoint/2010/main" val="2400006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622169"/>
            <a:ext cx="7010400" cy="755335"/>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800" b="1" spc="-20" dirty="0" smtClean="0"/>
              <a:t>P</a:t>
            </a:r>
            <a:r>
              <a:rPr sz="4800" b="1" spc="15" dirty="0" smtClean="0"/>
              <a:t>ROB</a:t>
            </a:r>
            <a:r>
              <a:rPr sz="4800" b="1" spc="55" dirty="0" smtClean="0"/>
              <a:t>L</a:t>
            </a:r>
            <a:r>
              <a:rPr sz="4800" b="1" spc="-20" dirty="0" smtClean="0"/>
              <a:t>E</a:t>
            </a:r>
            <a:r>
              <a:rPr sz="4800" b="1" spc="20" dirty="0" smtClean="0"/>
              <a:t>M</a:t>
            </a:r>
            <a:r>
              <a:rPr lang="en-US" sz="4800" b="1" spc="20" dirty="0" smtClean="0"/>
              <a:t> </a:t>
            </a:r>
            <a:r>
              <a:rPr sz="4800" b="1" spc="10" dirty="0" smtClean="0"/>
              <a:t>S</a:t>
            </a:r>
            <a:r>
              <a:rPr sz="4800" b="1" spc="-370" dirty="0" smtClean="0"/>
              <a:t>T</a:t>
            </a:r>
            <a:r>
              <a:rPr sz="4800" b="1" spc="-375" dirty="0" smtClean="0"/>
              <a:t>A</a:t>
            </a:r>
            <a:r>
              <a:rPr sz="4800" b="1" spc="15" dirty="0" smtClean="0"/>
              <a:t>T</a:t>
            </a:r>
            <a:r>
              <a:rPr sz="4800" b="1" spc="-10" dirty="0" smtClean="0"/>
              <a:t>E</a:t>
            </a:r>
            <a:r>
              <a:rPr sz="4800" b="1" spc="-20" dirty="0" smtClean="0"/>
              <a:t>ME</a:t>
            </a:r>
            <a:r>
              <a:rPr sz="4800" b="1" spc="10" dirty="0" smtClean="0"/>
              <a:t>NT</a:t>
            </a:r>
            <a:endParaRPr sz="48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590800" y="2438400"/>
            <a:ext cx="9220200" cy="3539430"/>
          </a:xfrm>
          <a:prstGeom prst="rect">
            <a:avLst/>
          </a:prstGeom>
          <a:noFill/>
        </p:spPr>
        <p:txBody>
          <a:bodyPr wrap="square" rtlCol="0">
            <a:spAutoFit/>
          </a:bodyPr>
          <a:lstStyle/>
          <a:p>
            <a:r>
              <a:rPr lang="en-US" sz="2800" dirty="0">
                <a:latin typeface="Bell MT" panose="02020503060305020303" pitchFamily="18" charset="0"/>
              </a:rPr>
              <a:t>As an HR Analyst, you have been tasked with analyzing the performance of employees in a large organization using Excel. The organization wants to evaluate employee performance based on various metrics such as sales performance, customer satisfaction, and project completion rates. The goal is to identify top-performing employees, areas for improvement, and trends in employee performance over time.</a:t>
            </a:r>
            <a:endParaRPr lang="en-IN" sz="280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27128"/>
            <a:ext cx="8911687" cy="1280890"/>
          </a:xfrm>
        </p:spPr>
        <p:txBody>
          <a:bodyPr>
            <a:normAutofit/>
          </a:bodyPr>
          <a:lstStyle/>
          <a:p>
            <a:pPr algn="ctr"/>
            <a:r>
              <a:rPr lang="en-US" sz="4800" b="1" dirty="0" smtClean="0"/>
              <a:t>PROJECT OVERVIEW</a:t>
            </a:r>
            <a:endParaRPr lang="en-IN" sz="4800" b="1" dirty="0"/>
          </a:p>
        </p:txBody>
      </p:sp>
      <p:sp>
        <p:nvSpPr>
          <p:cNvPr id="3" name="Content Placeholder 2"/>
          <p:cNvSpPr>
            <a:spLocks noGrp="1"/>
          </p:cNvSpPr>
          <p:nvPr>
            <p:ph idx="1"/>
          </p:nvPr>
        </p:nvSpPr>
        <p:spPr>
          <a:xfrm>
            <a:off x="2530061" y="1676400"/>
            <a:ext cx="9450388" cy="4082422"/>
          </a:xfrm>
        </p:spPr>
        <p:txBody>
          <a:bodyPr>
            <a:noAutofit/>
          </a:bodyPr>
          <a:lstStyle/>
          <a:p>
            <a:r>
              <a:rPr lang="en-US" sz="2400" dirty="0">
                <a:latin typeface="Bell MT" panose="02020503060305020303" pitchFamily="18" charset="0"/>
              </a:rPr>
              <a:t>The objective of this project is to analyze employee performance data using Excel and provide insights to support informed decision-making. The analysis will focus on sales performance, customer satisfaction, and project completion rates to identify top-performing employees, areas for improvement, and trends in employee performance over time</a:t>
            </a:r>
            <a:r>
              <a:rPr lang="en-US" sz="2400" dirty="0" smtClean="0">
                <a:latin typeface="Bell MT" panose="02020503060305020303" pitchFamily="18" charset="0"/>
              </a:rPr>
              <a:t>.</a:t>
            </a:r>
          </a:p>
          <a:p>
            <a:r>
              <a:rPr lang="en-US" sz="2400" dirty="0" smtClean="0">
                <a:latin typeface="Bell MT" panose="02020503060305020303" pitchFamily="18" charset="0"/>
              </a:rPr>
              <a:t>- </a:t>
            </a:r>
            <a:r>
              <a:rPr lang="en-US" sz="2400" dirty="0">
                <a:latin typeface="Bell MT" panose="02020503060305020303" pitchFamily="18" charset="0"/>
              </a:rPr>
              <a:t>Analyze employee performance data for the past 12 </a:t>
            </a:r>
            <a:r>
              <a:rPr lang="en-US" sz="2400" dirty="0" smtClean="0">
                <a:latin typeface="Bell MT" panose="02020503060305020303" pitchFamily="18" charset="0"/>
              </a:rPr>
              <a:t>months</a:t>
            </a:r>
          </a:p>
          <a:p>
            <a:r>
              <a:rPr lang="en-US" sz="2400" dirty="0" smtClean="0">
                <a:latin typeface="Bell MT" panose="02020503060305020303" pitchFamily="18" charset="0"/>
              </a:rPr>
              <a:t>- Develop </a:t>
            </a:r>
            <a:r>
              <a:rPr lang="en-US" sz="2400" dirty="0">
                <a:latin typeface="Bell MT" panose="02020503060305020303" pitchFamily="18" charset="0"/>
              </a:rPr>
              <a:t>an Excel dashboard to visualize performance </a:t>
            </a:r>
            <a:r>
              <a:rPr lang="en-US" sz="2400" dirty="0" smtClean="0">
                <a:latin typeface="Bell MT" panose="02020503060305020303" pitchFamily="18" charset="0"/>
              </a:rPr>
              <a:t>metrics</a:t>
            </a:r>
          </a:p>
          <a:p>
            <a:r>
              <a:rPr lang="en-US" sz="2400" dirty="0" smtClean="0">
                <a:latin typeface="Bell MT" panose="02020503060305020303" pitchFamily="18" charset="0"/>
              </a:rPr>
              <a:t>- </a:t>
            </a:r>
            <a:r>
              <a:rPr lang="en-US" sz="2400" dirty="0">
                <a:latin typeface="Bell MT" panose="02020503060305020303" pitchFamily="18" charset="0"/>
              </a:rPr>
              <a:t>Identify top-performing employees and areas for </a:t>
            </a:r>
            <a:r>
              <a:rPr lang="en-US" sz="2400" dirty="0" smtClean="0">
                <a:latin typeface="Bell MT" panose="02020503060305020303" pitchFamily="18" charset="0"/>
              </a:rPr>
              <a:t>improvement</a:t>
            </a:r>
          </a:p>
          <a:p>
            <a:r>
              <a:rPr lang="en-US" sz="2400" dirty="0" smtClean="0">
                <a:latin typeface="Bell MT" panose="02020503060305020303" pitchFamily="18" charset="0"/>
              </a:rPr>
              <a:t>- </a:t>
            </a:r>
            <a:r>
              <a:rPr lang="en-US" sz="2400" dirty="0">
                <a:latin typeface="Bell MT" panose="02020503060305020303" pitchFamily="18" charset="0"/>
              </a:rPr>
              <a:t>Develop a recommendation system to suggest training and development programs for underperforming </a:t>
            </a:r>
            <a:r>
              <a:rPr lang="en-US" sz="2400" dirty="0" smtClean="0">
                <a:latin typeface="Bell MT" panose="02020503060305020303" pitchFamily="18" charset="0"/>
              </a:rPr>
              <a:t>employees</a:t>
            </a:r>
          </a:p>
          <a:p>
            <a:r>
              <a:rPr lang="en-US" sz="2400" dirty="0" smtClean="0">
                <a:latin typeface="Bell MT" panose="02020503060305020303" pitchFamily="18" charset="0"/>
              </a:rPr>
              <a:t>- </a:t>
            </a:r>
            <a:r>
              <a:rPr lang="en-US" sz="2400" dirty="0">
                <a:latin typeface="Bell MT" panose="02020503060305020303" pitchFamily="18" charset="0"/>
              </a:rPr>
              <a:t>Create a report and presentation to present findings and recommendations to management</a:t>
            </a:r>
            <a:endParaRPr lang="en-IN" sz="2400" dirty="0">
              <a:latin typeface="Bell MT" panose="02020503060305020303" pitchFamily="18" charset="0"/>
            </a:endParaRPr>
          </a:p>
        </p:txBody>
      </p:sp>
      <p:sp>
        <p:nvSpPr>
          <p:cNvPr id="4" name="TextBox 3"/>
          <p:cNvSpPr txBox="1"/>
          <p:nvPr/>
        </p:nvSpPr>
        <p:spPr>
          <a:xfrm>
            <a:off x="914400" y="731308"/>
            <a:ext cx="354584" cy="461665"/>
          </a:xfrm>
          <a:prstGeom prst="rect">
            <a:avLst/>
          </a:prstGeom>
          <a:noFill/>
        </p:spPr>
        <p:txBody>
          <a:bodyPr wrap="none" rtlCol="0">
            <a:spAutoFit/>
          </a:bodyPr>
          <a:lstStyle/>
          <a:p>
            <a:r>
              <a:rPr lang="en-IN" sz="2400" dirty="0" smtClean="0">
                <a:solidFill>
                  <a:schemeClr val="bg1"/>
                </a:solidFill>
              </a:rPr>
              <a:t>5</a:t>
            </a:r>
            <a:endParaRPr lang="en-IN" sz="2400" dirty="0">
              <a:solidFill>
                <a:schemeClr val="bg1"/>
              </a:solidFill>
            </a:endParaRPr>
          </a:p>
        </p:txBody>
      </p:sp>
    </p:spTree>
    <p:extLst>
      <p:ext uri="{BB962C8B-B14F-4D97-AF65-F5344CB8AC3E}">
        <p14:creationId xmlns:p14="http://schemas.microsoft.com/office/powerpoint/2010/main" val="2409059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16626" y="623454"/>
            <a:ext cx="9663748" cy="693780"/>
          </a:xfrm>
          <a:prstGeom prst="rect">
            <a:avLst/>
          </a:prstGeom>
        </p:spPr>
        <p:txBody>
          <a:bodyPr vert="horz" wrap="square" lIns="0" tIns="16510" rIns="0" bIns="0" rtlCol="0">
            <a:spAutoFit/>
          </a:bodyPr>
          <a:lstStyle/>
          <a:p>
            <a:pPr marL="12700" algn="ctr">
              <a:lnSpc>
                <a:spcPct val="100000"/>
              </a:lnSpc>
              <a:spcBef>
                <a:spcPts val="130"/>
              </a:spcBef>
            </a:pPr>
            <a:r>
              <a:rPr sz="4400" b="1" spc="25" dirty="0"/>
              <a:t>W</a:t>
            </a:r>
            <a:r>
              <a:rPr sz="4400" b="1" spc="-20" dirty="0"/>
              <a:t>H</a:t>
            </a:r>
            <a:r>
              <a:rPr sz="4400" b="1" spc="20" dirty="0"/>
              <a:t>O</a:t>
            </a:r>
            <a:r>
              <a:rPr sz="4400" b="1" spc="-235" dirty="0"/>
              <a:t> </a:t>
            </a:r>
            <a:r>
              <a:rPr sz="4400" b="1" spc="-10" dirty="0"/>
              <a:t>AR</a:t>
            </a:r>
            <a:r>
              <a:rPr sz="4400" b="1" spc="15" dirty="0"/>
              <a:t>E</a:t>
            </a:r>
            <a:r>
              <a:rPr sz="4400" b="1" spc="-35" dirty="0"/>
              <a:t> </a:t>
            </a:r>
            <a:r>
              <a:rPr sz="4400" b="1" spc="-10" dirty="0"/>
              <a:t>T</a:t>
            </a:r>
            <a:r>
              <a:rPr sz="4400" b="1" spc="-15" dirty="0"/>
              <a:t>H</a:t>
            </a:r>
            <a:r>
              <a:rPr sz="4400" b="1" spc="15" dirty="0"/>
              <a:t>E</a:t>
            </a:r>
            <a:r>
              <a:rPr sz="4400" b="1" spc="-35" dirty="0"/>
              <a:t> </a:t>
            </a:r>
            <a:r>
              <a:rPr sz="4400" b="1" spc="-20" dirty="0"/>
              <a:t>E</a:t>
            </a:r>
            <a:r>
              <a:rPr sz="4400" b="1" spc="30" dirty="0"/>
              <a:t>N</a:t>
            </a:r>
            <a:r>
              <a:rPr sz="4400" b="1" spc="15" dirty="0"/>
              <a:t>D</a:t>
            </a:r>
            <a:r>
              <a:rPr sz="4400" b="1" spc="-45" dirty="0"/>
              <a:t> </a:t>
            </a:r>
            <a:r>
              <a:rPr sz="4400" b="1" dirty="0" smtClean="0"/>
              <a:t>U</a:t>
            </a:r>
            <a:r>
              <a:rPr sz="4400" b="1" spc="10" dirty="0" smtClean="0"/>
              <a:t>S</a:t>
            </a:r>
            <a:r>
              <a:rPr sz="4400" b="1" spc="-25" dirty="0" smtClean="0"/>
              <a:t>E</a:t>
            </a:r>
            <a:r>
              <a:rPr sz="4400" b="1" spc="-10" dirty="0" smtClean="0"/>
              <a:t>R</a:t>
            </a:r>
            <a:r>
              <a:rPr sz="4400" b="1" spc="5" dirty="0" smtClean="0"/>
              <a:t>S</a:t>
            </a:r>
            <a:r>
              <a:rPr lang="en-US" sz="4400" b="1" spc="5" dirty="0" smtClean="0"/>
              <a:t>?</a:t>
            </a:r>
            <a:endParaRPr sz="44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2133600" y="1752600"/>
            <a:ext cx="9829800" cy="4832092"/>
          </a:xfrm>
          <a:prstGeom prst="rect">
            <a:avLst/>
          </a:prstGeom>
          <a:noFill/>
        </p:spPr>
        <p:txBody>
          <a:bodyPr wrap="square" rtlCol="0">
            <a:spAutoFit/>
          </a:bodyPr>
          <a:lstStyle/>
          <a:p>
            <a:r>
              <a:rPr lang="en-US" sz="2200" dirty="0">
                <a:latin typeface="Bell MT" panose="02020503060305020303" pitchFamily="18" charset="0"/>
              </a:rPr>
              <a:t>The end users for this Employee Performance Analysis using Excel project are</a:t>
            </a:r>
            <a:r>
              <a:rPr lang="en-US" sz="2200" dirty="0" smtClean="0">
                <a:latin typeface="Bell MT" panose="02020503060305020303" pitchFamily="18" charset="0"/>
              </a:rPr>
              <a:t>:</a:t>
            </a:r>
          </a:p>
          <a:p>
            <a:pPr marL="342900" indent="-342900">
              <a:buAutoNum type="arabicPeriod"/>
            </a:pPr>
            <a:r>
              <a:rPr lang="en-US" sz="2200" dirty="0" smtClean="0">
                <a:latin typeface="Bell MT" panose="02020503060305020303" pitchFamily="18" charset="0"/>
              </a:rPr>
              <a:t>HR </a:t>
            </a:r>
            <a:r>
              <a:rPr lang="en-US" sz="2200" dirty="0">
                <a:latin typeface="Bell MT" panose="02020503060305020303" pitchFamily="18" charset="0"/>
              </a:rPr>
              <a:t>Managers: They will use the Excel dashboard and report to identify top-performing employees, areas for improvement, and trends in employee performance</a:t>
            </a:r>
            <a:r>
              <a:rPr lang="en-US" sz="2200" dirty="0" smtClean="0">
                <a:latin typeface="Bell MT" panose="02020503060305020303" pitchFamily="18" charset="0"/>
              </a:rPr>
              <a:t>.</a:t>
            </a:r>
          </a:p>
          <a:p>
            <a:pPr marL="342900" indent="-342900">
              <a:buAutoNum type="arabicPeriod"/>
            </a:pPr>
            <a:r>
              <a:rPr lang="en-US" sz="2200" dirty="0" smtClean="0">
                <a:latin typeface="Bell MT" panose="02020503060305020303" pitchFamily="18" charset="0"/>
              </a:rPr>
              <a:t>Department </a:t>
            </a:r>
            <a:r>
              <a:rPr lang="en-US" sz="2200" dirty="0">
                <a:latin typeface="Bell MT" panose="02020503060305020303" pitchFamily="18" charset="0"/>
              </a:rPr>
              <a:t>Managers: They will use the analysis to evaluate their team's performance, identify training needs, and make informed decisions about resource allocation</a:t>
            </a:r>
            <a:r>
              <a:rPr lang="en-US" sz="2200" dirty="0" smtClean="0">
                <a:latin typeface="Bell MT" panose="02020503060305020303" pitchFamily="18" charset="0"/>
              </a:rPr>
              <a:t>.</a:t>
            </a:r>
          </a:p>
          <a:p>
            <a:pPr marL="342900" indent="-342900">
              <a:buAutoNum type="arabicPeriod"/>
            </a:pPr>
            <a:r>
              <a:rPr lang="en-US" sz="2200" dirty="0" smtClean="0">
                <a:latin typeface="Bell MT" panose="02020503060305020303" pitchFamily="18" charset="0"/>
              </a:rPr>
              <a:t>Senior </a:t>
            </a:r>
            <a:r>
              <a:rPr lang="en-US" sz="2200" dirty="0">
                <a:latin typeface="Bell MT" panose="02020503060305020303" pitchFamily="18" charset="0"/>
              </a:rPr>
              <a:t>Leadership: They will use the report and presentation to understand organization-wide performance trends, make strategic decisions, and evaluate the effectiveness of HR initiatives</a:t>
            </a:r>
            <a:r>
              <a:rPr lang="en-US" sz="2200" dirty="0" smtClean="0">
                <a:latin typeface="Bell MT" panose="02020503060305020303" pitchFamily="18" charset="0"/>
              </a:rPr>
              <a:t>.</a:t>
            </a:r>
          </a:p>
          <a:p>
            <a:pPr marL="342900" indent="-342900">
              <a:buAutoNum type="arabicPeriod"/>
            </a:pPr>
            <a:r>
              <a:rPr lang="en-US" sz="2200" dirty="0" smtClean="0">
                <a:latin typeface="Bell MT" panose="02020503060305020303" pitchFamily="18" charset="0"/>
              </a:rPr>
              <a:t> </a:t>
            </a:r>
            <a:r>
              <a:rPr lang="en-US" sz="2200" dirty="0">
                <a:latin typeface="Bell MT" panose="02020503060305020303" pitchFamily="18" charset="0"/>
              </a:rPr>
              <a:t>Training and Development Team: They will use the recommendation system to design and deliver targeted training programs for underperforming employees</a:t>
            </a:r>
            <a:r>
              <a:rPr lang="en-US" sz="2200" dirty="0" smtClean="0">
                <a:latin typeface="Bell MT" panose="02020503060305020303" pitchFamily="18" charset="0"/>
              </a:rPr>
              <a:t>.</a:t>
            </a:r>
          </a:p>
          <a:p>
            <a:pPr marL="342900" indent="-342900">
              <a:buAutoNum type="arabicPeriod"/>
            </a:pPr>
            <a:r>
              <a:rPr lang="en-US" sz="2200" dirty="0" smtClean="0">
                <a:latin typeface="Bell MT" panose="02020503060305020303" pitchFamily="18" charset="0"/>
              </a:rPr>
              <a:t> </a:t>
            </a:r>
            <a:r>
              <a:rPr lang="en-US" sz="2200" dirty="0">
                <a:latin typeface="Bell MT" panose="02020503060305020303" pitchFamily="18" charset="0"/>
              </a:rPr>
              <a:t>Employees: They will receive feedback and coaching based on the analysis, helping them understand their strengths and areas for improvement.</a:t>
            </a:r>
            <a:endParaRPr lang="en-IN" sz="220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057400" y="682689"/>
            <a:ext cx="9763125" cy="575310"/>
          </a:xfrm>
          <a:prstGeom prst="rect">
            <a:avLst/>
          </a:prstGeom>
        </p:spPr>
        <p:txBody>
          <a:bodyPr vert="horz" wrap="square" lIns="0" tIns="13335" rIns="0" bIns="0" rtlCol="0">
            <a:spAutoFit/>
          </a:bodyPr>
          <a:lstStyle/>
          <a:p>
            <a:pPr marL="12700" algn="ctr">
              <a:lnSpc>
                <a:spcPct val="100000"/>
              </a:lnSpc>
              <a:spcBef>
                <a:spcPts val="105"/>
              </a:spcBef>
            </a:pPr>
            <a:r>
              <a:rPr b="1" spc="10" dirty="0"/>
              <a:t>O</a:t>
            </a:r>
            <a:r>
              <a:rPr b="1" spc="25" dirty="0"/>
              <a:t>U</a:t>
            </a:r>
            <a:r>
              <a:rPr b="1" dirty="0"/>
              <a:t>R</a:t>
            </a:r>
            <a:r>
              <a:rPr b="1" spc="5" dirty="0"/>
              <a:t> </a:t>
            </a:r>
            <a:r>
              <a:rPr b="1" spc="25" dirty="0"/>
              <a:t>S</a:t>
            </a:r>
            <a:r>
              <a:rPr b="1" spc="10" dirty="0"/>
              <a:t>O</a:t>
            </a:r>
            <a:r>
              <a:rPr b="1" spc="25" dirty="0"/>
              <a:t>LU</a:t>
            </a:r>
            <a:r>
              <a:rPr b="1" spc="-35" dirty="0"/>
              <a:t>T</a:t>
            </a:r>
            <a:r>
              <a:rPr b="1" spc="-30" dirty="0"/>
              <a:t>I</a:t>
            </a:r>
            <a:r>
              <a:rPr b="1" spc="10" dirty="0"/>
              <a:t>O</a:t>
            </a:r>
            <a:r>
              <a:rPr b="1" dirty="0"/>
              <a:t>N</a:t>
            </a:r>
            <a:r>
              <a:rPr b="1" spc="-345" dirty="0"/>
              <a:t> </a:t>
            </a:r>
            <a:r>
              <a:rPr b="1" spc="-35" dirty="0"/>
              <a:t>A</a:t>
            </a:r>
            <a:r>
              <a:rPr b="1" spc="-5" dirty="0"/>
              <a:t>N</a:t>
            </a:r>
            <a:r>
              <a:rPr b="1" dirty="0"/>
              <a:t>D</a:t>
            </a:r>
            <a:r>
              <a:rPr b="1" spc="35" dirty="0"/>
              <a:t> </a:t>
            </a:r>
            <a:r>
              <a:rPr b="1" spc="-30" dirty="0"/>
              <a:t>I</a:t>
            </a:r>
            <a:r>
              <a:rPr b="1" spc="-35" dirty="0"/>
              <a:t>T</a:t>
            </a:r>
            <a:r>
              <a:rPr b="1" dirty="0"/>
              <a:t>S</a:t>
            </a:r>
            <a:r>
              <a:rPr b="1" spc="60" dirty="0"/>
              <a:t> </a:t>
            </a:r>
            <a:r>
              <a:rPr b="1" spc="-295" dirty="0"/>
              <a:t>V</a:t>
            </a:r>
            <a:r>
              <a:rPr b="1" spc="-35" dirty="0"/>
              <a:t>A</a:t>
            </a:r>
            <a:r>
              <a:rPr b="1" spc="25" dirty="0"/>
              <a:t>LU</a:t>
            </a:r>
            <a:r>
              <a:rPr b="1" dirty="0"/>
              <a:t>E</a:t>
            </a:r>
            <a:r>
              <a:rPr b="1" spc="-65" dirty="0"/>
              <a:t> </a:t>
            </a:r>
            <a:r>
              <a:rPr b="1" spc="-15" dirty="0"/>
              <a:t>P</a:t>
            </a:r>
            <a:r>
              <a:rPr b="1" spc="-30" dirty="0"/>
              <a:t>R</a:t>
            </a:r>
            <a:r>
              <a:rPr b="1" spc="10" dirty="0"/>
              <a:t>O</a:t>
            </a:r>
            <a:r>
              <a:rPr b="1" spc="-15" dirty="0"/>
              <a:t>P</a:t>
            </a:r>
            <a:r>
              <a:rPr b="1" spc="10" dirty="0"/>
              <a:t>O</a:t>
            </a:r>
            <a:r>
              <a:rPr b="1" spc="25" dirty="0"/>
              <a:t>S</a:t>
            </a:r>
            <a:r>
              <a:rPr b="1" spc="-30" dirty="0"/>
              <a:t>I</a:t>
            </a:r>
            <a:r>
              <a:rPr b="1" spc="-35" dirty="0"/>
              <a:t>T</a:t>
            </a:r>
            <a:r>
              <a:rPr b="1" spc="-30" dirty="0"/>
              <a:t>I</a:t>
            </a:r>
            <a:r>
              <a:rPr b="1" spc="10" dirty="0"/>
              <a:t>O</a:t>
            </a:r>
            <a:r>
              <a:rPr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057400" y="1524000"/>
            <a:ext cx="9982200" cy="5016758"/>
          </a:xfrm>
          <a:prstGeom prst="rect">
            <a:avLst/>
          </a:prstGeom>
          <a:noFill/>
        </p:spPr>
        <p:txBody>
          <a:bodyPr wrap="square" rtlCol="0">
            <a:spAutoFit/>
          </a:bodyPr>
          <a:lstStyle/>
          <a:p>
            <a:r>
              <a:rPr lang="en-US" sz="2000" dirty="0">
                <a:latin typeface="Bell MT" panose="02020503060305020303" pitchFamily="18" charset="0"/>
              </a:rPr>
              <a:t>The solution is an Excel-based employee performance analysis tool that provides insights and recommendations to improve employee performance. The tool </a:t>
            </a:r>
            <a:r>
              <a:rPr lang="en-US" sz="2000" dirty="0" smtClean="0">
                <a:latin typeface="Bell MT" panose="02020503060305020303" pitchFamily="18" charset="0"/>
              </a:rPr>
              <a:t>includes:</a:t>
            </a:r>
          </a:p>
          <a:p>
            <a:r>
              <a:rPr lang="en-US" sz="2000" dirty="0" smtClean="0">
                <a:latin typeface="Bell MT" panose="02020503060305020303" pitchFamily="18" charset="0"/>
              </a:rPr>
              <a:t>1</a:t>
            </a:r>
            <a:r>
              <a:rPr lang="en-US" sz="2000" dirty="0">
                <a:latin typeface="Bell MT" panose="02020503060305020303" pitchFamily="18" charset="0"/>
              </a:rPr>
              <a:t>. Data visualization </a:t>
            </a:r>
            <a:r>
              <a:rPr lang="en-US" sz="2000" dirty="0" smtClean="0">
                <a:latin typeface="Bell MT" panose="02020503060305020303" pitchFamily="18" charset="0"/>
              </a:rPr>
              <a:t>dashboard</a:t>
            </a:r>
          </a:p>
          <a:p>
            <a:r>
              <a:rPr lang="en-US" sz="2000" dirty="0" smtClean="0">
                <a:latin typeface="Bell MT" panose="02020503060305020303" pitchFamily="18" charset="0"/>
              </a:rPr>
              <a:t>2</a:t>
            </a:r>
            <a:r>
              <a:rPr lang="en-US" sz="2000" dirty="0">
                <a:latin typeface="Bell MT" panose="02020503060305020303" pitchFamily="18" charset="0"/>
              </a:rPr>
              <a:t>. Sales performance </a:t>
            </a:r>
            <a:r>
              <a:rPr lang="en-US" sz="2000" dirty="0" smtClean="0">
                <a:latin typeface="Bell MT" panose="02020503060305020303" pitchFamily="18" charset="0"/>
              </a:rPr>
              <a:t>analysis</a:t>
            </a:r>
          </a:p>
          <a:p>
            <a:r>
              <a:rPr lang="en-US" sz="2000" dirty="0" smtClean="0">
                <a:latin typeface="Bell MT" panose="02020503060305020303" pitchFamily="18" charset="0"/>
              </a:rPr>
              <a:t>3</a:t>
            </a:r>
            <a:r>
              <a:rPr lang="en-US" sz="2000" dirty="0">
                <a:latin typeface="Bell MT" panose="02020503060305020303" pitchFamily="18" charset="0"/>
              </a:rPr>
              <a:t>. Customer satisfaction </a:t>
            </a:r>
            <a:r>
              <a:rPr lang="en-US" sz="2000" dirty="0" smtClean="0">
                <a:latin typeface="Bell MT" panose="02020503060305020303" pitchFamily="18" charset="0"/>
              </a:rPr>
              <a:t>analysis</a:t>
            </a:r>
          </a:p>
          <a:p>
            <a:r>
              <a:rPr lang="en-US" sz="2000" dirty="0" smtClean="0">
                <a:latin typeface="Bell MT" panose="02020503060305020303" pitchFamily="18" charset="0"/>
              </a:rPr>
              <a:t>4</a:t>
            </a:r>
            <a:r>
              <a:rPr lang="en-US" sz="2000" dirty="0">
                <a:latin typeface="Bell MT" panose="02020503060305020303" pitchFamily="18" charset="0"/>
              </a:rPr>
              <a:t>. Project completion rate </a:t>
            </a:r>
            <a:r>
              <a:rPr lang="en-US" sz="2000" dirty="0" smtClean="0">
                <a:latin typeface="Bell MT" panose="02020503060305020303" pitchFamily="18" charset="0"/>
              </a:rPr>
              <a:t>analysis</a:t>
            </a:r>
          </a:p>
          <a:p>
            <a:r>
              <a:rPr lang="en-US" sz="2000" dirty="0" smtClean="0">
                <a:latin typeface="Bell MT" panose="02020503060305020303" pitchFamily="18" charset="0"/>
              </a:rPr>
              <a:t>5</a:t>
            </a:r>
            <a:r>
              <a:rPr lang="en-US" sz="2000" dirty="0">
                <a:latin typeface="Bell MT" panose="02020503060305020303" pitchFamily="18" charset="0"/>
              </a:rPr>
              <a:t>. Recommendation system for training and </a:t>
            </a:r>
            <a:r>
              <a:rPr lang="en-US" sz="2000" dirty="0" smtClean="0">
                <a:latin typeface="Bell MT" panose="02020503060305020303" pitchFamily="18" charset="0"/>
              </a:rPr>
              <a:t>development</a:t>
            </a:r>
          </a:p>
          <a:p>
            <a:endParaRPr lang="en-US" sz="2000" dirty="0">
              <a:latin typeface="Bell MT" panose="02020503060305020303" pitchFamily="18" charset="0"/>
            </a:endParaRPr>
          </a:p>
          <a:p>
            <a:endParaRPr lang="en-US" sz="2000" dirty="0" smtClean="0">
              <a:latin typeface="Bell MT" panose="02020503060305020303" pitchFamily="18" charset="0"/>
            </a:endParaRPr>
          </a:p>
          <a:p>
            <a:r>
              <a:rPr lang="en-US" sz="2000" dirty="0">
                <a:latin typeface="Bell MT" panose="02020503060305020303" pitchFamily="18" charset="0"/>
              </a:rPr>
              <a:t>Value Proposition</a:t>
            </a:r>
            <a:r>
              <a:rPr lang="en-US" sz="2000" dirty="0" smtClean="0">
                <a:latin typeface="Bell MT" panose="02020503060305020303" pitchFamily="18" charset="0"/>
              </a:rPr>
              <a:t>:</a:t>
            </a:r>
          </a:p>
          <a:p>
            <a:r>
              <a:rPr lang="en-US" sz="2000" dirty="0" smtClean="0">
                <a:latin typeface="Bell MT" panose="02020503060305020303" pitchFamily="18" charset="0"/>
              </a:rPr>
              <a:t>The </a:t>
            </a:r>
            <a:r>
              <a:rPr lang="en-US" sz="2000" dirty="0">
                <a:latin typeface="Bell MT" panose="02020503060305020303" pitchFamily="18" charset="0"/>
              </a:rPr>
              <a:t>solution offers the following value proposition</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Data-driven </a:t>
            </a:r>
            <a:r>
              <a:rPr lang="en-US" sz="2000" dirty="0">
                <a:latin typeface="Bell MT" panose="02020503060305020303" pitchFamily="18" charset="0"/>
              </a:rPr>
              <a:t>decision making: The tool provides accurate and timely insights, enabling HR managers, department managers, and senior leadership to make informed decisions</a:t>
            </a:r>
            <a:r>
              <a:rPr lang="en-US" sz="2000" dirty="0" smtClean="0">
                <a:latin typeface="Bell MT" panose="02020503060305020303" pitchFamily="18" charset="0"/>
              </a:rPr>
              <a:t>.</a:t>
            </a:r>
          </a:p>
          <a:p>
            <a:pPr marL="342900" indent="-342900">
              <a:buAutoNum type="arabicPeriod"/>
            </a:pPr>
            <a:r>
              <a:rPr lang="en-US" sz="2000" dirty="0" smtClean="0">
                <a:latin typeface="Bell MT" panose="02020503060305020303" pitchFamily="18" charset="0"/>
              </a:rPr>
              <a:t> </a:t>
            </a:r>
            <a:r>
              <a:rPr lang="en-US" sz="2000" dirty="0">
                <a:latin typeface="Bell MT" panose="02020503060305020303" pitchFamily="18" charset="0"/>
              </a:rPr>
              <a:t>Improved employee performance: The analysis and recommendations help identify areas for improvement, ensuring employees receive targeted training and development opportunities</a:t>
            </a:r>
            <a:r>
              <a:rPr lang="en-US" sz="2000" dirty="0" smtClean="0">
                <a:latin typeface="Bell MT" panose="02020503060305020303"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762000"/>
            <a:ext cx="7924800" cy="3785652"/>
          </a:xfrm>
          <a:prstGeom prst="rect">
            <a:avLst/>
          </a:prstGeom>
        </p:spPr>
        <p:txBody>
          <a:bodyPr wrap="square">
            <a:spAutoFit/>
          </a:bodyPr>
          <a:lstStyle/>
          <a:p>
            <a:r>
              <a:rPr lang="en-US" dirty="0" smtClean="0"/>
              <a:t>3. </a:t>
            </a:r>
            <a:r>
              <a:rPr lang="en-US" sz="2400" dirty="0" smtClean="0">
                <a:latin typeface="Bell MT" panose="02020503060305020303" pitchFamily="18" charset="0"/>
              </a:rPr>
              <a:t>Increased </a:t>
            </a:r>
            <a:r>
              <a:rPr lang="en-US" sz="2400" dirty="0">
                <a:latin typeface="Bell MT" panose="02020503060305020303" pitchFamily="18" charset="0"/>
              </a:rPr>
              <a:t>efficiency: The automation of data analysis and reporting saves time and reduces manual errors</a:t>
            </a:r>
            <a:r>
              <a:rPr lang="en-US" sz="2400" dirty="0" smtClean="0">
                <a:latin typeface="Bell MT" panose="02020503060305020303" pitchFamily="18" charset="0"/>
              </a:rPr>
              <a:t>.</a:t>
            </a:r>
          </a:p>
          <a:p>
            <a:r>
              <a:rPr lang="en-US" sz="2400" dirty="0" smtClean="0">
                <a:latin typeface="Bell MT" panose="02020503060305020303" pitchFamily="18" charset="0"/>
              </a:rPr>
              <a:t> 4.Enhanced </a:t>
            </a:r>
            <a:r>
              <a:rPr lang="en-US" sz="2400" dirty="0">
                <a:latin typeface="Bell MT" panose="02020503060305020303" pitchFamily="18" charset="0"/>
              </a:rPr>
              <a:t>collaboration: The tool facilitates collaboration between HR, department managers, and senior leadership to drive business </a:t>
            </a:r>
            <a:r>
              <a:rPr lang="en-US" sz="2400" dirty="0" smtClean="0">
                <a:latin typeface="Bell MT" panose="02020503060305020303" pitchFamily="18" charset="0"/>
              </a:rPr>
              <a:t>outcomes.</a:t>
            </a:r>
          </a:p>
          <a:p>
            <a:r>
              <a:rPr lang="en-US" sz="2400" dirty="0" smtClean="0">
                <a:latin typeface="Bell MT" panose="02020503060305020303" pitchFamily="18" charset="0"/>
              </a:rPr>
              <a:t>5.Cost </a:t>
            </a:r>
            <a:r>
              <a:rPr lang="en-US" sz="2400" dirty="0">
                <a:latin typeface="Bell MT" panose="02020503060305020303" pitchFamily="18" charset="0"/>
              </a:rPr>
              <a:t>savings: The tool helps optimize training and development programs, reducing unnecessary </a:t>
            </a:r>
            <a:r>
              <a:rPr lang="en-US" sz="2400" dirty="0" smtClean="0">
                <a:latin typeface="Bell MT" panose="02020503060305020303" pitchFamily="18" charset="0"/>
              </a:rPr>
              <a:t>expenses.</a:t>
            </a:r>
          </a:p>
          <a:p>
            <a:r>
              <a:rPr lang="en-US" sz="2400" dirty="0" smtClean="0">
                <a:latin typeface="Bell MT" panose="02020503060305020303" pitchFamily="18" charset="0"/>
              </a:rPr>
              <a:t>6.Competitive advantage: By improving employee </a:t>
            </a:r>
          </a:p>
          <a:p>
            <a:r>
              <a:rPr lang="en-US" sz="2400" dirty="0" smtClean="0">
                <a:latin typeface="Bell MT" panose="02020503060305020303" pitchFamily="18" charset="0"/>
              </a:rPr>
              <a:t>performance</a:t>
            </a:r>
            <a:r>
              <a:rPr lang="en-US" sz="2400" dirty="0">
                <a:latin typeface="Bell MT" panose="02020503060305020303" pitchFamily="18" charset="0"/>
              </a:rPr>
              <a:t>, the organization can gain a competitive edge in the market.</a:t>
            </a:r>
          </a:p>
        </p:txBody>
      </p:sp>
      <p:sp>
        <p:nvSpPr>
          <p:cNvPr id="3" name="TextBox 2"/>
          <p:cNvSpPr txBox="1"/>
          <p:nvPr/>
        </p:nvSpPr>
        <p:spPr>
          <a:xfrm>
            <a:off x="990600" y="752764"/>
            <a:ext cx="354584" cy="461665"/>
          </a:xfrm>
          <a:prstGeom prst="rect">
            <a:avLst/>
          </a:prstGeom>
          <a:noFill/>
        </p:spPr>
        <p:txBody>
          <a:bodyPr wrap="none" rtlCol="0">
            <a:spAutoFit/>
          </a:bodyPr>
          <a:lstStyle/>
          <a:p>
            <a:r>
              <a:rPr lang="en-IN" sz="2400" dirty="0" smtClean="0">
                <a:solidFill>
                  <a:schemeClr val="bg1"/>
                </a:solidFill>
              </a:rPr>
              <a:t>8</a:t>
            </a:r>
            <a:endParaRPr lang="en-IN" sz="2400" dirty="0">
              <a:solidFill>
                <a:schemeClr val="bg1"/>
              </a:solidFill>
            </a:endParaRPr>
          </a:p>
        </p:txBody>
      </p:sp>
    </p:spTree>
    <p:extLst>
      <p:ext uri="{BB962C8B-B14F-4D97-AF65-F5344CB8AC3E}">
        <p14:creationId xmlns:p14="http://schemas.microsoft.com/office/powerpoint/2010/main" val="906853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828800" y="304800"/>
            <a:ext cx="8911687" cy="1280890"/>
          </a:xfrm>
        </p:spPr>
        <p:txBody>
          <a:bodyPr>
            <a:normAutofit/>
          </a:bodyPr>
          <a:lstStyle/>
          <a:p>
            <a:pPr algn="ctr"/>
            <a:r>
              <a:rPr lang="en-IN" sz="5400" b="1" dirty="0" smtClean="0"/>
              <a:t>DATASET DESCRIPTION</a:t>
            </a:r>
            <a:endParaRPr lang="en-IN" sz="5400" b="1" dirty="0"/>
          </a:p>
        </p:txBody>
      </p:sp>
      <p:sp>
        <p:nvSpPr>
          <p:cNvPr id="3" name="TextBox 2"/>
          <p:cNvSpPr txBox="1"/>
          <p:nvPr/>
        </p:nvSpPr>
        <p:spPr>
          <a:xfrm>
            <a:off x="2186709" y="1447800"/>
            <a:ext cx="9982200" cy="5324535"/>
          </a:xfrm>
          <a:prstGeom prst="rect">
            <a:avLst/>
          </a:prstGeom>
          <a:noFill/>
        </p:spPr>
        <p:txBody>
          <a:bodyPr wrap="square" rtlCol="0">
            <a:spAutoFit/>
          </a:bodyPr>
          <a:lstStyle/>
          <a:p>
            <a:r>
              <a:rPr lang="en-US" sz="2000" dirty="0">
                <a:latin typeface="Bell MT" panose="02020503060305020303" pitchFamily="18" charset="0"/>
              </a:rPr>
              <a:t>Data Set Name: Employee Performance </a:t>
            </a:r>
            <a:endParaRPr lang="en-US" sz="2000" dirty="0" smtClean="0">
              <a:latin typeface="Bell MT" panose="02020503060305020303" pitchFamily="18" charset="0"/>
            </a:endParaRPr>
          </a:p>
          <a:p>
            <a:endParaRPr lang="en-US" sz="2000" dirty="0" smtClean="0">
              <a:latin typeface="Bell MT" panose="02020503060305020303" pitchFamily="18" charset="0"/>
            </a:endParaRPr>
          </a:p>
          <a:p>
            <a:r>
              <a:rPr lang="en-US" sz="2000" dirty="0" smtClean="0">
                <a:latin typeface="Bell MT" panose="02020503060305020303" pitchFamily="18" charset="0"/>
              </a:rPr>
              <a:t>Data Description</a:t>
            </a:r>
            <a:r>
              <a:rPr lang="en-US" sz="2000" dirty="0">
                <a:latin typeface="Bell MT" panose="02020503060305020303" pitchFamily="18" charset="0"/>
              </a:rPr>
              <a:t>: This data set contains information about employee performance, including sales data, customer satisfaction ratings, project completion rates, and other relevant </a:t>
            </a:r>
            <a:r>
              <a:rPr lang="en-US" sz="2000" dirty="0" smtClean="0">
                <a:latin typeface="Bell MT" panose="02020503060305020303" pitchFamily="18" charset="0"/>
              </a:rPr>
              <a:t>metrics</a:t>
            </a:r>
          </a:p>
          <a:p>
            <a:endParaRPr lang="en-US" sz="2000" dirty="0" smtClean="0">
              <a:latin typeface="Bell MT" panose="02020503060305020303" pitchFamily="18" charset="0"/>
            </a:endParaRPr>
          </a:p>
          <a:p>
            <a:r>
              <a:rPr lang="en-US" sz="2000" dirty="0">
                <a:latin typeface="Bell MT" panose="02020503060305020303" pitchFamily="18" charset="0"/>
              </a:rPr>
              <a:t>Data Types:- Categorical: Department, Job Title, Training Programs- Numerical: Sales Data, Customer Satisfaction, Project Completion Rate, Performance Rating- Text: Employee ID, </a:t>
            </a:r>
            <a:r>
              <a:rPr lang="en-US" sz="2000" dirty="0" smtClean="0">
                <a:latin typeface="Bell MT" panose="02020503060305020303" pitchFamily="18" charset="0"/>
              </a:rPr>
              <a:t>Name</a:t>
            </a:r>
          </a:p>
          <a:p>
            <a:endParaRPr lang="en-US" sz="2000" dirty="0" smtClean="0">
              <a:latin typeface="Bell MT" panose="02020503060305020303" pitchFamily="18" charset="0"/>
            </a:endParaRPr>
          </a:p>
          <a:p>
            <a:r>
              <a:rPr lang="en-US" sz="2000" dirty="0" smtClean="0">
                <a:latin typeface="Bell MT" panose="02020503060305020303" pitchFamily="18" charset="0"/>
              </a:rPr>
              <a:t>Data </a:t>
            </a:r>
            <a:r>
              <a:rPr lang="en-US" sz="2000" dirty="0">
                <a:latin typeface="Bell MT" panose="02020503060305020303" pitchFamily="18" charset="0"/>
              </a:rPr>
              <a:t>Size: Approximately 1,000 rows (employees) x 10 columns (fields)Data Source: HR database, Sales database, Customer feedback surveys, Performance evaluation </a:t>
            </a:r>
            <a:r>
              <a:rPr lang="en-US" sz="2000" dirty="0" err="1">
                <a:latin typeface="Bell MT" panose="02020503060305020303" pitchFamily="18" charset="0"/>
              </a:rPr>
              <a:t>formsData</a:t>
            </a:r>
            <a:r>
              <a:rPr lang="en-US" sz="2000" dirty="0">
                <a:latin typeface="Bell MT" panose="02020503060305020303" pitchFamily="18" charset="0"/>
              </a:rPr>
              <a:t> Quality:- Completeness: 90% (some data fields may be missing)- Accuracy: 95% (some data fields may contain errors)- Consistency: 90% (some data fields may have inconsistent formatting</a:t>
            </a:r>
            <a:r>
              <a:rPr lang="en-US" sz="2000" dirty="0" smtClean="0">
                <a:latin typeface="Bell MT" panose="02020503060305020303" pitchFamily="18" charset="0"/>
              </a:rPr>
              <a:t>)</a:t>
            </a:r>
          </a:p>
          <a:p>
            <a:endParaRPr lang="en-US" sz="2000" dirty="0" smtClean="0">
              <a:latin typeface="Bell MT" panose="02020503060305020303" pitchFamily="18" charset="0"/>
            </a:endParaRPr>
          </a:p>
          <a:p>
            <a:r>
              <a:rPr lang="en-US" sz="2000" dirty="0" smtClean="0">
                <a:latin typeface="Bell MT" panose="02020503060305020303" pitchFamily="18" charset="0"/>
              </a:rPr>
              <a:t>Data </a:t>
            </a:r>
            <a:r>
              <a:rPr lang="en-US" sz="2000" dirty="0">
                <a:latin typeface="Bell MT" panose="02020503060305020303" pitchFamily="18" charset="0"/>
              </a:rPr>
              <a:t>Security:- Confidentiality: Employee personal information (e.g., name, ID) will be anonymized- Access Control: Access to the data will be restricted to authorized personnel only</a:t>
            </a:r>
            <a:endParaRPr lang="en-IN" sz="2000" dirty="0">
              <a:latin typeface="Bell MT" panose="02020503060305020303" pitchFamily="18" charset="0"/>
            </a:endParaRPr>
          </a:p>
        </p:txBody>
      </p:sp>
      <p:sp>
        <p:nvSpPr>
          <p:cNvPr id="4" name="TextBox 3"/>
          <p:cNvSpPr txBox="1"/>
          <p:nvPr/>
        </p:nvSpPr>
        <p:spPr>
          <a:xfrm>
            <a:off x="838200" y="714412"/>
            <a:ext cx="354584" cy="461665"/>
          </a:xfrm>
          <a:prstGeom prst="rect">
            <a:avLst/>
          </a:prstGeom>
          <a:noFill/>
        </p:spPr>
        <p:txBody>
          <a:bodyPr wrap="none" rtlCol="0">
            <a:spAutoFit/>
          </a:bodyPr>
          <a:lstStyle/>
          <a:p>
            <a:r>
              <a:rPr lang="en-IN" sz="2400" dirty="0" smtClean="0">
                <a:solidFill>
                  <a:schemeClr val="bg1"/>
                </a:solidFill>
              </a:rPr>
              <a:t>9</a:t>
            </a:r>
            <a:endParaRPr lang="en-IN" sz="2400" dirty="0">
              <a:solidFill>
                <a:schemeClr val="bg1"/>
              </a:solidFill>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1208</Words>
  <Application>Microsoft Office PowerPoint</Application>
  <PresentationFormat>Widescreen</PresentationFormat>
  <Paragraphs>102</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Bell MT</vt:lpstr>
      <vt:lpstr>Calibri</vt:lpstr>
      <vt:lpstr>Century Gothic</vt:lpstr>
      <vt:lpstr>Times New Roman</vt:lpstr>
      <vt:lpstr>Trebuchet MS</vt:lpstr>
      <vt:lpstr>Wingdings 3</vt: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22</cp:revision>
  <dcterms:created xsi:type="dcterms:W3CDTF">2024-03-29T15:07:22Z</dcterms:created>
  <dcterms:modified xsi:type="dcterms:W3CDTF">2024-09-01T12:30:00Z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