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230D60-7C09-4A94-A669-7EED265C797F}">
  <a:tblStyle styleId="{E4230D60-7C09-4A94-A669-7EED265C797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421f8f2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d2421f8f2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2421f8f2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d2421f8f2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5"/>
          <p:cNvGraphicFramePr/>
          <p:nvPr/>
        </p:nvGraphicFramePr>
        <p:xfrm>
          <a:off x="0" y="426325"/>
          <a:ext cx="9143975" cy="4717175"/>
        </p:xfrm>
        <a:graphic>
          <a:graphicData uri="http://schemas.openxmlformats.org/drawingml/2006/table">
            <a:tbl>
              <a:tblPr>
                <a:noFill/>
                <a:tableStyleId>{E4230D60-7C09-4A94-A669-7EED265C797F}</a:tableStyleId>
              </a:tblPr>
              <a:tblGrid>
                <a:gridCol w="112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8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3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2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strike="noStrike" cap="none"/>
                        <a:t>Stakeholder</a:t>
                      </a:r>
                      <a:endParaRPr sz="800" u="none" strike="noStrike" cap="none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Role (Related to project)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Involvement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Impact</a:t>
                      </a:r>
                      <a:endParaRPr sz="11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Power or Influence (H/M/L)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Interest (H/M/L)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Engagement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Director of Product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Project sponsor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Makes high-level decisions; serves as team resource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Wants the project to succeed. No resistance.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H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Communicate regularly, but not daily. Ask questions and give updates.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Landscape Designer/Web Designer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Project team member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/>
                        <a:t>Knowledge of website design and plants; strong relationships with OG employees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Invested in the project as a team member. Possible resistance if Landscape Designer role is affected.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H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H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Communicate daily as project team member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Existing Clients and Employees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Office Green customer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/>
                        <a:t>Can give feedback on the customer experience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Some highly interested; others less so. Resistance only if Plant Pals affects main product line.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Communicate as needed to inform and get feedback.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3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Office Green’s Investors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Secondary stakeholder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Financial support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Little impact at present. Project could affect their investment if it affects Office Green’s performance. 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L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Not directly involved. Keep updated on progress and performance.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Office Green Receptionist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Office Green employee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Answers questions about the service after launch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Little impact on their role. No resistance.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L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L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Not directly involved, but should be updated before launch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Google Shape;100;p25"/>
          <p:cNvSpPr txBox="1"/>
          <p:nvPr/>
        </p:nvSpPr>
        <p:spPr>
          <a:xfrm>
            <a:off x="0" y="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285F4"/>
                </a:solidFill>
                <a:highlight>
                  <a:schemeClr val="lt1"/>
                </a:highlight>
              </a:rPr>
              <a:t>Understanding stakeholders (stakeholder analysis)</a:t>
            </a:r>
            <a:endParaRPr sz="2000" b="1">
              <a:solidFill>
                <a:srgbClr val="4285F4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Keep satisfied (high priority)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Manage closely (high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2642351" y="257594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Monitor (minimum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9" name="Google Shape;109;p26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11" name="Google Shape;111;p26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" name="Google Shape;112;p26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3" name="Google Shape;113;p26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4" name="Google Shape;114;p26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15" name="Google Shape;115;p26"/>
          <p:cNvCxnSpPr>
            <a:stCxn id="116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7" name="Google Shape;117;p26"/>
          <p:cNvCxnSpPr>
            <a:stCxn id="116" idx="1"/>
            <a:endCxn id="114" idx="3"/>
          </p:cNvCxnSpPr>
          <p:nvPr/>
        </p:nvCxnSpPr>
        <p:spPr>
          <a:xfrm rot="10800000">
            <a:off x="3227200" y="461738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8" name="Google Shape;118;p26"/>
          <p:cNvSpPr txBox="1"/>
          <p:nvPr/>
        </p:nvSpPr>
        <p:spPr>
          <a:xfrm>
            <a:off x="-1005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285F4"/>
                </a:solidFill>
              </a:rPr>
              <a:t>Prioritizing </a:t>
            </a:r>
            <a:r>
              <a:rPr lang="en" sz="2000" b="1">
                <a:solidFill>
                  <a:srgbClr val="4285F4"/>
                </a:solidFill>
              </a:rPr>
              <a:t>s</a:t>
            </a:r>
            <a:r>
              <a:rPr lang="en" sz="2000" b="1" i="0" u="none" strike="noStrike" cap="none">
                <a:solidFill>
                  <a:srgbClr val="4285F4"/>
                </a:solidFill>
              </a:rPr>
              <a:t>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119" name="Google Shape;119;p26"/>
          <p:cNvSpPr/>
          <p:nvPr/>
        </p:nvSpPr>
        <p:spPr>
          <a:xfrm>
            <a:off x="5125475" y="858363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0" name="Google Shape;120;p26"/>
          <p:cNvSpPr/>
          <p:nvPr/>
        </p:nvSpPr>
        <p:spPr>
          <a:xfrm>
            <a:off x="7270450" y="993450"/>
            <a:ext cx="1007100" cy="446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Landscape Designer/Web Designer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3411225" y="2198625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Investors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4937675" y="2403963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Clients &amp; Employees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3957450" y="3954225"/>
            <a:ext cx="924300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Receptionist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5" name="Google Shape;125;p26"/>
          <p:cNvSpPr/>
          <p:nvPr/>
        </p:nvSpPr>
        <p:spPr>
          <a:xfrm>
            <a:off x="239350" y="917250"/>
            <a:ext cx="1676400" cy="880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Drag each stakeholder’s box to the appropriate place on the power-interest grid</a:t>
            </a:r>
            <a:endParaRPr/>
          </a:p>
        </p:txBody>
      </p:sp>
      <p:sp>
        <p:nvSpPr>
          <p:cNvPr id="126" name="Google Shape;126;p26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6AA84F"/>
                </a:solidFill>
              </a:rPr>
              <a:t>Power</a:t>
            </a:r>
            <a:endParaRPr sz="1600" b="1" i="0" u="none" strike="noStrike" cap="none">
              <a:solidFill>
                <a:srgbClr val="6AA84F"/>
              </a:solidFill>
            </a:endParaRPr>
          </a:p>
        </p:txBody>
      </p:sp>
      <p:sp>
        <p:nvSpPr>
          <p:cNvPr id="127" name="Google Shape;127;p26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28" name="Google Shape;128;p26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29" name="Google Shape;129;p26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On-screen Show (16:9)</PresentationFormat>
  <Paragraphs>62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Simple Light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Veneskey</dc:creator>
  <cp:lastModifiedBy>prerna arora</cp:lastModifiedBy>
  <cp:revision>1</cp:revision>
  <dcterms:modified xsi:type="dcterms:W3CDTF">2025-07-06T08:28:12Z</dcterms:modified>
</cp:coreProperties>
</file>