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4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07ba93934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07ba93934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07ba93934_1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07ba93934_1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07ba93934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07ba93934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07ba93934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07ba93934_1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07ba93934_1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07ba93934_1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dba19e48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ddba19e48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dba19e484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dba19e484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dba19e48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ddba19e48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859256" y="180975"/>
            <a:ext cx="41565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34A853"/>
                </a:solidFill>
              </a:rPr>
              <a:t>Acceptance criteria</a:t>
            </a:r>
            <a:endParaRPr sz="1600">
              <a:solidFill>
                <a:srgbClr val="34A853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57350" y="180975"/>
            <a:ext cx="38274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4285F4"/>
                </a:solidFill>
              </a:rPr>
              <a:t>User story</a:t>
            </a:r>
            <a:endParaRPr sz="1600">
              <a:solidFill>
                <a:srgbClr val="4285F4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391275" y="2275675"/>
            <a:ext cx="1970700" cy="4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7" name="Google Shape;57;p13"/>
          <p:cNvCxnSpPr/>
          <p:nvPr/>
        </p:nvCxnSpPr>
        <p:spPr>
          <a:xfrm>
            <a:off x="424100" y="2675950"/>
            <a:ext cx="3353100" cy="0"/>
          </a:xfrm>
          <a:prstGeom prst="straightConnector1">
            <a:avLst/>
          </a:prstGeom>
          <a:noFill/>
          <a:ln w="9525" cap="flat" cmpd="sng">
            <a:solidFill>
              <a:srgbClr val="FBBC0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13"/>
          <p:cNvCxnSpPr/>
          <p:nvPr/>
        </p:nvCxnSpPr>
        <p:spPr>
          <a:xfrm>
            <a:off x="4572000" y="344400"/>
            <a:ext cx="0" cy="1813500"/>
          </a:xfrm>
          <a:prstGeom prst="straightConnector1">
            <a:avLst/>
          </a:prstGeom>
          <a:noFill/>
          <a:ln w="9525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13"/>
          <p:cNvSpPr txBox="1"/>
          <p:nvPr/>
        </p:nvSpPr>
        <p:spPr>
          <a:xfrm>
            <a:off x="4859250" y="567900"/>
            <a:ext cx="41565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A853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Ability to sort plants by "beginner," "intermediate," and "advanced"</a:t>
            </a:r>
            <a:endParaRPr sz="1300">
              <a:solidFill>
                <a:srgbClr val="5F6368"/>
              </a:solidFill>
            </a:endParaRPr>
          </a:p>
          <a:p>
            <a:pPr marL="342900" lvl="0" indent="-3111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4A853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Ability to search for plants with similar care needs </a:t>
            </a:r>
            <a:endParaRPr sz="1300">
              <a:solidFill>
                <a:srgbClr val="5F6368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300">
              <a:solidFill>
                <a:srgbClr val="5F6368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457338" y="567900"/>
            <a:ext cx="38274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F6368"/>
                </a:solidFill>
              </a:rPr>
              <a:t>As a potential customer, I want to find out which plants are easiest to care for so that I can purchase low-maintenance options.</a:t>
            </a:r>
            <a:endParaRPr sz="1200">
              <a:solidFill>
                <a:srgbClr val="5F6368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4859251" y="3152620"/>
            <a:ext cx="4156500" cy="1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>
                <a:solidFill>
                  <a:srgbClr val="EA4335"/>
                </a:solidFill>
              </a:rPr>
              <a:t>Δ</a:t>
            </a:r>
            <a:endParaRPr sz="2000">
              <a:solidFill>
                <a:srgbClr val="EA4335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457350" y="3152620"/>
            <a:ext cx="3827400" cy="1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000">
                <a:solidFill>
                  <a:srgbClr val="FBBC04"/>
                </a:solidFill>
              </a:rPr>
              <a:t>+</a:t>
            </a:r>
            <a:endParaRPr sz="3000">
              <a:solidFill>
                <a:srgbClr val="FBBC04"/>
              </a:solidFill>
            </a:endParaRPr>
          </a:p>
        </p:txBody>
      </p:sp>
      <p:cxnSp>
        <p:nvCxnSpPr>
          <p:cNvPr id="63" name="Google Shape;63;p13"/>
          <p:cNvCxnSpPr/>
          <p:nvPr/>
        </p:nvCxnSpPr>
        <p:spPr>
          <a:xfrm>
            <a:off x="5366800" y="2675950"/>
            <a:ext cx="3353100" cy="0"/>
          </a:xfrm>
          <a:prstGeom prst="straightConnector1">
            <a:avLst/>
          </a:prstGeom>
          <a:noFill/>
          <a:ln w="9525" cap="flat" cmpd="sng">
            <a:solidFill>
              <a:srgbClr val="34A85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64;p13"/>
          <p:cNvCxnSpPr/>
          <p:nvPr/>
        </p:nvCxnSpPr>
        <p:spPr>
          <a:xfrm>
            <a:off x="4572000" y="2949725"/>
            <a:ext cx="0" cy="1669800"/>
          </a:xfrm>
          <a:prstGeom prst="straightConnector1">
            <a:avLst/>
          </a:prstGeom>
          <a:noFill/>
          <a:ln w="9525" cap="flat" cmpd="sng">
            <a:solidFill>
              <a:srgbClr val="EA433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3"/>
          <p:cNvSpPr txBox="1"/>
          <p:nvPr/>
        </p:nvSpPr>
        <p:spPr>
          <a:xfrm>
            <a:off x="3570000" y="2285225"/>
            <a:ext cx="2004000" cy="66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202124"/>
                </a:solidFill>
                <a:highlight>
                  <a:srgbClr val="FFFFFF"/>
                </a:highlight>
              </a:rPr>
              <a:t>Done?</a:t>
            </a:r>
            <a:r>
              <a:rPr lang="en" sz="1600">
                <a:highlight>
                  <a:srgbClr val="FFFFFF"/>
                </a:highlight>
              </a:rPr>
              <a:t> </a:t>
            </a:r>
            <a:br>
              <a:rPr lang="en">
                <a:highlight>
                  <a:srgbClr val="FFFFFF"/>
                </a:highlight>
              </a:rPr>
            </a:br>
            <a:r>
              <a:rPr lang="en" sz="1300">
                <a:solidFill>
                  <a:srgbClr val="5F6368"/>
                </a:solidFill>
                <a:highlight>
                  <a:srgbClr val="FFFFFF"/>
                </a:highlight>
              </a:rPr>
              <a:t>Yes</a:t>
            </a:r>
            <a:endParaRPr sz="1300">
              <a:solidFill>
                <a:srgbClr val="5F6368"/>
              </a:solidFill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F6368"/>
              </a:solidFill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4859250" y="3346100"/>
            <a:ext cx="41565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11150" algn="l" rtl="0">
              <a:spcBef>
                <a:spcPts val="0"/>
              </a:spcBef>
              <a:spcAft>
                <a:spcPts val="0"/>
              </a:spcAft>
              <a:buClr>
                <a:srgbClr val="EA4335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Need to sharpen tiers--disagreement about which plants are "advanced" </a:t>
            </a:r>
            <a:endParaRPr sz="1300">
              <a:solidFill>
                <a:srgbClr val="5F6368"/>
              </a:solidFill>
            </a:endParaRPr>
          </a:p>
          <a:p>
            <a:pPr marL="342900" lvl="0" indent="-311150" algn="l" rtl="0">
              <a:spcBef>
                <a:spcPts val="200"/>
              </a:spcBef>
              <a:spcAft>
                <a:spcPts val="0"/>
              </a:spcAft>
              <a:buClr>
                <a:srgbClr val="EA4335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May need to add more language to site explaining tiers--do some user testing</a:t>
            </a:r>
            <a:endParaRPr sz="1300">
              <a:solidFill>
                <a:srgbClr val="5F636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sz="1300">
              <a:solidFill>
                <a:srgbClr val="5F6368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sz="1300">
              <a:solidFill>
                <a:srgbClr val="5F6368"/>
              </a:solidFill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457338" y="3346100"/>
            <a:ext cx="38274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11150" algn="l" rtl="0">
              <a:spcBef>
                <a:spcPts val="0"/>
              </a:spcBef>
              <a:spcAft>
                <a:spcPts val="0"/>
              </a:spcAft>
              <a:buClr>
                <a:srgbClr val="FBBC04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Added sorting and search options to website</a:t>
            </a:r>
            <a:endParaRPr sz="1300">
              <a:solidFill>
                <a:srgbClr val="5F6368"/>
              </a:solidFill>
            </a:endParaRPr>
          </a:p>
          <a:p>
            <a:pPr marL="342900" lvl="0" indent="-311150" algn="l" rtl="0">
              <a:spcBef>
                <a:spcPts val="200"/>
              </a:spcBef>
              <a:spcAft>
                <a:spcPts val="0"/>
              </a:spcAft>
              <a:buClr>
                <a:srgbClr val="FBBC04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Priced tiers high enough so we'll still net on "beginner" plants</a:t>
            </a:r>
            <a:endParaRPr sz="1300">
              <a:solidFill>
                <a:srgbClr val="5F6368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sz="1300">
              <a:solidFill>
                <a:srgbClr val="5F636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/>
        </p:nvSpPr>
        <p:spPr>
          <a:xfrm>
            <a:off x="4859256" y="180975"/>
            <a:ext cx="41565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34A853"/>
                </a:solidFill>
              </a:rPr>
              <a:t>Acceptance criteria</a:t>
            </a:r>
            <a:endParaRPr sz="1600">
              <a:solidFill>
                <a:srgbClr val="34A853"/>
              </a:solidFill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457350" y="180975"/>
            <a:ext cx="38274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4285F4"/>
                </a:solidFill>
              </a:rPr>
              <a:t>User story</a:t>
            </a:r>
            <a:endParaRPr sz="1600">
              <a:solidFill>
                <a:srgbClr val="4285F4"/>
              </a:solidFill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5391275" y="2275675"/>
            <a:ext cx="1970700" cy="4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5" name="Google Shape;75;p14"/>
          <p:cNvCxnSpPr/>
          <p:nvPr/>
        </p:nvCxnSpPr>
        <p:spPr>
          <a:xfrm>
            <a:off x="424100" y="2675950"/>
            <a:ext cx="3353100" cy="0"/>
          </a:xfrm>
          <a:prstGeom prst="straightConnector1">
            <a:avLst/>
          </a:prstGeom>
          <a:noFill/>
          <a:ln w="9525" cap="flat" cmpd="sng">
            <a:solidFill>
              <a:srgbClr val="FBBC0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" name="Google Shape;76;p14"/>
          <p:cNvCxnSpPr/>
          <p:nvPr/>
        </p:nvCxnSpPr>
        <p:spPr>
          <a:xfrm>
            <a:off x="4572000" y="344400"/>
            <a:ext cx="0" cy="1813500"/>
          </a:xfrm>
          <a:prstGeom prst="straightConnector1">
            <a:avLst/>
          </a:prstGeom>
          <a:noFill/>
          <a:ln w="9525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" name="Google Shape;77;p14"/>
          <p:cNvSpPr txBox="1"/>
          <p:nvPr/>
        </p:nvSpPr>
        <p:spPr>
          <a:xfrm>
            <a:off x="4859250" y="567900"/>
            <a:ext cx="41565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11150" algn="l" rtl="0">
              <a:spcBef>
                <a:spcPts val="0"/>
              </a:spcBef>
              <a:spcAft>
                <a:spcPts val="0"/>
              </a:spcAft>
              <a:buClr>
                <a:srgbClr val="34A853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Receive plant care leaflet with each order</a:t>
            </a:r>
            <a:endParaRPr sz="1300">
              <a:solidFill>
                <a:srgbClr val="5F6368"/>
              </a:solidFill>
            </a:endParaRPr>
          </a:p>
          <a:p>
            <a:pPr marL="342900" lvl="0" indent="-311150" algn="l" rtl="0">
              <a:spcBef>
                <a:spcPts val="200"/>
              </a:spcBef>
              <a:spcAft>
                <a:spcPts val="0"/>
              </a:spcAft>
              <a:buClr>
                <a:srgbClr val="34A853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Option to sign up for monthly emails with seasonal care tips</a:t>
            </a:r>
            <a:endParaRPr sz="1300">
              <a:solidFill>
                <a:srgbClr val="5F6368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300">
              <a:solidFill>
                <a:srgbClr val="5F6368"/>
              </a:solidFill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457338" y="567900"/>
            <a:ext cx="38274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F6368"/>
                </a:solidFill>
              </a:rPr>
              <a:t>As a plant owner, I want to access care instructions easily so that I can keep my plant alive longer.</a:t>
            </a:r>
            <a:endParaRPr sz="1300">
              <a:solidFill>
                <a:srgbClr val="5F636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5F636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5F6368"/>
              </a:solidFill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4859251" y="3152620"/>
            <a:ext cx="4156500" cy="1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>
                <a:solidFill>
                  <a:srgbClr val="EA4335"/>
                </a:solidFill>
              </a:rPr>
              <a:t>Δ</a:t>
            </a:r>
            <a:endParaRPr sz="2000">
              <a:solidFill>
                <a:srgbClr val="EA4335"/>
              </a:solidFill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457350" y="3152620"/>
            <a:ext cx="3827400" cy="1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000">
                <a:solidFill>
                  <a:srgbClr val="FBBC04"/>
                </a:solidFill>
              </a:rPr>
              <a:t>+</a:t>
            </a:r>
            <a:endParaRPr sz="3000">
              <a:solidFill>
                <a:srgbClr val="FBBC04"/>
              </a:solidFill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4859250" y="3346100"/>
            <a:ext cx="41565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11150" algn="l" rtl="0">
              <a:spcBef>
                <a:spcPts val="0"/>
              </a:spcBef>
              <a:spcAft>
                <a:spcPts val="0"/>
              </a:spcAft>
              <a:buClr>
                <a:srgbClr val="EA4335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Leaflets needed an extra round of revisions--better outline/clearer expectations for written materials in the future </a:t>
            </a:r>
            <a:endParaRPr sz="1300">
              <a:solidFill>
                <a:srgbClr val="5F636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5F6368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5F6368"/>
              </a:solidFill>
            </a:endParaRPr>
          </a:p>
        </p:txBody>
      </p:sp>
      <p:cxnSp>
        <p:nvCxnSpPr>
          <p:cNvPr id="82" name="Google Shape;82;p14"/>
          <p:cNvCxnSpPr/>
          <p:nvPr/>
        </p:nvCxnSpPr>
        <p:spPr>
          <a:xfrm>
            <a:off x="5366800" y="2675950"/>
            <a:ext cx="3353100" cy="0"/>
          </a:xfrm>
          <a:prstGeom prst="straightConnector1">
            <a:avLst/>
          </a:prstGeom>
          <a:noFill/>
          <a:ln w="9525" cap="flat" cmpd="sng">
            <a:solidFill>
              <a:srgbClr val="34A85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4"/>
          <p:cNvCxnSpPr/>
          <p:nvPr/>
        </p:nvCxnSpPr>
        <p:spPr>
          <a:xfrm>
            <a:off x="4572000" y="2949725"/>
            <a:ext cx="0" cy="1669800"/>
          </a:xfrm>
          <a:prstGeom prst="straightConnector1">
            <a:avLst/>
          </a:prstGeom>
          <a:noFill/>
          <a:ln w="9525" cap="flat" cmpd="sng">
            <a:solidFill>
              <a:srgbClr val="EA433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" name="Google Shape;84;p14"/>
          <p:cNvSpPr txBox="1"/>
          <p:nvPr/>
        </p:nvSpPr>
        <p:spPr>
          <a:xfrm>
            <a:off x="3570000" y="2285225"/>
            <a:ext cx="2004000" cy="66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202124"/>
                </a:solidFill>
                <a:highlight>
                  <a:srgbClr val="FFFFFF"/>
                </a:highlight>
              </a:rPr>
              <a:t>Done?</a:t>
            </a:r>
            <a:r>
              <a:rPr lang="en" sz="1600">
                <a:highlight>
                  <a:srgbClr val="FFFFFF"/>
                </a:highlight>
              </a:rPr>
              <a:t> </a:t>
            </a:r>
            <a:br>
              <a:rPr lang="en">
                <a:highlight>
                  <a:srgbClr val="FFFFFF"/>
                </a:highlight>
              </a:rPr>
            </a:br>
            <a:r>
              <a:rPr lang="en" sz="1300">
                <a:solidFill>
                  <a:srgbClr val="5F6368"/>
                </a:solidFill>
                <a:highlight>
                  <a:srgbClr val="FFFFFF"/>
                </a:highlight>
              </a:rPr>
              <a:t>Yes</a:t>
            </a:r>
            <a:endParaRPr sz="1300">
              <a:solidFill>
                <a:srgbClr val="5F6368"/>
              </a:solidFill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F6368"/>
              </a:solidFill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457338" y="3346100"/>
            <a:ext cx="38274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11150" algn="l" rtl="0">
              <a:spcBef>
                <a:spcPts val="0"/>
              </a:spcBef>
              <a:spcAft>
                <a:spcPts val="0"/>
              </a:spcAft>
              <a:buClr>
                <a:srgbClr val="FBBC04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Leaflets designed quickly</a:t>
            </a:r>
            <a:endParaRPr sz="1300">
              <a:solidFill>
                <a:srgbClr val="5F6368"/>
              </a:solidFill>
            </a:endParaRPr>
          </a:p>
          <a:p>
            <a:pPr marL="342900" lvl="0" indent="-311150" algn="l" rtl="0">
              <a:spcBef>
                <a:spcPts val="200"/>
              </a:spcBef>
              <a:spcAft>
                <a:spcPts val="0"/>
              </a:spcAft>
              <a:buClr>
                <a:srgbClr val="FBBC04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Created sign-up portal (modeled on existing email sign-up procedures)</a:t>
            </a:r>
            <a:endParaRPr sz="1300">
              <a:solidFill>
                <a:srgbClr val="5F6368"/>
              </a:solidFill>
            </a:endParaRPr>
          </a:p>
          <a:p>
            <a:pPr marL="342900" lvl="0" indent="-311150" algn="l" rtl="0">
              <a:spcBef>
                <a:spcPts val="200"/>
              </a:spcBef>
              <a:spcAft>
                <a:spcPts val="0"/>
              </a:spcAft>
              <a:buClr>
                <a:srgbClr val="FBBC04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Composed care emails for next quarter</a:t>
            </a:r>
            <a:endParaRPr sz="1300">
              <a:solidFill>
                <a:srgbClr val="5F6368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sz="1300">
              <a:solidFill>
                <a:srgbClr val="5F636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/>
        </p:nvSpPr>
        <p:spPr>
          <a:xfrm>
            <a:off x="4859256" y="180975"/>
            <a:ext cx="41565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34A853"/>
                </a:solidFill>
              </a:rPr>
              <a:t>Acceptance criteria</a:t>
            </a:r>
            <a:endParaRPr sz="1600">
              <a:solidFill>
                <a:srgbClr val="34A853"/>
              </a:solidFill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457350" y="180975"/>
            <a:ext cx="38274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4285F4"/>
                </a:solidFill>
              </a:rPr>
              <a:t>User story</a:t>
            </a:r>
            <a:endParaRPr sz="1600">
              <a:solidFill>
                <a:srgbClr val="4285F4"/>
              </a:solidFill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5391275" y="2275675"/>
            <a:ext cx="1970700" cy="4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3" name="Google Shape;93;p15"/>
          <p:cNvCxnSpPr/>
          <p:nvPr/>
        </p:nvCxnSpPr>
        <p:spPr>
          <a:xfrm>
            <a:off x="424100" y="2675950"/>
            <a:ext cx="3353100" cy="0"/>
          </a:xfrm>
          <a:prstGeom prst="straightConnector1">
            <a:avLst/>
          </a:prstGeom>
          <a:noFill/>
          <a:ln w="9525" cap="flat" cmpd="sng">
            <a:solidFill>
              <a:srgbClr val="FBBC0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15"/>
          <p:cNvCxnSpPr/>
          <p:nvPr/>
        </p:nvCxnSpPr>
        <p:spPr>
          <a:xfrm>
            <a:off x="4572000" y="344400"/>
            <a:ext cx="0" cy="1813500"/>
          </a:xfrm>
          <a:prstGeom prst="straightConnector1">
            <a:avLst/>
          </a:prstGeom>
          <a:noFill/>
          <a:ln w="9525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" name="Google Shape;95;p15"/>
          <p:cNvSpPr txBox="1"/>
          <p:nvPr/>
        </p:nvSpPr>
        <p:spPr>
          <a:xfrm>
            <a:off x="4859250" y="567900"/>
            <a:ext cx="41565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11150" algn="l" rtl="0">
              <a:spcBef>
                <a:spcPts val="0"/>
              </a:spcBef>
              <a:spcAft>
                <a:spcPts val="0"/>
              </a:spcAft>
              <a:buClr>
                <a:srgbClr val="34A853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Can purchase plant care starter kits (for ferns, succulents, vines, etc.)</a:t>
            </a:r>
            <a:endParaRPr sz="1300">
              <a:solidFill>
                <a:srgbClr val="5F6368"/>
              </a:solidFill>
            </a:endParaRPr>
          </a:p>
          <a:p>
            <a:pPr marL="342900" lvl="0" indent="-311150" algn="l" rtl="0">
              <a:spcBef>
                <a:spcPts val="200"/>
              </a:spcBef>
              <a:spcAft>
                <a:spcPts val="200"/>
              </a:spcAft>
              <a:buClr>
                <a:srgbClr val="34A853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Option to buy partial kits or single tools</a:t>
            </a:r>
            <a:endParaRPr sz="1300">
              <a:solidFill>
                <a:srgbClr val="5F6368"/>
              </a:solidFill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457338" y="567900"/>
            <a:ext cx="38274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F6368"/>
                </a:solidFill>
              </a:rPr>
              <a:t>As a plant owner, I want to have the right tools to care for my plant so that I can keep it healthy and beautiful.</a:t>
            </a:r>
            <a:endParaRPr sz="1300">
              <a:solidFill>
                <a:srgbClr val="5F6368"/>
              </a:solidFill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4859251" y="3152620"/>
            <a:ext cx="4156500" cy="1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>
                <a:solidFill>
                  <a:srgbClr val="EA4335"/>
                </a:solidFill>
              </a:rPr>
              <a:t>Δ</a:t>
            </a:r>
            <a:endParaRPr sz="2000">
              <a:solidFill>
                <a:srgbClr val="EA4335"/>
              </a:solidFill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457350" y="3152620"/>
            <a:ext cx="3827400" cy="1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000">
                <a:solidFill>
                  <a:srgbClr val="FBBC04"/>
                </a:solidFill>
              </a:rPr>
              <a:t>+</a:t>
            </a:r>
            <a:endParaRPr sz="3000">
              <a:solidFill>
                <a:srgbClr val="FBBC04"/>
              </a:solidFill>
            </a:endParaRPr>
          </a:p>
        </p:txBody>
      </p:sp>
      <p:cxnSp>
        <p:nvCxnSpPr>
          <p:cNvPr id="99" name="Google Shape;99;p15"/>
          <p:cNvCxnSpPr/>
          <p:nvPr/>
        </p:nvCxnSpPr>
        <p:spPr>
          <a:xfrm>
            <a:off x="5366800" y="2675950"/>
            <a:ext cx="3353100" cy="0"/>
          </a:xfrm>
          <a:prstGeom prst="straightConnector1">
            <a:avLst/>
          </a:prstGeom>
          <a:noFill/>
          <a:ln w="9525" cap="flat" cmpd="sng">
            <a:solidFill>
              <a:srgbClr val="34A85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5"/>
          <p:cNvCxnSpPr/>
          <p:nvPr/>
        </p:nvCxnSpPr>
        <p:spPr>
          <a:xfrm>
            <a:off x="4572000" y="2949725"/>
            <a:ext cx="0" cy="1669800"/>
          </a:xfrm>
          <a:prstGeom prst="straightConnector1">
            <a:avLst/>
          </a:prstGeom>
          <a:noFill/>
          <a:ln w="9525" cap="flat" cmpd="sng">
            <a:solidFill>
              <a:srgbClr val="EA433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" name="Google Shape;101;p15"/>
          <p:cNvSpPr txBox="1"/>
          <p:nvPr/>
        </p:nvSpPr>
        <p:spPr>
          <a:xfrm>
            <a:off x="3570000" y="2285225"/>
            <a:ext cx="2004000" cy="66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202124"/>
                </a:solidFill>
                <a:highlight>
                  <a:srgbClr val="FFFFFF"/>
                </a:highlight>
              </a:rPr>
              <a:t>Done?</a:t>
            </a:r>
            <a:r>
              <a:rPr lang="en" sz="1600">
                <a:highlight>
                  <a:srgbClr val="FFFFFF"/>
                </a:highlight>
              </a:rPr>
              <a:t> </a:t>
            </a:r>
            <a:br>
              <a:rPr lang="en">
                <a:highlight>
                  <a:srgbClr val="FFFFFF"/>
                </a:highlight>
              </a:rPr>
            </a:br>
            <a:r>
              <a:rPr lang="en" sz="1300">
                <a:solidFill>
                  <a:srgbClr val="5F6368"/>
                </a:solidFill>
                <a:highlight>
                  <a:srgbClr val="FFFFFF"/>
                </a:highlight>
              </a:rPr>
              <a:t>No - supply chain delay</a:t>
            </a:r>
            <a:endParaRPr sz="1300">
              <a:solidFill>
                <a:srgbClr val="5F6368"/>
              </a:solidFill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F6368"/>
              </a:solidFill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4859250" y="3346100"/>
            <a:ext cx="41565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11150" algn="l" rtl="0">
              <a:spcBef>
                <a:spcPts val="0"/>
              </a:spcBef>
              <a:spcAft>
                <a:spcPts val="0"/>
              </a:spcAft>
              <a:buClr>
                <a:srgbClr val="EA4335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Didn't truly understand the scope of this item</a:t>
            </a:r>
            <a:endParaRPr sz="1300">
              <a:solidFill>
                <a:srgbClr val="5F6368"/>
              </a:solidFill>
            </a:endParaRPr>
          </a:p>
          <a:p>
            <a:pPr marL="342900" lvl="0" indent="-311150" algn="l" rtl="0">
              <a:spcBef>
                <a:spcPts val="200"/>
              </a:spcBef>
              <a:spcAft>
                <a:spcPts val="0"/>
              </a:spcAft>
              <a:buClr>
                <a:srgbClr val="EA4335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Communication issues led to vendor shipping delays for some kit items--can’t offer whole starter kits yet</a:t>
            </a:r>
            <a:endParaRPr sz="1300">
              <a:solidFill>
                <a:srgbClr val="5F636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sz="1300">
              <a:solidFill>
                <a:srgbClr val="5F6368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sz="1300">
              <a:solidFill>
                <a:srgbClr val="5F6368"/>
              </a:solidFill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457338" y="3346100"/>
            <a:ext cx="38274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11150" algn="l" rtl="0">
              <a:spcBef>
                <a:spcPts val="0"/>
              </a:spcBef>
              <a:spcAft>
                <a:spcPts val="0"/>
              </a:spcAft>
              <a:buClr>
                <a:srgbClr val="FBBC04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Designed and coded bundling option at checkout (not live yet)</a:t>
            </a:r>
            <a:endParaRPr sz="1300">
              <a:solidFill>
                <a:srgbClr val="5F6368"/>
              </a:solidFill>
            </a:endParaRPr>
          </a:p>
          <a:p>
            <a:pPr marL="342900" lvl="0" indent="-311150" algn="l" rtl="0">
              <a:spcBef>
                <a:spcPts val="200"/>
              </a:spcBef>
              <a:spcAft>
                <a:spcPts val="0"/>
              </a:spcAft>
              <a:buClr>
                <a:srgbClr val="FBBC04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Made single tools available while we wait on missing kit items </a:t>
            </a:r>
            <a:endParaRPr sz="1300">
              <a:solidFill>
                <a:srgbClr val="5F6368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sz="1300">
              <a:solidFill>
                <a:srgbClr val="5F636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/>
        </p:nvSpPr>
        <p:spPr>
          <a:xfrm>
            <a:off x="4859256" y="180975"/>
            <a:ext cx="41565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34A853"/>
                </a:solidFill>
              </a:rPr>
              <a:t>Acceptance criteria</a:t>
            </a:r>
            <a:endParaRPr sz="1600">
              <a:solidFill>
                <a:srgbClr val="34A853"/>
              </a:solidFill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457350" y="180975"/>
            <a:ext cx="38274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4285F4"/>
                </a:solidFill>
              </a:rPr>
              <a:t>User story</a:t>
            </a:r>
            <a:endParaRPr sz="1600">
              <a:solidFill>
                <a:srgbClr val="4285F4"/>
              </a:solidFill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5391275" y="2275675"/>
            <a:ext cx="1970700" cy="4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1" name="Google Shape;111;p16"/>
          <p:cNvCxnSpPr/>
          <p:nvPr/>
        </p:nvCxnSpPr>
        <p:spPr>
          <a:xfrm>
            <a:off x="424100" y="2675950"/>
            <a:ext cx="3353100" cy="0"/>
          </a:xfrm>
          <a:prstGeom prst="straightConnector1">
            <a:avLst/>
          </a:prstGeom>
          <a:noFill/>
          <a:ln w="9525" cap="flat" cmpd="sng">
            <a:solidFill>
              <a:srgbClr val="FBBC0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6"/>
          <p:cNvCxnSpPr/>
          <p:nvPr/>
        </p:nvCxnSpPr>
        <p:spPr>
          <a:xfrm>
            <a:off x="4572000" y="344400"/>
            <a:ext cx="0" cy="1813500"/>
          </a:xfrm>
          <a:prstGeom prst="straightConnector1">
            <a:avLst/>
          </a:prstGeom>
          <a:noFill/>
          <a:ln w="9525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" name="Google Shape;113;p16"/>
          <p:cNvSpPr txBox="1"/>
          <p:nvPr/>
        </p:nvSpPr>
        <p:spPr>
          <a:xfrm>
            <a:off x="4859250" y="567900"/>
            <a:ext cx="41565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11150" algn="l" rtl="0">
              <a:spcBef>
                <a:spcPts val="0"/>
              </a:spcBef>
              <a:spcAft>
                <a:spcPts val="0"/>
              </a:spcAft>
              <a:buClr>
                <a:srgbClr val="34A853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Option to sign up for reminder texts or emails</a:t>
            </a:r>
            <a:endParaRPr sz="1300">
              <a:solidFill>
                <a:srgbClr val="5F6368"/>
              </a:solidFill>
            </a:endParaRPr>
          </a:p>
          <a:p>
            <a:pPr marL="342900" lvl="0" indent="-311150" algn="l" rtl="0">
              <a:spcBef>
                <a:spcPts val="200"/>
              </a:spcBef>
              <a:spcAft>
                <a:spcPts val="0"/>
              </a:spcAft>
              <a:buClr>
                <a:srgbClr val="34A853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Option to add reminder stickers for use with calendars to each order</a:t>
            </a:r>
            <a:endParaRPr sz="1300">
              <a:solidFill>
                <a:srgbClr val="5F6368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200"/>
              </a:spcAft>
              <a:buNone/>
            </a:pPr>
            <a:endParaRPr sz="1300">
              <a:solidFill>
                <a:srgbClr val="5F6368"/>
              </a:solidFill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457338" y="567900"/>
            <a:ext cx="38274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F6368"/>
                </a:solidFill>
              </a:rPr>
              <a:t>As a plant owner, I want to remember when to water my plants so that I don't under- or overwater them.</a:t>
            </a:r>
            <a:endParaRPr sz="1300">
              <a:solidFill>
                <a:srgbClr val="5F6368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300">
              <a:solidFill>
                <a:srgbClr val="5F6368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300">
              <a:solidFill>
                <a:srgbClr val="5F6368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200"/>
              </a:spcAft>
              <a:buNone/>
            </a:pPr>
            <a:endParaRPr sz="1300">
              <a:solidFill>
                <a:srgbClr val="5F6368"/>
              </a:solidFill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4859251" y="3152620"/>
            <a:ext cx="4156500" cy="1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>
                <a:solidFill>
                  <a:srgbClr val="EA4335"/>
                </a:solidFill>
              </a:rPr>
              <a:t>Δ</a:t>
            </a:r>
            <a:endParaRPr sz="2000">
              <a:solidFill>
                <a:srgbClr val="EA4335"/>
              </a:solidFill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457350" y="3152620"/>
            <a:ext cx="3827400" cy="1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000">
                <a:solidFill>
                  <a:srgbClr val="FBBC04"/>
                </a:solidFill>
              </a:rPr>
              <a:t>+</a:t>
            </a:r>
            <a:endParaRPr sz="3000">
              <a:solidFill>
                <a:srgbClr val="FBBC04"/>
              </a:solidFill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4859250" y="3346100"/>
            <a:ext cx="41565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11150" algn="l" rtl="0">
              <a:spcBef>
                <a:spcPts val="0"/>
              </a:spcBef>
              <a:spcAft>
                <a:spcPts val="0"/>
              </a:spcAft>
              <a:buClr>
                <a:srgbClr val="EA4335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Most testers preferred text over email reminders--monitor to find out if enough customers use the email feature to justify keeping it</a:t>
            </a:r>
            <a:endParaRPr sz="1300">
              <a:solidFill>
                <a:srgbClr val="5F6368"/>
              </a:solidFill>
            </a:endParaRPr>
          </a:p>
          <a:p>
            <a:pPr marL="34290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300">
              <a:solidFill>
                <a:srgbClr val="5F636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sz="1300">
              <a:solidFill>
                <a:srgbClr val="5F6368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sz="1300">
              <a:solidFill>
                <a:srgbClr val="5F6368"/>
              </a:solidFill>
            </a:endParaRPr>
          </a:p>
        </p:txBody>
      </p:sp>
      <p:cxnSp>
        <p:nvCxnSpPr>
          <p:cNvPr id="118" name="Google Shape;118;p16"/>
          <p:cNvCxnSpPr/>
          <p:nvPr/>
        </p:nvCxnSpPr>
        <p:spPr>
          <a:xfrm>
            <a:off x="5366800" y="2675950"/>
            <a:ext cx="3353100" cy="0"/>
          </a:xfrm>
          <a:prstGeom prst="straightConnector1">
            <a:avLst/>
          </a:prstGeom>
          <a:noFill/>
          <a:ln w="9525" cap="flat" cmpd="sng">
            <a:solidFill>
              <a:srgbClr val="34A85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" name="Google Shape;119;p16"/>
          <p:cNvCxnSpPr/>
          <p:nvPr/>
        </p:nvCxnSpPr>
        <p:spPr>
          <a:xfrm>
            <a:off x="4572000" y="2949725"/>
            <a:ext cx="0" cy="1669800"/>
          </a:xfrm>
          <a:prstGeom prst="straightConnector1">
            <a:avLst/>
          </a:prstGeom>
          <a:noFill/>
          <a:ln w="9525" cap="flat" cmpd="sng">
            <a:solidFill>
              <a:srgbClr val="EA433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0" name="Google Shape;120;p16"/>
          <p:cNvSpPr txBox="1"/>
          <p:nvPr/>
        </p:nvSpPr>
        <p:spPr>
          <a:xfrm>
            <a:off x="3570000" y="2285225"/>
            <a:ext cx="2004000" cy="66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202124"/>
                </a:solidFill>
                <a:highlight>
                  <a:srgbClr val="FFFFFF"/>
                </a:highlight>
              </a:rPr>
              <a:t>Done?</a:t>
            </a:r>
            <a:r>
              <a:rPr lang="en" sz="1600">
                <a:highlight>
                  <a:srgbClr val="FFFFFF"/>
                </a:highlight>
              </a:rPr>
              <a:t> </a:t>
            </a:r>
            <a:br>
              <a:rPr lang="en">
                <a:highlight>
                  <a:srgbClr val="FFFFFF"/>
                </a:highlight>
              </a:rPr>
            </a:br>
            <a:r>
              <a:rPr lang="en" sz="1300">
                <a:solidFill>
                  <a:srgbClr val="5F6368"/>
                </a:solidFill>
                <a:highlight>
                  <a:srgbClr val="FFFFFF"/>
                </a:highlight>
              </a:rPr>
              <a:t>Yes</a:t>
            </a:r>
            <a:endParaRPr sz="1300">
              <a:solidFill>
                <a:srgbClr val="5F6368"/>
              </a:solidFill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F6368"/>
              </a:solidFill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457338" y="3346100"/>
            <a:ext cx="38274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11150" algn="l" rtl="0">
              <a:spcBef>
                <a:spcPts val="0"/>
              </a:spcBef>
              <a:spcAft>
                <a:spcPts val="0"/>
              </a:spcAft>
              <a:buClr>
                <a:srgbClr val="FBBC04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User testing went smoothly</a:t>
            </a:r>
            <a:endParaRPr sz="1300">
              <a:solidFill>
                <a:srgbClr val="5F6368"/>
              </a:solidFill>
            </a:endParaRPr>
          </a:p>
          <a:p>
            <a:pPr marL="342900" lvl="0" indent="-311150" algn="l" rtl="0">
              <a:spcBef>
                <a:spcPts val="200"/>
              </a:spcBef>
              <a:spcAft>
                <a:spcPts val="0"/>
              </a:spcAft>
              <a:buClr>
                <a:srgbClr val="FBBC04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Good user feedback on stickers--more popular than we anticipated</a:t>
            </a:r>
            <a:endParaRPr sz="1300">
              <a:solidFill>
                <a:srgbClr val="5F6368"/>
              </a:solidFill>
            </a:endParaRPr>
          </a:p>
          <a:p>
            <a:pPr marL="342900" lvl="0" indent="-311150" algn="l" rtl="0">
              <a:spcBef>
                <a:spcPts val="200"/>
              </a:spcBef>
              <a:spcAft>
                <a:spcPts val="0"/>
              </a:spcAft>
              <a:buClr>
                <a:srgbClr val="FBBC04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Make sure watering and care reminders are in the Backlog for upcoming app development project</a:t>
            </a:r>
            <a:endParaRPr sz="1300">
              <a:solidFill>
                <a:srgbClr val="5F6368"/>
              </a:solidFill>
            </a:endParaRPr>
          </a:p>
          <a:p>
            <a:pPr marL="45720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300">
              <a:solidFill>
                <a:srgbClr val="5F6368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sz="1300">
              <a:solidFill>
                <a:srgbClr val="5F6368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/>
        </p:nvSpPr>
        <p:spPr>
          <a:xfrm>
            <a:off x="4859256" y="180975"/>
            <a:ext cx="41565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34A853"/>
                </a:solidFill>
              </a:rPr>
              <a:t>Acceptance criteria</a:t>
            </a:r>
            <a:endParaRPr sz="1600">
              <a:solidFill>
                <a:srgbClr val="34A853"/>
              </a:solidFill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457350" y="180975"/>
            <a:ext cx="38274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4285F4"/>
                </a:solidFill>
              </a:rPr>
              <a:t>User story</a:t>
            </a:r>
            <a:endParaRPr sz="1600">
              <a:solidFill>
                <a:srgbClr val="4285F4"/>
              </a:solidFill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5391275" y="2275675"/>
            <a:ext cx="1970700" cy="4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9" name="Google Shape;129;p17"/>
          <p:cNvCxnSpPr/>
          <p:nvPr/>
        </p:nvCxnSpPr>
        <p:spPr>
          <a:xfrm>
            <a:off x="424100" y="2675950"/>
            <a:ext cx="3353100" cy="0"/>
          </a:xfrm>
          <a:prstGeom prst="straightConnector1">
            <a:avLst/>
          </a:prstGeom>
          <a:noFill/>
          <a:ln w="9525" cap="flat" cmpd="sng">
            <a:solidFill>
              <a:srgbClr val="FBBC0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4572000" y="344400"/>
            <a:ext cx="0" cy="1813500"/>
          </a:xfrm>
          <a:prstGeom prst="straightConnector1">
            <a:avLst/>
          </a:prstGeom>
          <a:noFill/>
          <a:ln w="9525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" name="Google Shape;131;p17"/>
          <p:cNvSpPr txBox="1"/>
          <p:nvPr/>
        </p:nvSpPr>
        <p:spPr>
          <a:xfrm>
            <a:off x="4859250" y="567900"/>
            <a:ext cx="41565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11150" algn="l" rtl="0">
              <a:spcBef>
                <a:spcPts val="0"/>
              </a:spcBef>
              <a:spcAft>
                <a:spcPts val="0"/>
              </a:spcAft>
              <a:buClr>
                <a:srgbClr val="34A853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Credit and return FAQ linked on homepage</a:t>
            </a:r>
            <a:endParaRPr sz="1300">
              <a:solidFill>
                <a:srgbClr val="5F6368"/>
              </a:solidFill>
            </a:endParaRPr>
          </a:p>
          <a:p>
            <a:pPr marL="342900" lvl="0" indent="-311150" algn="l" rtl="0">
              <a:spcBef>
                <a:spcPts val="0"/>
              </a:spcBef>
              <a:spcAft>
                <a:spcPts val="200"/>
              </a:spcAft>
              <a:buClr>
                <a:srgbClr val="34A853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All orders ship with return labels and instructions</a:t>
            </a:r>
            <a:endParaRPr sz="1300">
              <a:solidFill>
                <a:srgbClr val="5F6368"/>
              </a:solidFill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457338" y="567900"/>
            <a:ext cx="38274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F6368"/>
                </a:solidFill>
              </a:rPr>
              <a:t>As a customer, I want a hassle-free way to return my order so that I can be sure I have the right plant for me.</a:t>
            </a:r>
            <a:endParaRPr sz="1300">
              <a:solidFill>
                <a:srgbClr val="5F6368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300">
              <a:solidFill>
                <a:srgbClr val="5F6368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300">
              <a:solidFill>
                <a:srgbClr val="5F6368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300">
              <a:solidFill>
                <a:srgbClr val="5F6368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200"/>
              </a:spcAft>
              <a:buNone/>
            </a:pPr>
            <a:endParaRPr sz="1300">
              <a:solidFill>
                <a:srgbClr val="5F6368"/>
              </a:solidFill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4859251" y="3152620"/>
            <a:ext cx="4156500" cy="1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>
                <a:solidFill>
                  <a:srgbClr val="EA4335"/>
                </a:solidFill>
              </a:rPr>
              <a:t>Δ</a:t>
            </a:r>
            <a:endParaRPr sz="2000">
              <a:solidFill>
                <a:srgbClr val="EA4335"/>
              </a:solidFill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457350" y="3152620"/>
            <a:ext cx="3827400" cy="1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000">
                <a:solidFill>
                  <a:srgbClr val="FBBC04"/>
                </a:solidFill>
              </a:rPr>
              <a:t>+</a:t>
            </a:r>
            <a:endParaRPr sz="3000">
              <a:solidFill>
                <a:srgbClr val="FBBC04"/>
              </a:solidFill>
            </a:endParaRPr>
          </a:p>
        </p:txBody>
      </p:sp>
      <p:cxnSp>
        <p:nvCxnSpPr>
          <p:cNvPr id="135" name="Google Shape;135;p17"/>
          <p:cNvCxnSpPr/>
          <p:nvPr/>
        </p:nvCxnSpPr>
        <p:spPr>
          <a:xfrm>
            <a:off x="5366800" y="2675950"/>
            <a:ext cx="3353100" cy="0"/>
          </a:xfrm>
          <a:prstGeom prst="straightConnector1">
            <a:avLst/>
          </a:prstGeom>
          <a:noFill/>
          <a:ln w="9525" cap="flat" cmpd="sng">
            <a:solidFill>
              <a:srgbClr val="34A85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17"/>
          <p:cNvCxnSpPr/>
          <p:nvPr/>
        </p:nvCxnSpPr>
        <p:spPr>
          <a:xfrm>
            <a:off x="4572000" y="2949725"/>
            <a:ext cx="0" cy="1669800"/>
          </a:xfrm>
          <a:prstGeom prst="straightConnector1">
            <a:avLst/>
          </a:prstGeom>
          <a:noFill/>
          <a:ln w="9525" cap="flat" cmpd="sng">
            <a:solidFill>
              <a:srgbClr val="EA433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7" name="Google Shape;137;p17"/>
          <p:cNvSpPr txBox="1"/>
          <p:nvPr/>
        </p:nvSpPr>
        <p:spPr>
          <a:xfrm>
            <a:off x="3570000" y="2285225"/>
            <a:ext cx="2004000" cy="66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202124"/>
                </a:solidFill>
                <a:highlight>
                  <a:srgbClr val="FFFFFF"/>
                </a:highlight>
              </a:rPr>
              <a:t>Done?</a:t>
            </a:r>
            <a:r>
              <a:rPr lang="en" sz="1600">
                <a:highlight>
                  <a:srgbClr val="FFFFFF"/>
                </a:highlight>
              </a:rPr>
              <a:t> </a:t>
            </a:r>
            <a:br>
              <a:rPr lang="en">
                <a:highlight>
                  <a:srgbClr val="FFFFFF"/>
                </a:highlight>
              </a:rPr>
            </a:br>
            <a:r>
              <a:rPr lang="en" sz="1300">
                <a:solidFill>
                  <a:srgbClr val="5F6368"/>
                </a:solidFill>
                <a:highlight>
                  <a:srgbClr val="FFFFFF"/>
                </a:highlight>
              </a:rPr>
              <a:t>Yes</a:t>
            </a:r>
            <a:endParaRPr sz="1300">
              <a:solidFill>
                <a:srgbClr val="5F6368"/>
              </a:solidFill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F6368"/>
              </a:solidFill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4859250" y="3346100"/>
            <a:ext cx="41565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11150" algn="l" rtl="0">
              <a:spcBef>
                <a:spcPts val="0"/>
              </a:spcBef>
              <a:spcAft>
                <a:spcPts val="0"/>
              </a:spcAft>
              <a:buClr>
                <a:srgbClr val="EA4335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Some customer confusion about available shipping methods for returns--clarify instructions</a:t>
            </a:r>
            <a:endParaRPr sz="1300">
              <a:solidFill>
                <a:srgbClr val="5F6368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sz="1300">
              <a:solidFill>
                <a:srgbClr val="5F6368"/>
              </a:solidFill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457338" y="3346100"/>
            <a:ext cx="38274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BC04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Website update--easy</a:t>
            </a:r>
            <a:endParaRPr sz="1300">
              <a:solidFill>
                <a:srgbClr val="5F6368"/>
              </a:solidFill>
            </a:endParaRPr>
          </a:p>
          <a:p>
            <a:pPr marL="342900" lvl="0" indent="-3111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BBC04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Figured out pricing--good user response</a:t>
            </a:r>
            <a:endParaRPr sz="1300">
              <a:solidFill>
                <a:srgbClr val="5F6368"/>
              </a:solidFill>
            </a:endParaRPr>
          </a:p>
          <a:p>
            <a:pPr marL="342900" lvl="0" indent="-3111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BBC04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Shipping--use same process we've had, so no need to create new one</a:t>
            </a:r>
            <a:endParaRPr sz="1300">
              <a:solidFill>
                <a:srgbClr val="5F636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sz="1300">
              <a:solidFill>
                <a:srgbClr val="5F6368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/>
        </p:nvSpPr>
        <p:spPr>
          <a:xfrm>
            <a:off x="4859256" y="180975"/>
            <a:ext cx="41565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34A853"/>
                </a:solidFill>
              </a:rPr>
              <a:t>Acceptance criteria</a:t>
            </a:r>
            <a:endParaRPr sz="1600">
              <a:solidFill>
                <a:srgbClr val="34A853"/>
              </a:solidFill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457350" y="180975"/>
            <a:ext cx="38274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4285F4"/>
                </a:solidFill>
              </a:rPr>
              <a:t>User story</a:t>
            </a:r>
            <a:endParaRPr sz="1600">
              <a:solidFill>
                <a:srgbClr val="4285F4"/>
              </a:solidFill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5391275" y="2275675"/>
            <a:ext cx="1970700" cy="4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7" name="Google Shape;147;p18"/>
          <p:cNvCxnSpPr/>
          <p:nvPr/>
        </p:nvCxnSpPr>
        <p:spPr>
          <a:xfrm>
            <a:off x="424100" y="2675950"/>
            <a:ext cx="3353100" cy="0"/>
          </a:xfrm>
          <a:prstGeom prst="straightConnector1">
            <a:avLst/>
          </a:prstGeom>
          <a:noFill/>
          <a:ln w="9525" cap="flat" cmpd="sng">
            <a:solidFill>
              <a:srgbClr val="FBBC0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" name="Google Shape;148;p18"/>
          <p:cNvCxnSpPr/>
          <p:nvPr/>
        </p:nvCxnSpPr>
        <p:spPr>
          <a:xfrm>
            <a:off x="4572000" y="344400"/>
            <a:ext cx="0" cy="1813500"/>
          </a:xfrm>
          <a:prstGeom prst="straightConnector1">
            <a:avLst/>
          </a:prstGeom>
          <a:noFill/>
          <a:ln w="9525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9" name="Google Shape;149;p18"/>
          <p:cNvSpPr txBox="1"/>
          <p:nvPr/>
        </p:nvSpPr>
        <p:spPr>
          <a:xfrm>
            <a:off x="4859250" y="567900"/>
            <a:ext cx="41565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11150" algn="l" rtl="0">
              <a:spcBef>
                <a:spcPts val="0"/>
              </a:spcBef>
              <a:spcAft>
                <a:spcPts val="0"/>
              </a:spcAft>
              <a:buClr>
                <a:srgbClr val="34A853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Customers can visit a guide to different styles (formal &amp; informal upright, broom, cascade, etc.) on website</a:t>
            </a:r>
            <a:endParaRPr sz="1300">
              <a:solidFill>
                <a:srgbClr val="5F6368"/>
              </a:solidFill>
            </a:endParaRPr>
          </a:p>
          <a:p>
            <a:pPr marL="342900" lvl="0" indent="-311150" algn="l" rtl="0">
              <a:spcBef>
                <a:spcPts val="0"/>
              </a:spcBef>
              <a:spcAft>
                <a:spcPts val="0"/>
              </a:spcAft>
              <a:buClr>
                <a:srgbClr val="34A853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Customers can take a quiz to match their trees to suitable styles</a:t>
            </a:r>
            <a:endParaRPr sz="1300">
              <a:solidFill>
                <a:srgbClr val="5F6368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200"/>
              </a:spcAft>
              <a:buNone/>
            </a:pPr>
            <a:endParaRPr sz="1300">
              <a:solidFill>
                <a:srgbClr val="5F6368"/>
              </a:solidFill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457338" y="567900"/>
            <a:ext cx="38274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F6368"/>
                </a:solidFill>
              </a:rPr>
              <a:t>As a new Bonsai tree owner, I want to learn about different Bonsai styles so I can decide which is right for my tree.</a:t>
            </a:r>
            <a:endParaRPr sz="1300">
              <a:solidFill>
                <a:srgbClr val="5F6368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300">
              <a:solidFill>
                <a:srgbClr val="5F6368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300">
              <a:solidFill>
                <a:srgbClr val="5F6368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300">
              <a:solidFill>
                <a:srgbClr val="5F6368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200"/>
              </a:spcAft>
              <a:buNone/>
            </a:pPr>
            <a:endParaRPr sz="1300">
              <a:solidFill>
                <a:srgbClr val="5F6368"/>
              </a:solidFill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4859251" y="3152620"/>
            <a:ext cx="4156500" cy="1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>
                <a:solidFill>
                  <a:srgbClr val="EA4335"/>
                </a:solidFill>
              </a:rPr>
              <a:t>Δ</a:t>
            </a:r>
            <a:endParaRPr sz="2000">
              <a:solidFill>
                <a:srgbClr val="EA4335"/>
              </a:solidFill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457350" y="3152620"/>
            <a:ext cx="3827400" cy="1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000">
                <a:solidFill>
                  <a:srgbClr val="FBBC04"/>
                </a:solidFill>
              </a:rPr>
              <a:t>+</a:t>
            </a:r>
            <a:endParaRPr sz="3000">
              <a:solidFill>
                <a:srgbClr val="FBBC04"/>
              </a:solidFill>
            </a:endParaRPr>
          </a:p>
        </p:txBody>
      </p:sp>
      <p:sp>
        <p:nvSpPr>
          <p:cNvPr id="153" name="Google Shape;153;p18"/>
          <p:cNvSpPr txBox="1"/>
          <p:nvPr/>
        </p:nvSpPr>
        <p:spPr>
          <a:xfrm>
            <a:off x="4859250" y="3346100"/>
            <a:ext cx="41565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11150" algn="l" rtl="0">
              <a:spcBef>
                <a:spcPts val="0"/>
              </a:spcBef>
              <a:spcAft>
                <a:spcPts val="0"/>
              </a:spcAft>
              <a:buClr>
                <a:srgbClr val="EA4335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Testing indicates we should add more styles to the guide in future</a:t>
            </a:r>
            <a:endParaRPr sz="1300">
              <a:solidFill>
                <a:srgbClr val="5F6368"/>
              </a:solidFill>
            </a:endParaRPr>
          </a:p>
          <a:p>
            <a:pPr marL="342900" lvl="0" indent="-311150" algn="l" rtl="0">
              <a:spcBef>
                <a:spcPts val="200"/>
              </a:spcBef>
              <a:spcAft>
                <a:spcPts val="0"/>
              </a:spcAft>
              <a:buClr>
                <a:srgbClr val="EA4335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Need better photos for certain styles</a:t>
            </a:r>
            <a:endParaRPr sz="1300">
              <a:solidFill>
                <a:srgbClr val="5F636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sz="1300">
              <a:solidFill>
                <a:srgbClr val="5F6368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sz="1300">
              <a:solidFill>
                <a:srgbClr val="5F6368"/>
              </a:solidFill>
            </a:endParaRPr>
          </a:p>
        </p:txBody>
      </p:sp>
      <p:cxnSp>
        <p:nvCxnSpPr>
          <p:cNvPr id="154" name="Google Shape;154;p18"/>
          <p:cNvCxnSpPr/>
          <p:nvPr/>
        </p:nvCxnSpPr>
        <p:spPr>
          <a:xfrm>
            <a:off x="5366800" y="2675950"/>
            <a:ext cx="3353100" cy="0"/>
          </a:xfrm>
          <a:prstGeom prst="straightConnector1">
            <a:avLst/>
          </a:prstGeom>
          <a:noFill/>
          <a:ln w="9525" cap="flat" cmpd="sng">
            <a:solidFill>
              <a:srgbClr val="34A85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18"/>
          <p:cNvCxnSpPr/>
          <p:nvPr/>
        </p:nvCxnSpPr>
        <p:spPr>
          <a:xfrm>
            <a:off x="4572000" y="2949725"/>
            <a:ext cx="0" cy="1669800"/>
          </a:xfrm>
          <a:prstGeom prst="straightConnector1">
            <a:avLst/>
          </a:prstGeom>
          <a:noFill/>
          <a:ln w="9525" cap="flat" cmpd="sng">
            <a:solidFill>
              <a:srgbClr val="EA433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18"/>
          <p:cNvSpPr txBox="1"/>
          <p:nvPr/>
        </p:nvSpPr>
        <p:spPr>
          <a:xfrm>
            <a:off x="3570000" y="2285225"/>
            <a:ext cx="2004000" cy="66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202124"/>
                </a:solidFill>
                <a:highlight>
                  <a:srgbClr val="FFFFFF"/>
                </a:highlight>
              </a:rPr>
              <a:t>Done?</a:t>
            </a:r>
            <a:r>
              <a:rPr lang="en" sz="1600">
                <a:highlight>
                  <a:srgbClr val="FFFFFF"/>
                </a:highlight>
              </a:rPr>
              <a:t> </a:t>
            </a:r>
            <a:br>
              <a:rPr lang="en">
                <a:highlight>
                  <a:srgbClr val="FFFFFF"/>
                </a:highlight>
              </a:rPr>
            </a:br>
            <a:r>
              <a:rPr lang="en" sz="1300">
                <a:solidFill>
                  <a:srgbClr val="5F6368"/>
                </a:solidFill>
                <a:highlight>
                  <a:srgbClr val="FFFFFF"/>
                </a:highlight>
              </a:rPr>
              <a:t>Yes</a:t>
            </a:r>
            <a:endParaRPr sz="1300">
              <a:solidFill>
                <a:srgbClr val="5F6368"/>
              </a:solidFill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F6368"/>
              </a:solidFill>
            </a:endParaRPr>
          </a:p>
        </p:txBody>
      </p:sp>
      <p:sp>
        <p:nvSpPr>
          <p:cNvPr id="157" name="Google Shape;157;p18"/>
          <p:cNvSpPr txBox="1"/>
          <p:nvPr/>
        </p:nvSpPr>
        <p:spPr>
          <a:xfrm>
            <a:off x="457338" y="3346100"/>
            <a:ext cx="38274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11150" algn="l" rtl="0">
              <a:spcBef>
                <a:spcPts val="0"/>
              </a:spcBef>
              <a:spcAft>
                <a:spcPts val="0"/>
              </a:spcAft>
              <a:buClr>
                <a:srgbClr val="FBBC04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Team did a great job with the Bonsai styles guide--published ahead of schedule</a:t>
            </a:r>
            <a:endParaRPr sz="1300">
              <a:solidFill>
                <a:srgbClr val="5F6368"/>
              </a:solidFill>
            </a:endParaRPr>
          </a:p>
          <a:p>
            <a:pPr marL="342900" lvl="0" indent="-311150" algn="l" rtl="0">
              <a:spcBef>
                <a:spcPts val="200"/>
              </a:spcBef>
              <a:spcAft>
                <a:spcPts val="200"/>
              </a:spcAft>
              <a:buClr>
                <a:srgbClr val="FBBC04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Quiz design and coding went okay--fixed bug that recommended the same style every time</a:t>
            </a:r>
            <a:endParaRPr sz="1300">
              <a:solidFill>
                <a:srgbClr val="5F6368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/>
        </p:nvSpPr>
        <p:spPr>
          <a:xfrm>
            <a:off x="4859256" y="180975"/>
            <a:ext cx="41565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34A853"/>
                </a:solidFill>
              </a:rPr>
              <a:t>Acceptance criteria</a:t>
            </a:r>
            <a:endParaRPr sz="1600">
              <a:solidFill>
                <a:srgbClr val="34A853"/>
              </a:solidFill>
            </a:endParaRPr>
          </a:p>
        </p:txBody>
      </p:sp>
      <p:sp>
        <p:nvSpPr>
          <p:cNvPr id="163" name="Google Shape;163;p19"/>
          <p:cNvSpPr txBox="1"/>
          <p:nvPr/>
        </p:nvSpPr>
        <p:spPr>
          <a:xfrm>
            <a:off x="457350" y="180975"/>
            <a:ext cx="38274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4285F4"/>
                </a:solidFill>
              </a:rPr>
              <a:t>User story</a:t>
            </a:r>
            <a:endParaRPr sz="1600">
              <a:solidFill>
                <a:srgbClr val="4285F4"/>
              </a:solidFill>
            </a:endParaRPr>
          </a:p>
        </p:txBody>
      </p:sp>
      <p:sp>
        <p:nvSpPr>
          <p:cNvPr id="164" name="Google Shape;164;p19"/>
          <p:cNvSpPr txBox="1"/>
          <p:nvPr/>
        </p:nvSpPr>
        <p:spPr>
          <a:xfrm>
            <a:off x="5391275" y="2275675"/>
            <a:ext cx="1970700" cy="4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5" name="Google Shape;165;p19"/>
          <p:cNvCxnSpPr/>
          <p:nvPr/>
        </p:nvCxnSpPr>
        <p:spPr>
          <a:xfrm>
            <a:off x="424100" y="2675950"/>
            <a:ext cx="3353100" cy="0"/>
          </a:xfrm>
          <a:prstGeom prst="straightConnector1">
            <a:avLst/>
          </a:prstGeom>
          <a:noFill/>
          <a:ln w="9525" cap="flat" cmpd="sng">
            <a:solidFill>
              <a:srgbClr val="FBBC0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" name="Google Shape;166;p19"/>
          <p:cNvCxnSpPr/>
          <p:nvPr/>
        </p:nvCxnSpPr>
        <p:spPr>
          <a:xfrm>
            <a:off x="4572000" y="344400"/>
            <a:ext cx="0" cy="1813500"/>
          </a:xfrm>
          <a:prstGeom prst="straightConnector1">
            <a:avLst/>
          </a:prstGeom>
          <a:noFill/>
          <a:ln w="9525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7" name="Google Shape;167;p19"/>
          <p:cNvSpPr txBox="1"/>
          <p:nvPr/>
        </p:nvSpPr>
        <p:spPr>
          <a:xfrm>
            <a:off x="4859250" y="567900"/>
            <a:ext cx="41565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11150" algn="l" rtl="0">
              <a:spcBef>
                <a:spcPts val="0"/>
              </a:spcBef>
              <a:spcAft>
                <a:spcPts val="0"/>
              </a:spcAft>
              <a:buClr>
                <a:srgbClr val="34A853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Access to live chat support </a:t>
            </a:r>
            <a:endParaRPr sz="1300">
              <a:solidFill>
                <a:srgbClr val="5F6368"/>
              </a:solidFill>
            </a:endParaRPr>
          </a:p>
          <a:p>
            <a:pPr marL="342900" lvl="0" indent="-311150" algn="l" rtl="0">
              <a:spcBef>
                <a:spcPts val="200"/>
              </a:spcBef>
              <a:spcAft>
                <a:spcPts val="0"/>
              </a:spcAft>
              <a:buClr>
                <a:srgbClr val="34A853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Longer phone support hours</a:t>
            </a:r>
            <a:endParaRPr sz="1300">
              <a:solidFill>
                <a:srgbClr val="5F6368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200"/>
              </a:spcAft>
              <a:buNone/>
            </a:pPr>
            <a:endParaRPr sz="1300">
              <a:solidFill>
                <a:srgbClr val="5F6368"/>
              </a:solidFill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457338" y="567900"/>
            <a:ext cx="38274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F6368"/>
                </a:solidFill>
              </a:rPr>
              <a:t>As a plant owner, I want to get expert help and advice quickly so that I know what to do if my plant gets sick. </a:t>
            </a:r>
            <a:endParaRPr sz="1300">
              <a:solidFill>
                <a:srgbClr val="5F6368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300">
              <a:solidFill>
                <a:srgbClr val="5F6368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300">
              <a:solidFill>
                <a:srgbClr val="5F6368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300">
              <a:solidFill>
                <a:srgbClr val="5F6368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200"/>
              </a:spcAft>
              <a:buNone/>
            </a:pPr>
            <a:endParaRPr sz="1300">
              <a:solidFill>
                <a:srgbClr val="5F6368"/>
              </a:solidFill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4859251" y="3152620"/>
            <a:ext cx="4156500" cy="1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>
                <a:solidFill>
                  <a:srgbClr val="EA4335"/>
                </a:solidFill>
              </a:rPr>
              <a:t>Δ</a:t>
            </a:r>
            <a:endParaRPr sz="2000">
              <a:solidFill>
                <a:srgbClr val="EA4335"/>
              </a:solidFill>
            </a:endParaRPr>
          </a:p>
        </p:txBody>
      </p:sp>
      <p:sp>
        <p:nvSpPr>
          <p:cNvPr id="170" name="Google Shape;170;p19"/>
          <p:cNvSpPr txBox="1"/>
          <p:nvPr/>
        </p:nvSpPr>
        <p:spPr>
          <a:xfrm>
            <a:off x="457350" y="3152620"/>
            <a:ext cx="3827400" cy="1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000">
                <a:solidFill>
                  <a:srgbClr val="FBBC04"/>
                </a:solidFill>
              </a:rPr>
              <a:t>+</a:t>
            </a:r>
            <a:endParaRPr sz="3000">
              <a:solidFill>
                <a:srgbClr val="FBBC04"/>
              </a:solidFill>
            </a:endParaRPr>
          </a:p>
        </p:txBody>
      </p:sp>
      <p:sp>
        <p:nvSpPr>
          <p:cNvPr id="171" name="Google Shape;171;p19"/>
          <p:cNvSpPr txBox="1"/>
          <p:nvPr/>
        </p:nvSpPr>
        <p:spPr>
          <a:xfrm>
            <a:off x="4859250" y="3346100"/>
            <a:ext cx="41565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11150" algn="l" rtl="0">
              <a:spcBef>
                <a:spcPts val="0"/>
              </a:spcBef>
              <a:spcAft>
                <a:spcPts val="0"/>
              </a:spcAft>
              <a:buClr>
                <a:srgbClr val="EA4335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Broader scope than expected--do more research next time</a:t>
            </a:r>
            <a:endParaRPr sz="1300">
              <a:solidFill>
                <a:srgbClr val="5F6368"/>
              </a:solidFill>
            </a:endParaRPr>
          </a:p>
          <a:p>
            <a:pPr marL="342900" lvl="0" indent="-311150" algn="l" rtl="0">
              <a:spcBef>
                <a:spcPts val="200"/>
              </a:spcBef>
              <a:spcAft>
                <a:spcPts val="200"/>
              </a:spcAft>
              <a:buClr>
                <a:srgbClr val="EA4335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May need to hire and train more support staff for extended hours</a:t>
            </a:r>
            <a:endParaRPr sz="1300">
              <a:solidFill>
                <a:srgbClr val="5F6368"/>
              </a:solidFill>
            </a:endParaRPr>
          </a:p>
        </p:txBody>
      </p:sp>
      <p:cxnSp>
        <p:nvCxnSpPr>
          <p:cNvPr id="172" name="Google Shape;172;p19"/>
          <p:cNvCxnSpPr/>
          <p:nvPr/>
        </p:nvCxnSpPr>
        <p:spPr>
          <a:xfrm>
            <a:off x="5366800" y="2675950"/>
            <a:ext cx="3353100" cy="0"/>
          </a:xfrm>
          <a:prstGeom prst="straightConnector1">
            <a:avLst/>
          </a:prstGeom>
          <a:noFill/>
          <a:ln w="9525" cap="flat" cmpd="sng">
            <a:solidFill>
              <a:srgbClr val="34A85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" name="Google Shape;173;p19"/>
          <p:cNvCxnSpPr/>
          <p:nvPr/>
        </p:nvCxnSpPr>
        <p:spPr>
          <a:xfrm>
            <a:off x="4572000" y="2949725"/>
            <a:ext cx="0" cy="1669800"/>
          </a:xfrm>
          <a:prstGeom prst="straightConnector1">
            <a:avLst/>
          </a:prstGeom>
          <a:noFill/>
          <a:ln w="9525" cap="flat" cmpd="sng">
            <a:solidFill>
              <a:srgbClr val="EA433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" name="Google Shape;174;p19"/>
          <p:cNvSpPr txBox="1"/>
          <p:nvPr/>
        </p:nvSpPr>
        <p:spPr>
          <a:xfrm>
            <a:off x="3570000" y="2285225"/>
            <a:ext cx="2004000" cy="66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202124"/>
                </a:solidFill>
                <a:highlight>
                  <a:srgbClr val="FFFFFF"/>
                </a:highlight>
              </a:rPr>
              <a:t>Done?</a:t>
            </a:r>
            <a:r>
              <a:rPr lang="en" sz="1600">
                <a:highlight>
                  <a:srgbClr val="FFFFFF"/>
                </a:highlight>
              </a:rPr>
              <a:t> </a:t>
            </a:r>
            <a:br>
              <a:rPr lang="en">
                <a:highlight>
                  <a:srgbClr val="FFFFFF"/>
                </a:highlight>
              </a:rPr>
            </a:br>
            <a:r>
              <a:rPr lang="en" sz="1300">
                <a:solidFill>
                  <a:srgbClr val="5F6368"/>
                </a:solidFill>
                <a:highlight>
                  <a:srgbClr val="FFFFFF"/>
                </a:highlight>
              </a:rPr>
              <a:t>No - hire more staff</a:t>
            </a:r>
            <a:endParaRPr sz="1300">
              <a:solidFill>
                <a:srgbClr val="5F6368"/>
              </a:solidFill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F6368"/>
              </a:solidFill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457338" y="3346100"/>
            <a:ext cx="38274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11150" algn="l" rtl="0">
              <a:spcBef>
                <a:spcPts val="0"/>
              </a:spcBef>
              <a:spcAft>
                <a:spcPts val="0"/>
              </a:spcAft>
              <a:buClr>
                <a:srgbClr val="FBBC04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Live chat option modeled on existing help resources for corporate customers</a:t>
            </a:r>
            <a:endParaRPr sz="1300">
              <a:solidFill>
                <a:srgbClr val="5F6368"/>
              </a:solidFill>
            </a:endParaRPr>
          </a:p>
          <a:p>
            <a:pPr marL="342900" lvl="0" indent="-311150" algn="l" rtl="0">
              <a:spcBef>
                <a:spcPts val="200"/>
              </a:spcBef>
              <a:spcAft>
                <a:spcPts val="0"/>
              </a:spcAft>
              <a:buClr>
                <a:srgbClr val="FBBC04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Initial live chat testing went well</a:t>
            </a:r>
            <a:endParaRPr sz="1300">
              <a:solidFill>
                <a:srgbClr val="5F6368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sz="1300">
              <a:solidFill>
                <a:srgbClr val="5F6368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/>
        </p:nvSpPr>
        <p:spPr>
          <a:xfrm>
            <a:off x="4859256" y="180975"/>
            <a:ext cx="41565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34A853"/>
                </a:solidFill>
              </a:rPr>
              <a:t>Acceptance criteria</a:t>
            </a:r>
            <a:endParaRPr sz="1600">
              <a:solidFill>
                <a:srgbClr val="34A853"/>
              </a:solidFill>
            </a:endParaRPr>
          </a:p>
        </p:txBody>
      </p:sp>
      <p:sp>
        <p:nvSpPr>
          <p:cNvPr id="181" name="Google Shape;181;p20"/>
          <p:cNvSpPr txBox="1"/>
          <p:nvPr/>
        </p:nvSpPr>
        <p:spPr>
          <a:xfrm>
            <a:off x="457350" y="180975"/>
            <a:ext cx="38274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4285F4"/>
                </a:solidFill>
              </a:rPr>
              <a:t>User story</a:t>
            </a:r>
            <a:endParaRPr sz="1600">
              <a:solidFill>
                <a:srgbClr val="4285F4"/>
              </a:solidFill>
            </a:endParaRPr>
          </a:p>
        </p:txBody>
      </p:sp>
      <p:sp>
        <p:nvSpPr>
          <p:cNvPr id="182" name="Google Shape;182;p20"/>
          <p:cNvSpPr txBox="1"/>
          <p:nvPr/>
        </p:nvSpPr>
        <p:spPr>
          <a:xfrm>
            <a:off x="5391275" y="2275675"/>
            <a:ext cx="1970700" cy="4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3" name="Google Shape;183;p20"/>
          <p:cNvCxnSpPr/>
          <p:nvPr/>
        </p:nvCxnSpPr>
        <p:spPr>
          <a:xfrm>
            <a:off x="424100" y="2675950"/>
            <a:ext cx="3353100" cy="0"/>
          </a:xfrm>
          <a:prstGeom prst="straightConnector1">
            <a:avLst/>
          </a:prstGeom>
          <a:noFill/>
          <a:ln w="9525" cap="flat" cmpd="sng">
            <a:solidFill>
              <a:srgbClr val="FBBC0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" name="Google Shape;184;p20"/>
          <p:cNvCxnSpPr/>
          <p:nvPr/>
        </p:nvCxnSpPr>
        <p:spPr>
          <a:xfrm>
            <a:off x="4572000" y="344400"/>
            <a:ext cx="0" cy="1813500"/>
          </a:xfrm>
          <a:prstGeom prst="straightConnector1">
            <a:avLst/>
          </a:prstGeom>
          <a:noFill/>
          <a:ln w="9525" cap="flat" cmpd="sng">
            <a:solidFill>
              <a:srgbClr val="4285F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5" name="Google Shape;185;p20"/>
          <p:cNvSpPr txBox="1"/>
          <p:nvPr/>
        </p:nvSpPr>
        <p:spPr>
          <a:xfrm>
            <a:off x="4859250" y="567900"/>
            <a:ext cx="41565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11150" algn="l" rtl="0">
              <a:spcBef>
                <a:spcPts val="0"/>
              </a:spcBef>
              <a:spcAft>
                <a:spcPts val="0"/>
              </a:spcAft>
              <a:buClr>
                <a:srgbClr val="34A853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Can review graphic explaining packing and shipping process during checkout</a:t>
            </a:r>
            <a:endParaRPr sz="1300">
              <a:solidFill>
                <a:srgbClr val="5F6368"/>
              </a:solidFill>
            </a:endParaRPr>
          </a:p>
          <a:p>
            <a:pPr marL="342900" lvl="0" indent="-311150" algn="l" rtl="0">
              <a:spcBef>
                <a:spcPts val="200"/>
              </a:spcBef>
              <a:spcAft>
                <a:spcPts val="0"/>
              </a:spcAft>
              <a:buClr>
                <a:srgbClr val="34A853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Signature required when a Bonsai shipment is received</a:t>
            </a:r>
            <a:endParaRPr sz="1300">
              <a:solidFill>
                <a:srgbClr val="5F6368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200"/>
              </a:spcAft>
              <a:buNone/>
            </a:pPr>
            <a:endParaRPr sz="1300">
              <a:solidFill>
                <a:srgbClr val="5F6368"/>
              </a:solidFill>
            </a:endParaRPr>
          </a:p>
        </p:txBody>
      </p:sp>
      <p:sp>
        <p:nvSpPr>
          <p:cNvPr id="186" name="Google Shape;186;p20"/>
          <p:cNvSpPr txBox="1"/>
          <p:nvPr/>
        </p:nvSpPr>
        <p:spPr>
          <a:xfrm>
            <a:off x="457338" y="567900"/>
            <a:ext cx="38274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F6368"/>
                </a:solidFill>
              </a:rPr>
              <a:t>As a customer, I want to know that my tree will be shipped securely so that it arrives in good condition.</a:t>
            </a:r>
            <a:endParaRPr sz="1300">
              <a:solidFill>
                <a:srgbClr val="5F6368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300">
              <a:solidFill>
                <a:srgbClr val="5F6368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300">
              <a:solidFill>
                <a:srgbClr val="5F6368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300">
              <a:solidFill>
                <a:srgbClr val="5F6368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200"/>
              </a:spcAft>
              <a:buNone/>
            </a:pPr>
            <a:endParaRPr sz="1300">
              <a:solidFill>
                <a:srgbClr val="5F6368"/>
              </a:solidFill>
            </a:endParaRPr>
          </a:p>
        </p:txBody>
      </p:sp>
      <p:sp>
        <p:nvSpPr>
          <p:cNvPr id="187" name="Google Shape;187;p20"/>
          <p:cNvSpPr txBox="1"/>
          <p:nvPr/>
        </p:nvSpPr>
        <p:spPr>
          <a:xfrm>
            <a:off x="4859251" y="3152620"/>
            <a:ext cx="4156500" cy="1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>
                <a:solidFill>
                  <a:srgbClr val="EA4335"/>
                </a:solidFill>
              </a:rPr>
              <a:t>Δ</a:t>
            </a:r>
            <a:endParaRPr sz="2000">
              <a:solidFill>
                <a:srgbClr val="EA4335"/>
              </a:solidFill>
            </a:endParaRPr>
          </a:p>
        </p:txBody>
      </p:sp>
      <p:sp>
        <p:nvSpPr>
          <p:cNvPr id="188" name="Google Shape;188;p20"/>
          <p:cNvSpPr txBox="1"/>
          <p:nvPr/>
        </p:nvSpPr>
        <p:spPr>
          <a:xfrm>
            <a:off x="457350" y="3152620"/>
            <a:ext cx="3827400" cy="1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000">
                <a:solidFill>
                  <a:srgbClr val="FBBC04"/>
                </a:solidFill>
              </a:rPr>
              <a:t>+</a:t>
            </a:r>
            <a:endParaRPr sz="3000">
              <a:solidFill>
                <a:srgbClr val="FBBC04"/>
              </a:solidFill>
            </a:endParaRPr>
          </a:p>
        </p:txBody>
      </p:sp>
      <p:sp>
        <p:nvSpPr>
          <p:cNvPr id="189" name="Google Shape;189;p20"/>
          <p:cNvSpPr txBox="1"/>
          <p:nvPr/>
        </p:nvSpPr>
        <p:spPr>
          <a:xfrm>
            <a:off x="4859250" y="3346100"/>
            <a:ext cx="41565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11150" algn="l" rtl="0">
              <a:spcBef>
                <a:spcPts val="0"/>
              </a:spcBef>
              <a:spcAft>
                <a:spcPts val="200"/>
              </a:spcAft>
              <a:buClr>
                <a:srgbClr val="EA4335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n/a</a:t>
            </a:r>
            <a:endParaRPr sz="1300">
              <a:solidFill>
                <a:srgbClr val="5F6368"/>
              </a:solidFill>
            </a:endParaRPr>
          </a:p>
        </p:txBody>
      </p:sp>
      <p:cxnSp>
        <p:nvCxnSpPr>
          <p:cNvPr id="190" name="Google Shape;190;p20"/>
          <p:cNvCxnSpPr/>
          <p:nvPr/>
        </p:nvCxnSpPr>
        <p:spPr>
          <a:xfrm>
            <a:off x="5366800" y="2675950"/>
            <a:ext cx="3353100" cy="0"/>
          </a:xfrm>
          <a:prstGeom prst="straightConnector1">
            <a:avLst/>
          </a:prstGeom>
          <a:noFill/>
          <a:ln w="9525" cap="flat" cmpd="sng">
            <a:solidFill>
              <a:srgbClr val="34A85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Google Shape;191;p20"/>
          <p:cNvCxnSpPr/>
          <p:nvPr/>
        </p:nvCxnSpPr>
        <p:spPr>
          <a:xfrm>
            <a:off x="4572000" y="2949725"/>
            <a:ext cx="0" cy="1669800"/>
          </a:xfrm>
          <a:prstGeom prst="straightConnector1">
            <a:avLst/>
          </a:prstGeom>
          <a:noFill/>
          <a:ln w="9525" cap="flat" cmpd="sng">
            <a:solidFill>
              <a:srgbClr val="EA433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2" name="Google Shape;192;p20"/>
          <p:cNvSpPr txBox="1"/>
          <p:nvPr/>
        </p:nvSpPr>
        <p:spPr>
          <a:xfrm>
            <a:off x="3570000" y="2285225"/>
            <a:ext cx="2004000" cy="66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202124"/>
                </a:solidFill>
                <a:highlight>
                  <a:srgbClr val="FFFFFF"/>
                </a:highlight>
              </a:rPr>
              <a:t>Done?</a:t>
            </a:r>
            <a:r>
              <a:rPr lang="en" sz="1600">
                <a:highlight>
                  <a:srgbClr val="FFFFFF"/>
                </a:highlight>
              </a:rPr>
              <a:t> </a:t>
            </a:r>
            <a:br>
              <a:rPr lang="en">
                <a:highlight>
                  <a:srgbClr val="FFFFFF"/>
                </a:highlight>
              </a:rPr>
            </a:br>
            <a:r>
              <a:rPr lang="en" sz="1300">
                <a:solidFill>
                  <a:srgbClr val="5F6368"/>
                </a:solidFill>
                <a:highlight>
                  <a:srgbClr val="FFFFFF"/>
                </a:highlight>
              </a:rPr>
              <a:t>Yes</a:t>
            </a:r>
            <a:endParaRPr sz="1300">
              <a:solidFill>
                <a:srgbClr val="5F6368"/>
              </a:solidFill>
              <a:highlight>
                <a:srgbClr val="FFFFFF"/>
              </a:highlight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F6368"/>
              </a:solidFill>
            </a:endParaRPr>
          </a:p>
        </p:txBody>
      </p:sp>
      <p:sp>
        <p:nvSpPr>
          <p:cNvPr id="193" name="Google Shape;193;p20"/>
          <p:cNvSpPr txBox="1"/>
          <p:nvPr/>
        </p:nvSpPr>
        <p:spPr>
          <a:xfrm>
            <a:off x="457338" y="3346100"/>
            <a:ext cx="38274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11150" algn="l" rtl="0">
              <a:spcBef>
                <a:spcPts val="0"/>
              </a:spcBef>
              <a:spcAft>
                <a:spcPts val="0"/>
              </a:spcAft>
              <a:buClr>
                <a:srgbClr val="FBBC04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Design and testing for new graphic went well</a:t>
            </a:r>
            <a:endParaRPr sz="1300">
              <a:solidFill>
                <a:srgbClr val="5F6368"/>
              </a:solidFill>
            </a:endParaRPr>
          </a:p>
          <a:p>
            <a:pPr marL="342900" lvl="0" indent="-311150" algn="l" rtl="0">
              <a:spcBef>
                <a:spcPts val="200"/>
              </a:spcBef>
              <a:spcAft>
                <a:spcPts val="0"/>
              </a:spcAft>
              <a:buClr>
                <a:srgbClr val="FBBC04"/>
              </a:buClr>
              <a:buSzPts val="1300"/>
              <a:buChar char="●"/>
            </a:pPr>
            <a:r>
              <a:rPr lang="en" sz="1300">
                <a:solidFill>
                  <a:srgbClr val="5F6368"/>
                </a:solidFill>
              </a:rPr>
              <a:t>Signature process same as existing practice--just added protocol to make it mandatory for Bonsai shipments</a:t>
            </a:r>
            <a:endParaRPr sz="1300">
              <a:solidFill>
                <a:srgbClr val="5F6368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sz="1300">
              <a:solidFill>
                <a:srgbClr val="5F6368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794</Words>
  <Application>Microsoft Office PowerPoint</Application>
  <PresentationFormat>On-screen Show (16:9)</PresentationFormat>
  <Paragraphs>105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Roboto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Veneskey</dc:creator>
  <cp:lastModifiedBy>prerna arora</cp:lastModifiedBy>
  <cp:revision>1</cp:revision>
  <dcterms:modified xsi:type="dcterms:W3CDTF">2025-07-06T10:14:00Z</dcterms:modified>
</cp:coreProperties>
</file>