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Open Sans SemiBold"/>
      <p:regular r:id="rId25"/>
      <p:bold r:id="rId26"/>
      <p:italic r:id="rId27"/>
      <p:boldItalic r:id="rId28"/>
    </p:embeddedFont>
    <p:embeddedFont>
      <p:font typeface="Josefin Sans"/>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B2124A-626A-481A-8E65-673724AE96EA}">
  <a:tblStyle styleId="{8CB2124A-626A-481A-8E65-673724AE96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SemiBold-bold.fntdata"/><Relationship Id="rId25" Type="http://schemas.openxmlformats.org/officeDocument/2006/relationships/font" Target="fonts/OpenSansSemiBold-regular.fntdata"/><Relationship Id="rId28" Type="http://schemas.openxmlformats.org/officeDocument/2006/relationships/font" Target="fonts/OpenSansSemiBold-boldItalic.fntdata"/><Relationship Id="rId27" Type="http://schemas.openxmlformats.org/officeDocument/2006/relationships/font" Target="fonts/OpenSans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efi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osefinSans-italic.fntdata"/><Relationship Id="rId30" Type="http://schemas.openxmlformats.org/officeDocument/2006/relationships/font" Target="fonts/JosefinSans-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JosefinSans-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everyone. My team and I are going to to go over our project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111fefaf3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111fefaf3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research we decided to work with three models K Nearest Neighbors, Random Forest and ANN. </a:t>
            </a:r>
            <a:endParaRPr/>
          </a:p>
          <a:p>
            <a:pPr indent="0" lvl="0" marL="0" rtl="0" algn="l">
              <a:spcBef>
                <a:spcPts val="0"/>
              </a:spcBef>
              <a:spcAft>
                <a:spcPts val="0"/>
              </a:spcAft>
              <a:buNone/>
            </a:pPr>
            <a:r>
              <a:rPr lang="en"/>
              <a:t>The r</a:t>
            </a:r>
            <a:r>
              <a:rPr lang="en"/>
              <a:t>andom forest was not included as part of our initial plan and has been added to the project after the progress report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 goal of our model is to secure a result error less than 4m. </a:t>
            </a:r>
            <a:r>
              <a:rPr lang="en"/>
              <a:t>We verified the results of each of these models by calculating the mean absolute error between the predicted and actual result.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111e7c5ce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111e7c5ce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model we implemented was the K Nearest Neighbor Model which is a unsupervised model. A unsupervised model learns only the data points and not the result and tries to find a correlation between the data points.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KNN model predicts the k closest neighbors to the test point. Based on the labels of the k closest points, we implemented a few prediction models to find the most accurate result.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t>
            </a:r>
            <a:r>
              <a:rPr lang="en"/>
              <a:t>started</a:t>
            </a:r>
            <a:r>
              <a:rPr lang="en"/>
              <a:t> of with </a:t>
            </a:r>
            <a:r>
              <a:rPr lang="en"/>
              <a:t>sci</a:t>
            </a:r>
            <a:r>
              <a:rPr lang="en"/>
              <a:t>kit libraries’ KNN for proof of concept, and then moved on to on creating a custom KNN.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14efbd2da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14efbd2da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the prediction algorithm, we have implemented an averaging model and an exponential weight based model.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averaging model finds the total average error. It predicted an error of 4.99m with 3 access points.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further reduce the error, we simulated data for two more access points to triangulate the location better. Increasing the number of access points has been favorable. The averaging model’s error was reduced to 4.18m.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we moved on to create the exponential weight based model to further reduced the error. It predicted with an error of 4.09m which is just 0.9m higher than our target.</a:t>
            </a:r>
            <a:endParaRPr>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lang="en"/>
              <a:t>Next, Deeksha will go over the other models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1191e201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1191e201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Deeksha</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101a2819b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101a2819b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14efbd2da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14efbd2da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285E89"/>
              </a:solidFill>
              <a:latin typeface="Open Sans"/>
              <a:ea typeface="Open Sans"/>
              <a:cs typeface="Open Sans"/>
              <a:sym typeface="Open Sans"/>
            </a:endParaRPr>
          </a:p>
          <a:p>
            <a:pPr indent="0" lvl="0" marL="0" rtl="0" algn="l">
              <a:spcBef>
                <a:spcPts val="160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111fefaf3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111fefaf3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14efbd2da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14efbd2da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212121"/>
                </a:solidFill>
                <a:latin typeface="Times New Roman"/>
                <a:ea typeface="Times New Roman"/>
                <a:cs typeface="Times New Roman"/>
                <a:sym typeface="Times New Roman"/>
              </a:rPr>
              <a:t>Add gantt chart</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ab8d1ca927_3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ab8d1ca927_3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0df5863a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0df5863a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ab8d1ca92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ab8d1ca92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111e7c5c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111e7c5c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Indoor localisation systems are used to locate a person or object within a building or other enclosed spaces. </a:t>
            </a:r>
            <a:endParaRPr>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systems’ uses range from helping firefighters conduct search and rescue in an emergency, to customising discounts based on the location of a customer and to allowing indoor robot assistants to map their surroundings better.</a:t>
            </a:r>
            <a:endParaRPr>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Presently, the problem of indoor localization has not been solved in a cost effective way with high accuracy as indicated in the graph. A variety of solutions have been explored which  utilize both hardware and software that are either too costly or do not provide granularity (i.e., accuracy) of location. This leads to the need for a system that is easily deployable, accurate, and cost-effective. </a:t>
            </a:r>
            <a:endParaRPr>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proposed solution is to leverage machine learning techniques in order to predict a target’s location using its received WiFi signal strength (RSS), which would eliminate the hardware costs and make it easy to deploy.</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ab8d1ca927_3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ab8d1ca927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Deeksha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1129522db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1129522db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111fefaf3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111fefaf3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Hiranya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 Bahen stl or Bahen map, reason we limit ourselves to the 8th floor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b347e33a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b347e33a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14efbd2da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14efbd2da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Simulated data accounts for nearly 100% of our data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Due to COVID19 and school work not able to get Raspberry pi data</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Both NN models have been fed the data  </a:t>
            </a:r>
            <a:endParaRPr sz="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111e7c5ce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111e7c5ce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547575" y="3466725"/>
            <a:ext cx="4048800" cy="38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rot="5400000">
            <a:off x="-1867025" y="1013175"/>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229260" y="3396805"/>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315040">
            <a:off x="-236345" y="4475012"/>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282713" y="47691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27300" y="4210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5488" y="29082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257175" y="4901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559288" y="39105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5400000">
            <a:off x="6110254" y="2527892"/>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744675" y="-169359"/>
            <a:ext cx="3627772" cy="1869298"/>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rot="10484934">
            <a:off x="7292455" y="-348495"/>
            <a:ext cx="2087045" cy="98416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5634813" y="2079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7750600" y="10248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8980488" y="193977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10800000">
            <a:off x="4725450" y="13999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9" name="Shape 159"/>
        <p:cNvGrpSpPr/>
        <p:nvPr/>
      </p:nvGrpSpPr>
      <p:grpSpPr>
        <a:xfrm>
          <a:off x="0" y="0"/>
          <a:ext cx="0" cy="0"/>
          <a:chOff x="0" y="0"/>
          <a:chExt cx="0" cy="0"/>
        </a:xfrm>
      </p:grpSpPr>
      <p:sp>
        <p:nvSpPr>
          <p:cNvPr id="160" name="Google Shape;160;p11"/>
          <p:cNvSpPr txBox="1"/>
          <p:nvPr>
            <p:ph hasCustomPrompt="1" type="title"/>
          </p:nvPr>
        </p:nvSpPr>
        <p:spPr>
          <a:xfrm>
            <a:off x="1217350" y="1604400"/>
            <a:ext cx="6709200" cy="148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1" name="Google Shape;161;p11"/>
          <p:cNvSpPr txBox="1"/>
          <p:nvPr>
            <p:ph idx="1" type="body"/>
          </p:nvPr>
        </p:nvSpPr>
        <p:spPr>
          <a:xfrm>
            <a:off x="1668825" y="3087600"/>
            <a:ext cx="5806200" cy="45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162" name="Google Shape;162;p11"/>
          <p:cNvSpPr/>
          <p:nvPr/>
        </p:nvSpPr>
        <p:spPr>
          <a:xfrm flipH="1" rot="10800000">
            <a:off x="2527149" y="4367365"/>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6198946" y="4555768"/>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rot="-7520738">
            <a:off x="7812289" y="3760467"/>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5018091" y="47256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7887341" y="4554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8652966" y="36287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7477516" y="43673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rot="3279262">
            <a:off x="-226292" y="-6916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88566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82941" y="143520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6" name="Shape 176"/>
        <p:cNvGrpSpPr/>
        <p:nvPr/>
      </p:nvGrpSpPr>
      <p:grpSpPr>
        <a:xfrm>
          <a:off x="0" y="0"/>
          <a:ext cx="0" cy="0"/>
          <a:chOff x="0" y="0"/>
          <a:chExt cx="0" cy="0"/>
        </a:xfrm>
      </p:grpSpPr>
      <p:sp>
        <p:nvSpPr>
          <p:cNvPr id="177" name="Google Shape;177;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tents">
  <p:cSld name="CUSTOM">
    <p:spTree>
      <p:nvGrpSpPr>
        <p:cNvPr id="178" name="Shape 178"/>
        <p:cNvGrpSpPr/>
        <p:nvPr/>
      </p:nvGrpSpPr>
      <p:grpSpPr>
        <a:xfrm>
          <a:off x="0" y="0"/>
          <a:ext cx="0" cy="0"/>
          <a:chOff x="0" y="0"/>
          <a:chExt cx="0" cy="0"/>
        </a:xfrm>
      </p:grpSpPr>
      <p:sp>
        <p:nvSpPr>
          <p:cNvPr id="179" name="Google Shape;179;p13"/>
          <p:cNvSpPr txBox="1"/>
          <p:nvPr>
            <p:ph type="title"/>
          </p:nvPr>
        </p:nvSpPr>
        <p:spPr>
          <a:xfrm>
            <a:off x="2727000" y="363275"/>
            <a:ext cx="3690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180" name="Google Shape;180;p13"/>
          <p:cNvSpPr txBox="1"/>
          <p:nvPr>
            <p:ph idx="1" type="subTitle"/>
          </p:nvPr>
        </p:nvSpPr>
        <p:spPr>
          <a:xfrm>
            <a:off x="4379650" y="1868975"/>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81" name="Google Shape;181;p13"/>
          <p:cNvSpPr txBox="1"/>
          <p:nvPr>
            <p:ph idx="2" type="subTitle"/>
          </p:nvPr>
        </p:nvSpPr>
        <p:spPr>
          <a:xfrm>
            <a:off x="50515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2" name="Google Shape;182;p13"/>
          <p:cNvSpPr txBox="1"/>
          <p:nvPr>
            <p:ph idx="3" type="subTitle"/>
          </p:nvPr>
        </p:nvSpPr>
        <p:spPr>
          <a:xfrm>
            <a:off x="934238" y="1868975"/>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83" name="Google Shape;183;p13"/>
          <p:cNvSpPr txBox="1"/>
          <p:nvPr>
            <p:ph idx="4" type="subTitle"/>
          </p:nvPr>
        </p:nvSpPr>
        <p:spPr>
          <a:xfrm>
            <a:off x="15361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4" name="Google Shape;184;p13"/>
          <p:cNvSpPr txBox="1"/>
          <p:nvPr>
            <p:ph idx="5" type="subTitle"/>
          </p:nvPr>
        </p:nvSpPr>
        <p:spPr>
          <a:xfrm>
            <a:off x="4379600" y="3770850"/>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85" name="Google Shape;185;p13"/>
          <p:cNvSpPr txBox="1"/>
          <p:nvPr>
            <p:ph idx="6" type="subTitle"/>
          </p:nvPr>
        </p:nvSpPr>
        <p:spPr>
          <a:xfrm>
            <a:off x="50515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6" name="Google Shape;186;p13"/>
          <p:cNvSpPr txBox="1"/>
          <p:nvPr>
            <p:ph idx="7" type="subTitle"/>
          </p:nvPr>
        </p:nvSpPr>
        <p:spPr>
          <a:xfrm>
            <a:off x="934238" y="3770850"/>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87" name="Google Shape;187;p13"/>
          <p:cNvSpPr txBox="1"/>
          <p:nvPr>
            <p:ph idx="8" type="subTitle"/>
          </p:nvPr>
        </p:nvSpPr>
        <p:spPr>
          <a:xfrm>
            <a:off x="15361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8" name="Google Shape;188;p13"/>
          <p:cNvSpPr txBox="1"/>
          <p:nvPr>
            <p:ph hasCustomPrompt="1" idx="9" type="title"/>
          </p:nvPr>
        </p:nvSpPr>
        <p:spPr>
          <a:xfrm>
            <a:off x="2259638"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89" name="Google Shape;189;p13"/>
          <p:cNvSpPr txBox="1"/>
          <p:nvPr>
            <p:ph hasCustomPrompt="1" idx="13" type="title"/>
          </p:nvPr>
        </p:nvSpPr>
        <p:spPr>
          <a:xfrm>
            <a:off x="5775063"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90" name="Google Shape;190;p13"/>
          <p:cNvSpPr txBox="1"/>
          <p:nvPr>
            <p:ph hasCustomPrompt="1" idx="14" type="title"/>
          </p:nvPr>
        </p:nvSpPr>
        <p:spPr>
          <a:xfrm>
            <a:off x="2259638"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91" name="Google Shape;191;p13"/>
          <p:cNvSpPr txBox="1"/>
          <p:nvPr>
            <p:ph hasCustomPrompt="1" idx="15" type="title"/>
          </p:nvPr>
        </p:nvSpPr>
        <p:spPr>
          <a:xfrm>
            <a:off x="5775063"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92" name="Google Shape;192;p13"/>
          <p:cNvSpPr/>
          <p:nvPr/>
        </p:nvSpPr>
        <p:spPr>
          <a:xfrm rot="-5267561">
            <a:off x="-2166865" y="2462282"/>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rot="-5400000">
            <a:off x="-954332" y="1253578"/>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rot="5400000">
            <a:off x="-672825" y="41929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rot="5400000">
            <a:off x="121363" y="31329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rot="5400000">
            <a:off x="993813" y="26471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rot="5400000">
            <a:off x="540138" y="12904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rot="5400000">
            <a:off x="441438" y="27005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rot="5532439">
            <a:off x="6598811" y="189753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rot="5400000">
            <a:off x="7811366" y="2920743"/>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rot="-5400000">
            <a:off x="7826590" y="3732336"/>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rot="-5400000">
            <a:off x="8965800" y="184432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rot="-5400000">
            <a:off x="8612125" y="375164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rot="-5400000">
            <a:off x="8710825" y="23415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rot="-5400000">
            <a:off x="8158450" y="47773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07" name="Shape 207"/>
        <p:cNvGrpSpPr/>
        <p:nvPr/>
      </p:nvGrpSpPr>
      <p:grpSpPr>
        <a:xfrm>
          <a:off x="0" y="0"/>
          <a:ext cx="0" cy="0"/>
          <a:chOff x="0" y="0"/>
          <a:chExt cx="0" cy="0"/>
        </a:xfrm>
      </p:grpSpPr>
      <p:sp>
        <p:nvSpPr>
          <p:cNvPr id="208" name="Google Shape;208;p14"/>
          <p:cNvSpPr txBox="1"/>
          <p:nvPr>
            <p:ph type="title"/>
          </p:nvPr>
        </p:nvSpPr>
        <p:spPr>
          <a:xfrm>
            <a:off x="3373350" y="2938325"/>
            <a:ext cx="4044000" cy="49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9" name="Google Shape;209;p14"/>
          <p:cNvSpPr txBox="1"/>
          <p:nvPr>
            <p:ph idx="1" type="subTitle"/>
          </p:nvPr>
        </p:nvSpPr>
        <p:spPr>
          <a:xfrm>
            <a:off x="1726650" y="1707450"/>
            <a:ext cx="5690700" cy="98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0" name="Google Shape;210;p14"/>
          <p:cNvSpPr/>
          <p:nvPr/>
        </p:nvSpPr>
        <p:spPr>
          <a:xfrm>
            <a:off x="2301825" y="-81050"/>
            <a:ext cx="5472801"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rot="10800000">
            <a:off x="3105740" y="-321877"/>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rot="-5400000">
            <a:off x="5094113" y="-67676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rot="5400000">
            <a:off x="6553938" y="4582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rot="5400000">
            <a:off x="4522788" y="64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rot="5400000">
            <a:off x="8054788" y="93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rot="5400000">
            <a:off x="2853363" y="30173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rot="5400000">
            <a:off x="2401288" y="5398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rot="10800000">
            <a:off x="1820973" y="3982367"/>
            <a:ext cx="5577954"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4175688" y="4603443"/>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rot="5400000">
            <a:off x="3798057" y="394070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rot="-5400000">
            <a:off x="2853375" y="4363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rot="-5400000">
            <a:off x="5079550" y="43954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rot="-5400000">
            <a:off x="1555000" y="48415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rot="-5400000">
            <a:off x="6683875" y="467820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rot="-5400000">
            <a:off x="7201050" y="4504906"/>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227" name="Shape 227"/>
        <p:cNvGrpSpPr/>
        <p:nvPr/>
      </p:nvGrpSpPr>
      <p:grpSpPr>
        <a:xfrm>
          <a:off x="0" y="0"/>
          <a:ext cx="0" cy="0"/>
          <a:chOff x="0" y="0"/>
          <a:chExt cx="0" cy="0"/>
        </a:xfrm>
      </p:grpSpPr>
      <p:sp>
        <p:nvSpPr>
          <p:cNvPr id="228" name="Google Shape;228;p1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29" name="Google Shape;229;p15"/>
          <p:cNvSpPr txBox="1"/>
          <p:nvPr>
            <p:ph hasCustomPrompt="1" idx="2" type="title"/>
          </p:nvPr>
        </p:nvSpPr>
        <p:spPr>
          <a:xfrm>
            <a:off x="884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0" name="Google Shape;230;p15"/>
          <p:cNvSpPr txBox="1"/>
          <p:nvPr>
            <p:ph idx="1" type="subTitle"/>
          </p:nvPr>
        </p:nvSpPr>
        <p:spPr>
          <a:xfrm>
            <a:off x="1099425" y="2130913"/>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1" name="Google Shape;231;p15"/>
          <p:cNvSpPr txBox="1"/>
          <p:nvPr>
            <p:ph hasCustomPrompt="1" idx="3" type="title"/>
          </p:nvPr>
        </p:nvSpPr>
        <p:spPr>
          <a:xfrm>
            <a:off x="5058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2" name="Google Shape;232;p15"/>
          <p:cNvSpPr txBox="1"/>
          <p:nvPr>
            <p:ph idx="4" type="subTitle"/>
          </p:nvPr>
        </p:nvSpPr>
        <p:spPr>
          <a:xfrm>
            <a:off x="5273425" y="2130925"/>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3" name="Google Shape;233;p15"/>
          <p:cNvSpPr txBox="1"/>
          <p:nvPr>
            <p:ph hasCustomPrompt="1" idx="5" type="title"/>
          </p:nvPr>
        </p:nvSpPr>
        <p:spPr>
          <a:xfrm>
            <a:off x="2971798" y="3109475"/>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4" name="Google Shape;234;p15"/>
          <p:cNvSpPr txBox="1"/>
          <p:nvPr>
            <p:ph idx="6" type="subTitle"/>
          </p:nvPr>
        </p:nvSpPr>
        <p:spPr>
          <a:xfrm>
            <a:off x="3186425" y="3740725"/>
            <a:ext cx="277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35" name="Google Shape;235;p15"/>
          <p:cNvSpPr/>
          <p:nvPr/>
        </p:nvSpPr>
        <p:spPr>
          <a:xfrm flipH="1" rot="10800000">
            <a:off x="6626826" y="3797502"/>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flipH="1" rot="10800000">
            <a:off x="6287025" y="4590289"/>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flipH="1">
            <a:off x="6239900" y="4742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flipH="1">
            <a:off x="7868588" y="44840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flipH="1">
            <a:off x="7496815" y="4087142"/>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flipH="1">
            <a:off x="8130075" y="4087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flipH="1">
            <a:off x="8852338" y="34447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flipH="1">
            <a:off x="-249101" y="82083"/>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flipH="1">
            <a:off x="40728" y="-26426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flipH="1" rot="10800000">
            <a:off x="1156313" y="4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flipH="1" rot="10800000">
            <a:off x="-299025" y="-6351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flipH="1" rot="10800000">
            <a:off x="959925" y="8917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flipH="1">
            <a:off x="2802975" y="232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flipH="1" rot="10800000">
            <a:off x="172563" y="14693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250" name="Shape 250"/>
        <p:cNvGrpSpPr/>
        <p:nvPr/>
      </p:nvGrpSpPr>
      <p:grpSpPr>
        <a:xfrm>
          <a:off x="0" y="0"/>
          <a:ext cx="0" cy="0"/>
          <a:chOff x="0" y="0"/>
          <a:chExt cx="0" cy="0"/>
        </a:xfrm>
      </p:grpSpPr>
      <p:sp>
        <p:nvSpPr>
          <p:cNvPr id="251" name="Google Shape;251;p16"/>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52" name="Google Shape;252;p16"/>
          <p:cNvSpPr/>
          <p:nvPr/>
        </p:nvSpPr>
        <p:spPr>
          <a:xfrm flipH="1">
            <a:off x="-141518"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flipH="1" rot="10800000">
            <a:off x="-241297"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rot="-10484947">
            <a:off x="-69791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flipH="1" rot="10800000">
            <a:off x="1759263"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flipH="1" rot="10800000">
            <a:off x="869351"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flipH="1" rot="10800000">
            <a:off x="91151" y="12623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259" name="Shape 259"/>
        <p:cNvGrpSpPr/>
        <p:nvPr/>
      </p:nvGrpSpPr>
      <p:grpSpPr>
        <a:xfrm>
          <a:off x="0" y="0"/>
          <a:ext cx="0" cy="0"/>
          <a:chOff x="0" y="0"/>
          <a:chExt cx="0" cy="0"/>
        </a:xfrm>
      </p:grpSpPr>
      <p:sp>
        <p:nvSpPr>
          <p:cNvPr id="260" name="Google Shape;260;p17"/>
          <p:cNvSpPr txBox="1"/>
          <p:nvPr>
            <p:ph type="title"/>
          </p:nvPr>
        </p:nvSpPr>
        <p:spPr>
          <a:xfrm>
            <a:off x="2846475" y="363275"/>
            <a:ext cx="3450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261" name="Google Shape;261;p17"/>
          <p:cNvSpPr txBox="1"/>
          <p:nvPr>
            <p:ph idx="1" type="subTitle"/>
          </p:nvPr>
        </p:nvSpPr>
        <p:spPr>
          <a:xfrm>
            <a:off x="788350"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62" name="Google Shape;262;p17"/>
          <p:cNvSpPr txBox="1"/>
          <p:nvPr>
            <p:ph idx="2" type="subTitle"/>
          </p:nvPr>
        </p:nvSpPr>
        <p:spPr>
          <a:xfrm>
            <a:off x="53817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63" name="Google Shape;263;p17"/>
          <p:cNvSpPr txBox="1"/>
          <p:nvPr>
            <p:ph idx="3" type="subTitle"/>
          </p:nvPr>
        </p:nvSpPr>
        <p:spPr>
          <a:xfrm>
            <a:off x="5158975"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64" name="Google Shape;264;p17"/>
          <p:cNvSpPr txBox="1"/>
          <p:nvPr>
            <p:ph idx="4" type="subTitle"/>
          </p:nvPr>
        </p:nvSpPr>
        <p:spPr>
          <a:xfrm>
            <a:off x="477182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65" name="Google Shape;265;p17"/>
          <p:cNvSpPr/>
          <p:nvPr/>
        </p:nvSpPr>
        <p:spPr>
          <a:xfrm flipH="1" rot="-10350985">
            <a:off x="6450155" y="-124771"/>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flipH="1">
            <a:off x="8345826" y="98462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flipH="1">
            <a:off x="8977776" y="13254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flipH="1">
            <a:off x="6236651" y="1883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flipH="1">
            <a:off x="7070376" y="539299"/>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7168769" y="-99365"/>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flipH="1" rot="10800000">
            <a:off x="7678176" y="-210266"/>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rot="10350985">
            <a:off x="-562292" y="-173408"/>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823471" y="93598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256621" y="1276811"/>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2997746" y="13973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2164021" y="490661"/>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flipH="1">
            <a:off x="-353582" y="-148002"/>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rot="10800000">
            <a:off x="-402608" y="-258904"/>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5">
    <p:spTree>
      <p:nvGrpSpPr>
        <p:cNvPr id="280" name="Shape 280"/>
        <p:cNvGrpSpPr/>
        <p:nvPr/>
      </p:nvGrpSpPr>
      <p:grpSpPr>
        <a:xfrm>
          <a:off x="0" y="0"/>
          <a:ext cx="0" cy="0"/>
          <a:chOff x="0" y="0"/>
          <a:chExt cx="0" cy="0"/>
        </a:xfrm>
      </p:grpSpPr>
      <p:sp>
        <p:nvSpPr>
          <p:cNvPr id="281" name="Google Shape;281;p18"/>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2" name="Google Shape;282;p18"/>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3" name="Google Shape;283;p18"/>
          <p:cNvSpPr/>
          <p:nvPr/>
        </p:nvSpPr>
        <p:spPr>
          <a:xfrm rot="-5400000">
            <a:off x="-1029861" y="815281"/>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p:nvPr/>
        </p:nvSpPr>
        <p:spPr>
          <a:xfrm rot="-5400000">
            <a:off x="-1888219" y="1592238"/>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rot="5400000">
            <a:off x="387256" y="36107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rot="5400000">
            <a:off x="603369" y="17222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rot="5400000">
            <a:off x="-751978" y="255224"/>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rot="5400000">
            <a:off x="1033906" y="11430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8"/>
          <p:cNvSpPr/>
          <p:nvPr/>
        </p:nvSpPr>
        <p:spPr>
          <a:xfrm rot="5400000">
            <a:off x="1978444" y="200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8"/>
          <p:cNvSpPr/>
          <p:nvPr/>
        </p:nvSpPr>
        <p:spPr>
          <a:xfrm rot="5400000">
            <a:off x="6115544" y="2556136"/>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8"/>
          <p:cNvSpPr/>
          <p:nvPr/>
        </p:nvSpPr>
        <p:spPr>
          <a:xfrm rot="5400000">
            <a:off x="6901950" y="2423794"/>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8"/>
          <p:cNvSpPr/>
          <p:nvPr/>
        </p:nvSpPr>
        <p:spPr>
          <a:xfrm rot="-5400000">
            <a:off x="8658344" y="1391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
          <p:cNvSpPr/>
          <p:nvPr/>
        </p:nvSpPr>
        <p:spPr>
          <a:xfrm rot="-5400000">
            <a:off x="8377131" y="3215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rot="-5400000">
            <a:off x="7021777" y="3324160"/>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p:nvPr/>
        </p:nvSpPr>
        <p:spPr>
          <a:xfrm rot="-5400000">
            <a:off x="8011694" y="38594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
          <p:cNvSpPr/>
          <p:nvPr/>
        </p:nvSpPr>
        <p:spPr>
          <a:xfrm rot="-5400000">
            <a:off x="7002056" y="4917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98" name="Shape 298"/>
        <p:cNvGrpSpPr/>
        <p:nvPr/>
      </p:nvGrpSpPr>
      <p:grpSpPr>
        <a:xfrm>
          <a:off x="0" y="0"/>
          <a:ext cx="0" cy="0"/>
          <a:chOff x="0" y="0"/>
          <a:chExt cx="0" cy="0"/>
        </a:xfrm>
      </p:grpSpPr>
      <p:sp>
        <p:nvSpPr>
          <p:cNvPr id="299" name="Google Shape;299;p19"/>
          <p:cNvSpPr txBox="1"/>
          <p:nvPr>
            <p:ph type="title"/>
          </p:nvPr>
        </p:nvSpPr>
        <p:spPr>
          <a:xfrm>
            <a:off x="3145775" y="363275"/>
            <a:ext cx="28524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00" name="Google Shape;300;p19"/>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01" name="Google Shape;301;p19"/>
          <p:cNvSpPr txBox="1"/>
          <p:nvPr>
            <p:ph idx="2" type="subTitle"/>
          </p:nvPr>
        </p:nvSpPr>
        <p:spPr>
          <a:xfrm>
            <a:off x="3610941"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02" name="Google Shape;302;p19"/>
          <p:cNvSpPr txBox="1"/>
          <p:nvPr>
            <p:ph idx="3" type="subTitle"/>
          </p:nvPr>
        </p:nvSpPr>
        <p:spPr>
          <a:xfrm>
            <a:off x="6596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03" name="Google Shape;303;p19"/>
          <p:cNvSpPr txBox="1"/>
          <p:nvPr>
            <p:ph idx="4" type="subTitle"/>
          </p:nvPr>
        </p:nvSpPr>
        <p:spPr>
          <a:xfrm>
            <a:off x="9416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04" name="Google Shape;304;p19"/>
          <p:cNvSpPr txBox="1"/>
          <p:nvPr>
            <p:ph idx="5" type="subTitle"/>
          </p:nvPr>
        </p:nvSpPr>
        <p:spPr>
          <a:xfrm>
            <a:off x="3328941"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05" name="Google Shape;305;p19"/>
          <p:cNvSpPr txBox="1"/>
          <p:nvPr>
            <p:ph idx="6" type="subTitle"/>
          </p:nvPr>
        </p:nvSpPr>
        <p:spPr>
          <a:xfrm>
            <a:off x="3610941"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06" name="Google Shape;306;p19"/>
          <p:cNvSpPr txBox="1"/>
          <p:nvPr>
            <p:ph idx="7" type="subTitle"/>
          </p:nvPr>
        </p:nvSpPr>
        <p:spPr>
          <a:xfrm>
            <a:off x="6596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07" name="Google Shape;307;p19"/>
          <p:cNvSpPr txBox="1"/>
          <p:nvPr>
            <p:ph idx="8" type="subTitle"/>
          </p:nvPr>
        </p:nvSpPr>
        <p:spPr>
          <a:xfrm>
            <a:off x="9416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08" name="Google Shape;308;p19"/>
          <p:cNvSpPr txBox="1"/>
          <p:nvPr>
            <p:ph idx="9" type="subTitle"/>
          </p:nvPr>
        </p:nvSpPr>
        <p:spPr>
          <a:xfrm>
            <a:off x="5998216"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09" name="Google Shape;309;p19"/>
          <p:cNvSpPr txBox="1"/>
          <p:nvPr>
            <p:ph idx="13" type="subTitle"/>
          </p:nvPr>
        </p:nvSpPr>
        <p:spPr>
          <a:xfrm>
            <a:off x="6280216"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0" name="Google Shape;310;p19"/>
          <p:cNvSpPr txBox="1"/>
          <p:nvPr>
            <p:ph idx="14" type="subTitle"/>
          </p:nvPr>
        </p:nvSpPr>
        <p:spPr>
          <a:xfrm>
            <a:off x="5998216"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1" name="Google Shape;311;p19"/>
          <p:cNvSpPr txBox="1"/>
          <p:nvPr>
            <p:ph idx="15" type="subTitle"/>
          </p:nvPr>
        </p:nvSpPr>
        <p:spPr>
          <a:xfrm>
            <a:off x="6280216"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2" name="Google Shape;312;p19"/>
          <p:cNvSpPr/>
          <p:nvPr/>
        </p:nvSpPr>
        <p:spPr>
          <a:xfrm>
            <a:off x="5587299" y="-2095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flipH="1" rot="10800000">
            <a:off x="6906325" y="-5251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rot="-3279262">
            <a:off x="7901589" y="-9730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rot="10800000">
            <a:off x="6406991" y="1135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rot="10800000">
            <a:off x="8154416" y="3498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rot="10800000">
            <a:off x="7681066" y="7390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flipH="1">
            <a:off x="-3333926" y="-2107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rot="10800000">
            <a:off x="-142195" y="-5263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flipH="1" rot="3279262">
            <a:off x="-162965" y="-9742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flipH="1" rot="10800000">
            <a:off x="2572953" y="1123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flipH="1" rot="10800000">
            <a:off x="890628" y="3486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flipH="1" rot="10800000">
            <a:off x="201303" y="10527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flipH="1" rot="10800000">
            <a:off x="1363978" y="7378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rot="10800000">
            <a:off x="8843741" y="10539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327" name="Shape 327"/>
        <p:cNvGrpSpPr/>
        <p:nvPr/>
      </p:nvGrpSpPr>
      <p:grpSpPr>
        <a:xfrm>
          <a:off x="0" y="0"/>
          <a:ext cx="0" cy="0"/>
          <a:chOff x="0" y="0"/>
          <a:chExt cx="0" cy="0"/>
        </a:xfrm>
      </p:grpSpPr>
      <p:sp>
        <p:nvSpPr>
          <p:cNvPr id="328" name="Google Shape;328;p20"/>
          <p:cNvSpPr txBox="1"/>
          <p:nvPr>
            <p:ph type="title"/>
          </p:nvPr>
        </p:nvSpPr>
        <p:spPr>
          <a:xfrm>
            <a:off x="1543350" y="363275"/>
            <a:ext cx="60573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9" name="Google Shape;329;p20"/>
          <p:cNvSpPr txBox="1"/>
          <p:nvPr>
            <p:ph idx="1" type="subTitle"/>
          </p:nvPr>
        </p:nvSpPr>
        <p:spPr>
          <a:xfrm>
            <a:off x="4875632"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30" name="Google Shape;330;p20"/>
          <p:cNvSpPr txBox="1"/>
          <p:nvPr>
            <p:ph idx="2" type="subTitle"/>
          </p:nvPr>
        </p:nvSpPr>
        <p:spPr>
          <a:xfrm>
            <a:off x="51575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1" name="Google Shape;331;p20"/>
          <p:cNvSpPr txBox="1"/>
          <p:nvPr>
            <p:ph idx="3" type="subTitle"/>
          </p:nvPr>
        </p:nvSpPr>
        <p:spPr>
          <a:xfrm>
            <a:off x="17822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32" name="Google Shape;332;p20"/>
          <p:cNvSpPr txBox="1"/>
          <p:nvPr>
            <p:ph idx="4" type="subTitle"/>
          </p:nvPr>
        </p:nvSpPr>
        <p:spPr>
          <a:xfrm>
            <a:off x="2064375"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3" name="Google Shape;333;p20"/>
          <p:cNvSpPr txBox="1"/>
          <p:nvPr>
            <p:ph idx="5" type="subTitle"/>
          </p:nvPr>
        </p:nvSpPr>
        <p:spPr>
          <a:xfrm>
            <a:off x="4875600"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34" name="Google Shape;334;p20"/>
          <p:cNvSpPr txBox="1"/>
          <p:nvPr>
            <p:ph idx="6" type="subTitle"/>
          </p:nvPr>
        </p:nvSpPr>
        <p:spPr>
          <a:xfrm>
            <a:off x="51575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5" name="Google Shape;335;p20"/>
          <p:cNvSpPr txBox="1"/>
          <p:nvPr>
            <p:ph idx="7" type="subTitle"/>
          </p:nvPr>
        </p:nvSpPr>
        <p:spPr>
          <a:xfrm>
            <a:off x="17822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36" name="Google Shape;336;p20"/>
          <p:cNvSpPr txBox="1"/>
          <p:nvPr>
            <p:ph idx="8" type="subTitle"/>
          </p:nvPr>
        </p:nvSpPr>
        <p:spPr>
          <a:xfrm>
            <a:off x="2064375"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7" name="Google Shape;337;p20"/>
          <p:cNvSpPr/>
          <p:nvPr/>
        </p:nvSpPr>
        <p:spPr>
          <a:xfrm flipH="1" rot="-5400000">
            <a:off x="-3096997"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rot="5400000">
            <a:off x="-1921300" y="309843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flipH="1" rot="147">
            <a:off x="-401896" y="3180097"/>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flipH="1" rot="-5400000">
            <a:off x="839461" y="386456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flipH="1" rot="-5400000">
            <a:off x="376511" y="108498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flipH="1" rot="-5400000">
            <a:off x="948986" y="173088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flipH="1" rot="5400000">
            <a:off x="5330692"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rot="-5400000">
            <a:off x="6773240" y="98835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flipH="1" rot="-10799853">
            <a:off x="8120822" y="-9700"/>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flipH="1" rot="5400000">
            <a:off x="7855079" y="51188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flipH="1" rot="5400000">
            <a:off x="8120804" y="123618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flipH="1" rot="5400000">
            <a:off x="8583754" y="401575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flipH="1" rot="5400000">
            <a:off x="8076379" y="343465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flipH="1" rot="-5400000">
            <a:off x="1170286" y="465366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txBox="1"/>
          <p:nvPr>
            <p:ph type="title"/>
          </p:nvPr>
        </p:nvSpPr>
        <p:spPr>
          <a:xfrm>
            <a:off x="1912475" y="2261338"/>
            <a:ext cx="5319000" cy="8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0" name="Google Shape;30;p3"/>
          <p:cNvSpPr txBox="1"/>
          <p:nvPr>
            <p:ph hasCustomPrompt="1" idx="2" type="title"/>
          </p:nvPr>
        </p:nvSpPr>
        <p:spPr>
          <a:xfrm>
            <a:off x="3105600" y="1164675"/>
            <a:ext cx="29328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1" name="Google Shape;31;p3"/>
          <p:cNvSpPr txBox="1"/>
          <p:nvPr>
            <p:ph idx="1" type="subTitle"/>
          </p:nvPr>
        </p:nvSpPr>
        <p:spPr>
          <a:xfrm>
            <a:off x="2815400" y="3123913"/>
            <a:ext cx="35133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2" name="Google Shape;32;p3"/>
          <p:cNvSpPr/>
          <p:nvPr/>
        </p:nvSpPr>
        <p:spPr>
          <a:xfrm rot="10800000">
            <a:off x="-260192"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10800000">
            <a:off x="158481"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69972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811013"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332175"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123202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108888"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365175"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874550"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10800000">
            <a:off x="536517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10800000">
            <a:off x="7188788"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10800000">
            <a:off x="6621274"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10800000">
            <a:off x="783287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rot="10800000">
            <a:off x="8890913"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352" name="Shape 352"/>
        <p:cNvGrpSpPr/>
        <p:nvPr/>
      </p:nvGrpSpPr>
      <p:grpSpPr>
        <a:xfrm>
          <a:off x="0" y="0"/>
          <a:ext cx="0" cy="0"/>
          <a:chOff x="0" y="0"/>
          <a:chExt cx="0" cy="0"/>
        </a:xfrm>
      </p:grpSpPr>
      <p:sp>
        <p:nvSpPr>
          <p:cNvPr id="353" name="Google Shape;353;p21"/>
          <p:cNvSpPr txBox="1"/>
          <p:nvPr>
            <p:ph type="title"/>
          </p:nvPr>
        </p:nvSpPr>
        <p:spPr>
          <a:xfrm flipH="1">
            <a:off x="959002" y="2019725"/>
            <a:ext cx="3931200" cy="65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354" name="Google Shape;354;p21"/>
          <p:cNvSpPr txBox="1"/>
          <p:nvPr>
            <p:ph idx="1" type="subTitle"/>
          </p:nvPr>
        </p:nvSpPr>
        <p:spPr>
          <a:xfrm flipH="1">
            <a:off x="959090" y="2565775"/>
            <a:ext cx="29988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21"/>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rot="-10667561">
            <a:off x="305871" y="43938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rot="10800000">
            <a:off x="402459" y="43010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272112" y="41566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402451" y="39496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1153051" y="43881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2859751" y="47349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5246676" y="48182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_1">
    <p:spTree>
      <p:nvGrpSpPr>
        <p:cNvPr id="370" name="Shape 370"/>
        <p:cNvGrpSpPr/>
        <p:nvPr/>
      </p:nvGrpSpPr>
      <p:grpSpPr>
        <a:xfrm>
          <a:off x="0" y="0"/>
          <a:ext cx="0" cy="0"/>
          <a:chOff x="0" y="0"/>
          <a:chExt cx="0" cy="0"/>
        </a:xfrm>
      </p:grpSpPr>
      <p:sp>
        <p:nvSpPr>
          <p:cNvPr id="371" name="Google Shape;371;p22"/>
          <p:cNvSpPr txBox="1"/>
          <p:nvPr>
            <p:ph type="title"/>
          </p:nvPr>
        </p:nvSpPr>
        <p:spPr>
          <a:xfrm>
            <a:off x="2693850" y="363275"/>
            <a:ext cx="375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2" name="Google Shape;372;p22"/>
          <p:cNvSpPr txBox="1"/>
          <p:nvPr>
            <p:ph idx="1" type="subTitle"/>
          </p:nvPr>
        </p:nvSpPr>
        <p:spPr>
          <a:xfrm>
            <a:off x="4655852"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3" name="Google Shape;373;p22"/>
          <p:cNvSpPr txBox="1"/>
          <p:nvPr>
            <p:ph idx="2" type="subTitle"/>
          </p:nvPr>
        </p:nvSpPr>
        <p:spPr>
          <a:xfrm>
            <a:off x="4958476"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4" name="Google Shape;374;p22"/>
          <p:cNvSpPr txBox="1"/>
          <p:nvPr>
            <p:ph idx="3" type="subTitle"/>
          </p:nvPr>
        </p:nvSpPr>
        <p:spPr>
          <a:xfrm>
            <a:off x="1442838"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5" name="Google Shape;375;p22"/>
          <p:cNvSpPr txBox="1"/>
          <p:nvPr>
            <p:ph idx="4" type="subTitle"/>
          </p:nvPr>
        </p:nvSpPr>
        <p:spPr>
          <a:xfrm>
            <a:off x="1745688"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6" name="Google Shape;376;p22"/>
          <p:cNvSpPr txBox="1"/>
          <p:nvPr>
            <p:ph idx="5" type="subTitle"/>
          </p:nvPr>
        </p:nvSpPr>
        <p:spPr>
          <a:xfrm>
            <a:off x="4655812"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7" name="Google Shape;377;p22"/>
          <p:cNvSpPr txBox="1"/>
          <p:nvPr>
            <p:ph idx="6" type="subTitle"/>
          </p:nvPr>
        </p:nvSpPr>
        <p:spPr>
          <a:xfrm>
            <a:off x="4958476"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8" name="Google Shape;378;p22"/>
          <p:cNvSpPr txBox="1"/>
          <p:nvPr>
            <p:ph idx="7" type="subTitle"/>
          </p:nvPr>
        </p:nvSpPr>
        <p:spPr>
          <a:xfrm>
            <a:off x="1442838"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9" name="Google Shape;379;p22"/>
          <p:cNvSpPr txBox="1"/>
          <p:nvPr>
            <p:ph idx="8" type="subTitle"/>
          </p:nvPr>
        </p:nvSpPr>
        <p:spPr>
          <a:xfrm>
            <a:off x="1745688"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0" name="Google Shape;380;p22"/>
          <p:cNvSpPr/>
          <p:nvPr/>
        </p:nvSpPr>
        <p:spPr>
          <a:xfrm flipH="1" rot="-5532439">
            <a:off x="-2045052" y="2322174"/>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flipH="1" rot="-5400000">
            <a:off x="-832519" y="2826431"/>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flipH="1" rot="5400000">
            <a:off x="-551012" y="3638024"/>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flipH="1" rot="5400000">
            <a:off x="1100376" y="440793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flipH="1" rot="5400000">
            <a:off x="661951" y="365733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flipH="1" rot="5400000">
            <a:off x="315101" y="1950637"/>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flipH="1" rot="5400000">
            <a:off x="458251" y="2482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flipH="1" rot="5267561">
            <a:off x="6370324" y="1912069"/>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flipH="1" rot="5400000">
            <a:off x="7582879" y="1222315"/>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flipH="1" rot="-5400000">
            <a:off x="7598103" y="388035"/>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flipH="1" rot="-5400000">
            <a:off x="7945213" y="5085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flipH="1" rot="-5400000">
            <a:off x="8383638" y="12591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flipH="1" rot="-5400000">
            <a:off x="8730488" y="29658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flipH="1" rot="-5400000">
            <a:off x="8522238" y="460349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9">
    <p:spTree>
      <p:nvGrpSpPr>
        <p:cNvPr id="395" name="Shape 395"/>
        <p:cNvGrpSpPr/>
        <p:nvPr/>
      </p:nvGrpSpPr>
      <p:grpSpPr>
        <a:xfrm>
          <a:off x="0" y="0"/>
          <a:ext cx="0" cy="0"/>
          <a:chOff x="0" y="0"/>
          <a:chExt cx="0" cy="0"/>
        </a:xfrm>
      </p:grpSpPr>
      <p:sp>
        <p:nvSpPr>
          <p:cNvPr id="396" name="Google Shape;396;p2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397" name="Google Shape;397;p23"/>
          <p:cNvSpPr txBox="1"/>
          <p:nvPr>
            <p:ph idx="1" type="subTitle"/>
          </p:nvPr>
        </p:nvSpPr>
        <p:spPr>
          <a:xfrm>
            <a:off x="3328957"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8" name="Google Shape;398;p23"/>
          <p:cNvSpPr txBox="1"/>
          <p:nvPr>
            <p:ph idx="2" type="subTitle"/>
          </p:nvPr>
        </p:nvSpPr>
        <p:spPr>
          <a:xfrm>
            <a:off x="3482707"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9" name="Google Shape;399;p23"/>
          <p:cNvSpPr txBox="1"/>
          <p:nvPr>
            <p:ph idx="3" type="subTitle"/>
          </p:nvPr>
        </p:nvSpPr>
        <p:spPr>
          <a:xfrm>
            <a:off x="791813"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00" name="Google Shape;400;p23"/>
          <p:cNvSpPr txBox="1"/>
          <p:nvPr>
            <p:ph idx="4" type="subTitle"/>
          </p:nvPr>
        </p:nvSpPr>
        <p:spPr>
          <a:xfrm>
            <a:off x="945563"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01" name="Google Shape;401;p23"/>
          <p:cNvSpPr txBox="1"/>
          <p:nvPr>
            <p:ph idx="5" type="subTitle"/>
          </p:nvPr>
        </p:nvSpPr>
        <p:spPr>
          <a:xfrm>
            <a:off x="5866075"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02" name="Google Shape;402;p23"/>
          <p:cNvSpPr txBox="1"/>
          <p:nvPr>
            <p:ph idx="6" type="subTitle"/>
          </p:nvPr>
        </p:nvSpPr>
        <p:spPr>
          <a:xfrm>
            <a:off x="6019825"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03" name="Google Shape;403;p23"/>
          <p:cNvSpPr/>
          <p:nvPr/>
        </p:nvSpPr>
        <p:spPr>
          <a:xfrm rot="10800000">
            <a:off x="2531291" y="4235323"/>
            <a:ext cx="5428956" cy="1009852"/>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rot="5400000">
            <a:off x="3108924" y="2854084"/>
            <a:ext cx="1442280" cy="3563817"/>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3682950" y="4420625"/>
            <a:ext cx="2132100" cy="1234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flipH="1" rot="10800000">
            <a:off x="3968688" y="40718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flipH="1" rot="10800000">
            <a:off x="5921426" y="4554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flipH="1" rot="10800000">
            <a:off x="1267213" y="45217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flipH="1" rot="10800000">
            <a:off x="8100026" y="47529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flipH="1" rot="10800000">
            <a:off x="6505813" y="485159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flipH="1" rot="10800000">
            <a:off x="1985676" y="410423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413" name="Shape 413"/>
        <p:cNvGrpSpPr/>
        <p:nvPr/>
      </p:nvGrpSpPr>
      <p:grpSpPr>
        <a:xfrm>
          <a:off x="0" y="0"/>
          <a:ext cx="0" cy="0"/>
          <a:chOff x="0" y="0"/>
          <a:chExt cx="0" cy="0"/>
        </a:xfrm>
      </p:grpSpPr>
      <p:sp>
        <p:nvSpPr>
          <p:cNvPr id="414" name="Google Shape;414;p24"/>
          <p:cNvSpPr txBox="1"/>
          <p:nvPr>
            <p:ph type="title"/>
          </p:nvPr>
        </p:nvSpPr>
        <p:spPr>
          <a:xfrm>
            <a:off x="2571750" y="363275"/>
            <a:ext cx="4000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15" name="Google Shape;415;p24"/>
          <p:cNvSpPr txBox="1"/>
          <p:nvPr>
            <p:ph idx="1" type="subTitle"/>
          </p:nvPr>
        </p:nvSpPr>
        <p:spPr>
          <a:xfrm>
            <a:off x="5091350" y="3794700"/>
            <a:ext cx="22056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16" name="Google Shape;416;p24"/>
          <p:cNvSpPr txBox="1"/>
          <p:nvPr>
            <p:ph idx="2" type="subTitle"/>
          </p:nvPr>
        </p:nvSpPr>
        <p:spPr>
          <a:xfrm>
            <a:off x="4948200" y="4089750"/>
            <a:ext cx="24882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17" name="Google Shape;417;p24"/>
          <p:cNvSpPr txBox="1"/>
          <p:nvPr>
            <p:ph idx="3" type="subTitle"/>
          </p:nvPr>
        </p:nvSpPr>
        <p:spPr>
          <a:xfrm>
            <a:off x="1901200" y="3794700"/>
            <a:ext cx="20079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18" name="Google Shape;418;p24"/>
          <p:cNvSpPr txBox="1"/>
          <p:nvPr>
            <p:ph idx="4" type="subTitle"/>
          </p:nvPr>
        </p:nvSpPr>
        <p:spPr>
          <a:xfrm>
            <a:off x="1800500" y="4089750"/>
            <a:ext cx="22056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19" name="Google Shape;419;p24"/>
          <p:cNvSpPr/>
          <p:nvPr/>
        </p:nvSpPr>
        <p:spPr>
          <a:xfrm rot="-5400000">
            <a:off x="-687297" y="596629"/>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rot="-5400000">
            <a:off x="-1281850" y="1134665"/>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rot="5400000">
            <a:off x="466981" y="11957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rot="5400000">
            <a:off x="-494883" y="20869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rot="5400000">
            <a:off x="928869" y="9991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rot="-5400000">
            <a:off x="269256" y="2842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4"/>
          <p:cNvSpPr/>
          <p:nvPr/>
        </p:nvSpPr>
        <p:spPr>
          <a:xfrm rot="5400000">
            <a:off x="7087547" y="3261706"/>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4"/>
          <p:cNvSpPr/>
          <p:nvPr/>
        </p:nvSpPr>
        <p:spPr>
          <a:xfrm rot="5400000">
            <a:off x="7632127" y="317011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rot="-5400000">
            <a:off x="8580444" y="3697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rot="-5400000">
            <a:off x="7715198" y="379368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p:nvPr/>
        </p:nvSpPr>
        <p:spPr>
          <a:xfrm rot="-5400000">
            <a:off x="8183656" y="39584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rot="5400000">
            <a:off x="8843269" y="21154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rot="-5400000">
            <a:off x="7541144" y="4680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rot="5400000">
            <a:off x="1506281" y="2119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34" name="Shape 434"/>
        <p:cNvGrpSpPr/>
        <p:nvPr/>
      </p:nvGrpSpPr>
      <p:grpSpPr>
        <a:xfrm>
          <a:off x="0" y="0"/>
          <a:ext cx="0" cy="0"/>
          <a:chOff x="0" y="0"/>
          <a:chExt cx="0" cy="0"/>
        </a:xfrm>
      </p:grpSpPr>
      <p:sp>
        <p:nvSpPr>
          <p:cNvPr id="435" name="Google Shape;435;p25"/>
          <p:cNvSpPr txBox="1"/>
          <p:nvPr>
            <p:ph type="title"/>
          </p:nvPr>
        </p:nvSpPr>
        <p:spPr>
          <a:xfrm>
            <a:off x="2629950" y="989275"/>
            <a:ext cx="3884100" cy="9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36" name="Google Shape;436;p25"/>
          <p:cNvSpPr txBox="1"/>
          <p:nvPr>
            <p:ph idx="1" type="subTitle"/>
          </p:nvPr>
        </p:nvSpPr>
        <p:spPr>
          <a:xfrm>
            <a:off x="3043615" y="1769613"/>
            <a:ext cx="30669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37" name="Google Shape;437;p25"/>
          <p:cNvSpPr txBox="1"/>
          <p:nvPr>
            <p:ph idx="2" type="subTitle"/>
          </p:nvPr>
        </p:nvSpPr>
        <p:spPr>
          <a:xfrm>
            <a:off x="2676890" y="3876500"/>
            <a:ext cx="3790200" cy="2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100">
                <a:solidFill>
                  <a:schemeClr val="dk1"/>
                </a:solidFill>
              </a:defRPr>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38" name="Google Shape;438;p25"/>
          <p:cNvSpPr txBox="1"/>
          <p:nvPr/>
        </p:nvSpPr>
        <p:spPr>
          <a:xfrm>
            <a:off x="2924390" y="3270788"/>
            <a:ext cx="3295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b="1" lang="en" sz="1100">
                <a:solidFill>
                  <a:schemeClr val="dk1"/>
                </a:solidFill>
                <a:latin typeface="Open Sans"/>
                <a:ea typeface="Open Sans"/>
                <a:cs typeface="Open Sans"/>
                <a:sym typeface="Open Sans"/>
              </a:rPr>
              <a:t> </a:t>
            </a:r>
            <a:r>
              <a:rPr b="1" lang="en" sz="11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dk1"/>
                </a:solidFill>
                <a:latin typeface="Open Sans"/>
                <a:ea typeface="Open Sans"/>
                <a:cs typeface="Open Sans"/>
                <a:sym typeface="Open Sans"/>
              </a:rPr>
              <a:t>, including icons by </a:t>
            </a:r>
            <a:r>
              <a:rPr b="1" lang="en" sz="11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dk1"/>
                </a:solidFill>
                <a:latin typeface="Open Sans"/>
                <a:ea typeface="Open Sans"/>
                <a:cs typeface="Open Sans"/>
                <a:sym typeface="Open Sans"/>
              </a:rPr>
              <a:t>, infographics &amp; images by </a:t>
            </a:r>
            <a:r>
              <a:rPr b="1" lang="en" sz="11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dk1"/>
              </a:solidFill>
              <a:latin typeface="Open Sans"/>
              <a:ea typeface="Open Sans"/>
              <a:cs typeface="Open Sans"/>
              <a:sym typeface="Open Sans"/>
            </a:endParaRPr>
          </a:p>
        </p:txBody>
      </p:sp>
      <p:sp>
        <p:nvSpPr>
          <p:cNvPr id="439" name="Google Shape;439;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771800" y="27575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1553300" y="34525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804350" y="1051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1169650" y="35512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376488" y="7169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25"/>
          <p:cNvGrpSpPr/>
          <p:nvPr/>
        </p:nvGrpSpPr>
        <p:grpSpPr>
          <a:xfrm rot="10800000">
            <a:off x="7695844" y="-223188"/>
            <a:ext cx="1676378" cy="6958517"/>
            <a:chOff x="-174456" y="-1522725"/>
            <a:chExt cx="1676378" cy="6958517"/>
          </a:xfrm>
        </p:grpSpPr>
        <p:sp>
          <p:nvSpPr>
            <p:cNvPr id="448" name="Google Shape;448;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25"/>
          <p:cNvSpPr/>
          <p:nvPr/>
        </p:nvSpPr>
        <p:spPr>
          <a:xfrm flipH="1" rot="10800000">
            <a:off x="7981650" y="28604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flipH="1" rot="10800000">
            <a:off x="8332050" y="197515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flipH="1" rot="10800000">
            <a:off x="7932450" y="4287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flipH="1" rot="10800000">
            <a:off x="7695850" y="17277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flipH="1" rot="10800000">
            <a:off x="8299488" y="44920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
    <p:spTree>
      <p:nvGrpSpPr>
        <p:cNvPr id="457" name="Shape 457"/>
        <p:cNvGrpSpPr/>
        <p:nvPr/>
      </p:nvGrpSpPr>
      <p:grpSpPr>
        <a:xfrm>
          <a:off x="0" y="0"/>
          <a:ext cx="0" cy="0"/>
          <a:chOff x="0" y="0"/>
          <a:chExt cx="0" cy="0"/>
        </a:xfrm>
      </p:grpSpPr>
      <p:sp>
        <p:nvSpPr>
          <p:cNvPr id="458" name="Google Shape;458;p2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459" name="Google Shape;459;p26"/>
          <p:cNvSpPr txBox="1"/>
          <p:nvPr>
            <p:ph idx="1" type="subTitle"/>
          </p:nvPr>
        </p:nvSpPr>
        <p:spPr>
          <a:xfrm>
            <a:off x="21155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60" name="Google Shape;460;p26"/>
          <p:cNvSpPr txBox="1"/>
          <p:nvPr>
            <p:ph idx="2" type="subTitle"/>
          </p:nvPr>
        </p:nvSpPr>
        <p:spPr>
          <a:xfrm>
            <a:off x="2016350" y="2145400"/>
            <a:ext cx="5111400" cy="17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61" name="Google Shape;461;p26"/>
          <p:cNvSpPr/>
          <p:nvPr/>
        </p:nvSpPr>
        <p:spPr>
          <a:xfrm flipH="1">
            <a:off x="-178543"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flipH="1" rot="10800000">
            <a:off x="-278322"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rot="-10484947">
            <a:off x="-734940"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flipH="1" rot="10800000">
            <a:off x="17222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flipH="1" rot="10800000">
            <a:off x="832326"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flipH="1" rot="10800000">
            <a:off x="61551"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468" name="Shape 468"/>
        <p:cNvGrpSpPr/>
        <p:nvPr/>
      </p:nvGrpSpPr>
      <p:grpSpPr>
        <a:xfrm>
          <a:off x="0" y="0"/>
          <a:ext cx="0" cy="0"/>
          <a:chOff x="0" y="0"/>
          <a:chExt cx="0" cy="0"/>
        </a:xfrm>
      </p:grpSpPr>
      <p:sp>
        <p:nvSpPr>
          <p:cNvPr id="469" name="Google Shape;469;p27"/>
          <p:cNvSpPr txBox="1"/>
          <p:nvPr>
            <p:ph type="title"/>
          </p:nvPr>
        </p:nvSpPr>
        <p:spPr>
          <a:xfrm>
            <a:off x="3105950" y="363275"/>
            <a:ext cx="29322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p:txBody>
      </p:sp>
      <p:sp>
        <p:nvSpPr>
          <p:cNvPr id="470" name="Google Shape;470;p27"/>
          <p:cNvSpPr txBox="1"/>
          <p:nvPr>
            <p:ph idx="1" type="subTitle"/>
          </p:nvPr>
        </p:nvSpPr>
        <p:spPr>
          <a:xfrm>
            <a:off x="7602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71" name="Google Shape;471;p27"/>
          <p:cNvSpPr txBox="1"/>
          <p:nvPr>
            <p:ph idx="2" type="subTitle"/>
          </p:nvPr>
        </p:nvSpPr>
        <p:spPr>
          <a:xfrm>
            <a:off x="5400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72" name="Google Shape;472;p27"/>
          <p:cNvSpPr txBox="1"/>
          <p:nvPr>
            <p:ph idx="3" type="subTitle"/>
          </p:nvPr>
        </p:nvSpPr>
        <p:spPr>
          <a:xfrm>
            <a:off x="4564200"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73" name="Google Shape;473;p27"/>
          <p:cNvSpPr txBox="1"/>
          <p:nvPr>
            <p:ph idx="4" type="subTitle"/>
          </p:nvPr>
        </p:nvSpPr>
        <p:spPr>
          <a:xfrm>
            <a:off x="44406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74" name="Google Shape;474;p27"/>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9" name="Google Shape;49;p4"/>
          <p:cNvSpPr txBox="1"/>
          <p:nvPr>
            <p:ph idx="1" type="body"/>
          </p:nvPr>
        </p:nvSpPr>
        <p:spPr>
          <a:xfrm>
            <a:off x="540000" y="1028700"/>
            <a:ext cx="8064000" cy="3574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sz="12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50" name="Google Shape;50;p4"/>
          <p:cNvGrpSpPr/>
          <p:nvPr/>
        </p:nvGrpSpPr>
        <p:grpSpPr>
          <a:xfrm flipH="1">
            <a:off x="-129749" y="-116300"/>
            <a:ext cx="2684034" cy="1738163"/>
            <a:chOff x="6654501" y="-116300"/>
            <a:chExt cx="2684034" cy="1738163"/>
          </a:xfrm>
        </p:grpSpPr>
        <p:sp>
          <p:nvSpPr>
            <p:cNvPr id="51" name="Google Shape;51;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4"/>
          <p:cNvGrpSpPr/>
          <p:nvPr/>
        </p:nvGrpSpPr>
        <p:grpSpPr>
          <a:xfrm>
            <a:off x="6806901" y="-116300"/>
            <a:ext cx="2684034" cy="1738163"/>
            <a:chOff x="6654501" y="-116300"/>
            <a:chExt cx="2684034" cy="1738163"/>
          </a:xfrm>
        </p:grpSpPr>
        <p:sp>
          <p:nvSpPr>
            <p:cNvPr id="58" name="Google Shape;58;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5"/>
          <p:cNvSpPr txBox="1"/>
          <p:nvPr>
            <p:ph idx="1" type="subTitle"/>
          </p:nvPr>
        </p:nvSpPr>
        <p:spPr>
          <a:xfrm>
            <a:off x="5069450"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7" name="Google Shape;67;p5"/>
          <p:cNvSpPr txBox="1"/>
          <p:nvPr>
            <p:ph idx="2" type="subTitle"/>
          </p:nvPr>
        </p:nvSpPr>
        <p:spPr>
          <a:xfrm>
            <a:off x="50694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8" name="Google Shape;68;p5"/>
          <p:cNvSpPr txBox="1"/>
          <p:nvPr>
            <p:ph idx="3" type="subTitle"/>
          </p:nvPr>
        </p:nvSpPr>
        <p:spPr>
          <a:xfrm>
            <a:off x="1189788"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9" name="Google Shape;69;p5"/>
          <p:cNvSpPr txBox="1"/>
          <p:nvPr>
            <p:ph idx="4" type="subTitle"/>
          </p:nvPr>
        </p:nvSpPr>
        <p:spPr>
          <a:xfrm>
            <a:off x="11898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70" name="Google Shape;70;p5"/>
          <p:cNvSpPr/>
          <p:nvPr/>
        </p:nvSpPr>
        <p:spPr>
          <a:xfrm rot="10376871">
            <a:off x="-495921" y="-203555"/>
            <a:ext cx="4143688" cy="141169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3812651" y="34897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593226" y="8386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4418776" y="6334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2981851" y="2502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flipH="1">
            <a:off x="-201027" y="-164602"/>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rot="10800000">
            <a:off x="-259611" y="-297078"/>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rot="-448972">
            <a:off x="5418223" y="3906226"/>
            <a:ext cx="4114989" cy="1394558"/>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rot="10800000">
            <a:off x="4710711" y="472444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rot="10800000">
            <a:off x="8391336" y="416847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rot="10800000">
            <a:off x="5390761" y="416847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rot="10800000">
            <a:off x="6002711" y="475684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flipH="1" rot="10800000">
            <a:off x="6276637" y="4026301"/>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6885137" y="4472397"/>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6"/>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 name="Shape 94"/>
        <p:cNvGrpSpPr/>
        <p:nvPr/>
      </p:nvGrpSpPr>
      <p:grpSpPr>
        <a:xfrm>
          <a:off x="0" y="0"/>
          <a:ext cx="0" cy="0"/>
          <a:chOff x="0" y="0"/>
          <a:chExt cx="0" cy="0"/>
        </a:xfrm>
      </p:grpSpPr>
      <p:sp>
        <p:nvSpPr>
          <p:cNvPr id="95" name="Google Shape;95;p7"/>
          <p:cNvSpPr txBox="1"/>
          <p:nvPr>
            <p:ph type="title"/>
          </p:nvPr>
        </p:nvSpPr>
        <p:spPr>
          <a:xfrm>
            <a:off x="478950" y="1922950"/>
            <a:ext cx="48600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6" name="Google Shape;96;p7"/>
          <p:cNvSpPr txBox="1"/>
          <p:nvPr>
            <p:ph idx="1" type="subTitle"/>
          </p:nvPr>
        </p:nvSpPr>
        <p:spPr>
          <a:xfrm>
            <a:off x="479050" y="2757125"/>
            <a:ext cx="4860000" cy="49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7" name="Google Shape;97;p7"/>
          <p:cNvSpPr/>
          <p:nvPr/>
        </p:nvSpPr>
        <p:spPr>
          <a:xfrm rot="-10667561">
            <a:off x="305871" y="43963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rot="10800000">
            <a:off x="402459" y="43035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272112" y="41591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5246676" y="48207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402451" y="39521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1153051" y="43906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2859751" y="47374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sp>
        <p:nvSpPr>
          <p:cNvPr id="113" name="Google Shape;113;p8"/>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4" name="Google Shape;114;p8"/>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5400147">
            <a:off x="232464" y="-691625"/>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flipH="1">
            <a:off x="68351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flipH="1">
            <a:off x="3173616" y="24472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flipH="1">
            <a:off x="6566441" y="273550"/>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flipH="1" rot="10800000">
            <a:off x="2631095" y="4430364"/>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6302893" y="4618767"/>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rot="5399853">
            <a:off x="7457460" y="3823444"/>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flipH="1" rot="10800000">
            <a:off x="8312846" y="452006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flipH="1" rot="10800000">
            <a:off x="6455196" y="43956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flipH="1" rot="10800000">
            <a:off x="5822746" y="4882242"/>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flipH="1" rot="10800000">
            <a:off x="8749921" y="42321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flipH="1" rot="10800000">
            <a:off x="2364821" y="4788617"/>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flipH="1">
            <a:off x="181341" y="8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sp>
        <p:nvSpPr>
          <p:cNvPr id="132" name="Google Shape;132;p9"/>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9"/>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34" name="Google Shape;134;p9"/>
          <p:cNvSpPr/>
          <p:nvPr/>
        </p:nvSpPr>
        <p:spPr>
          <a:xfrm flipH="1" rot="10800000">
            <a:off x="5365175"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flipH="1" rot="10800000">
            <a:off x="4874550"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flipH="1">
            <a:off x="536517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a:off x="7188788"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a:off x="6621274"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a:off x="783287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flipH="1">
            <a:off x="8890913"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flipH="1">
            <a:off x="-260192"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flipH="1">
            <a:off x="158481"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flipH="1" rot="10800000">
            <a:off x="369972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flipH="1" rot="10800000">
            <a:off x="1811013"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flipH="1" rot="10800000">
            <a:off x="-332175"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flipH="1" rot="10800000">
            <a:off x="123202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flipH="1" rot="10800000">
            <a:off x="108888"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9" name="Shape 149"/>
        <p:cNvGrpSpPr/>
        <p:nvPr/>
      </p:nvGrpSpPr>
      <p:grpSpPr>
        <a:xfrm>
          <a:off x="0" y="0"/>
          <a:ext cx="0" cy="0"/>
          <a:chOff x="0" y="0"/>
          <a:chExt cx="0" cy="0"/>
        </a:xfrm>
      </p:grpSpPr>
      <p:sp>
        <p:nvSpPr>
          <p:cNvPr id="150" name="Google Shape;150;p10"/>
          <p:cNvSpPr txBox="1"/>
          <p:nvPr>
            <p:ph idx="1" type="body"/>
          </p:nvPr>
        </p:nvSpPr>
        <p:spPr>
          <a:xfrm>
            <a:off x="540000" y="540000"/>
            <a:ext cx="3590400" cy="904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1800"/>
              <a:buNone/>
              <a:defRPr b="1" sz="3000">
                <a:solidFill>
                  <a:schemeClr val="dk1"/>
                </a:solidFill>
                <a:latin typeface="Josefin Sans"/>
                <a:ea typeface="Josefin Sans"/>
                <a:cs typeface="Josefin Sans"/>
                <a:sym typeface="Josefin Sans"/>
              </a:defRPr>
            </a:lvl1pPr>
          </a:lstStyle>
          <a:p/>
        </p:txBody>
      </p:sp>
      <p:sp>
        <p:nvSpPr>
          <p:cNvPr id="151" name="Google Shape;151;p10"/>
          <p:cNvSpPr/>
          <p:nvPr/>
        </p:nvSpPr>
        <p:spPr>
          <a:xfrm flipH="1">
            <a:off x="3426309" y="3056502"/>
            <a:ext cx="5986869" cy="212719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
          <p:cNvSpPr/>
          <p:nvPr/>
        </p:nvSpPr>
        <p:spPr>
          <a:xfrm flipH="1" rot="10800000">
            <a:off x="5737690" y="3381530"/>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
          <p:cNvSpPr/>
          <p:nvPr/>
        </p:nvSpPr>
        <p:spPr>
          <a:xfrm rot="315040">
            <a:off x="7305814" y="4459737"/>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
          <p:cNvSpPr/>
          <p:nvPr/>
        </p:nvSpPr>
        <p:spPr>
          <a:xfrm flipH="1">
            <a:off x="5699552" y="47843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
          <p:cNvSpPr/>
          <p:nvPr/>
        </p:nvSpPr>
        <p:spPr>
          <a:xfrm flipH="1">
            <a:off x="8043764" y="3943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
          <p:cNvSpPr/>
          <p:nvPr/>
        </p:nvSpPr>
        <p:spPr>
          <a:xfrm flipH="1">
            <a:off x="8476477" y="34271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
          <p:cNvSpPr/>
          <p:nvPr/>
        </p:nvSpPr>
        <p:spPr>
          <a:xfrm flipH="1">
            <a:off x="7442277" y="35570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Josefin Sans"/>
                <a:ea typeface="Josefin Sans"/>
                <a:cs typeface="Josefin Sans"/>
                <a:sym typeface="Josefin Sans"/>
              </a:defRPr>
            </a:lvl1pPr>
            <a:lvl2pPr lvl="1">
              <a:buNone/>
              <a:defRPr>
                <a:solidFill>
                  <a:schemeClr val="dk1"/>
                </a:solidFill>
                <a:latin typeface="Josefin Sans"/>
                <a:ea typeface="Josefin Sans"/>
                <a:cs typeface="Josefin Sans"/>
                <a:sym typeface="Josefin Sans"/>
              </a:defRPr>
            </a:lvl2pPr>
            <a:lvl3pPr lvl="2">
              <a:buNone/>
              <a:defRPr>
                <a:solidFill>
                  <a:schemeClr val="dk1"/>
                </a:solidFill>
                <a:latin typeface="Josefin Sans"/>
                <a:ea typeface="Josefin Sans"/>
                <a:cs typeface="Josefin Sans"/>
                <a:sym typeface="Josefin Sans"/>
              </a:defRPr>
            </a:lvl3pPr>
            <a:lvl4pPr lvl="3">
              <a:buNone/>
              <a:defRPr>
                <a:solidFill>
                  <a:schemeClr val="dk1"/>
                </a:solidFill>
                <a:latin typeface="Josefin Sans"/>
                <a:ea typeface="Josefin Sans"/>
                <a:cs typeface="Josefin Sans"/>
                <a:sym typeface="Josefin Sans"/>
              </a:defRPr>
            </a:lvl4pPr>
            <a:lvl5pPr lvl="4">
              <a:buNone/>
              <a:defRPr>
                <a:solidFill>
                  <a:schemeClr val="dk1"/>
                </a:solidFill>
                <a:latin typeface="Josefin Sans"/>
                <a:ea typeface="Josefin Sans"/>
                <a:cs typeface="Josefin Sans"/>
                <a:sym typeface="Josefin Sans"/>
              </a:defRPr>
            </a:lvl5pPr>
            <a:lvl6pPr lvl="5">
              <a:buNone/>
              <a:defRPr>
                <a:solidFill>
                  <a:schemeClr val="dk1"/>
                </a:solidFill>
                <a:latin typeface="Josefin Sans"/>
                <a:ea typeface="Josefin Sans"/>
                <a:cs typeface="Josefin Sans"/>
                <a:sym typeface="Josefin Sans"/>
              </a:defRPr>
            </a:lvl6pPr>
            <a:lvl7pPr lvl="6">
              <a:buNone/>
              <a:defRPr>
                <a:solidFill>
                  <a:schemeClr val="dk1"/>
                </a:solidFill>
                <a:latin typeface="Josefin Sans"/>
                <a:ea typeface="Josefin Sans"/>
                <a:cs typeface="Josefin Sans"/>
                <a:sym typeface="Josefin Sans"/>
              </a:defRPr>
            </a:lvl7pPr>
            <a:lvl8pPr lvl="7">
              <a:buNone/>
              <a:defRPr>
                <a:solidFill>
                  <a:schemeClr val="dk1"/>
                </a:solidFill>
                <a:latin typeface="Josefin Sans"/>
                <a:ea typeface="Josefin Sans"/>
                <a:cs typeface="Josefin Sans"/>
                <a:sym typeface="Josefin Sans"/>
              </a:defRPr>
            </a:lvl8pPr>
            <a:lvl9pPr lvl="8">
              <a:buNone/>
              <a:defRPr>
                <a:solidFill>
                  <a:schemeClr val="dk1"/>
                </a:solidFill>
                <a:latin typeface="Josefin Sans"/>
                <a:ea typeface="Josefin Sans"/>
                <a:cs typeface="Josefin Sans"/>
                <a:sym typeface="Josefi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0000" y="363275"/>
            <a:ext cx="806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9pPr>
          </a:lstStyle>
          <a:p/>
        </p:txBody>
      </p:sp>
      <p:sp>
        <p:nvSpPr>
          <p:cNvPr id="7" name="Google Shape;7;p1"/>
          <p:cNvSpPr txBox="1"/>
          <p:nvPr>
            <p:ph idx="1" type="body"/>
          </p:nvPr>
        </p:nvSpPr>
        <p:spPr>
          <a:xfrm>
            <a:off x="540000" y="1152475"/>
            <a:ext cx="8064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i.org/10.1007/s10846-021-01327-z"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8"/>
          <p:cNvSpPr txBox="1"/>
          <p:nvPr>
            <p:ph type="ctrTitle"/>
          </p:nvPr>
        </p:nvSpPr>
        <p:spPr>
          <a:xfrm>
            <a:off x="1146025" y="1255150"/>
            <a:ext cx="7121700" cy="177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Times New Roman"/>
                <a:ea typeface="Times New Roman"/>
                <a:cs typeface="Times New Roman"/>
                <a:sym typeface="Times New Roman"/>
              </a:rPr>
              <a:t>Wi-Fi based Indoor Localisation using Machine Learning</a:t>
            </a:r>
            <a:endParaRPr sz="4000">
              <a:latin typeface="Times New Roman"/>
              <a:ea typeface="Times New Roman"/>
              <a:cs typeface="Times New Roman"/>
              <a:sym typeface="Times New Roman"/>
            </a:endParaRPr>
          </a:p>
        </p:txBody>
      </p:sp>
      <p:sp>
        <p:nvSpPr>
          <p:cNvPr id="486" name="Google Shape;486;p28"/>
          <p:cNvSpPr txBox="1"/>
          <p:nvPr>
            <p:ph idx="1" type="subTitle"/>
          </p:nvPr>
        </p:nvSpPr>
        <p:spPr>
          <a:xfrm>
            <a:off x="5389075" y="3697325"/>
            <a:ext cx="2183100" cy="9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Team: 2021415</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Prerna Anand</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Deeksha Tewari</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Hiranya Maharaja</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John Adrian Ambrad</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a:p>
        </p:txBody>
      </p:sp>
      <p:sp>
        <p:nvSpPr>
          <p:cNvPr id="487" name="Google Shape;487;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7"/>
          <p:cNvSpPr txBox="1"/>
          <p:nvPr>
            <p:ph idx="4294967295" type="subTitle"/>
          </p:nvPr>
        </p:nvSpPr>
        <p:spPr>
          <a:xfrm>
            <a:off x="725900" y="1647425"/>
            <a:ext cx="3834000" cy="606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500">
                <a:latin typeface="Times New Roman"/>
                <a:ea typeface="Times New Roman"/>
                <a:cs typeface="Times New Roman"/>
                <a:sym typeface="Times New Roman"/>
              </a:rPr>
              <a:t>Technical Design</a:t>
            </a:r>
            <a:endParaRPr sz="3500">
              <a:latin typeface="Times New Roman"/>
              <a:ea typeface="Times New Roman"/>
              <a:cs typeface="Times New Roman"/>
              <a:sym typeface="Times New Roman"/>
            </a:endParaRPr>
          </a:p>
        </p:txBody>
      </p:sp>
      <p:sp>
        <p:nvSpPr>
          <p:cNvPr id="564" name="Google Shape;564;p37"/>
          <p:cNvSpPr txBox="1"/>
          <p:nvPr>
            <p:ph idx="4294967295" type="subTitle"/>
          </p:nvPr>
        </p:nvSpPr>
        <p:spPr>
          <a:xfrm>
            <a:off x="778525" y="2444325"/>
            <a:ext cx="3834000" cy="1335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K Nearest Neighbor</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Random Forest</a:t>
            </a:r>
            <a:endParaRPr sz="2000">
              <a:solidFill>
                <a:srgbClr val="000000"/>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Artificial Neural Network</a:t>
            </a:r>
            <a:endParaRPr sz="20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
        <p:nvSpPr>
          <p:cNvPr id="565" name="Google Shape;565;p37"/>
          <p:cNvSpPr txBox="1"/>
          <p:nvPr>
            <p:ph idx="4294967295" type="subTitle"/>
          </p:nvPr>
        </p:nvSpPr>
        <p:spPr>
          <a:xfrm>
            <a:off x="4722775" y="1615925"/>
            <a:ext cx="3834000" cy="6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500">
                <a:latin typeface="Times New Roman"/>
                <a:ea typeface="Times New Roman"/>
                <a:cs typeface="Times New Roman"/>
                <a:sym typeface="Times New Roman"/>
              </a:rPr>
              <a:t>Verifications</a:t>
            </a:r>
            <a:endParaRPr sz="3500">
              <a:latin typeface="Times New Roman"/>
              <a:ea typeface="Times New Roman"/>
              <a:cs typeface="Times New Roman"/>
              <a:sym typeface="Times New Roman"/>
            </a:endParaRPr>
          </a:p>
        </p:txBody>
      </p:sp>
      <p:sp>
        <p:nvSpPr>
          <p:cNvPr id="566" name="Google Shape;566;p37"/>
          <p:cNvSpPr txBox="1"/>
          <p:nvPr>
            <p:ph idx="4294967295" type="subTitle"/>
          </p:nvPr>
        </p:nvSpPr>
        <p:spPr>
          <a:xfrm>
            <a:off x="4722775" y="2402100"/>
            <a:ext cx="3834000" cy="14439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Error checking for each of the models using absolute error method or mean square error method</a:t>
            </a:r>
            <a:endParaRPr sz="20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p:txBody>
      </p:sp>
      <p:sp>
        <p:nvSpPr>
          <p:cNvPr id="567" name="Google Shape;567;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8"/>
          <p:cNvSpPr txBox="1"/>
          <p:nvPr>
            <p:ph type="title"/>
          </p:nvPr>
        </p:nvSpPr>
        <p:spPr>
          <a:xfrm>
            <a:off x="2747400" y="205400"/>
            <a:ext cx="5619000" cy="61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K Nearest Neighbor Model</a:t>
            </a:r>
            <a:endParaRPr sz="3500">
              <a:latin typeface="Times New Roman"/>
              <a:ea typeface="Times New Roman"/>
              <a:cs typeface="Times New Roman"/>
              <a:sym typeface="Times New Roman"/>
            </a:endParaRPr>
          </a:p>
        </p:txBody>
      </p:sp>
      <p:sp>
        <p:nvSpPr>
          <p:cNvPr id="573" name="Google Shape;573;p38"/>
          <p:cNvSpPr txBox="1"/>
          <p:nvPr/>
        </p:nvSpPr>
        <p:spPr>
          <a:xfrm>
            <a:off x="3772825" y="1482850"/>
            <a:ext cx="4696200" cy="3104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151515"/>
              </a:buClr>
              <a:buSzPts val="2000"/>
              <a:buFont typeface="Times New Roman"/>
              <a:buChar char="●"/>
            </a:pPr>
            <a:r>
              <a:rPr lang="en" sz="2000">
                <a:solidFill>
                  <a:srgbClr val="151515"/>
                </a:solidFill>
                <a:latin typeface="Times New Roman"/>
                <a:ea typeface="Times New Roman"/>
                <a:cs typeface="Times New Roman"/>
                <a:sym typeface="Times New Roman"/>
              </a:rPr>
              <a:t>Implemented the scikit library’s KNN model for proof of concept</a:t>
            </a:r>
            <a:endParaRPr sz="2000">
              <a:solidFill>
                <a:srgbClr val="151515"/>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rgbClr val="151515"/>
              </a:solidFill>
              <a:latin typeface="Times New Roman"/>
              <a:ea typeface="Times New Roman"/>
              <a:cs typeface="Times New Roman"/>
              <a:sym typeface="Times New Roman"/>
            </a:endParaRPr>
          </a:p>
          <a:p>
            <a:pPr indent="-355600" lvl="0" marL="457200" rtl="0" algn="l">
              <a:spcBef>
                <a:spcPts val="0"/>
              </a:spcBef>
              <a:spcAft>
                <a:spcPts val="0"/>
              </a:spcAft>
              <a:buClr>
                <a:srgbClr val="151515"/>
              </a:buClr>
              <a:buSzPts val="2000"/>
              <a:buFont typeface="Times New Roman"/>
              <a:buChar char="●"/>
            </a:pPr>
            <a:r>
              <a:rPr lang="en" sz="2000">
                <a:solidFill>
                  <a:srgbClr val="151515"/>
                </a:solidFill>
                <a:latin typeface="Times New Roman"/>
                <a:ea typeface="Times New Roman"/>
                <a:cs typeface="Times New Roman"/>
                <a:sym typeface="Times New Roman"/>
              </a:rPr>
              <a:t>Implemented custom KNN model and 2 prediction algorithms. </a:t>
            </a:r>
            <a:endParaRPr sz="2000">
              <a:solidFill>
                <a:srgbClr val="151515"/>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rgbClr val="151515"/>
              </a:solidFill>
              <a:latin typeface="Times New Roman"/>
              <a:ea typeface="Times New Roman"/>
              <a:cs typeface="Times New Roman"/>
              <a:sym typeface="Times New Roman"/>
            </a:endParaRPr>
          </a:p>
          <a:p>
            <a:pPr indent="-355600" lvl="0" marL="457200" rtl="0" algn="l">
              <a:spcBef>
                <a:spcPts val="0"/>
              </a:spcBef>
              <a:spcAft>
                <a:spcPts val="0"/>
              </a:spcAft>
              <a:buClr>
                <a:srgbClr val="151515"/>
              </a:buClr>
              <a:buSzPts val="2000"/>
              <a:buFont typeface="Times New Roman"/>
              <a:buChar char="●"/>
            </a:pPr>
            <a:r>
              <a:rPr b="1" lang="en" sz="2000">
                <a:solidFill>
                  <a:srgbClr val="151515"/>
                </a:solidFill>
                <a:latin typeface="Times New Roman"/>
                <a:ea typeface="Times New Roman"/>
                <a:cs typeface="Times New Roman"/>
                <a:sym typeface="Times New Roman"/>
              </a:rPr>
              <a:t>Mean Absolute Error</a:t>
            </a:r>
            <a:r>
              <a:rPr lang="en" sz="2000">
                <a:solidFill>
                  <a:srgbClr val="151515"/>
                </a:solidFill>
                <a:latin typeface="Times New Roman"/>
                <a:ea typeface="Times New Roman"/>
                <a:cs typeface="Times New Roman"/>
                <a:sym typeface="Times New Roman"/>
              </a:rPr>
              <a:t> ([Predicted x, Predicted y], [Actual x, Actual y])</a:t>
            </a:r>
            <a:endParaRPr sz="2000">
              <a:solidFill>
                <a:srgbClr val="151515"/>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rgbClr val="151515"/>
              </a:solidFill>
              <a:latin typeface="Times New Roman"/>
              <a:ea typeface="Times New Roman"/>
              <a:cs typeface="Times New Roman"/>
              <a:sym typeface="Times New Roman"/>
            </a:endParaRPr>
          </a:p>
        </p:txBody>
      </p:sp>
      <p:pic>
        <p:nvPicPr>
          <p:cNvPr id="574" name="Google Shape;574;p38"/>
          <p:cNvPicPr preferRelativeResize="0"/>
          <p:nvPr/>
        </p:nvPicPr>
        <p:blipFill>
          <a:blip r:embed="rId3">
            <a:alphaModFix/>
          </a:blip>
          <a:stretch>
            <a:fillRect/>
          </a:stretch>
        </p:blipFill>
        <p:spPr>
          <a:xfrm>
            <a:off x="618275" y="1144450"/>
            <a:ext cx="2788800" cy="3015925"/>
          </a:xfrm>
          <a:prstGeom prst="rect">
            <a:avLst/>
          </a:prstGeom>
          <a:noFill/>
          <a:ln>
            <a:noFill/>
          </a:ln>
        </p:spPr>
      </p:pic>
      <p:sp>
        <p:nvSpPr>
          <p:cNvPr id="575" name="Google Shape;575;p38"/>
          <p:cNvSpPr txBox="1"/>
          <p:nvPr/>
        </p:nvSpPr>
        <p:spPr>
          <a:xfrm>
            <a:off x="631425" y="4248975"/>
            <a:ext cx="277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Times New Roman"/>
                <a:ea typeface="Times New Roman"/>
                <a:cs typeface="Times New Roman"/>
                <a:sym typeface="Times New Roman"/>
              </a:rPr>
              <a:t>Fig 3: Bahen stl map with access points marked in green</a:t>
            </a:r>
            <a:endParaRPr i="1">
              <a:latin typeface="Times New Roman"/>
              <a:ea typeface="Times New Roman"/>
              <a:cs typeface="Times New Roman"/>
              <a:sym typeface="Times New Roman"/>
            </a:endParaRPr>
          </a:p>
        </p:txBody>
      </p:sp>
      <p:sp>
        <p:nvSpPr>
          <p:cNvPr id="576" name="Google Shape;576;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9"/>
          <p:cNvSpPr txBox="1"/>
          <p:nvPr>
            <p:ph idx="1" type="subTitle"/>
          </p:nvPr>
        </p:nvSpPr>
        <p:spPr>
          <a:xfrm>
            <a:off x="302300" y="1535825"/>
            <a:ext cx="38340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Times New Roman"/>
                <a:ea typeface="Times New Roman"/>
                <a:cs typeface="Times New Roman"/>
                <a:sym typeface="Times New Roman"/>
              </a:rPr>
              <a:t>Average based</a:t>
            </a:r>
            <a:endParaRPr sz="2500">
              <a:latin typeface="Times New Roman"/>
              <a:ea typeface="Times New Roman"/>
              <a:cs typeface="Times New Roman"/>
              <a:sym typeface="Times New Roman"/>
            </a:endParaRPr>
          </a:p>
        </p:txBody>
      </p:sp>
      <p:sp>
        <p:nvSpPr>
          <p:cNvPr id="582" name="Google Shape;582;p39"/>
          <p:cNvSpPr txBox="1"/>
          <p:nvPr>
            <p:ph idx="2" type="subTitle"/>
          </p:nvPr>
        </p:nvSpPr>
        <p:spPr>
          <a:xfrm>
            <a:off x="302300" y="2038600"/>
            <a:ext cx="3834000" cy="2872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Predicted x = average of all x values</a:t>
            </a:r>
            <a:endParaRPr sz="1700">
              <a:latin typeface="Times New Roman"/>
              <a:ea typeface="Times New Roman"/>
              <a:cs typeface="Times New Roman"/>
              <a:sym typeface="Times New Roman"/>
            </a:endParaRPr>
          </a:p>
          <a:p>
            <a:pPr indent="0" lvl="0" marL="457200" rtl="0" algn="l">
              <a:spcBef>
                <a:spcPts val="0"/>
              </a:spcBef>
              <a:spcAft>
                <a:spcPts val="0"/>
              </a:spcAft>
              <a:buNone/>
            </a:pPr>
            <a:r>
              <a:rPr lang="en" sz="1700">
                <a:latin typeface="Times New Roman"/>
                <a:ea typeface="Times New Roman"/>
                <a:cs typeface="Times New Roman"/>
                <a:sym typeface="Times New Roman"/>
              </a:rPr>
              <a:t>Predicted y = average of all y values</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Received a prediction with</a:t>
            </a:r>
            <a:r>
              <a:rPr b="1" lang="en" sz="1700">
                <a:latin typeface="Times New Roman"/>
                <a:ea typeface="Times New Roman"/>
                <a:cs typeface="Times New Roman"/>
                <a:sym typeface="Times New Roman"/>
              </a:rPr>
              <a:t> 4.99 m</a:t>
            </a:r>
            <a:r>
              <a:rPr lang="en" sz="1700">
                <a:latin typeface="Times New Roman"/>
                <a:ea typeface="Times New Roman"/>
                <a:cs typeface="Times New Roman"/>
                <a:sym typeface="Times New Roman"/>
              </a:rPr>
              <a:t> </a:t>
            </a:r>
            <a:r>
              <a:rPr b="1" lang="en" sz="1700">
                <a:latin typeface="Times New Roman"/>
                <a:ea typeface="Times New Roman"/>
                <a:cs typeface="Times New Roman"/>
                <a:sym typeface="Times New Roman"/>
              </a:rPr>
              <a:t>error </a:t>
            </a:r>
            <a:r>
              <a:rPr lang="en" sz="1700">
                <a:latin typeface="Times New Roman"/>
                <a:ea typeface="Times New Roman"/>
                <a:cs typeface="Times New Roman"/>
                <a:sym typeface="Times New Roman"/>
              </a:rPr>
              <a:t>using </a:t>
            </a:r>
            <a:r>
              <a:rPr b="1" lang="en" sz="1700">
                <a:latin typeface="Times New Roman"/>
                <a:ea typeface="Times New Roman"/>
                <a:cs typeface="Times New Roman"/>
                <a:sym typeface="Times New Roman"/>
              </a:rPr>
              <a:t>3 access points</a:t>
            </a:r>
            <a:endParaRPr b="1" sz="1700">
              <a:latin typeface="Times New Roman"/>
              <a:ea typeface="Times New Roman"/>
              <a:cs typeface="Times New Roman"/>
              <a:sym typeface="Times New Roman"/>
            </a:endParaRPr>
          </a:p>
          <a:p>
            <a:pPr indent="0" lvl="0" marL="457200" rtl="0" algn="l">
              <a:spcBef>
                <a:spcPts val="1000"/>
              </a:spcBef>
              <a:spcAft>
                <a:spcPts val="0"/>
              </a:spcAft>
              <a:buNone/>
            </a:pPr>
            <a:r>
              <a:t/>
            </a:r>
            <a:endParaRPr sz="1000">
              <a:latin typeface="Times New Roman"/>
              <a:ea typeface="Times New Roman"/>
              <a:cs typeface="Times New Roman"/>
              <a:sym typeface="Times New Roman"/>
            </a:endParaRPr>
          </a:p>
          <a:p>
            <a:pPr indent="-336550" lvl="0" marL="457200" rtl="0" algn="l">
              <a:spcBef>
                <a:spcPts val="1000"/>
              </a:spcBef>
              <a:spcAft>
                <a:spcPts val="0"/>
              </a:spcAft>
              <a:buSzPts val="1700"/>
              <a:buFont typeface="Times New Roman"/>
              <a:buChar char="●"/>
            </a:pPr>
            <a:r>
              <a:rPr lang="en" sz="1700">
                <a:latin typeface="Times New Roman"/>
                <a:ea typeface="Times New Roman"/>
                <a:cs typeface="Times New Roman"/>
                <a:sym typeface="Times New Roman"/>
              </a:rPr>
              <a:t>Received a prediction with </a:t>
            </a:r>
            <a:r>
              <a:rPr b="1" lang="en" sz="1700">
                <a:latin typeface="Times New Roman"/>
                <a:ea typeface="Times New Roman"/>
                <a:cs typeface="Times New Roman"/>
                <a:sym typeface="Times New Roman"/>
              </a:rPr>
              <a:t>4.18 m error</a:t>
            </a:r>
            <a:r>
              <a:rPr lang="en" sz="1700">
                <a:latin typeface="Times New Roman"/>
                <a:ea typeface="Times New Roman"/>
                <a:cs typeface="Times New Roman"/>
                <a:sym typeface="Times New Roman"/>
              </a:rPr>
              <a:t> using </a:t>
            </a:r>
            <a:r>
              <a:rPr b="1" lang="en" sz="1700">
                <a:latin typeface="Times New Roman"/>
                <a:ea typeface="Times New Roman"/>
                <a:cs typeface="Times New Roman"/>
                <a:sym typeface="Times New Roman"/>
              </a:rPr>
              <a:t>5 </a:t>
            </a:r>
            <a:r>
              <a:rPr b="1" lang="en" sz="1700">
                <a:latin typeface="Times New Roman"/>
                <a:ea typeface="Times New Roman"/>
                <a:cs typeface="Times New Roman"/>
                <a:sym typeface="Times New Roman"/>
              </a:rPr>
              <a:t>access</a:t>
            </a:r>
            <a:r>
              <a:rPr b="1" lang="en" sz="1700">
                <a:latin typeface="Times New Roman"/>
                <a:ea typeface="Times New Roman"/>
                <a:cs typeface="Times New Roman"/>
                <a:sym typeface="Times New Roman"/>
              </a:rPr>
              <a:t> points</a:t>
            </a:r>
            <a:endParaRPr b="1" sz="1700">
              <a:latin typeface="Times New Roman"/>
              <a:ea typeface="Times New Roman"/>
              <a:cs typeface="Times New Roman"/>
              <a:sym typeface="Times New Roman"/>
            </a:endParaRPr>
          </a:p>
          <a:p>
            <a:pPr indent="0" lvl="0" marL="457200" rtl="0" algn="l">
              <a:spcBef>
                <a:spcPts val="1000"/>
              </a:spcBef>
              <a:spcAft>
                <a:spcPts val="1000"/>
              </a:spcAft>
              <a:buNone/>
            </a:pPr>
            <a:r>
              <a:t/>
            </a:r>
            <a:endParaRPr sz="1700">
              <a:latin typeface="Times New Roman"/>
              <a:ea typeface="Times New Roman"/>
              <a:cs typeface="Times New Roman"/>
              <a:sym typeface="Times New Roman"/>
            </a:endParaRPr>
          </a:p>
        </p:txBody>
      </p:sp>
      <p:sp>
        <p:nvSpPr>
          <p:cNvPr id="583" name="Google Shape;583;p39"/>
          <p:cNvSpPr txBox="1"/>
          <p:nvPr>
            <p:ph idx="3" type="subTitle"/>
          </p:nvPr>
        </p:nvSpPr>
        <p:spPr>
          <a:xfrm>
            <a:off x="4555600" y="1535825"/>
            <a:ext cx="42861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Times New Roman"/>
                <a:ea typeface="Times New Roman"/>
                <a:cs typeface="Times New Roman"/>
                <a:sym typeface="Times New Roman"/>
              </a:rPr>
              <a:t>Exponential weight based</a:t>
            </a:r>
            <a:endParaRPr sz="2500">
              <a:latin typeface="Times New Roman"/>
              <a:ea typeface="Times New Roman"/>
              <a:cs typeface="Times New Roman"/>
              <a:sym typeface="Times New Roman"/>
            </a:endParaRPr>
          </a:p>
        </p:txBody>
      </p:sp>
      <p:sp>
        <p:nvSpPr>
          <p:cNvPr id="584" name="Google Shape;584;p39"/>
          <p:cNvSpPr txBox="1"/>
          <p:nvPr>
            <p:ph idx="4" type="subTitle"/>
          </p:nvPr>
        </p:nvSpPr>
        <p:spPr>
          <a:xfrm>
            <a:off x="4555600" y="2145700"/>
            <a:ext cx="4286100" cy="2765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Predicted x = [ </a:t>
            </a:r>
            <a:r>
              <a:rPr lang="en" sz="1700">
                <a:latin typeface="Times New Roman"/>
                <a:ea typeface="Times New Roman"/>
                <a:cs typeface="Times New Roman"/>
                <a:sym typeface="Times New Roman"/>
              </a:rPr>
              <a:t>x0 + x1*(1-a) + ... + x9*(1-a)^9 ] / [ 1 + (1-a) + … + (1-a)^9 ]</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0" lvl="0" marL="457200" rtl="0" algn="l">
              <a:spcBef>
                <a:spcPts val="0"/>
              </a:spcBef>
              <a:spcAft>
                <a:spcPts val="0"/>
              </a:spcAft>
              <a:buNone/>
            </a:pPr>
            <a:r>
              <a:rPr lang="en" sz="1700">
                <a:latin typeface="Times New Roman"/>
                <a:ea typeface="Times New Roman"/>
                <a:cs typeface="Times New Roman"/>
                <a:sym typeface="Times New Roman"/>
              </a:rPr>
              <a:t>Predicted y = [ y0 + y1*(1-a) + ... + y9*(1-a)^9 ] / [ 1 + (1-a) + … + (1-a)^9 ]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Char char="●"/>
            </a:pPr>
            <a:r>
              <a:rPr lang="en" sz="1700">
                <a:latin typeface="Times New Roman"/>
                <a:ea typeface="Times New Roman"/>
                <a:cs typeface="Times New Roman"/>
                <a:sym typeface="Times New Roman"/>
              </a:rPr>
              <a:t>Received a prediction with </a:t>
            </a:r>
            <a:r>
              <a:rPr b="1" lang="en" sz="1700">
                <a:latin typeface="Times New Roman"/>
                <a:ea typeface="Times New Roman"/>
                <a:cs typeface="Times New Roman"/>
                <a:sym typeface="Times New Roman"/>
              </a:rPr>
              <a:t>4.09 m error</a:t>
            </a:r>
            <a:r>
              <a:rPr lang="en" sz="1700">
                <a:latin typeface="Times New Roman"/>
                <a:ea typeface="Times New Roman"/>
                <a:cs typeface="Times New Roman"/>
                <a:sym typeface="Times New Roman"/>
              </a:rPr>
              <a:t> using </a:t>
            </a:r>
            <a:r>
              <a:rPr b="1" lang="en" sz="1700">
                <a:latin typeface="Times New Roman"/>
                <a:ea typeface="Times New Roman"/>
                <a:cs typeface="Times New Roman"/>
                <a:sym typeface="Times New Roman"/>
              </a:rPr>
              <a:t>5 access points</a:t>
            </a:r>
            <a:endParaRPr b="1" sz="1700">
              <a:latin typeface="Times New Roman"/>
              <a:ea typeface="Times New Roman"/>
              <a:cs typeface="Times New Roman"/>
              <a:sym typeface="Times New Roman"/>
            </a:endParaRPr>
          </a:p>
        </p:txBody>
      </p:sp>
      <p:sp>
        <p:nvSpPr>
          <p:cNvPr id="585" name="Google Shape;585;p39"/>
          <p:cNvSpPr txBox="1"/>
          <p:nvPr>
            <p:ph idx="12" type="sldNum"/>
          </p:nvPr>
        </p:nvSpPr>
        <p:spPr>
          <a:xfrm>
            <a:off x="8526159" y="43824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6" name="Google Shape;586;p39"/>
          <p:cNvSpPr txBox="1"/>
          <p:nvPr/>
        </p:nvSpPr>
        <p:spPr>
          <a:xfrm>
            <a:off x="3096225" y="270725"/>
            <a:ext cx="3113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chemeClr val="dk1"/>
                </a:solidFill>
                <a:latin typeface="Times New Roman"/>
                <a:ea typeface="Times New Roman"/>
                <a:cs typeface="Times New Roman"/>
                <a:sym typeface="Times New Roman"/>
              </a:rPr>
              <a:t>Prediction</a:t>
            </a:r>
            <a:endParaRPr b="1" sz="4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0"/>
          <p:cNvSpPr txBox="1"/>
          <p:nvPr>
            <p:ph type="title"/>
          </p:nvPr>
        </p:nvSpPr>
        <p:spPr>
          <a:xfrm>
            <a:off x="2564075" y="343100"/>
            <a:ext cx="5378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Artificial Neural Network</a:t>
            </a:r>
            <a:endParaRPr sz="3500">
              <a:latin typeface="Times New Roman"/>
              <a:ea typeface="Times New Roman"/>
              <a:cs typeface="Times New Roman"/>
              <a:sym typeface="Times New Roman"/>
            </a:endParaRPr>
          </a:p>
        </p:txBody>
      </p:sp>
      <p:pic>
        <p:nvPicPr>
          <p:cNvPr id="592" name="Google Shape;592;p40"/>
          <p:cNvPicPr preferRelativeResize="0"/>
          <p:nvPr/>
        </p:nvPicPr>
        <p:blipFill>
          <a:blip r:embed="rId3">
            <a:alphaModFix/>
          </a:blip>
          <a:stretch>
            <a:fillRect/>
          </a:stretch>
        </p:blipFill>
        <p:spPr>
          <a:xfrm>
            <a:off x="421526" y="1131488"/>
            <a:ext cx="3715825" cy="3135650"/>
          </a:xfrm>
          <a:prstGeom prst="rect">
            <a:avLst/>
          </a:prstGeom>
          <a:noFill/>
          <a:ln>
            <a:noFill/>
          </a:ln>
        </p:spPr>
      </p:pic>
      <p:sp>
        <p:nvSpPr>
          <p:cNvPr id="593" name="Google Shape;593;p40"/>
          <p:cNvSpPr txBox="1"/>
          <p:nvPr/>
        </p:nvSpPr>
        <p:spPr>
          <a:xfrm>
            <a:off x="276050" y="4388275"/>
            <a:ext cx="386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Figure 4: Sample ANN Structure [2]</a:t>
            </a:r>
            <a:endParaRPr sz="1000">
              <a:latin typeface="Open Sans"/>
              <a:ea typeface="Open Sans"/>
              <a:cs typeface="Open Sans"/>
              <a:sym typeface="Open Sans"/>
            </a:endParaRPr>
          </a:p>
        </p:txBody>
      </p:sp>
      <p:sp>
        <p:nvSpPr>
          <p:cNvPr id="594" name="Google Shape;594;p40"/>
          <p:cNvSpPr txBox="1"/>
          <p:nvPr/>
        </p:nvSpPr>
        <p:spPr>
          <a:xfrm>
            <a:off x="4445225" y="1295400"/>
            <a:ext cx="4548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pen Sans"/>
                <a:ea typeface="Open Sans"/>
                <a:cs typeface="Open Sans"/>
                <a:sym typeface="Open Sans"/>
              </a:rPr>
              <a:t>Structure</a:t>
            </a:r>
            <a:r>
              <a:rPr lang="en" sz="1600">
                <a:latin typeface="Open Sans"/>
                <a:ea typeface="Open Sans"/>
                <a:cs typeface="Open Sans"/>
                <a:sym typeface="Open Sans"/>
              </a:rPr>
              <a:t>: </a:t>
            </a:r>
            <a:endParaRPr sz="1600">
              <a:latin typeface="Open Sans"/>
              <a:ea typeface="Open Sans"/>
              <a:cs typeface="Open Sans"/>
              <a:sym typeface="Open Sans"/>
            </a:endParaRPr>
          </a:p>
          <a:p>
            <a:pPr indent="0" lvl="0" marL="0" rtl="0" algn="l">
              <a:spcBef>
                <a:spcPts val="0"/>
              </a:spcBef>
              <a:spcAft>
                <a:spcPts val="0"/>
              </a:spcAft>
              <a:buNone/>
            </a:pPr>
            <a:r>
              <a:rPr b="1" lang="en" sz="1600">
                <a:latin typeface="Open Sans"/>
                <a:ea typeface="Open Sans"/>
                <a:cs typeface="Open Sans"/>
                <a:sym typeface="Open Sans"/>
              </a:rPr>
              <a:t>Hidden Layers: </a:t>
            </a:r>
            <a:r>
              <a:rPr lang="en" sz="1600">
                <a:latin typeface="Open Sans"/>
                <a:ea typeface="Open Sans"/>
                <a:cs typeface="Open Sans"/>
                <a:sym typeface="Open Sans"/>
              </a:rPr>
              <a:t>2 (1st layer: 150 nodes, 2nd layer: 10 nodes)</a:t>
            </a:r>
            <a:endParaRPr sz="1600">
              <a:latin typeface="Open Sans"/>
              <a:ea typeface="Open Sans"/>
              <a:cs typeface="Open Sans"/>
              <a:sym typeface="Open Sans"/>
            </a:endParaRPr>
          </a:p>
          <a:p>
            <a:pPr indent="0" lvl="0" marL="0" rtl="0" algn="l">
              <a:spcBef>
                <a:spcPts val="0"/>
              </a:spcBef>
              <a:spcAft>
                <a:spcPts val="0"/>
              </a:spcAft>
              <a:buNone/>
            </a:pPr>
            <a:r>
              <a:rPr b="1" lang="en" sz="1600">
                <a:latin typeface="Open Sans"/>
                <a:ea typeface="Open Sans"/>
                <a:cs typeface="Open Sans"/>
                <a:sym typeface="Open Sans"/>
              </a:rPr>
              <a:t>Input N:</a:t>
            </a:r>
            <a:r>
              <a:rPr lang="en" sz="1600">
                <a:latin typeface="Open Sans"/>
                <a:ea typeface="Open Sans"/>
                <a:cs typeface="Open Sans"/>
                <a:sym typeface="Open Sans"/>
              </a:rPr>
              <a:t> {RSSI_source1; RSSI_source2; RSSI_source3, RSSI_source4, RSSI_source5}</a:t>
            </a:r>
            <a:endParaRPr sz="1600">
              <a:latin typeface="Open Sans"/>
              <a:ea typeface="Open Sans"/>
              <a:cs typeface="Open Sans"/>
              <a:sym typeface="Open Sans"/>
            </a:endParaRPr>
          </a:p>
          <a:p>
            <a:pPr indent="0" lvl="0" marL="0" rtl="0" algn="l">
              <a:spcBef>
                <a:spcPts val="0"/>
              </a:spcBef>
              <a:spcAft>
                <a:spcPts val="0"/>
              </a:spcAft>
              <a:buNone/>
            </a:pPr>
            <a:r>
              <a:rPr b="1" lang="en" sz="1600">
                <a:latin typeface="Open Sans"/>
                <a:ea typeface="Open Sans"/>
                <a:cs typeface="Open Sans"/>
                <a:sym typeface="Open Sans"/>
              </a:rPr>
              <a:t>Output layer: </a:t>
            </a:r>
            <a:r>
              <a:rPr lang="en" sz="1600">
                <a:latin typeface="Open Sans"/>
                <a:ea typeface="Open Sans"/>
                <a:cs typeface="Open Sans"/>
                <a:sym typeface="Open Sans"/>
              </a:rPr>
              <a:t>{x,y} receiver location  </a:t>
            </a:r>
            <a:endParaRPr sz="1600">
              <a:latin typeface="Open Sans"/>
              <a:ea typeface="Open Sans"/>
              <a:cs typeface="Open Sans"/>
              <a:sym typeface="Open Sans"/>
            </a:endParaRPr>
          </a:p>
        </p:txBody>
      </p:sp>
      <p:sp>
        <p:nvSpPr>
          <p:cNvPr id="595" name="Google Shape;595;p40"/>
          <p:cNvSpPr txBox="1"/>
          <p:nvPr/>
        </p:nvSpPr>
        <p:spPr>
          <a:xfrm>
            <a:off x="4445225" y="2957700"/>
            <a:ext cx="4738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Model Evaluation: </a:t>
            </a:r>
            <a:endParaRPr sz="160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212121"/>
                </a:solidFill>
                <a:highlight>
                  <a:srgbClr val="FFFFFF"/>
                </a:highlight>
                <a:latin typeface="Times New Roman"/>
                <a:ea typeface="Times New Roman"/>
                <a:cs typeface="Times New Roman"/>
                <a:sym typeface="Times New Roman"/>
              </a:rPr>
              <a:t>No of iters done: 146.00</a:t>
            </a:r>
            <a:endParaRPr sz="16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212121"/>
                </a:solidFill>
                <a:highlight>
                  <a:srgbClr val="FFFFFF"/>
                </a:highlight>
                <a:latin typeface="Times New Roman"/>
                <a:ea typeface="Times New Roman"/>
                <a:cs typeface="Times New Roman"/>
                <a:sym typeface="Times New Roman"/>
              </a:rPr>
              <a:t>Mean Absolute Error: 5.13</a:t>
            </a:r>
            <a:endParaRPr b="1" sz="16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212121"/>
                </a:solidFill>
                <a:highlight>
                  <a:srgbClr val="FFFFFF"/>
                </a:highlight>
                <a:latin typeface="Times New Roman"/>
                <a:ea typeface="Times New Roman"/>
                <a:cs typeface="Times New Roman"/>
                <a:sym typeface="Times New Roman"/>
              </a:rPr>
              <a:t>Mean Squared Error: 51.51</a:t>
            </a:r>
            <a:endParaRPr sz="16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212121"/>
                </a:solidFill>
                <a:highlight>
                  <a:srgbClr val="FFFFFF"/>
                </a:highlight>
                <a:latin typeface="Times New Roman"/>
                <a:ea typeface="Times New Roman"/>
                <a:cs typeface="Times New Roman"/>
                <a:sym typeface="Times New Roman"/>
              </a:rPr>
              <a:t>Root Mean Squared Error: 7.113</a:t>
            </a:r>
            <a:endParaRPr sz="16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212121"/>
                </a:solidFill>
                <a:highlight>
                  <a:srgbClr val="FFFFFF"/>
                </a:highlight>
                <a:latin typeface="Times New Roman"/>
                <a:ea typeface="Times New Roman"/>
                <a:cs typeface="Times New Roman"/>
                <a:sym typeface="Times New Roman"/>
              </a:rPr>
              <a:t>Mean Absolute Percentage Error: 0.85</a:t>
            </a:r>
            <a:endParaRPr sz="1600">
              <a:solidFill>
                <a:srgbClr val="212121"/>
              </a:solidFill>
              <a:highlight>
                <a:srgbClr val="FFFFFF"/>
              </a:highlight>
              <a:latin typeface="Times New Roman"/>
              <a:ea typeface="Times New Roman"/>
              <a:cs typeface="Times New Roman"/>
              <a:sym typeface="Times New Roman"/>
            </a:endParaRPr>
          </a:p>
        </p:txBody>
      </p:sp>
      <p:sp>
        <p:nvSpPr>
          <p:cNvPr id="596" name="Google Shape;596;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1"/>
          <p:cNvSpPr txBox="1"/>
          <p:nvPr>
            <p:ph type="title"/>
          </p:nvPr>
        </p:nvSpPr>
        <p:spPr>
          <a:xfrm>
            <a:off x="2639700" y="211500"/>
            <a:ext cx="59643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Random Forest Regressor</a:t>
            </a:r>
            <a:endParaRPr sz="3500">
              <a:latin typeface="Times New Roman"/>
              <a:ea typeface="Times New Roman"/>
              <a:cs typeface="Times New Roman"/>
              <a:sym typeface="Times New Roman"/>
            </a:endParaRPr>
          </a:p>
        </p:txBody>
      </p:sp>
      <p:sp>
        <p:nvSpPr>
          <p:cNvPr id="602" name="Google Shape;602;p41"/>
          <p:cNvSpPr txBox="1"/>
          <p:nvPr/>
        </p:nvSpPr>
        <p:spPr>
          <a:xfrm>
            <a:off x="351913" y="3930800"/>
            <a:ext cx="4684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600">
                <a:latin typeface="Times New Roman"/>
                <a:ea typeface="Times New Roman"/>
                <a:cs typeface="Times New Roman"/>
                <a:sym typeface="Times New Roman"/>
              </a:rPr>
              <a:t>Fig 5: </a:t>
            </a:r>
            <a:r>
              <a:rPr i="1" lang="en" sz="1600">
                <a:latin typeface="Times New Roman"/>
                <a:ea typeface="Times New Roman"/>
                <a:cs typeface="Times New Roman"/>
                <a:sym typeface="Times New Roman"/>
              </a:rPr>
              <a:t>Random </a:t>
            </a:r>
            <a:r>
              <a:rPr i="1" lang="en" sz="1600">
                <a:latin typeface="Times New Roman"/>
                <a:ea typeface="Times New Roman"/>
                <a:cs typeface="Times New Roman"/>
                <a:sym typeface="Times New Roman"/>
              </a:rPr>
              <a:t>Forest [3]</a:t>
            </a:r>
            <a:endParaRPr i="1" sz="1600">
              <a:latin typeface="Times New Roman"/>
              <a:ea typeface="Times New Roman"/>
              <a:cs typeface="Times New Roman"/>
              <a:sym typeface="Times New Roman"/>
            </a:endParaRPr>
          </a:p>
        </p:txBody>
      </p:sp>
      <p:sp>
        <p:nvSpPr>
          <p:cNvPr id="603" name="Google Shape;603;p41"/>
          <p:cNvSpPr txBox="1"/>
          <p:nvPr/>
        </p:nvSpPr>
        <p:spPr>
          <a:xfrm>
            <a:off x="5083225" y="1603325"/>
            <a:ext cx="37512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Used a depth of </a:t>
            </a:r>
            <a:r>
              <a:rPr b="1" lang="en" sz="1800">
                <a:latin typeface="Times New Roman"/>
                <a:ea typeface="Times New Roman"/>
                <a:cs typeface="Times New Roman"/>
                <a:sym typeface="Times New Roman"/>
              </a:rPr>
              <a:t>100 </a:t>
            </a:r>
            <a:r>
              <a:rPr lang="en" sz="1800">
                <a:latin typeface="Times New Roman"/>
                <a:ea typeface="Times New Roman"/>
                <a:cs typeface="Times New Roman"/>
                <a:sym typeface="Times New Roman"/>
              </a:rPr>
              <a:t>per decision tree with </a:t>
            </a:r>
            <a:r>
              <a:rPr b="1" lang="en" sz="1800">
                <a:latin typeface="Times New Roman"/>
                <a:ea typeface="Times New Roman"/>
                <a:cs typeface="Times New Roman"/>
                <a:sym typeface="Times New Roman"/>
              </a:rPr>
              <a:t>2000 </a:t>
            </a:r>
            <a:r>
              <a:rPr lang="en" sz="1800">
                <a:latin typeface="Times New Roman"/>
                <a:ea typeface="Times New Roman"/>
                <a:cs typeface="Times New Roman"/>
                <a:sym typeface="Times New Roman"/>
              </a:rPr>
              <a:t>trees in total</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Random forest regression achieved an error of </a:t>
            </a:r>
            <a:r>
              <a:rPr b="1" lang="en" sz="1800">
                <a:latin typeface="Times New Roman"/>
                <a:ea typeface="Times New Roman"/>
                <a:cs typeface="Times New Roman"/>
                <a:sym typeface="Times New Roman"/>
              </a:rPr>
              <a:t>2.77m</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Utilized scikit learn to implement the random forest </a:t>
            </a:r>
            <a:endParaRPr sz="1800">
              <a:latin typeface="Times New Roman"/>
              <a:ea typeface="Times New Roman"/>
              <a:cs typeface="Times New Roman"/>
              <a:sym typeface="Times New Roman"/>
            </a:endParaRPr>
          </a:p>
        </p:txBody>
      </p:sp>
      <p:sp>
        <p:nvSpPr>
          <p:cNvPr id="604" name="Google Shape;604;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5" name="Google Shape;605;p41"/>
          <p:cNvPicPr preferRelativeResize="0"/>
          <p:nvPr/>
        </p:nvPicPr>
        <p:blipFill>
          <a:blip r:embed="rId3">
            <a:alphaModFix/>
          </a:blip>
          <a:stretch>
            <a:fillRect/>
          </a:stretch>
        </p:blipFill>
        <p:spPr>
          <a:xfrm>
            <a:off x="304800" y="1127438"/>
            <a:ext cx="4778425" cy="28886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2"/>
          <p:cNvSpPr txBox="1"/>
          <p:nvPr>
            <p:ph idx="2" type="subTitle"/>
          </p:nvPr>
        </p:nvSpPr>
        <p:spPr>
          <a:xfrm>
            <a:off x="2655000" y="1509650"/>
            <a:ext cx="3834000" cy="2872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Predicted x = Raw Output of model</a:t>
            </a:r>
            <a:endParaRPr sz="1700">
              <a:latin typeface="Times New Roman"/>
              <a:ea typeface="Times New Roman"/>
              <a:cs typeface="Times New Roman"/>
              <a:sym typeface="Times New Roman"/>
            </a:endParaRPr>
          </a:p>
          <a:p>
            <a:pPr indent="0" lvl="0" marL="457200" rtl="0" algn="l">
              <a:spcBef>
                <a:spcPts val="0"/>
              </a:spcBef>
              <a:spcAft>
                <a:spcPts val="0"/>
              </a:spcAft>
              <a:buNone/>
            </a:pPr>
            <a:r>
              <a:rPr lang="en" sz="1700">
                <a:latin typeface="Times New Roman"/>
                <a:ea typeface="Times New Roman"/>
                <a:cs typeface="Times New Roman"/>
                <a:sym typeface="Times New Roman"/>
              </a:rPr>
              <a:t>Predicted y = Raw Output of model</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Received a prediction with</a:t>
            </a:r>
            <a:r>
              <a:rPr b="1" lang="en" sz="1700">
                <a:latin typeface="Times New Roman"/>
                <a:ea typeface="Times New Roman"/>
                <a:cs typeface="Times New Roman"/>
                <a:sym typeface="Times New Roman"/>
              </a:rPr>
              <a:t> 4.72 m</a:t>
            </a:r>
            <a:r>
              <a:rPr lang="en" sz="1700">
                <a:latin typeface="Times New Roman"/>
                <a:ea typeface="Times New Roman"/>
                <a:cs typeface="Times New Roman"/>
                <a:sym typeface="Times New Roman"/>
              </a:rPr>
              <a:t> </a:t>
            </a:r>
            <a:r>
              <a:rPr b="1" lang="en" sz="1700">
                <a:latin typeface="Times New Roman"/>
                <a:ea typeface="Times New Roman"/>
                <a:cs typeface="Times New Roman"/>
                <a:sym typeface="Times New Roman"/>
              </a:rPr>
              <a:t>error </a:t>
            </a:r>
            <a:r>
              <a:rPr lang="en" sz="1700">
                <a:latin typeface="Times New Roman"/>
                <a:ea typeface="Times New Roman"/>
                <a:cs typeface="Times New Roman"/>
                <a:sym typeface="Times New Roman"/>
              </a:rPr>
              <a:t>using </a:t>
            </a:r>
            <a:r>
              <a:rPr b="1" lang="en" sz="1700">
                <a:latin typeface="Times New Roman"/>
                <a:ea typeface="Times New Roman"/>
                <a:cs typeface="Times New Roman"/>
                <a:sym typeface="Times New Roman"/>
              </a:rPr>
              <a:t>3 access points</a:t>
            </a:r>
            <a:endParaRPr b="1" sz="1700">
              <a:latin typeface="Times New Roman"/>
              <a:ea typeface="Times New Roman"/>
              <a:cs typeface="Times New Roman"/>
              <a:sym typeface="Times New Roman"/>
            </a:endParaRPr>
          </a:p>
          <a:p>
            <a:pPr indent="0" lvl="0" marL="457200" rtl="0" algn="l">
              <a:spcBef>
                <a:spcPts val="1000"/>
              </a:spcBef>
              <a:spcAft>
                <a:spcPts val="0"/>
              </a:spcAft>
              <a:buNone/>
            </a:pPr>
            <a:r>
              <a:t/>
            </a:r>
            <a:endParaRPr sz="1000">
              <a:latin typeface="Times New Roman"/>
              <a:ea typeface="Times New Roman"/>
              <a:cs typeface="Times New Roman"/>
              <a:sym typeface="Times New Roman"/>
            </a:endParaRPr>
          </a:p>
          <a:p>
            <a:pPr indent="-336550" lvl="0" marL="457200" rtl="0" algn="l">
              <a:spcBef>
                <a:spcPts val="1000"/>
              </a:spcBef>
              <a:spcAft>
                <a:spcPts val="0"/>
              </a:spcAft>
              <a:buSzPts val="1700"/>
              <a:buFont typeface="Times New Roman"/>
              <a:buChar char="●"/>
            </a:pPr>
            <a:r>
              <a:rPr lang="en" sz="1700">
                <a:latin typeface="Times New Roman"/>
                <a:ea typeface="Times New Roman"/>
                <a:cs typeface="Times New Roman"/>
                <a:sym typeface="Times New Roman"/>
              </a:rPr>
              <a:t>Received a prediction with </a:t>
            </a:r>
            <a:r>
              <a:rPr b="1" lang="en" sz="1700">
                <a:latin typeface="Times New Roman"/>
                <a:ea typeface="Times New Roman"/>
                <a:cs typeface="Times New Roman"/>
                <a:sym typeface="Times New Roman"/>
              </a:rPr>
              <a:t>2.77</a:t>
            </a:r>
            <a:r>
              <a:rPr b="1" lang="en" sz="1700">
                <a:latin typeface="Times New Roman"/>
                <a:ea typeface="Times New Roman"/>
                <a:cs typeface="Times New Roman"/>
                <a:sym typeface="Times New Roman"/>
              </a:rPr>
              <a:t> m error</a:t>
            </a:r>
            <a:r>
              <a:rPr lang="en" sz="1700">
                <a:latin typeface="Times New Roman"/>
                <a:ea typeface="Times New Roman"/>
                <a:cs typeface="Times New Roman"/>
                <a:sym typeface="Times New Roman"/>
              </a:rPr>
              <a:t> using </a:t>
            </a:r>
            <a:r>
              <a:rPr b="1" lang="en" sz="1700">
                <a:latin typeface="Times New Roman"/>
                <a:ea typeface="Times New Roman"/>
                <a:cs typeface="Times New Roman"/>
                <a:sym typeface="Times New Roman"/>
              </a:rPr>
              <a:t>5 access points</a:t>
            </a:r>
            <a:endParaRPr b="1" sz="1700">
              <a:latin typeface="Times New Roman"/>
              <a:ea typeface="Times New Roman"/>
              <a:cs typeface="Times New Roman"/>
              <a:sym typeface="Times New Roman"/>
            </a:endParaRPr>
          </a:p>
          <a:p>
            <a:pPr indent="0" lvl="0" marL="457200" rtl="0" algn="l">
              <a:spcBef>
                <a:spcPts val="1000"/>
              </a:spcBef>
              <a:spcAft>
                <a:spcPts val="1000"/>
              </a:spcAft>
              <a:buNone/>
            </a:pPr>
            <a:r>
              <a:t/>
            </a:r>
            <a:endParaRPr sz="1700">
              <a:latin typeface="Times New Roman"/>
              <a:ea typeface="Times New Roman"/>
              <a:cs typeface="Times New Roman"/>
              <a:sym typeface="Times New Roman"/>
            </a:endParaRPr>
          </a:p>
        </p:txBody>
      </p:sp>
      <p:sp>
        <p:nvSpPr>
          <p:cNvPr id="611" name="Google Shape;611;p42"/>
          <p:cNvSpPr txBox="1"/>
          <p:nvPr>
            <p:ph idx="12" type="sldNum"/>
          </p:nvPr>
        </p:nvSpPr>
        <p:spPr>
          <a:xfrm>
            <a:off x="8526159" y="43824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2" name="Google Shape;612;p42"/>
          <p:cNvSpPr txBox="1"/>
          <p:nvPr/>
        </p:nvSpPr>
        <p:spPr>
          <a:xfrm>
            <a:off x="3096225" y="270725"/>
            <a:ext cx="3113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chemeClr val="dk1"/>
                </a:solidFill>
                <a:latin typeface="Times New Roman"/>
                <a:ea typeface="Times New Roman"/>
                <a:cs typeface="Times New Roman"/>
                <a:sym typeface="Times New Roman"/>
              </a:rPr>
              <a:t>Prediction</a:t>
            </a:r>
            <a:endParaRPr b="1" sz="40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3"/>
          <p:cNvSpPr txBox="1"/>
          <p:nvPr>
            <p:ph type="title"/>
          </p:nvPr>
        </p:nvSpPr>
        <p:spPr>
          <a:xfrm>
            <a:off x="2296700" y="423025"/>
            <a:ext cx="488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Progress Update</a:t>
            </a:r>
            <a:endParaRPr sz="3500">
              <a:latin typeface="Times New Roman"/>
              <a:ea typeface="Times New Roman"/>
              <a:cs typeface="Times New Roman"/>
              <a:sym typeface="Times New Roman"/>
            </a:endParaRPr>
          </a:p>
        </p:txBody>
      </p:sp>
      <p:sp>
        <p:nvSpPr>
          <p:cNvPr id="618" name="Google Shape;618;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619" name="Google Shape;619;p43"/>
          <p:cNvGraphicFramePr/>
          <p:nvPr/>
        </p:nvGraphicFramePr>
        <p:xfrm>
          <a:off x="733475" y="1556285"/>
          <a:ext cx="3000000" cy="3000000"/>
        </p:xfrm>
        <a:graphic>
          <a:graphicData uri="http://schemas.openxmlformats.org/drawingml/2006/table">
            <a:tbl>
              <a:tblPr>
                <a:noFill/>
                <a:tableStyleId>{8CB2124A-626A-481A-8E65-673724AE96EA}</a:tableStyleId>
              </a:tblPr>
              <a:tblGrid>
                <a:gridCol w="2582200"/>
                <a:gridCol w="2501825"/>
                <a:gridCol w="2662575"/>
              </a:tblGrid>
              <a:tr h="935350">
                <a:tc>
                  <a:txBody>
                    <a:bodyPr/>
                    <a:lstStyle/>
                    <a:p>
                      <a:pPr indent="0" lvl="0" marL="0" rtl="0" algn="ctr">
                        <a:spcBef>
                          <a:spcPts val="0"/>
                        </a:spcBef>
                        <a:spcAft>
                          <a:spcPts val="0"/>
                        </a:spcAft>
                        <a:buNone/>
                      </a:pPr>
                      <a:r>
                        <a:rPr b="1" lang="en" sz="2200">
                          <a:latin typeface="Times New Roman"/>
                          <a:ea typeface="Times New Roman"/>
                          <a:cs typeface="Times New Roman"/>
                          <a:sym typeface="Times New Roman"/>
                        </a:rPr>
                        <a:t>K Nearest Neighbors</a:t>
                      </a:r>
                      <a:endParaRPr b="1" sz="2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2200">
                          <a:latin typeface="Times New Roman"/>
                          <a:ea typeface="Times New Roman"/>
                          <a:cs typeface="Times New Roman"/>
                          <a:sym typeface="Times New Roman"/>
                        </a:rPr>
                        <a:t>Artificial Neural Network</a:t>
                      </a:r>
                      <a:endParaRPr b="1" sz="2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2200">
                          <a:latin typeface="Times New Roman"/>
                          <a:ea typeface="Times New Roman"/>
                          <a:cs typeface="Times New Roman"/>
                          <a:sym typeface="Times New Roman"/>
                        </a:rPr>
                        <a:t>Random Forest</a:t>
                      </a:r>
                      <a:endParaRPr b="1" sz="2200">
                        <a:latin typeface="Times New Roman"/>
                        <a:ea typeface="Times New Roman"/>
                        <a:cs typeface="Times New Roman"/>
                        <a:sym typeface="Times New Roman"/>
                      </a:endParaRPr>
                    </a:p>
                  </a:txBody>
                  <a:tcPr marT="91425" marB="91425" marR="91425" marL="91425"/>
                </a:tc>
              </a:tr>
              <a:tr h="939675">
                <a:tc>
                  <a:txBody>
                    <a:bodyPr/>
                    <a:lstStyle/>
                    <a:p>
                      <a:pPr indent="0" lvl="0" marL="0" rtl="0" algn="l">
                        <a:spcBef>
                          <a:spcPts val="0"/>
                        </a:spcBef>
                        <a:spcAft>
                          <a:spcPts val="0"/>
                        </a:spcAft>
                        <a:buNone/>
                      </a:pPr>
                      <a:r>
                        <a:rPr lang="en" sz="2000">
                          <a:latin typeface="Times New Roman"/>
                          <a:ea typeface="Times New Roman"/>
                          <a:cs typeface="Times New Roman"/>
                          <a:sym typeface="Times New Roman"/>
                        </a:rPr>
                        <a:t>Final KNN model has a mean absolute error of </a:t>
                      </a:r>
                      <a:r>
                        <a:rPr b="1" lang="en" sz="2000">
                          <a:latin typeface="Times New Roman"/>
                          <a:ea typeface="Times New Roman"/>
                          <a:cs typeface="Times New Roman"/>
                          <a:sym typeface="Times New Roman"/>
                        </a:rPr>
                        <a:t>4.09 m  </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2000">
                          <a:latin typeface="Times New Roman"/>
                          <a:ea typeface="Times New Roman"/>
                          <a:cs typeface="Times New Roman"/>
                          <a:sym typeface="Times New Roman"/>
                        </a:rPr>
                        <a:t>Final ANN model has a mean </a:t>
                      </a:r>
                      <a:r>
                        <a:rPr lang="en" sz="2000">
                          <a:latin typeface="Times New Roman"/>
                          <a:ea typeface="Times New Roman"/>
                          <a:cs typeface="Times New Roman"/>
                          <a:sym typeface="Times New Roman"/>
                        </a:rPr>
                        <a:t>absolute</a:t>
                      </a:r>
                      <a:r>
                        <a:rPr lang="en" sz="2000">
                          <a:latin typeface="Times New Roman"/>
                          <a:ea typeface="Times New Roman"/>
                          <a:cs typeface="Times New Roman"/>
                          <a:sym typeface="Times New Roman"/>
                        </a:rPr>
                        <a:t> error of </a:t>
                      </a:r>
                      <a:r>
                        <a:rPr b="1" lang="en" sz="2000">
                          <a:latin typeface="Times New Roman"/>
                          <a:ea typeface="Times New Roman"/>
                          <a:cs typeface="Times New Roman"/>
                          <a:sym typeface="Times New Roman"/>
                        </a:rPr>
                        <a:t>5.13 m </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2000">
                          <a:latin typeface="Times New Roman"/>
                          <a:ea typeface="Times New Roman"/>
                          <a:cs typeface="Times New Roman"/>
                          <a:sym typeface="Times New Roman"/>
                        </a:rPr>
                        <a:t>Final Random forest model has a mean absolute error of </a:t>
                      </a:r>
                      <a:r>
                        <a:rPr b="1" lang="en" sz="2000">
                          <a:latin typeface="Times New Roman"/>
                          <a:ea typeface="Times New Roman"/>
                          <a:cs typeface="Times New Roman"/>
                          <a:sym typeface="Times New Roman"/>
                        </a:rPr>
                        <a:t>2.77 m </a:t>
                      </a:r>
                      <a:endParaRPr b="1" sz="2000">
                        <a:latin typeface="Times New Roman"/>
                        <a:ea typeface="Times New Roman"/>
                        <a:cs typeface="Times New Roman"/>
                        <a:sym typeface="Times New Roman"/>
                      </a:endParaRPr>
                    </a:p>
                  </a:txBody>
                  <a:tcPr marT="91425" marB="91425" marR="91425" marL="91425"/>
                </a:tc>
              </a:tr>
            </a:tbl>
          </a:graphicData>
        </a:graphic>
      </p:graphicFrame>
      <p:sp>
        <p:nvSpPr>
          <p:cNvPr id="620" name="Google Shape;620;p43"/>
          <p:cNvSpPr txBox="1"/>
          <p:nvPr/>
        </p:nvSpPr>
        <p:spPr>
          <a:xfrm>
            <a:off x="656975" y="3923063"/>
            <a:ext cx="789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The random forest has been </a:t>
            </a:r>
            <a:r>
              <a:rPr lang="en" sz="2000">
                <a:latin typeface="Times New Roman"/>
                <a:ea typeface="Times New Roman"/>
                <a:cs typeface="Times New Roman"/>
                <a:sym typeface="Times New Roman"/>
              </a:rPr>
              <a:t>selected</a:t>
            </a:r>
            <a:r>
              <a:rPr lang="en" sz="2000">
                <a:latin typeface="Times New Roman"/>
                <a:ea typeface="Times New Roman"/>
                <a:cs typeface="Times New Roman"/>
                <a:sym typeface="Times New Roman"/>
              </a:rPr>
              <a:t> as the final model for this project</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4"/>
          <p:cNvSpPr txBox="1"/>
          <p:nvPr>
            <p:ph type="title"/>
          </p:nvPr>
        </p:nvSpPr>
        <p:spPr>
          <a:xfrm>
            <a:off x="470650" y="20252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Progress Update</a:t>
            </a:r>
            <a:endParaRPr/>
          </a:p>
        </p:txBody>
      </p:sp>
      <p:sp>
        <p:nvSpPr>
          <p:cNvPr id="626" name="Google Shape;62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7" name="Google Shape;627;p44"/>
          <p:cNvPicPr preferRelativeResize="0"/>
          <p:nvPr/>
        </p:nvPicPr>
        <p:blipFill>
          <a:blip r:embed="rId3">
            <a:alphaModFix/>
          </a:blip>
          <a:stretch>
            <a:fillRect/>
          </a:stretch>
        </p:blipFill>
        <p:spPr>
          <a:xfrm>
            <a:off x="1332275" y="853900"/>
            <a:ext cx="6340750" cy="4140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5"/>
          <p:cNvSpPr txBox="1"/>
          <p:nvPr>
            <p:ph type="title"/>
          </p:nvPr>
        </p:nvSpPr>
        <p:spPr>
          <a:xfrm>
            <a:off x="540000" y="571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Conclusion</a:t>
            </a:r>
            <a:endParaRPr sz="3500">
              <a:latin typeface="Times New Roman"/>
              <a:ea typeface="Times New Roman"/>
              <a:cs typeface="Times New Roman"/>
              <a:sym typeface="Times New Roman"/>
            </a:endParaRPr>
          </a:p>
        </p:txBody>
      </p:sp>
      <p:sp>
        <p:nvSpPr>
          <p:cNvPr id="633" name="Google Shape;633;p45"/>
          <p:cNvSpPr txBox="1"/>
          <p:nvPr/>
        </p:nvSpPr>
        <p:spPr>
          <a:xfrm>
            <a:off x="624300" y="1424775"/>
            <a:ext cx="7895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Promising results have been shown</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Selected the final model. Will hypertune it to further reduce the error</a:t>
            </a:r>
            <a:endParaRPr sz="2000">
              <a:latin typeface="Times New Roman"/>
              <a:ea typeface="Times New Roman"/>
              <a:cs typeface="Times New Roman"/>
              <a:sym typeface="Times New Roman"/>
            </a:endParaRPr>
          </a:p>
        </p:txBody>
      </p:sp>
      <p:sp>
        <p:nvSpPr>
          <p:cNvPr id="634" name="Google Shape;634;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References</a:t>
            </a:r>
            <a:endParaRPr sz="3500">
              <a:latin typeface="Times New Roman"/>
              <a:ea typeface="Times New Roman"/>
              <a:cs typeface="Times New Roman"/>
              <a:sym typeface="Times New Roman"/>
            </a:endParaRPr>
          </a:p>
        </p:txBody>
      </p:sp>
      <p:sp>
        <p:nvSpPr>
          <p:cNvPr id="640" name="Google Shape;640;p46"/>
          <p:cNvSpPr txBox="1"/>
          <p:nvPr>
            <p:ph idx="1" type="body"/>
          </p:nvPr>
        </p:nvSpPr>
        <p:spPr>
          <a:xfrm>
            <a:off x="540000" y="916500"/>
            <a:ext cx="8064000" cy="3310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151515"/>
                </a:solidFill>
                <a:latin typeface="Times New Roman"/>
                <a:ea typeface="Times New Roman"/>
                <a:cs typeface="Times New Roman"/>
                <a:sym typeface="Times New Roman"/>
              </a:rPr>
              <a:t>[1] Roy, P., Chowdhury, C. A Survey of Machine Learning Techniques for Indoor Localization and Navigation Systems. J Intell Robot Syst 101, 63 (2021). </a:t>
            </a:r>
            <a:r>
              <a:rPr lang="en" sz="16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https://doi.org/10.1007/s10846-021-01327-z</a:t>
            </a:r>
            <a:endParaRPr sz="16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solidFill>
                  <a:srgbClr val="000000"/>
                </a:solidFill>
                <a:latin typeface="Times New Roman"/>
                <a:ea typeface="Times New Roman"/>
                <a:cs typeface="Times New Roman"/>
                <a:sym typeface="Times New Roman"/>
              </a:rPr>
              <a:t>[2] DattaChaudhuri, Tamal &amp; Ghosh, Indranil. (2015). Forecasting Volatility in Indian Stock Market using Artificial Neural Network with Multiple Inputs and Outputs. International Journal of Computer Applications. 120. 7-15. 10.5120/21245-4034.  </a:t>
            </a:r>
            <a:r>
              <a:rPr lang="en" sz="1600">
                <a:latin typeface="Times New Roman"/>
                <a:ea typeface="Times New Roman"/>
                <a:cs typeface="Times New Roman"/>
                <a:sym typeface="Times New Roman"/>
              </a:rPr>
              <a:t>https://www.researchgate.net/figure/A-simple-ANN-model_fig1_278729439</a:t>
            </a:r>
            <a:endParaRPr sz="16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solidFill>
                  <a:srgbClr val="000000"/>
                </a:solidFill>
                <a:latin typeface="Times New Roman"/>
                <a:ea typeface="Times New Roman"/>
                <a:cs typeface="Times New Roman"/>
                <a:sym typeface="Times New Roman"/>
              </a:rPr>
              <a:t>[3] </a:t>
            </a:r>
            <a:r>
              <a:rPr lang="en" sz="1600">
                <a:solidFill>
                  <a:srgbClr val="000000"/>
                </a:solidFill>
                <a:latin typeface="Times New Roman"/>
                <a:ea typeface="Times New Roman"/>
                <a:cs typeface="Times New Roman"/>
                <a:sym typeface="Times New Roman"/>
              </a:rPr>
              <a:t>A. Verikas, E. Vaiciukynas, A. Gelzinis, J. Parker and M. Olsson, "Electromyographic Patterns during Golf Swing: Activation Sequence Profiling and Prediction of Shot Effectiveness", </a:t>
            </a:r>
            <a:r>
              <a:rPr i="1" lang="en" sz="1600">
                <a:solidFill>
                  <a:srgbClr val="000000"/>
                </a:solidFill>
                <a:latin typeface="Times New Roman"/>
                <a:ea typeface="Times New Roman"/>
                <a:cs typeface="Times New Roman"/>
                <a:sym typeface="Times New Roman"/>
              </a:rPr>
              <a:t>Sensors</a:t>
            </a:r>
            <a:r>
              <a:rPr lang="en" sz="1600">
                <a:solidFill>
                  <a:srgbClr val="000000"/>
                </a:solidFill>
                <a:latin typeface="Times New Roman"/>
                <a:ea typeface="Times New Roman"/>
                <a:cs typeface="Times New Roman"/>
                <a:sym typeface="Times New Roman"/>
              </a:rPr>
              <a:t>, vol. 16, no. 4, p. 592, 2016. Available: 10.3390/s16040592.</a:t>
            </a:r>
            <a:endParaRPr sz="16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sp>
        <p:nvSpPr>
          <p:cNvPr id="641" name="Google Shape;641;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9"/>
          <p:cNvSpPr txBox="1"/>
          <p:nvPr>
            <p:ph type="title"/>
          </p:nvPr>
        </p:nvSpPr>
        <p:spPr>
          <a:xfrm>
            <a:off x="2671788" y="1882025"/>
            <a:ext cx="3800400" cy="8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grpSp>
        <p:nvGrpSpPr>
          <p:cNvPr id="493" name="Google Shape;493;p29"/>
          <p:cNvGrpSpPr/>
          <p:nvPr/>
        </p:nvGrpSpPr>
        <p:grpSpPr>
          <a:xfrm>
            <a:off x="4329435" y="1396175"/>
            <a:ext cx="485121" cy="485853"/>
            <a:chOff x="3300325" y="249875"/>
            <a:chExt cx="433725" cy="480900"/>
          </a:xfrm>
        </p:grpSpPr>
        <p:sp>
          <p:nvSpPr>
            <p:cNvPr id="494" name="Google Shape;494;p29"/>
            <p:cNvSpPr/>
            <p:nvPr/>
          </p:nvSpPr>
          <p:spPr>
            <a:xfrm>
              <a:off x="3610875" y="334550"/>
              <a:ext cx="56475" cy="28250"/>
            </a:xfrm>
            <a:custGeom>
              <a:rect b="b" l="l" r="r" t="t"/>
              <a:pathLst>
                <a:path extrusionOk="0" h="1130" w="2259">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5" name="Google Shape;495;p29"/>
            <p:cNvSpPr/>
            <p:nvPr/>
          </p:nvSpPr>
          <p:spPr>
            <a:xfrm>
              <a:off x="3467675" y="249875"/>
              <a:ext cx="46400" cy="56475"/>
            </a:xfrm>
            <a:custGeom>
              <a:rect b="b" l="l" r="r" t="t"/>
              <a:pathLst>
                <a:path extrusionOk="0" h="2259" w="1856">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6" name="Google Shape;496;p29"/>
            <p:cNvSpPr/>
            <p:nvPr/>
          </p:nvSpPr>
          <p:spPr>
            <a:xfrm>
              <a:off x="3566525" y="249875"/>
              <a:ext cx="46400" cy="56475"/>
            </a:xfrm>
            <a:custGeom>
              <a:rect b="b" l="l" r="r" t="t"/>
              <a:pathLst>
                <a:path extrusionOk="0" h="2259" w="1856">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7" name="Google Shape;497;p29"/>
            <p:cNvSpPr/>
            <p:nvPr/>
          </p:nvSpPr>
          <p:spPr>
            <a:xfrm>
              <a:off x="3413250" y="334550"/>
              <a:ext cx="56500" cy="28250"/>
            </a:xfrm>
            <a:custGeom>
              <a:rect b="b" l="l" r="r" t="t"/>
              <a:pathLst>
                <a:path extrusionOk="0" h="1130" w="226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8" name="Google Shape;498;p29"/>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9" name="Google Shape;499;p29"/>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00" name="Google Shape;500;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0"/>
          <p:cNvSpPr txBox="1"/>
          <p:nvPr/>
        </p:nvSpPr>
        <p:spPr>
          <a:xfrm>
            <a:off x="596550" y="1102050"/>
            <a:ext cx="4189200" cy="33837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900">
                <a:latin typeface="Times New Roman"/>
                <a:ea typeface="Times New Roman"/>
                <a:cs typeface="Times New Roman"/>
                <a:sym typeface="Times New Roman"/>
              </a:rPr>
              <a:t>Application of indoor localisation</a:t>
            </a:r>
            <a:endParaRPr b="1" sz="19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b="1" sz="10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Helping firefighters conduct search and rescue in an emergency</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Customising discounts based on the location of a customer</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Allowing indoor robot assistants to map their surroundings better</a:t>
            </a:r>
            <a:endParaRPr sz="1800">
              <a:latin typeface="Open Sans"/>
              <a:ea typeface="Open Sans"/>
              <a:cs typeface="Open Sans"/>
              <a:sym typeface="Open Sans"/>
            </a:endParaRPr>
          </a:p>
        </p:txBody>
      </p:sp>
      <p:sp>
        <p:nvSpPr>
          <p:cNvPr id="506" name="Google Shape;506;p30"/>
          <p:cNvSpPr txBox="1"/>
          <p:nvPr/>
        </p:nvSpPr>
        <p:spPr>
          <a:xfrm>
            <a:off x="4840950" y="3942550"/>
            <a:ext cx="3671100" cy="7473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Fig 1: Graph illustrating the cost vs accuracy effectiveness of various solutions [1]</a:t>
            </a:r>
            <a:endParaRPr i="1">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Open Sans"/>
              <a:ea typeface="Open Sans"/>
              <a:cs typeface="Open Sans"/>
              <a:sym typeface="Open Sans"/>
            </a:endParaRPr>
          </a:p>
        </p:txBody>
      </p:sp>
      <p:pic>
        <p:nvPicPr>
          <p:cNvPr id="507" name="Google Shape;507;p30"/>
          <p:cNvPicPr preferRelativeResize="0"/>
          <p:nvPr/>
        </p:nvPicPr>
        <p:blipFill>
          <a:blip r:embed="rId3">
            <a:alphaModFix/>
          </a:blip>
          <a:stretch>
            <a:fillRect/>
          </a:stretch>
        </p:blipFill>
        <p:spPr>
          <a:xfrm>
            <a:off x="4841012" y="453625"/>
            <a:ext cx="3670974" cy="3383700"/>
          </a:xfrm>
          <a:prstGeom prst="rect">
            <a:avLst/>
          </a:prstGeom>
          <a:noFill/>
          <a:ln>
            <a:noFill/>
          </a:ln>
        </p:spPr>
      </p:pic>
      <p:sp>
        <p:nvSpPr>
          <p:cNvPr id="508" name="Google Shape;508;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1"/>
          <p:cNvSpPr txBox="1"/>
          <p:nvPr>
            <p:ph type="title"/>
          </p:nvPr>
        </p:nvSpPr>
        <p:spPr>
          <a:xfrm>
            <a:off x="2142000" y="2086675"/>
            <a:ext cx="4860000" cy="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Background</a:t>
            </a:r>
            <a:endParaRPr>
              <a:latin typeface="Times New Roman"/>
              <a:ea typeface="Times New Roman"/>
              <a:cs typeface="Times New Roman"/>
              <a:sym typeface="Times New Roman"/>
            </a:endParaRPr>
          </a:p>
        </p:txBody>
      </p:sp>
      <p:grpSp>
        <p:nvGrpSpPr>
          <p:cNvPr id="514" name="Google Shape;514;p31"/>
          <p:cNvGrpSpPr/>
          <p:nvPr/>
        </p:nvGrpSpPr>
        <p:grpSpPr>
          <a:xfrm>
            <a:off x="4303739" y="1575347"/>
            <a:ext cx="536516" cy="511323"/>
            <a:chOff x="581525" y="3254850"/>
            <a:chExt cx="297750" cy="294575"/>
          </a:xfrm>
        </p:grpSpPr>
        <p:sp>
          <p:nvSpPr>
            <p:cNvPr id="515" name="Google Shape;515;p31"/>
            <p:cNvSpPr/>
            <p:nvPr/>
          </p:nvSpPr>
          <p:spPr>
            <a:xfrm>
              <a:off x="616950" y="3358025"/>
              <a:ext cx="89025" cy="86650"/>
            </a:xfrm>
            <a:custGeom>
              <a:rect b="b" l="l" r="r" t="t"/>
              <a:pathLst>
                <a:path extrusionOk="0" h="3466" w="3561">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721725" y="3254850"/>
              <a:ext cx="157550" cy="155975"/>
            </a:xfrm>
            <a:custGeom>
              <a:rect b="b" l="l" r="r" t="t"/>
              <a:pathLst>
                <a:path extrusionOk="0" h="6239" w="6302">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a:off x="581525" y="3440725"/>
              <a:ext cx="157550" cy="108700"/>
            </a:xfrm>
            <a:custGeom>
              <a:rect b="b" l="l" r="r" t="t"/>
              <a:pathLst>
                <a:path extrusionOk="0" h="4348" w="6302">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8" name="Google Shape;51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4" name="Google Shape;524;p32"/>
          <p:cNvSpPr txBox="1"/>
          <p:nvPr/>
        </p:nvSpPr>
        <p:spPr>
          <a:xfrm>
            <a:off x="685650" y="783650"/>
            <a:ext cx="7772700" cy="3786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800">
                <a:latin typeface="Times New Roman"/>
                <a:ea typeface="Times New Roman"/>
                <a:cs typeface="Times New Roman"/>
                <a:sym typeface="Times New Roman"/>
              </a:rPr>
              <a:t>Motivation for Wi-Fi Based Solutions: </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Ubiquity of Wi-Fi in </a:t>
            </a:r>
            <a:r>
              <a:rPr lang="en" sz="1800">
                <a:latin typeface="Times New Roman"/>
                <a:ea typeface="Times New Roman"/>
                <a:cs typeface="Times New Roman"/>
                <a:sym typeface="Times New Roman"/>
              </a:rPr>
              <a:t>outdoor and indoor spaces </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Low cost of implementation</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800">
                <a:latin typeface="Times New Roman"/>
                <a:ea typeface="Times New Roman"/>
                <a:cs typeface="Times New Roman"/>
                <a:sym typeface="Times New Roman"/>
              </a:rPr>
              <a:t>Motivation</a:t>
            </a:r>
            <a:r>
              <a:rPr b="1" lang="en" sz="1800">
                <a:latin typeface="Times New Roman"/>
                <a:ea typeface="Times New Roman"/>
                <a:cs typeface="Times New Roman"/>
                <a:sym typeface="Times New Roman"/>
              </a:rPr>
              <a:t> for Machine Learning Model:  </a:t>
            </a:r>
            <a:endParaRPr b="1"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Using RSSI Wi-Fi Signal strength to predict device location</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Provides speed vs accuracy trade offs for Raytracer software. </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However, current models are inaccurate and expensive to implement.</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3"/>
          <p:cNvSpPr txBox="1"/>
          <p:nvPr>
            <p:ph type="title"/>
          </p:nvPr>
        </p:nvSpPr>
        <p:spPr>
          <a:xfrm>
            <a:off x="2846475" y="363275"/>
            <a:ext cx="3593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Project Overview</a:t>
            </a:r>
            <a:endParaRPr sz="3500">
              <a:latin typeface="Times New Roman"/>
              <a:ea typeface="Times New Roman"/>
              <a:cs typeface="Times New Roman"/>
              <a:sym typeface="Times New Roman"/>
            </a:endParaRPr>
          </a:p>
        </p:txBody>
      </p:sp>
      <p:sp>
        <p:nvSpPr>
          <p:cNvPr id="530" name="Google Shape;530;p33"/>
          <p:cNvSpPr txBox="1"/>
          <p:nvPr>
            <p:ph idx="2" type="subTitle"/>
          </p:nvPr>
        </p:nvSpPr>
        <p:spPr>
          <a:xfrm>
            <a:off x="4551850" y="1340900"/>
            <a:ext cx="4153200" cy="10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Times New Roman"/>
                <a:ea typeface="Times New Roman"/>
                <a:cs typeface="Times New Roman"/>
                <a:sym typeface="Times New Roman"/>
              </a:rPr>
              <a:t>Project Goal: </a:t>
            </a:r>
            <a:r>
              <a:rPr lang="en" sz="2000">
                <a:latin typeface="Times New Roman"/>
                <a:ea typeface="Times New Roman"/>
                <a:cs typeface="Times New Roman"/>
                <a:sym typeface="Times New Roman"/>
              </a:rPr>
              <a:t>Predict the location of a static object indoors, given its </a:t>
            </a:r>
            <a:r>
              <a:rPr lang="en" sz="2000">
                <a:latin typeface="Times New Roman"/>
                <a:ea typeface="Times New Roman"/>
                <a:cs typeface="Times New Roman"/>
                <a:sym typeface="Times New Roman"/>
              </a:rPr>
              <a:t>received</a:t>
            </a:r>
            <a:r>
              <a:rPr lang="en" sz="2000">
                <a:latin typeface="Times New Roman"/>
                <a:ea typeface="Times New Roman"/>
                <a:cs typeface="Times New Roman"/>
                <a:sym typeface="Times New Roman"/>
              </a:rPr>
              <a:t>  Wi-Fi signal strength</a:t>
            </a:r>
            <a:endParaRPr sz="2000">
              <a:latin typeface="Times New Roman"/>
              <a:ea typeface="Times New Roman"/>
              <a:cs typeface="Times New Roman"/>
              <a:sym typeface="Times New Roman"/>
            </a:endParaRPr>
          </a:p>
        </p:txBody>
      </p:sp>
      <p:sp>
        <p:nvSpPr>
          <p:cNvPr id="531" name="Google Shape;531;p33"/>
          <p:cNvSpPr txBox="1"/>
          <p:nvPr>
            <p:ph idx="3" type="subTitle"/>
          </p:nvPr>
        </p:nvSpPr>
        <p:spPr>
          <a:xfrm>
            <a:off x="4551850" y="2621263"/>
            <a:ext cx="4153200" cy="48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Project Requirements</a:t>
            </a:r>
            <a:endParaRPr sz="2000">
              <a:latin typeface="Times New Roman"/>
              <a:ea typeface="Times New Roman"/>
              <a:cs typeface="Times New Roman"/>
              <a:sym typeface="Times New Roman"/>
            </a:endParaRPr>
          </a:p>
        </p:txBody>
      </p:sp>
      <p:sp>
        <p:nvSpPr>
          <p:cNvPr id="532" name="Google Shape;532;p33"/>
          <p:cNvSpPr txBox="1"/>
          <p:nvPr>
            <p:ph idx="4" type="subTitle"/>
          </p:nvPr>
        </p:nvSpPr>
        <p:spPr>
          <a:xfrm>
            <a:off x="4551850" y="3164988"/>
            <a:ext cx="4153200" cy="1382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Use the RayTracer to collect data from Bahen’s 8th floor</a:t>
            </a:r>
            <a:endParaRPr sz="2000">
              <a:latin typeface="Times New Roman"/>
              <a:ea typeface="Times New Roman"/>
              <a:cs typeface="Times New Roman"/>
              <a:sym typeface="Times New Roman"/>
            </a:endParaRPr>
          </a:p>
          <a:p>
            <a:pPr indent="0" lvl="0" marL="457200" rtl="0" algn="l">
              <a:spcBef>
                <a:spcPts val="1000"/>
              </a:spcBef>
              <a:spcAft>
                <a:spcPts val="0"/>
              </a:spcAft>
              <a:buNone/>
            </a:pPr>
            <a:r>
              <a:t/>
            </a:r>
            <a:endParaRPr sz="500">
              <a:latin typeface="Times New Roman"/>
              <a:ea typeface="Times New Roman"/>
              <a:cs typeface="Times New Roman"/>
              <a:sym typeface="Times New Roman"/>
            </a:endParaRPr>
          </a:p>
          <a:p>
            <a:pPr indent="-355600" lvl="0" marL="457200" rtl="0" algn="l">
              <a:spcBef>
                <a:spcPts val="1000"/>
              </a:spcBef>
              <a:spcAft>
                <a:spcPts val="0"/>
              </a:spcAft>
              <a:buSzPts val="2000"/>
              <a:buFont typeface="Times New Roman"/>
              <a:buChar char="●"/>
            </a:pPr>
            <a:r>
              <a:rPr lang="en" sz="2000">
                <a:latin typeface="Times New Roman"/>
                <a:ea typeface="Times New Roman"/>
                <a:cs typeface="Times New Roman"/>
                <a:sym typeface="Times New Roman"/>
              </a:rPr>
              <a:t>Ensure the model stays </a:t>
            </a:r>
            <a:r>
              <a:rPr lang="en" sz="2000">
                <a:latin typeface="Times New Roman"/>
                <a:ea typeface="Times New Roman"/>
                <a:cs typeface="Times New Roman"/>
                <a:sym typeface="Times New Roman"/>
              </a:rPr>
              <a:t>within an error of 4 metres</a:t>
            </a:r>
            <a:endParaRPr sz="2000">
              <a:latin typeface="Times New Roman"/>
              <a:ea typeface="Times New Roman"/>
              <a:cs typeface="Times New Roman"/>
              <a:sym typeface="Times New Roman"/>
            </a:endParaRPr>
          </a:p>
        </p:txBody>
      </p:sp>
      <p:sp>
        <p:nvSpPr>
          <p:cNvPr id="533" name="Google Shape;533;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4" name="Google Shape;534;p33"/>
          <p:cNvPicPr preferRelativeResize="0"/>
          <p:nvPr/>
        </p:nvPicPr>
        <p:blipFill>
          <a:blip r:embed="rId3">
            <a:alphaModFix/>
          </a:blip>
          <a:stretch>
            <a:fillRect/>
          </a:stretch>
        </p:blipFill>
        <p:spPr>
          <a:xfrm>
            <a:off x="582675" y="1479350"/>
            <a:ext cx="3289900" cy="2930775"/>
          </a:xfrm>
          <a:prstGeom prst="rect">
            <a:avLst/>
          </a:prstGeom>
          <a:noFill/>
          <a:ln>
            <a:noFill/>
          </a:ln>
        </p:spPr>
      </p:pic>
      <p:sp>
        <p:nvSpPr>
          <p:cNvPr id="535" name="Google Shape;535;p33"/>
          <p:cNvSpPr txBox="1"/>
          <p:nvPr/>
        </p:nvSpPr>
        <p:spPr>
          <a:xfrm>
            <a:off x="582675" y="4470400"/>
            <a:ext cx="3506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300">
                <a:latin typeface="Times New Roman"/>
                <a:ea typeface="Times New Roman"/>
                <a:cs typeface="Times New Roman"/>
                <a:sym typeface="Times New Roman"/>
              </a:rPr>
              <a:t>Fig 2: Bahen.stl file used to generate data points with the RayTracer</a:t>
            </a:r>
            <a:endParaRPr i="1" sz="13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4"/>
          <p:cNvSpPr txBox="1"/>
          <p:nvPr>
            <p:ph type="title"/>
          </p:nvPr>
        </p:nvSpPr>
        <p:spPr>
          <a:xfrm>
            <a:off x="1912475" y="2261338"/>
            <a:ext cx="5319000" cy="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Times New Roman"/>
                <a:ea typeface="Times New Roman"/>
                <a:cs typeface="Times New Roman"/>
                <a:sym typeface="Times New Roman"/>
              </a:rPr>
              <a:t>System Overview</a:t>
            </a:r>
            <a:endParaRPr sz="4000">
              <a:latin typeface="Times New Roman"/>
              <a:ea typeface="Times New Roman"/>
              <a:cs typeface="Times New Roman"/>
              <a:sym typeface="Times New Roman"/>
            </a:endParaRPr>
          </a:p>
        </p:txBody>
      </p:sp>
      <p:sp>
        <p:nvSpPr>
          <p:cNvPr id="541" name="Google Shape;541;p34"/>
          <p:cNvSpPr/>
          <p:nvPr/>
        </p:nvSpPr>
        <p:spPr>
          <a:xfrm>
            <a:off x="3985950" y="1099650"/>
            <a:ext cx="986400" cy="986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 name="Google Shape;542;p34"/>
          <p:cNvGrpSpPr/>
          <p:nvPr/>
        </p:nvGrpSpPr>
        <p:grpSpPr>
          <a:xfrm>
            <a:off x="4187697" y="1439878"/>
            <a:ext cx="582917" cy="305936"/>
            <a:chOff x="2084325" y="363300"/>
            <a:chExt cx="484150" cy="254100"/>
          </a:xfrm>
        </p:grpSpPr>
        <p:sp>
          <p:nvSpPr>
            <p:cNvPr id="543" name="Google Shape;543;p34"/>
            <p:cNvSpPr/>
            <p:nvPr/>
          </p:nvSpPr>
          <p:spPr>
            <a:xfrm>
              <a:off x="2084325" y="363300"/>
              <a:ext cx="484150" cy="254100"/>
            </a:xfrm>
            <a:custGeom>
              <a:rect b="b" l="l" r="r" t="t"/>
              <a:pathLst>
                <a:path extrusionOk="0" h="10164" w="19366">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4" name="Google Shape;544;p34"/>
            <p:cNvSpPr/>
            <p:nvPr/>
          </p:nvSpPr>
          <p:spPr>
            <a:xfrm>
              <a:off x="2250600" y="419775"/>
              <a:ext cx="145175" cy="141125"/>
            </a:xfrm>
            <a:custGeom>
              <a:rect b="b" l="l" r="r" t="t"/>
              <a:pathLst>
                <a:path extrusionOk="0" h="5645" w="5807">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45" name="Google Shape;54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1" name="Google Shape;551;p35"/>
          <p:cNvSpPr txBox="1"/>
          <p:nvPr>
            <p:ph type="title"/>
          </p:nvPr>
        </p:nvSpPr>
        <p:spPr>
          <a:xfrm>
            <a:off x="301300" y="0"/>
            <a:ext cx="4027800" cy="82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System Overview</a:t>
            </a:r>
            <a:endParaRPr sz="3500">
              <a:latin typeface="Times New Roman"/>
              <a:ea typeface="Times New Roman"/>
              <a:cs typeface="Times New Roman"/>
              <a:sym typeface="Times New Roman"/>
            </a:endParaRPr>
          </a:p>
        </p:txBody>
      </p:sp>
      <p:pic>
        <p:nvPicPr>
          <p:cNvPr id="552" name="Google Shape;552;p35"/>
          <p:cNvPicPr preferRelativeResize="0"/>
          <p:nvPr/>
        </p:nvPicPr>
        <p:blipFill>
          <a:blip r:embed="rId3">
            <a:alphaModFix/>
          </a:blip>
          <a:stretch>
            <a:fillRect/>
          </a:stretch>
        </p:blipFill>
        <p:spPr>
          <a:xfrm>
            <a:off x="301300" y="822300"/>
            <a:ext cx="8179349" cy="3954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6"/>
          <p:cNvSpPr txBox="1"/>
          <p:nvPr>
            <p:ph type="title"/>
          </p:nvPr>
        </p:nvSpPr>
        <p:spPr>
          <a:xfrm>
            <a:off x="1441200" y="1723250"/>
            <a:ext cx="6261600" cy="15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4000">
                <a:solidFill>
                  <a:schemeClr val="dk1"/>
                </a:solidFill>
                <a:latin typeface="Times New Roman"/>
                <a:ea typeface="Times New Roman"/>
                <a:cs typeface="Times New Roman"/>
                <a:sym typeface="Times New Roman"/>
              </a:rPr>
              <a:t>Technical Design and Verifications</a:t>
            </a:r>
            <a:endParaRPr sz="4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4000">
              <a:latin typeface="Times New Roman"/>
              <a:ea typeface="Times New Roman"/>
              <a:cs typeface="Times New Roman"/>
              <a:sym typeface="Times New Roman"/>
            </a:endParaRPr>
          </a:p>
        </p:txBody>
      </p:sp>
      <p:sp>
        <p:nvSpPr>
          <p:cNvPr id="558" name="Google Shape;558;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